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slides/slide46.xml" ContentType="application/vnd.openxmlformats-officedocument.presentationml.slide+xml"/>
  <Override PartName="/ppt/theme/theme5.xml" ContentType="application/vnd.openxmlformats-officedocument.them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s/slide50.xml" ContentType="application/vnd.openxmlformats-officedocument.presentationml.slid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49.xml" ContentType="application/vnd.openxmlformats-officedocument.presentationml.slideLayout+xml"/>
  <Override PartName="/ppt/slideLayouts/slideLayout54.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 id="2147483696" r:id="rId4"/>
    <p:sldMasterId id="2147483708" r:id="rId5"/>
  </p:sldMasterIdLst>
  <p:sldIdLst>
    <p:sldId id="257" r:id="rId6"/>
    <p:sldId id="258" r:id="rId7"/>
    <p:sldId id="262" r:id="rId8"/>
    <p:sldId id="263" r:id="rId9"/>
    <p:sldId id="341" r:id="rId10"/>
    <p:sldId id="267" r:id="rId11"/>
    <p:sldId id="269" r:id="rId12"/>
    <p:sldId id="342" r:id="rId13"/>
    <p:sldId id="273" r:id="rId14"/>
    <p:sldId id="343" r:id="rId15"/>
    <p:sldId id="344" r:id="rId16"/>
    <p:sldId id="345" r:id="rId17"/>
    <p:sldId id="346" r:id="rId18"/>
    <p:sldId id="347" r:id="rId19"/>
    <p:sldId id="349" r:id="rId20"/>
    <p:sldId id="350" r:id="rId21"/>
    <p:sldId id="351" r:id="rId22"/>
    <p:sldId id="352" r:id="rId23"/>
    <p:sldId id="348"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17" r:id="rId41"/>
    <p:sldId id="369" r:id="rId42"/>
    <p:sldId id="370" r:id="rId43"/>
    <p:sldId id="371" r:id="rId44"/>
    <p:sldId id="372" r:id="rId45"/>
    <p:sldId id="373" r:id="rId46"/>
    <p:sldId id="374" r:id="rId47"/>
    <p:sldId id="375" r:id="rId48"/>
    <p:sldId id="376" r:id="rId49"/>
    <p:sldId id="377" r:id="rId50"/>
    <p:sldId id="378" r:id="rId51"/>
    <p:sldId id="380" r:id="rId52"/>
    <p:sldId id="379" r:id="rId53"/>
    <p:sldId id="381" r:id="rId54"/>
    <p:sldId id="277" r:id="rId55"/>
    <p:sldId id="382" r:id="rId56"/>
    <p:sldId id="383" r:id="rId57"/>
    <p:sldId id="384" r:id="rId58"/>
    <p:sldId id="38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AFE34B"/>
    <a:srgbClr val="9FE348"/>
    <a:srgbClr val="5FE339"/>
    <a:srgbClr val="273672"/>
    <a:srgbClr val="274372"/>
    <a:srgbClr val="131772"/>
    <a:srgbClr val="7272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7" d="100"/>
          <a:sy n="107" d="100"/>
        </p:scale>
        <p:origin x="-2496" y="-6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03765D2-8DC7-3741-8985-04698679229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58B14A6-F9AD-1E43-AF16-6B03EB04DDAE}" type="datetimeFigureOut">
              <a:rPr lang="en-US" smtClean="0"/>
              <a:pPr/>
              <a:t>5/21/17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765D2-8DC7-3741-8985-046986792293}"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03765D2-8DC7-3741-8985-04698679229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C03765D2-8DC7-3741-8985-046986792293}" type="slidenum">
              <a:rPr lang="en-US" smtClean="0"/>
              <a:pPr/>
              <a:t>‹#›</a:t>
            </a:fld>
            <a:endParaRPr lang="en-US" dirty="0"/>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C03765D2-8DC7-3741-8985-046986792293}" type="slidenum">
              <a:rPr lang="en-US" smtClean="0"/>
              <a:pPr/>
              <a:t>‹#›</a:t>
            </a:fld>
            <a:endParaRPr lang="en-US" dirty="0"/>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6356350"/>
            <a:ext cx="762000" cy="365125"/>
          </a:xfrm>
        </p:spPr>
        <p:txBody>
          <a:bodyPr/>
          <a:lstStyle/>
          <a:p>
            <a:fld id="{C03765D2-8DC7-3741-8985-046986792293}" type="slidenum">
              <a:rPr lang="en-US" smtClean="0"/>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B14A6-F9AD-1E43-AF16-6B03EB04DDAE}" type="datetimeFigureOut">
              <a:rPr lang="en-US" smtClean="0"/>
              <a:pPr/>
              <a:t>5/21/17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765D2-8DC7-3741-8985-046986792293}" type="slidenum">
              <a:rPr lang="en-US" smtClean="0"/>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B14A6-F9AD-1E43-AF16-6B03EB04DDAE}" type="datetimeFigureOut">
              <a:rPr lang="en-US" smtClean="0"/>
              <a:pPr/>
              <a:t>5/21/17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765D2-8DC7-3741-8985-0469867922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8B14A6-F9AD-1E43-AF16-6B03EB04DDAE}" type="datetimeFigureOut">
              <a:rPr lang="en-US" smtClean="0"/>
              <a:pPr/>
              <a:t>5/21/17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3765D2-8DC7-3741-8985-04698679229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458B14A6-F9AD-1E43-AF16-6B03EB04DDAE}" type="datetimeFigureOut">
              <a:rPr lang="en-US" smtClean="0"/>
              <a:pPr/>
              <a:t>5/21/17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03765D2-8DC7-3741-8985-0469867922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58B14A6-F9AD-1E43-AF16-6B03EB04DDAE}" type="datetimeFigureOut">
              <a:rPr lang="en-US" smtClean="0"/>
              <a:pPr/>
              <a:t>5/21/17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03765D2-8DC7-3741-8985-046986792293}" type="slidenum">
              <a:rPr lang="en-US" smtClean="0"/>
              <a:pPr/>
              <a:t>‹#›</a:t>
            </a:fld>
            <a:endParaRPr lang="en-US"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58B14A6-F9AD-1E43-AF16-6B03EB04DDAE}" type="datetimeFigureOut">
              <a:rPr lang="en-US" smtClean="0"/>
              <a:pPr/>
              <a:t>5/21/17</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03765D2-8DC7-3741-8985-04698679229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3.pn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5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7.jpe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5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141232" y="6091634"/>
            <a:ext cx="7162800" cy="648232"/>
          </a:xfrm>
        </p:spPr>
        <p:txBody>
          <a:bodyPr>
            <a:normAutofit/>
          </a:bodyPr>
          <a:lstStyle/>
          <a:p>
            <a:pPr>
              <a:buNone/>
            </a:pPr>
            <a:r>
              <a:rPr lang="en-US" sz="2400" dirty="0" smtClean="0"/>
              <a:t>Bill Perry</a:t>
            </a:r>
          </a:p>
        </p:txBody>
      </p:sp>
      <p:pic>
        <p:nvPicPr>
          <p:cNvPr id="8" name="Picture Placeholder 7" descr="two-microphones-press-conference_teaser-440x293_c.png"/>
          <p:cNvPicPr>
            <a:picLocks noGrp="1" noChangeAspect="1"/>
          </p:cNvPicPr>
          <p:nvPr>
            <p:ph type="pic" idx="1"/>
          </p:nvPr>
        </p:nvPicPr>
        <p:blipFill>
          <a:blip r:embed="rId2"/>
          <a:srcRect l="-15916" r="-15916"/>
          <a:stretch>
            <a:fillRect/>
          </a:stretch>
        </p:blipFill>
        <p:spPr>
          <a:xfrm>
            <a:off x="-1471822" y="-59303"/>
            <a:ext cx="12071329" cy="6099198"/>
          </a:xfrm>
        </p:spPr>
      </p:pic>
      <p:sp>
        <p:nvSpPr>
          <p:cNvPr id="2" name="Title 1"/>
          <p:cNvSpPr>
            <a:spLocks noGrp="1"/>
          </p:cNvSpPr>
          <p:nvPr>
            <p:ph type="title"/>
          </p:nvPr>
        </p:nvSpPr>
        <p:spPr/>
        <p:txBody>
          <a:bodyPr/>
          <a:lstStyle/>
          <a:p>
            <a:endParaRPr lang="en-US" dirty="0"/>
          </a:p>
        </p:txBody>
      </p:sp>
      <p:sp>
        <p:nvSpPr>
          <p:cNvPr id="9" name="TextBox 8"/>
          <p:cNvSpPr txBox="1"/>
          <p:nvPr/>
        </p:nvSpPr>
        <p:spPr>
          <a:xfrm>
            <a:off x="961433" y="0"/>
            <a:ext cx="7342599" cy="861774"/>
          </a:xfrm>
          <a:prstGeom prst="rect">
            <a:avLst/>
          </a:prstGeom>
          <a:noFill/>
        </p:spPr>
        <p:txBody>
          <a:bodyPr wrap="square" rtlCol="0">
            <a:spAutoFit/>
          </a:bodyPr>
          <a:lstStyle/>
          <a:p>
            <a:r>
              <a:rPr lang="en-US" sz="5000" b="1" dirty="0" smtClean="0">
                <a:solidFill>
                  <a:schemeClr val="bg1"/>
                </a:solidFill>
                <a:latin typeface="Constantia"/>
                <a:cs typeface="Constantia"/>
              </a:rPr>
              <a:t>God’s Press Conference</a:t>
            </a:r>
            <a:endParaRPr lang="en-US" sz="5000" b="1" dirty="0">
              <a:solidFill>
                <a:schemeClr val="bg1"/>
              </a:solidFill>
              <a:latin typeface="Constantia"/>
              <a:cs typeface="Constantia"/>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8:28</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And we know that all things work together for good </a:t>
            </a:r>
            <a:r>
              <a:rPr lang="en-US" sz="3200" b="1" u="sng" dirty="0" smtClean="0">
                <a:solidFill>
                  <a:schemeClr val="tx1"/>
                </a:solidFill>
                <a:effectLst>
                  <a:outerShdw blurRad="38100" dist="38100" dir="2700000" algn="tl">
                    <a:srgbClr val="000000">
                      <a:alpha val="43137"/>
                    </a:srgbClr>
                  </a:outerShdw>
                </a:effectLst>
                <a:latin typeface="Franklin Gothic Medium"/>
                <a:cs typeface="Franklin Gothic Medium"/>
              </a:rPr>
              <a:t>to those who love God, to those who are the called according to his purpose</a:t>
            </a:r>
            <a:r>
              <a:rPr lang="en-US" sz="3200" dirty="0" smtClean="0">
                <a:solidFill>
                  <a:schemeClr val="tx1"/>
                </a:solidFill>
              </a:rPr>
              <a:t>.</a:t>
            </a:r>
            <a:r>
              <a:rPr lang="en-US" sz="3200" i="1" dirty="0" smtClean="0">
                <a:solidFill>
                  <a:schemeClr val="tx1"/>
                </a:solidFill>
              </a:rPr>
              <a:t> </a:t>
            </a:r>
            <a:endParaRPr lang="en-US" sz="3000" b="1" i="1" dirty="0" smtClean="0">
              <a:solidFill>
                <a:schemeClr val="tx1"/>
              </a:solidFill>
              <a:effectLst>
                <a:outerShdw blurRad="38100" dist="38100" dir="2700000" algn="tl">
                  <a:srgbClr val="000000">
                    <a:alpha val="43137"/>
                  </a:srgbClr>
                </a:outerShdw>
              </a:effectLst>
              <a:latin typeface="Arial Narrow"/>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Paul tells us his audience: all genuine believers. God calls them and by his Spirit inside them they have love for God in their hearts.</a:t>
            </a:r>
          </a:p>
          <a:p>
            <a:endParaRPr lang="en-US" dirty="0"/>
          </a:p>
        </p:txBody>
      </p:sp>
      <p:pic>
        <p:nvPicPr>
          <p:cNvPr id="8" name="Picture 7" descr="love-god.png"/>
          <p:cNvPicPr>
            <a:picLocks noChangeAspect="1"/>
          </p:cNvPicPr>
          <p:nvPr/>
        </p:nvPicPr>
        <p:blipFill>
          <a:blip r:embed="rId2"/>
          <a:srcRect l="14022" t="14724" r="17718" b="18529"/>
          <a:stretch>
            <a:fillRect/>
          </a:stretch>
        </p:blipFill>
        <p:spPr>
          <a:xfrm rot="20430657">
            <a:off x="6827738" y="5239292"/>
            <a:ext cx="2098523" cy="1139609"/>
          </a:xfrm>
          <a:prstGeom prst="roundRect">
            <a:avLst>
              <a:gd name="adj" fmla="val 8594"/>
            </a:avLst>
          </a:prstGeom>
          <a:solidFill>
            <a:srgbClr val="FFFFFF">
              <a:shade val="85000"/>
            </a:srgbClr>
          </a:solidFill>
          <a:ln>
            <a:noFill/>
          </a:ln>
          <a:effectLst>
            <a:glow rad="101600">
              <a:schemeClr val="accent5">
                <a:alpha val="75000"/>
              </a:schemeClr>
            </a:glow>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8:28</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And we know that </a:t>
            </a:r>
            <a:r>
              <a:rPr lang="en-US" sz="3200" u="sng" dirty="0" smtClean="0">
                <a:solidFill>
                  <a:schemeClr val="tx1"/>
                </a:solidFill>
                <a:effectLst>
                  <a:outerShdw blurRad="38100" dist="38100" dir="2700000" algn="tl">
                    <a:srgbClr val="000000">
                      <a:alpha val="43137"/>
                    </a:srgbClr>
                  </a:outerShdw>
                </a:effectLst>
                <a:latin typeface="Franklin Gothic Medium"/>
                <a:cs typeface="Franklin Gothic Medium"/>
              </a:rPr>
              <a:t>all things work together for good</a:t>
            </a:r>
            <a:r>
              <a:rPr lang="en-US" sz="3200" dirty="0" smtClean="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to those who love God, to those who are the called according to his purpose</a:t>
            </a:r>
            <a:r>
              <a:rPr lang="en-US" sz="3200" dirty="0" smtClean="0">
                <a:solidFill>
                  <a:schemeClr val="tx1"/>
                </a:solidFill>
              </a:rPr>
              <a:t>.</a:t>
            </a:r>
            <a:r>
              <a:rPr lang="en-US" sz="3200" i="1" dirty="0" smtClean="0">
                <a:solidFill>
                  <a:schemeClr val="tx1"/>
                </a:solidFill>
              </a:rPr>
              <a:t> </a:t>
            </a:r>
            <a:endParaRPr lang="en-US" sz="3000" b="1" i="1" dirty="0" smtClean="0">
              <a:solidFill>
                <a:schemeClr val="tx1"/>
              </a:solidFill>
              <a:effectLst>
                <a:outerShdw blurRad="38100" dist="38100" dir="2700000" algn="tl">
                  <a:srgbClr val="000000">
                    <a:alpha val="43137"/>
                  </a:srgbClr>
                </a:outerShdw>
              </a:effectLst>
              <a:latin typeface="Arial Narrow"/>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“Work together” is a word that means God combines everything, every person, and every event to bring good out of it for you and me and all his people.</a:t>
            </a:r>
          </a:p>
          <a:p>
            <a:endParaRPr lang="en-US" dirty="0"/>
          </a:p>
        </p:txBody>
      </p:sp>
      <p:pic>
        <p:nvPicPr>
          <p:cNvPr id="7" name="Picture 6" descr="maxresdefault.jpg"/>
          <p:cNvPicPr>
            <a:picLocks noChangeAspect="1"/>
          </p:cNvPicPr>
          <p:nvPr/>
        </p:nvPicPr>
        <p:blipFill>
          <a:blip r:embed="rId2"/>
          <a:srcRect l="4824" t="6064" r="60388" b="62564"/>
          <a:stretch>
            <a:fillRect/>
          </a:stretch>
        </p:blipFill>
        <p:spPr>
          <a:xfrm rot="641126">
            <a:off x="6524311" y="454926"/>
            <a:ext cx="2082604" cy="1056447"/>
          </a:xfrm>
          <a:prstGeom prst="rect">
            <a:avLst/>
          </a:prstGeom>
          <a:ln w="25400" cap="flat" cmpd="sng" algn="ctr">
            <a:solidFill>
              <a:schemeClr val="tx1"/>
            </a:solidFill>
            <a:prstDash val="solid"/>
            <a:round/>
            <a:headEnd type="none" w="med" len="med"/>
            <a:tailEnd type="none" w="med" len="med"/>
          </a:ln>
          <a:effectLst>
            <a:glow rad="228600">
              <a:schemeClr val="accent4">
                <a:alpha val="75000"/>
              </a:schemeClr>
            </a:glow>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8:28</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And we know that </a:t>
            </a:r>
            <a:r>
              <a:rPr lang="en-US" sz="3200" u="sng" dirty="0" smtClean="0">
                <a:solidFill>
                  <a:schemeClr val="tx1"/>
                </a:solidFill>
                <a:effectLst>
                  <a:outerShdw blurRad="38100" dist="38100" dir="2700000" algn="tl">
                    <a:srgbClr val="000000">
                      <a:alpha val="43137"/>
                    </a:srgbClr>
                  </a:outerShdw>
                </a:effectLst>
                <a:latin typeface="Franklin Gothic Medium"/>
                <a:cs typeface="Franklin Gothic Medium"/>
              </a:rPr>
              <a:t>all things work together for good</a:t>
            </a:r>
            <a:r>
              <a:rPr lang="en-US" sz="3200" dirty="0" smtClean="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to those who love God, to those who are the called according to his purpose</a:t>
            </a:r>
            <a:r>
              <a:rPr lang="en-US" sz="3200" dirty="0" smtClean="0">
                <a:solidFill>
                  <a:schemeClr val="tx1"/>
                </a:solidFill>
              </a:rPr>
              <a:t>.</a:t>
            </a:r>
            <a:r>
              <a:rPr lang="en-US" sz="3200" i="1" dirty="0" smtClean="0">
                <a:solidFill>
                  <a:schemeClr val="tx1"/>
                </a:solidFill>
              </a:rPr>
              <a:t> </a:t>
            </a:r>
            <a:endParaRPr lang="en-US" sz="3000" b="1" i="1" dirty="0" smtClean="0">
              <a:solidFill>
                <a:schemeClr val="tx1"/>
              </a:solidFill>
              <a:effectLst>
                <a:outerShdw blurRad="38100" dist="38100" dir="2700000" algn="tl">
                  <a:srgbClr val="000000">
                    <a:alpha val="43137"/>
                  </a:srgbClr>
                </a:outerShdw>
              </a:effectLst>
              <a:latin typeface="Arial Narrow"/>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The omniscient, omnipotent and omnipresent God mixes, coordinates and constructs every single thing in our lives for our good! This is beyond  human explanation!</a:t>
            </a:r>
          </a:p>
          <a:p>
            <a:endParaRPr lang="en-US" dirty="0"/>
          </a:p>
        </p:txBody>
      </p:sp>
      <p:pic>
        <p:nvPicPr>
          <p:cNvPr id="7" name="Picture 6" descr="romans-8-28-1.jpg"/>
          <p:cNvPicPr>
            <a:picLocks noChangeAspect="1"/>
          </p:cNvPicPr>
          <p:nvPr/>
        </p:nvPicPr>
        <p:blipFill>
          <a:blip r:embed="rId2"/>
          <a:srcRect l="7447" t="26582" r="3485" b="30347"/>
          <a:stretch>
            <a:fillRect/>
          </a:stretch>
        </p:blipFill>
        <p:spPr>
          <a:xfrm>
            <a:off x="1365013" y="5662078"/>
            <a:ext cx="3240386" cy="1104239"/>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8:28</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And </a:t>
            </a:r>
            <a:r>
              <a:rPr lang="en-US" sz="3200" u="sng" dirty="0" smtClean="0">
                <a:solidFill>
                  <a:schemeClr val="tx1"/>
                </a:solidFill>
                <a:effectLst>
                  <a:outerShdw blurRad="38100" dist="38100" dir="2700000" algn="tl">
                    <a:srgbClr val="000000">
                      <a:alpha val="43137"/>
                    </a:srgbClr>
                  </a:outerShdw>
                </a:effectLst>
                <a:latin typeface="Franklin Gothic Medium"/>
                <a:cs typeface="Franklin Gothic Medium"/>
              </a:rPr>
              <a:t>we know</a:t>
            </a:r>
            <a:r>
              <a:rPr lang="en-US" sz="3200" dirty="0" smtClean="0">
                <a:solidFill>
                  <a:schemeClr val="tx1"/>
                </a:solidFill>
                <a:effectLst>
                  <a:outerShdw blurRad="38100" dist="38100" dir="2700000" algn="tl">
                    <a:srgbClr val="000000">
                      <a:alpha val="43137"/>
                    </a:srgbClr>
                  </a:outerShdw>
                </a:effectLst>
              </a:rPr>
              <a:t> that </a:t>
            </a:r>
            <a:r>
              <a:rPr lang="en-US" sz="3200" u="sng" dirty="0" smtClean="0">
                <a:solidFill>
                  <a:schemeClr val="tx1"/>
                </a:solidFill>
                <a:effectLst>
                  <a:outerShdw blurRad="38100" dist="38100" dir="2700000" algn="tl">
                    <a:srgbClr val="000000">
                      <a:alpha val="43137"/>
                    </a:srgbClr>
                  </a:outerShdw>
                </a:effectLst>
                <a:latin typeface="Franklin Gothic Medium"/>
                <a:cs typeface="Franklin Gothic Medium"/>
              </a:rPr>
              <a:t>all things work together for good</a:t>
            </a:r>
            <a:r>
              <a:rPr lang="en-US" sz="3200" dirty="0" smtClean="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to those who love God, to those who are the called according to his purpose</a:t>
            </a:r>
            <a:r>
              <a:rPr lang="en-US" sz="3200" dirty="0" smtClean="0">
                <a:solidFill>
                  <a:schemeClr val="tx1"/>
                </a:solidFill>
              </a:rPr>
              <a:t>.</a:t>
            </a:r>
            <a:r>
              <a:rPr lang="en-US" sz="3200" i="1" dirty="0" smtClean="0">
                <a:solidFill>
                  <a:schemeClr val="tx1"/>
                </a:solidFill>
              </a:rPr>
              <a:t> </a:t>
            </a:r>
            <a:endParaRPr lang="en-US" sz="3000" b="1" i="1" dirty="0" smtClean="0">
              <a:solidFill>
                <a:schemeClr val="tx1"/>
              </a:solidFill>
              <a:effectLst>
                <a:outerShdw blurRad="38100" dist="38100" dir="2700000" algn="tl">
                  <a:srgbClr val="000000">
                    <a:alpha val="43137"/>
                  </a:srgbClr>
                </a:outerShdw>
              </a:effectLst>
              <a:latin typeface="Arial Narrow"/>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This doesn’t mean that everything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is </a:t>
            </a:r>
            <a:r>
              <a:rPr lang="en-US" sz="3000" i="1" dirty="0" smtClean="0">
                <a:solidFill>
                  <a:schemeClr val="tx1"/>
                </a:solidFill>
                <a:effectLst>
                  <a:outerShdw blurRad="38100" dist="38100" dir="2700000" algn="tl">
                    <a:srgbClr val="000000">
                      <a:alpha val="43137"/>
                    </a:srgbClr>
                  </a:outerShdw>
                </a:effectLst>
                <a:cs typeface="Calibri"/>
              </a:rPr>
              <a:t>good, but that God uses and makes all things work out for good...our good. This is not a promise but  a fact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we know</a:t>
            </a:r>
            <a:r>
              <a:rPr lang="en-US" sz="3000" i="1" dirty="0" smtClean="0">
                <a:solidFill>
                  <a:schemeClr val="tx1"/>
                </a:solidFill>
                <a:effectLst>
                  <a:outerShdw blurRad="38100" dist="38100" dir="2700000" algn="tl">
                    <a:srgbClr val="000000">
                      <a:alpha val="43137"/>
                    </a:srgbClr>
                  </a:outerShdw>
                </a:effectLst>
                <a:cs typeface="Calibri"/>
              </a:rPr>
              <a:t>!</a:t>
            </a:r>
          </a:p>
          <a:p>
            <a:endParaRPr lang="en-US" dirty="0"/>
          </a:p>
        </p:txBody>
      </p:sp>
      <p:pic>
        <p:nvPicPr>
          <p:cNvPr id="7" name="Picture 6" descr="images.png"/>
          <p:cNvPicPr>
            <a:picLocks noChangeAspect="1"/>
          </p:cNvPicPr>
          <p:nvPr/>
        </p:nvPicPr>
        <p:blipFill>
          <a:blip r:embed="rId2"/>
          <a:srcRect t="23121" b="41900"/>
          <a:stretch>
            <a:fillRect/>
          </a:stretch>
        </p:blipFill>
        <p:spPr>
          <a:xfrm rot="20648257">
            <a:off x="326635" y="348792"/>
            <a:ext cx="2641600" cy="1079493"/>
          </a:xfrm>
          <a:prstGeom prst="ellipse">
            <a:avLst/>
          </a:prstGeom>
          <a:ln>
            <a:noFill/>
          </a:ln>
          <a:effectLst>
            <a:glow rad="139700">
              <a:schemeClr val="accent5">
                <a:alpha val="75000"/>
              </a:schemeClr>
            </a:glow>
            <a:softEdge rad="112500"/>
          </a:effectLst>
        </p:spPr>
      </p:pic>
    </p:spTree>
  </p:cSld>
  <p:clrMapOvr>
    <a:overrideClrMapping bg1="dk1" tx1="lt1" bg2="dk2" tx2="lt2" accent1="accent1" accent2="accent2" accent3="accent3" accent4="accent4" accent5="accent5" accent6="accent6" hlink="hlink" folHlink="folHlink"/>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For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whom he foreknew</a:t>
            </a:r>
            <a:r>
              <a:rPr lang="en-US" sz="3200" dirty="0" smtClean="0">
                <a:solidFill>
                  <a:srgbClr val="FFFFFF"/>
                </a:solidFill>
                <a:effectLst>
                  <a:outerShdw blurRad="38100" dist="38100" dir="2700000" algn="tl">
                    <a:srgbClr val="000000">
                      <a:alpha val="43137"/>
                    </a:srgbClr>
                  </a:outerShdw>
                </a:effectLst>
              </a:rPr>
              <a:t>, he also predestined to be conformed to the image of his Son, that he might be  the firstborn among many brethren.</a:t>
            </a: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Romans 11:1-2 tell us who this is: ”Has God cast away his people? Certainly not! I am an Israelite... God has not cast away his people </a:t>
            </a:r>
            <a:r>
              <a:rPr lang="en-US" i="1" dirty="0" smtClean="0">
                <a:solidFill>
                  <a:schemeClr val="tx1"/>
                </a:solidFill>
                <a:effectLst>
                  <a:outerShdw blurRad="38100" dist="38100" dir="2700000" algn="tl">
                    <a:srgbClr val="000000">
                      <a:alpha val="43137"/>
                    </a:srgbClr>
                  </a:outerShdw>
                </a:effectLst>
                <a:cs typeface="Calibri"/>
              </a:rPr>
              <a:t>[Jews] </a:t>
            </a:r>
            <a:r>
              <a:rPr lang="en-US" sz="3000" i="1" dirty="0" smtClean="0">
                <a:solidFill>
                  <a:schemeClr val="tx1"/>
                </a:solidFill>
                <a:effectLst>
                  <a:outerShdw blurRad="38100" dist="38100" dir="2700000" algn="tl">
                    <a:srgbClr val="000000">
                      <a:alpha val="43137"/>
                    </a:srgbClr>
                  </a:outerShdw>
                </a:effectLst>
                <a:cs typeface="Calibri"/>
              </a:rPr>
              <a:t>whom he foreknew.”</a:t>
            </a:r>
          </a:p>
          <a:p>
            <a:endParaRPr lang="en-US" dirty="0"/>
          </a:p>
        </p:txBody>
      </p:sp>
      <p:pic>
        <p:nvPicPr>
          <p:cNvPr id="7" name="Picture 6" descr="medium_conformed-to-the-image-of-christ.jpg"/>
          <p:cNvPicPr>
            <a:picLocks noChangeAspect="1"/>
          </p:cNvPicPr>
          <p:nvPr/>
        </p:nvPicPr>
        <p:blipFill>
          <a:blip r:embed="rId2"/>
          <a:srcRect l="13077" t="36332" r="25083" b="43787"/>
          <a:stretch>
            <a:fillRect/>
          </a:stretch>
        </p:blipFill>
        <p:spPr>
          <a:xfrm rot="562376">
            <a:off x="6372738" y="438938"/>
            <a:ext cx="2428625" cy="471068"/>
          </a:xfrm>
          <a:prstGeom prst="roundRect">
            <a:avLst>
              <a:gd name="adj" fmla="val 8594"/>
            </a:avLst>
          </a:prstGeom>
          <a:solidFill>
            <a:srgbClr val="FFFFFF">
              <a:shade val="85000"/>
            </a:srgbClr>
          </a:solidFill>
          <a:ln w="25400" cap="flat" cmpd="sng" algn="ctr">
            <a:solidFill>
              <a:srgbClr val="FFFF00"/>
            </a:solidFill>
            <a:prstDash val="solid"/>
            <a:round/>
            <a:headEnd type="none" w="med" len="med"/>
            <a:tailEnd type="none" w="med" len="med"/>
          </a:ln>
          <a:effectLst>
            <a:glow rad="139700">
              <a:schemeClr val="accent4">
                <a:alpha val="75000"/>
              </a:schemeClr>
            </a:glow>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For </a:t>
            </a:r>
            <a:r>
              <a:rPr lang="en-US" sz="3200" dirty="0" smtClean="0">
                <a:solidFill>
                  <a:srgbClr val="FFFFFF"/>
                </a:solidFill>
                <a:effectLst>
                  <a:outerShdw blurRad="38100" dist="38100" dir="2700000" algn="tl">
                    <a:srgbClr val="000000">
                      <a:alpha val="43137"/>
                    </a:srgbClr>
                  </a:outerShdw>
                </a:effectLst>
                <a:cs typeface="Franklin Gothic Medium"/>
              </a:rPr>
              <a:t>whom he foreknew</a:t>
            </a:r>
            <a:r>
              <a:rPr lang="en-US" sz="3200" dirty="0" smtClean="0">
                <a:solidFill>
                  <a:srgbClr val="FFFFFF"/>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predestined to be conformed to the image of his Son</a:t>
            </a:r>
            <a:r>
              <a:rPr lang="en-US" sz="3200" dirty="0" smtClean="0">
                <a:solidFill>
                  <a:srgbClr val="FFFFFF"/>
                </a:solidFill>
                <a:effectLst>
                  <a:outerShdw blurRad="38100" dist="38100" dir="2700000" algn="tl">
                    <a:srgbClr val="000000">
                      <a:alpha val="43137"/>
                    </a:srgbClr>
                  </a:outerShdw>
                </a:effectLst>
              </a:rPr>
              <a:t>, that he might be  the firstborn among many brethren.</a:t>
            </a: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God planned before time began that all believers, Jews and Gentiles, would become like Jesus, remade in his image. God is restoring us daily until we’re done.</a:t>
            </a:r>
          </a:p>
          <a:p>
            <a:endParaRPr lang="en-US" dirty="0"/>
          </a:p>
        </p:txBody>
      </p:sp>
      <p:pic>
        <p:nvPicPr>
          <p:cNvPr id="7" name="Picture 6" descr="51d431824f14d4f2ebda7ed0ac6b752c.png"/>
          <p:cNvPicPr>
            <a:picLocks noChangeAspect="1"/>
          </p:cNvPicPr>
          <p:nvPr/>
        </p:nvPicPr>
        <p:blipFill>
          <a:blip r:embed="rId2"/>
          <a:srcRect l="4824" t="5179" r="5349" b="5492"/>
          <a:stretch>
            <a:fillRect/>
          </a:stretch>
        </p:blipFill>
        <p:spPr>
          <a:xfrm rot="21430572">
            <a:off x="3547850" y="5351612"/>
            <a:ext cx="1390621" cy="1382916"/>
          </a:xfrm>
          <a:prstGeom prst="ellipse">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For </a:t>
            </a:r>
            <a:r>
              <a:rPr lang="en-US" sz="3200" dirty="0" smtClean="0">
                <a:solidFill>
                  <a:srgbClr val="FFFFFF"/>
                </a:solidFill>
                <a:effectLst>
                  <a:outerShdw blurRad="38100" dist="38100" dir="2700000" algn="tl">
                    <a:srgbClr val="000000">
                      <a:alpha val="43137"/>
                    </a:srgbClr>
                  </a:outerShdw>
                </a:effectLst>
                <a:cs typeface="Franklin Gothic Medium"/>
              </a:rPr>
              <a:t>whom he foreknew</a:t>
            </a:r>
            <a:r>
              <a:rPr lang="en-US" sz="3200" dirty="0" smtClean="0">
                <a:solidFill>
                  <a:srgbClr val="FFFFFF"/>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cs typeface="Franklin Gothic Medium"/>
              </a:rPr>
              <a:t>he also predestined to be conformed to the image of his Son</a:t>
            </a:r>
            <a:r>
              <a:rPr lang="en-US" sz="3200" dirty="0" smtClean="0">
                <a:solidFill>
                  <a:srgbClr val="FFFFFF"/>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that he might be  the firstborn among many brethren</a:t>
            </a:r>
            <a:r>
              <a:rPr lang="en-US" sz="3200" dirty="0" smtClean="0">
                <a:solidFill>
                  <a:srgbClr val="FFFFFF"/>
                </a:solidFill>
                <a:effectLst>
                  <a:outerShdw blurRad="38100" dist="38100" dir="2700000" algn="tl">
                    <a:srgbClr val="000000">
                      <a:alpha val="43137"/>
                    </a:srgbClr>
                  </a:outerShdw>
                </a:effectLst>
              </a:rPr>
              <a:t>.</a:t>
            </a: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God’s purpose is that Jesus is foremost (what “firstborn” means) of an innumerable amount of people who are just like him living in fellowship in heaven.</a:t>
            </a:r>
          </a:p>
          <a:p>
            <a:endParaRPr lang="en-US" dirty="0"/>
          </a:p>
        </p:txBody>
      </p:sp>
      <p:pic>
        <p:nvPicPr>
          <p:cNvPr id="7" name="Picture 6" descr="images.jpg"/>
          <p:cNvPicPr>
            <a:picLocks noChangeAspect="1"/>
          </p:cNvPicPr>
          <p:nvPr/>
        </p:nvPicPr>
        <p:blipFill>
          <a:blip r:embed="rId2"/>
          <a:srcRect l="17613" t="37277" r="16964" b="37185"/>
          <a:stretch>
            <a:fillRect/>
          </a:stretch>
        </p:blipFill>
        <p:spPr>
          <a:xfrm rot="21373327">
            <a:off x="2349013" y="5912503"/>
            <a:ext cx="2492605" cy="544882"/>
          </a:xfrm>
          <a:prstGeom prst="rect">
            <a:avLst/>
          </a:prstGeom>
          <a:ln w="25400" cap="flat" cmpd="sng" algn="ctr">
            <a:solidFill>
              <a:schemeClr val="bg1"/>
            </a:solidFill>
            <a:prstDash val="solid"/>
            <a:round/>
            <a:headEnd type="none" w="med" len="med"/>
            <a:tailEnd type="none" w="med" len="med"/>
          </a:ln>
          <a:effectLst>
            <a:reflection blurRad="6350" stA="50000" endA="300" endPos="55000" dir="5400000" sy="-100000" algn="bl" rotWithShape="0"/>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8:30</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Moreover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whom he predestined</a:t>
            </a:r>
            <a:r>
              <a:rPr lang="en-US" sz="3200" dirty="0" smtClean="0">
                <a:solidFill>
                  <a:srgbClr val="FFFFFF"/>
                </a:solidFill>
                <a:effectLst>
                  <a:outerShdw blurRad="38100" dist="38100" dir="2700000" algn="tl">
                    <a:srgbClr val="000000">
                      <a:alpha val="43137"/>
                    </a:srgbClr>
                  </a:outerShdw>
                </a:effectLst>
              </a:rPr>
              <a:t>,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called</a:t>
            </a:r>
            <a:r>
              <a:rPr lang="en-US" sz="3200" dirty="0" smtClean="0">
                <a:solidFill>
                  <a:srgbClr val="FFFFFF"/>
                </a:solidFill>
                <a:effectLst>
                  <a:outerShdw blurRad="38100" dist="38100" dir="2700000" algn="tl">
                    <a:srgbClr val="000000">
                      <a:alpha val="43137"/>
                    </a:srgbClr>
                  </a:outerShdw>
                </a:effectLst>
              </a:rPr>
              <a:t>; whom he called,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justified</a:t>
            </a:r>
            <a:r>
              <a:rPr lang="en-US" sz="3200" dirty="0" smtClean="0">
                <a:solidFill>
                  <a:srgbClr val="FFFFFF"/>
                </a:solidFill>
                <a:effectLst>
                  <a:outerShdw blurRad="38100" dist="38100" dir="2700000" algn="tl">
                    <a:srgbClr val="000000">
                      <a:alpha val="43137"/>
                    </a:srgbClr>
                  </a:outerShdw>
                </a:effectLst>
              </a:rPr>
              <a:t>; and whom he justified,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glorified</a:t>
            </a:r>
            <a:r>
              <a:rPr lang="en-US" sz="3200" dirty="0" smtClean="0">
                <a:solidFill>
                  <a:srgbClr val="FFFFFF"/>
                </a:solidFill>
                <a:effectLst>
                  <a:outerShdw blurRad="38100" dist="38100" dir="2700000" algn="tl">
                    <a:srgbClr val="000000">
                      <a:alpha val="43137"/>
                    </a:srgbClr>
                  </a:outerShdw>
                </a:effectLst>
              </a:rPr>
              <a:t>.</a:t>
            </a:r>
            <a:endParaRPr lang="en-US" sz="1600" dirty="0" smtClean="0">
              <a:solidFill>
                <a:srgbClr val="FFFFFF"/>
              </a:solidFill>
              <a:effectLst>
                <a:outerShdw blurRad="38100" dist="38100" dir="2700000" algn="tl">
                  <a:srgbClr val="000000">
                    <a:alpha val="43137"/>
                  </a:srgbClr>
                </a:outerShdw>
              </a:effectLst>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God does nothing partially. He does everything completely and with no mistakes. Aren’t you glad it’s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God </a:t>
            </a:r>
            <a:r>
              <a:rPr lang="en-US" sz="3000" i="1" dirty="0" smtClean="0">
                <a:solidFill>
                  <a:schemeClr val="tx1"/>
                </a:solidFill>
                <a:effectLst>
                  <a:outerShdw blurRad="38100" dist="38100" dir="2700000" algn="tl">
                    <a:srgbClr val="000000">
                      <a:alpha val="43137"/>
                    </a:srgbClr>
                  </a:outerShdw>
                </a:effectLst>
                <a:cs typeface="Calibri"/>
              </a:rPr>
              <a:t>who saves us and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not</a:t>
            </a:r>
            <a:r>
              <a:rPr lang="en-US" sz="3000" i="1" dirty="0" smtClean="0">
                <a:solidFill>
                  <a:schemeClr val="tx1"/>
                </a:solidFill>
                <a:effectLst>
                  <a:outerShdw blurRad="38100" dist="38100" dir="2700000" algn="tl">
                    <a:srgbClr val="000000">
                      <a:alpha val="43137"/>
                    </a:srgbClr>
                  </a:outerShdw>
                </a:effectLst>
                <a:cs typeface="Calibri"/>
              </a:rPr>
              <a:t> us saving ourselves?!</a:t>
            </a:r>
          </a:p>
          <a:p>
            <a:endParaRPr lang="en-US" dirty="0"/>
          </a:p>
        </p:txBody>
      </p:sp>
      <p:pic>
        <p:nvPicPr>
          <p:cNvPr id="7" name="Picture 6" descr="2014-slide1-600.jpg"/>
          <p:cNvPicPr>
            <a:picLocks noChangeAspect="1"/>
          </p:cNvPicPr>
          <p:nvPr/>
        </p:nvPicPr>
        <p:blipFill>
          <a:blip r:embed="rId2"/>
          <a:srcRect t="12251"/>
          <a:stretch>
            <a:fillRect/>
          </a:stretch>
        </p:blipFill>
        <p:spPr>
          <a:xfrm rot="21088029">
            <a:off x="159583" y="207044"/>
            <a:ext cx="1960135" cy="1290005"/>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8:30</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Moreover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whom he predestined</a:t>
            </a:r>
            <a:r>
              <a:rPr lang="en-US" sz="3200" dirty="0" smtClean="0">
                <a:solidFill>
                  <a:srgbClr val="FFFFFF"/>
                </a:solidFill>
                <a:effectLst>
                  <a:outerShdw blurRad="38100" dist="38100" dir="2700000" algn="tl">
                    <a:srgbClr val="000000">
                      <a:alpha val="43137"/>
                    </a:srgbClr>
                  </a:outerShdw>
                </a:effectLst>
              </a:rPr>
              <a:t>,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called</a:t>
            </a:r>
            <a:r>
              <a:rPr lang="en-US" sz="3200" dirty="0" smtClean="0">
                <a:solidFill>
                  <a:srgbClr val="FFFFFF"/>
                </a:solidFill>
                <a:effectLst>
                  <a:outerShdw blurRad="38100" dist="38100" dir="2700000" algn="tl">
                    <a:srgbClr val="000000">
                      <a:alpha val="43137"/>
                    </a:srgbClr>
                  </a:outerShdw>
                </a:effectLst>
              </a:rPr>
              <a:t>; whom he called,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justified</a:t>
            </a:r>
            <a:r>
              <a:rPr lang="en-US" sz="3200" dirty="0" smtClean="0">
                <a:solidFill>
                  <a:srgbClr val="FFFFFF"/>
                </a:solidFill>
                <a:effectLst>
                  <a:outerShdw blurRad="38100" dist="38100" dir="2700000" algn="tl">
                    <a:srgbClr val="000000">
                      <a:alpha val="43137"/>
                    </a:srgbClr>
                  </a:outerShdw>
                </a:effectLst>
              </a:rPr>
              <a:t>; and whom he justified, these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also glorified</a:t>
            </a:r>
            <a:r>
              <a:rPr lang="en-US" sz="3200" dirty="0" smtClean="0">
                <a:solidFill>
                  <a:srgbClr val="FFFFFF"/>
                </a:solidFill>
                <a:effectLst>
                  <a:outerShdw blurRad="38100" dist="38100" dir="2700000" algn="tl">
                    <a:srgbClr val="000000">
                      <a:alpha val="43137"/>
                    </a:srgbClr>
                  </a:outerShdw>
                </a:effectLst>
              </a:rPr>
              <a:t>.</a:t>
            </a:r>
            <a:endParaRPr lang="en-US" sz="1600" dirty="0" smtClean="0">
              <a:solidFill>
                <a:srgbClr val="FFFFFF"/>
              </a:solidFill>
              <a:effectLst>
                <a:outerShdw blurRad="38100" dist="38100" dir="2700000" algn="tl">
                  <a:srgbClr val="000000">
                    <a:alpha val="43137"/>
                  </a:srgbClr>
                </a:outerShdw>
              </a:effectLst>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a:xfrm>
            <a:off x="4645025" y="2174875"/>
            <a:ext cx="4197785" cy="3951288"/>
          </a:xfrm>
        </p:spPr>
        <p:txBody>
          <a:bodyPr>
            <a:normAutofit fontScale="925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Predestining and calling happened before time in the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past</a:t>
            </a:r>
            <a:r>
              <a:rPr lang="en-US" sz="3000" i="1" dirty="0" smtClean="0">
                <a:solidFill>
                  <a:schemeClr val="tx1"/>
                </a:solidFill>
                <a:effectLst>
                  <a:outerShdw blurRad="38100" dist="38100" dir="2700000" algn="tl">
                    <a:srgbClr val="000000">
                      <a:alpha val="43137"/>
                    </a:srgbClr>
                  </a:outerShdw>
                </a:effectLst>
                <a:cs typeface="Calibri"/>
              </a:rPr>
              <a:t>. Justifying happens in this life (when we got saved) in the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present</a:t>
            </a:r>
            <a:r>
              <a:rPr lang="en-US" sz="3000" i="1" dirty="0" smtClean="0">
                <a:solidFill>
                  <a:schemeClr val="tx1"/>
                </a:solidFill>
                <a:effectLst>
                  <a:outerShdw blurRad="38100" dist="38100" dir="2700000" algn="tl">
                    <a:srgbClr val="000000">
                      <a:alpha val="43137"/>
                    </a:srgbClr>
                  </a:outerShdw>
                </a:effectLst>
                <a:cs typeface="Calibri"/>
              </a:rPr>
              <a:t>. Glorifying happens in the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future</a:t>
            </a:r>
            <a:r>
              <a:rPr lang="en-US" sz="3000" i="1" dirty="0" smtClean="0">
                <a:solidFill>
                  <a:schemeClr val="tx1"/>
                </a:solidFill>
                <a:effectLst>
                  <a:outerShdw blurRad="38100" dist="38100" dir="2700000" algn="tl">
                    <a:srgbClr val="000000">
                      <a:alpha val="43137"/>
                    </a:srgbClr>
                  </a:outerShdw>
                </a:effectLst>
                <a:cs typeface="Calibri"/>
              </a:rPr>
              <a:t>. Salvation is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so much bigger than we know!</a:t>
            </a:r>
            <a:endParaRPr lang="en-US" sz="3000" i="1" dirty="0" smtClean="0">
              <a:solidFill>
                <a:schemeClr val="tx1"/>
              </a:solidFill>
              <a:effectLst>
                <a:outerShdw blurRad="38100" dist="38100" dir="2700000" algn="tl">
                  <a:srgbClr val="000000">
                    <a:alpha val="43137"/>
                  </a:srgbClr>
                </a:outerShdw>
              </a:effectLst>
              <a:cs typeface="Calibri"/>
            </a:endParaRPr>
          </a:p>
          <a:p>
            <a:endParaRPr lang="en-US" dirty="0"/>
          </a:p>
        </p:txBody>
      </p:sp>
      <p:pic>
        <p:nvPicPr>
          <p:cNvPr id="7" name="Picture 6" descr="HVAC-Past-Present-Future.png"/>
          <p:cNvPicPr>
            <a:picLocks noChangeAspect="1"/>
          </p:cNvPicPr>
          <p:nvPr/>
        </p:nvPicPr>
        <p:blipFill>
          <a:blip r:embed="rId2"/>
          <a:stretch>
            <a:fillRect/>
          </a:stretch>
        </p:blipFill>
        <p:spPr>
          <a:xfrm rot="223760">
            <a:off x="7252093" y="61358"/>
            <a:ext cx="1796775" cy="1735684"/>
          </a:xfrm>
          <a:prstGeom prst="ellipse">
            <a:avLst/>
          </a:prstGeom>
          <a:ln>
            <a:noFill/>
          </a:ln>
          <a:effectLst>
            <a:softEdge rad="112500"/>
          </a:effectLst>
        </p:spPr>
      </p:pic>
      <p:pic>
        <p:nvPicPr>
          <p:cNvPr id="8" name="Picture 7" descr="5427760446_fa97e785f1_b.jpg"/>
          <p:cNvPicPr>
            <a:picLocks noChangeAspect="1"/>
          </p:cNvPicPr>
          <p:nvPr/>
        </p:nvPicPr>
        <p:blipFill>
          <a:blip r:embed="rId3"/>
          <a:stretch>
            <a:fillRect/>
          </a:stretch>
        </p:blipFill>
        <p:spPr>
          <a:xfrm rot="20960939">
            <a:off x="3678682" y="5770056"/>
            <a:ext cx="1281312" cy="854653"/>
          </a:xfrm>
          <a:prstGeom prst="rect">
            <a:avLst/>
          </a:prstGeom>
          <a:effectLst>
            <a:glow rad="139700">
              <a:schemeClr val="accent1">
                <a:alpha val="75000"/>
              </a:schemeClr>
            </a:glow>
          </a:effectLst>
        </p:spPr>
      </p:pic>
    </p:spTree>
  </p:cSld>
  <p:clrMapOvr>
    <a:overrideClrMapping bg1="dk1" tx1="lt1" bg2="dk2" tx2="lt2" accent1="accent1" accent2="accent2" accent3="accent3" accent4="accent4" accent5="accent5" accent6="accent6" hlink="hlink" folHlink="folHlink"/>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8:29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lnSpcReduction="10000"/>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rPr>
              <a:t>For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whom he foreknew</a:t>
            </a:r>
            <a:r>
              <a:rPr lang="en-US" sz="3200" dirty="0" smtClean="0">
                <a:solidFill>
                  <a:srgbClr val="FFFFFF"/>
                </a:solidFill>
                <a:effectLst>
                  <a:outerShdw blurRad="38100" dist="38100" dir="2700000" algn="tl">
                    <a:srgbClr val="000000">
                      <a:alpha val="43137"/>
                    </a:srgbClr>
                  </a:outerShdw>
                </a:effectLst>
              </a:rPr>
              <a:t>, he also predestined to be conformed to the image of his Son, that he might be  the firstborn among many brethren.</a:t>
            </a: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a:xfrm>
            <a:off x="4645025" y="2436019"/>
            <a:ext cx="4041775" cy="3951288"/>
          </a:xfrm>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God’s salvation was for Jews first. When they rejected it God had the gospel shared to Gentiles (Acts 10-11) so they would continue sharing it to Israel (Romans 11).</a:t>
            </a:r>
          </a:p>
          <a:p>
            <a:endParaRPr lang="en-US" dirty="0"/>
          </a:p>
        </p:txBody>
      </p:sp>
      <p:pic>
        <p:nvPicPr>
          <p:cNvPr id="7" name="Picture 6" descr="Message-Same.jpg"/>
          <p:cNvPicPr>
            <a:picLocks noChangeAspect="1"/>
          </p:cNvPicPr>
          <p:nvPr/>
        </p:nvPicPr>
        <p:blipFill>
          <a:blip r:embed="rId2"/>
          <a:srcRect t="71164" b="9240"/>
          <a:stretch>
            <a:fillRect/>
          </a:stretch>
        </p:blipFill>
        <p:spPr>
          <a:xfrm rot="21378982">
            <a:off x="207931" y="5948113"/>
            <a:ext cx="4697774" cy="546602"/>
          </a:xfrm>
          <a:prstGeom prst="rect">
            <a:avLst/>
          </a:prstGeom>
          <a:ln w="25400" cap="flat" cmpd="sng" algn="ctr">
            <a:solidFill>
              <a:srgbClr val="FFFF00"/>
            </a:solidFill>
            <a:prstDash val="solid"/>
            <a:round/>
            <a:headEnd type="none" w="med" len="med"/>
            <a:tailEnd type="none" w="med" len="med"/>
          </a:ln>
          <a:effectLst>
            <a:glow rad="101600">
              <a:schemeClr val="accent1">
                <a:alpha val="75000"/>
              </a:schemeClr>
            </a:glow>
          </a:effectLst>
        </p:spPr>
      </p:pic>
    </p:spTree>
  </p:cSld>
  <p:clrMapOvr>
    <a:overrideClrMapping bg1="dk1" tx1="lt1" bg2="dk2" tx2="lt2" accent1="accent1" accent2="accent2" accent3="accent3" accent4="accent4" accent5="accent5" accent6="accent6" hlink="hlink" folHlink="folHlink"/>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Conference”</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sz="1000" dirty="0" smtClean="0"/>
          </a:p>
          <a:p>
            <a:pPr>
              <a:buNone/>
            </a:pPr>
            <a:r>
              <a:rPr lang="en-US" dirty="0" smtClean="0"/>
              <a:t>Modified from:</a:t>
            </a:r>
          </a:p>
          <a:p>
            <a:pPr>
              <a:buNone/>
            </a:pPr>
            <a:endParaRPr lang="en-US" dirty="0" smtClean="0"/>
          </a:p>
          <a:p>
            <a:pPr>
              <a:buNone/>
            </a:pPr>
            <a:endParaRPr lang="en-US" dirty="0" smtClean="0"/>
          </a:p>
          <a:p>
            <a:pPr>
              <a:buNone/>
            </a:pPr>
            <a:r>
              <a:rPr lang="en-US" b="1" dirty="0" smtClean="0"/>
              <a:t>noun</a:t>
            </a:r>
            <a:r>
              <a:rPr lang="en-US" dirty="0" smtClean="0"/>
              <a:t> 1. a prearranged interview with media reporters, held to create publicity or, as granted by a spokesperson, to make an announcement or fulfill a request from the press. Frequently this includes a time for questions and answers.</a:t>
            </a:r>
          </a:p>
          <a:p>
            <a:pPr>
              <a:buNone/>
            </a:pPr>
            <a:endParaRPr lang="en-US" dirty="0"/>
          </a:p>
        </p:txBody>
      </p:sp>
      <p:pic>
        <p:nvPicPr>
          <p:cNvPr id="5" name="Picture 4" descr="Dictionary.com_.jpg"/>
          <p:cNvPicPr>
            <a:picLocks noChangeAspect="1"/>
          </p:cNvPicPr>
          <p:nvPr/>
        </p:nvPicPr>
        <p:blipFill>
          <a:blip r:embed="rId2"/>
          <a:stretch>
            <a:fillRect/>
          </a:stretch>
        </p:blipFill>
        <p:spPr>
          <a:xfrm>
            <a:off x="3381847" y="1935480"/>
            <a:ext cx="3918895" cy="1912198"/>
          </a:xfrm>
          <a:prstGeom prst="rect">
            <a:avLst/>
          </a:prstGeom>
        </p:spPr>
      </p:pic>
    </p:spTree>
  </p:cSld>
  <p:clrMapOvr>
    <a:masterClrMapping/>
  </p:clrMapOvr>
  <p:transition spd="slow">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So Back To Our First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80295"/>
          </a:xfrm>
        </p:spPr>
        <p:txBody>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8:31</a:t>
            </a:r>
          </a:p>
          <a:p>
            <a:pPr algn="ctr">
              <a:buNone/>
            </a:pPr>
            <a:endParaRPr lang="en-US" dirty="0" smtClean="0"/>
          </a:p>
          <a:p>
            <a:pPr>
              <a:buNone/>
            </a:pPr>
            <a:r>
              <a:rPr lang="en-US" sz="3600" dirty="0" smtClean="0"/>
              <a:t>What then shall we </a:t>
            </a:r>
          </a:p>
          <a:p>
            <a:pPr>
              <a:buNone/>
            </a:pPr>
            <a:r>
              <a:rPr lang="en-US" sz="3600" dirty="0" smtClean="0"/>
              <a:t>say to these things? </a:t>
            </a:r>
          </a:p>
          <a:p>
            <a:pPr>
              <a:buNone/>
            </a:pPr>
            <a:r>
              <a:rPr lang="en-US" sz="3600" dirty="0" smtClean="0"/>
              <a:t>If God is for us, who </a:t>
            </a:r>
          </a:p>
          <a:p>
            <a:pPr>
              <a:buNone/>
            </a:pPr>
            <a:r>
              <a:rPr lang="en-US" sz="3600" dirty="0" smtClean="0"/>
              <a:t>can be against us?</a:t>
            </a:r>
            <a:endParaRPr lang="en-US" sz="3600" b="1" i="1" dirty="0" smtClean="0">
              <a:solidFill>
                <a:srgbClr val="FFFF00"/>
              </a:solidFill>
              <a:latin typeface="Arial Narrow"/>
              <a:cs typeface="Arial Narrow"/>
            </a:endParaRPr>
          </a:p>
          <a:p>
            <a:pPr>
              <a:buNone/>
            </a:pPr>
            <a:endParaRPr lang="en-US" sz="1800" dirty="0" smtClean="0"/>
          </a:p>
        </p:txBody>
      </p:sp>
      <p:pic>
        <p:nvPicPr>
          <p:cNvPr id="4" name="Picture 3" descr="00151457.jpg"/>
          <p:cNvPicPr>
            <a:picLocks noChangeAspect="1"/>
          </p:cNvPicPr>
          <p:nvPr/>
        </p:nvPicPr>
        <p:blipFill>
          <a:blip r:embed="rId2"/>
          <a:srcRect l="19217" r="19533"/>
          <a:stretch>
            <a:fillRect/>
          </a:stretch>
        </p:blipFill>
        <p:spPr>
          <a:xfrm>
            <a:off x="4720218" y="2374039"/>
            <a:ext cx="3599385" cy="3304088"/>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spTree>
  </p:cSld>
  <p:clrMapOvr>
    <a:masterClrMapping/>
  </p:clrMapOvr>
  <mc:AlternateContent>
    <mc:Choice xmlns:mp="http://schemas.microsoft.com/office/mac/powerpoint/2008/main" Requires="mp">
      <mp:transition spd="slow">
        <mp:cube dir="r"/>
      </mp:transition>
    </mc:Choice>
    <mc:Fallback>
      <p:transition spd="slow">
        <p:cover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8:31</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What then shall we say to these things</a:t>
            </a:r>
            <a:r>
              <a:rPr lang="en-US" sz="3200" dirty="0" smtClean="0">
                <a:solidFill>
                  <a:srgbClr val="FFFFFF"/>
                </a:solidFill>
                <a:effectLst>
                  <a:outerShdw blurRad="38100" dist="38100" dir="2700000" algn="tl">
                    <a:srgbClr val="000000">
                      <a:alpha val="43137"/>
                    </a:srgbClr>
                  </a:outerShdw>
                </a:effectLst>
              </a:rPr>
              <a:t>? If God is for us, who can be against us?</a:t>
            </a:r>
            <a:endParaRPr lang="en-US" sz="32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What can we say to such things? We should be speechless except to praise our Heavenly Father for loving us so much! Paul did that in Romans 11:33-36.</a:t>
            </a:r>
          </a:p>
          <a:p>
            <a:endParaRPr lang="en-US" dirty="0"/>
          </a:p>
        </p:txBody>
      </p:sp>
      <p:pic>
        <p:nvPicPr>
          <p:cNvPr id="7" name="Picture 6" descr="6358945274601548741883031315_romans-8-31-if-god-is-for-us-who-can-be-against-us_thumb.jpg"/>
          <p:cNvPicPr>
            <a:picLocks noChangeAspect="1"/>
          </p:cNvPicPr>
          <p:nvPr/>
        </p:nvPicPr>
        <p:blipFill>
          <a:blip r:embed="rId2"/>
          <a:srcRect l="7108" t="15935" r="5444" b="6021"/>
          <a:stretch>
            <a:fillRect/>
          </a:stretch>
        </p:blipFill>
        <p:spPr>
          <a:xfrm>
            <a:off x="956314" y="4488077"/>
            <a:ext cx="3138678" cy="1638086"/>
          </a:xfrm>
          <a:prstGeom prst="rect">
            <a:avLst/>
          </a:prstGeom>
          <a:ln w="41275" cap="flat" cmpd="sng" algn="ctr">
            <a:solidFill>
              <a:srgbClr val="3366FF"/>
            </a:solidFill>
            <a:prstDash val="solid"/>
            <a:round/>
            <a:headEnd type="none" w="med" len="med"/>
            <a:tailEnd type="none" w="med" len="med"/>
          </a:ln>
          <a:effectLst>
            <a:glow rad="139700">
              <a:schemeClr val="accent1">
                <a:alpha val="75000"/>
              </a:schemeClr>
            </a:glow>
          </a:effectLst>
        </p:spPr>
      </p:pic>
    </p:spTree>
  </p:cSld>
  <p:clrMapOvr>
    <a:overrideClrMapping bg1="dk1" tx1="lt1" bg2="dk2" tx2="lt2" accent1="accent1" accent2="accent2" accent3="accent3" accent4="accent4" accent5="accent5" accent6="accent6" hlink="hlink" folHlink="folHlink"/>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8:31</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cs typeface="Franklin Gothic Medium"/>
              </a:rPr>
              <a:t>What then shall we say to these things</a:t>
            </a:r>
            <a:r>
              <a:rPr lang="en-US" sz="3200" dirty="0" smtClean="0">
                <a:solidFill>
                  <a:srgbClr val="FFFFFF"/>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If God is for us, who can be against us</a:t>
            </a:r>
            <a:r>
              <a:rPr lang="en-US" sz="3200" dirty="0" smtClean="0">
                <a:solidFill>
                  <a:srgbClr val="FFFFFF"/>
                </a:solidFill>
                <a:effectLst>
                  <a:outerShdw blurRad="38100" dist="38100" dir="2700000" algn="tl">
                    <a:srgbClr val="000000">
                      <a:alpha val="43137"/>
                    </a:srgbClr>
                  </a:outerShdw>
                </a:effectLst>
              </a:rPr>
              <a:t>?</a:t>
            </a:r>
            <a:endParaRPr lang="en-US" sz="32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The word “if” here means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since </a:t>
            </a:r>
            <a:r>
              <a:rPr lang="en-US" sz="3000" i="1" dirty="0" smtClean="0">
                <a:solidFill>
                  <a:schemeClr val="tx1"/>
                </a:solidFill>
                <a:effectLst>
                  <a:outerShdw blurRad="38100" dist="38100" dir="2700000" algn="tl">
                    <a:srgbClr val="000000">
                      <a:alpha val="43137"/>
                    </a:srgbClr>
                  </a:outerShdw>
                </a:effectLst>
                <a:cs typeface="Franklin Gothic Medium"/>
              </a:rPr>
              <a:t>because it’s true</a:t>
            </a:r>
            <a:r>
              <a:rPr lang="en-US" sz="3000" i="1" dirty="0" smtClean="0">
                <a:solidFill>
                  <a:schemeClr val="tx1"/>
                </a:solidFill>
                <a:effectLst>
                  <a:outerShdw blurRad="38100" dist="38100" dir="2700000" algn="tl">
                    <a:srgbClr val="000000">
                      <a:alpha val="43137"/>
                    </a:srgbClr>
                  </a:outerShdw>
                </a:effectLst>
                <a:cs typeface="Calibri"/>
              </a:rPr>
              <a:t>. Our God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is </a:t>
            </a:r>
            <a:r>
              <a:rPr lang="en-US" sz="3000" i="1" dirty="0" smtClean="0">
                <a:solidFill>
                  <a:schemeClr val="tx1"/>
                </a:solidFill>
                <a:effectLst>
                  <a:outerShdw blurRad="38100" dist="38100" dir="2700000" algn="tl">
                    <a:srgbClr val="000000">
                      <a:alpha val="43137"/>
                    </a:srgbClr>
                  </a:outerShdw>
                </a:effectLst>
                <a:cs typeface="Calibri"/>
              </a:rPr>
              <a:t>for us! Since he is omnipotent, no enemy can ultimately succeed against us. He watches over us.</a:t>
            </a:r>
          </a:p>
        </p:txBody>
      </p:sp>
      <p:pic>
        <p:nvPicPr>
          <p:cNvPr id="7" name="Picture 6" descr="10608-ea_romans_8_31v2_God_for_against design.jpg"/>
          <p:cNvPicPr>
            <a:picLocks noChangeAspect="1"/>
          </p:cNvPicPr>
          <p:nvPr/>
        </p:nvPicPr>
        <p:blipFill>
          <a:blip r:embed="rId2"/>
          <a:stretch>
            <a:fillRect/>
          </a:stretch>
        </p:blipFill>
        <p:spPr>
          <a:xfrm rot="482896">
            <a:off x="1384824" y="4456509"/>
            <a:ext cx="2150017" cy="2150017"/>
          </a:xfrm>
          <a:prstGeom prst="rect">
            <a:avLst/>
          </a:prstGeom>
          <a:ln w="25400" cap="flat" cmpd="sng" algn="ctr">
            <a:solidFill>
              <a:schemeClr val="tx1"/>
            </a:solidFill>
            <a:prstDash val="solid"/>
            <a:round/>
            <a:headEnd type="none" w="med" len="med"/>
            <a:tailEnd type="none" w="med" len="med"/>
          </a:ln>
          <a:effectLst>
            <a:glow rad="101600">
              <a:schemeClr val="accent4">
                <a:alpha val="75000"/>
              </a:schemeClr>
            </a:glow>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8:31</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cs typeface="Franklin Gothic Medium"/>
              </a:rPr>
              <a:t>What then shall we say to these things</a:t>
            </a:r>
            <a:r>
              <a:rPr lang="en-US" sz="3200" dirty="0" smtClean="0">
                <a:solidFill>
                  <a:srgbClr val="FFFFFF"/>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If God is for us, who can be against us</a:t>
            </a:r>
            <a:r>
              <a:rPr lang="en-US" sz="3200" dirty="0" smtClean="0">
                <a:solidFill>
                  <a:srgbClr val="FFFFFF"/>
                </a:solidFill>
                <a:effectLst>
                  <a:outerShdw blurRad="38100" dist="38100" dir="2700000" algn="tl">
                    <a:srgbClr val="000000">
                      <a:alpha val="43137"/>
                    </a:srgbClr>
                  </a:outerShdw>
                </a:effectLst>
              </a:rPr>
              <a:t>?</a:t>
            </a:r>
            <a:endParaRPr lang="en-US" sz="32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Notice that Paul answers a question with a question. Jesus did that a lot. Doing so forces the questioner to answer back and turns the tables on them.</a:t>
            </a:r>
          </a:p>
        </p:txBody>
      </p:sp>
      <p:pic>
        <p:nvPicPr>
          <p:cNvPr id="7" name="Picture 6" descr="god-is-for-us-bulletin-cover.png"/>
          <p:cNvPicPr>
            <a:picLocks noChangeAspect="1"/>
          </p:cNvPicPr>
          <p:nvPr/>
        </p:nvPicPr>
        <p:blipFill>
          <a:blip r:embed="rId2"/>
          <a:stretch>
            <a:fillRect/>
          </a:stretch>
        </p:blipFill>
        <p:spPr>
          <a:xfrm rot="16200000">
            <a:off x="1414810" y="3840163"/>
            <a:ext cx="2146745" cy="3338351"/>
          </a:xfrm>
          <a:prstGeom prst="rect">
            <a:avLst/>
          </a:prstGeom>
          <a:solidFill>
            <a:srgbClr val="FF6600"/>
          </a:solidFill>
          <a:ln w="38100" cap="flat" cmpd="sng" algn="ctr">
            <a:solidFill>
              <a:srgbClr val="FF6600"/>
            </a:solidFill>
            <a:prstDash val="solid"/>
            <a:round/>
            <a:headEnd type="none" w="med" len="med"/>
            <a:tailEnd type="none" w="med" len="med"/>
          </a:ln>
          <a:effectLst>
            <a:glow rad="228600">
              <a:schemeClr val="accent5">
                <a:alpha val="75000"/>
              </a:schemeClr>
            </a:glow>
          </a:effectLst>
        </p:spPr>
      </p:pic>
    </p:spTree>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Second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8608" y="1730770"/>
            <a:ext cx="5044556" cy="4525963"/>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8:32</a:t>
            </a:r>
          </a:p>
          <a:p>
            <a:pPr algn="ctr">
              <a:buNone/>
            </a:pPr>
            <a:endParaRPr lang="en-US" dirty="0" smtClean="0"/>
          </a:p>
          <a:p>
            <a:pPr>
              <a:buNone/>
            </a:pPr>
            <a:r>
              <a:rPr lang="en-US" sz="3600" dirty="0" smtClean="0"/>
              <a:t>	He who did not spare his own Son, but delivered him up for us all, how shall he not with him also freely give us all things? </a:t>
            </a:r>
            <a:endParaRPr lang="en-US" sz="1800" dirty="0" smtClean="0"/>
          </a:p>
        </p:txBody>
      </p:sp>
      <p:pic>
        <p:nvPicPr>
          <p:cNvPr id="4" name="Picture 3" descr="romans-8-32.jpg"/>
          <p:cNvPicPr>
            <a:picLocks noChangeAspect="1"/>
          </p:cNvPicPr>
          <p:nvPr/>
        </p:nvPicPr>
        <p:blipFill>
          <a:blip r:embed="rId2"/>
          <a:stretch>
            <a:fillRect/>
          </a:stretch>
        </p:blipFill>
        <p:spPr>
          <a:xfrm>
            <a:off x="5436249" y="1898772"/>
            <a:ext cx="3285068" cy="4095669"/>
          </a:xfrm>
          <a:prstGeom prst="roundRect">
            <a:avLst>
              <a:gd name="adj" fmla="val 16667"/>
            </a:avLst>
          </a:prstGeom>
          <a:ln>
            <a:solidFill>
              <a:srgbClr val="FFFF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8:32</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He who did not spare his own Son, but delivered him up for us all</a:t>
            </a:r>
            <a:r>
              <a:rPr lang="en-US" sz="3200" dirty="0" smtClean="0">
                <a:solidFill>
                  <a:srgbClr val="FFFFFF"/>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cs typeface="Franklin Gothic Medium"/>
              </a:rPr>
              <a:t>how shall he not with him also freely give us all things</a:t>
            </a:r>
            <a:r>
              <a:rPr lang="en-US" sz="3200" dirty="0" smtClean="0">
                <a:solidFill>
                  <a:srgbClr val="FFFFFF"/>
                </a:solidFill>
                <a:effectLst>
                  <a:outerShdw blurRad="38100" dist="38100" dir="2700000" algn="tl">
                    <a:srgbClr val="000000">
                      <a:alpha val="43137"/>
                    </a:srgbClr>
                  </a:outerShdw>
                </a:effectLst>
              </a:rPr>
              <a:t>? </a:t>
            </a:r>
            <a:endParaRPr lang="en-US" sz="32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Paul makes the obvious point that God gave up Jesus for us already. Who  or what is more important to God than his own Son?  He has withheld nothing from us!</a:t>
            </a:r>
          </a:p>
        </p:txBody>
      </p:sp>
    </p:spTree>
  </p:cSld>
  <p:clrMapOvr>
    <a:overrideClrMapping bg1="dk1" tx1="lt1" bg2="dk2" tx2="lt2" accent1="accent1" accent2="accent2" accent3="accent3" accent4="accent4" accent5="accent5" accent6="accent6" hlink="hlink" folHlink="folHlink"/>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8:32</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000" dirty="0" smtClean="0">
                <a:solidFill>
                  <a:schemeClr val="tx1"/>
                </a:solidFill>
                <a:effectLst>
                  <a:outerShdw blurRad="38100" dist="38100" dir="2700000" algn="tl">
                    <a:srgbClr val="000000">
                      <a:alpha val="43137"/>
                    </a:srgbClr>
                  </a:outerShdw>
                </a:effectLst>
              </a:rPr>
              <a:t>	</a:t>
            </a:r>
            <a:r>
              <a:rPr lang="en-US" sz="3200" dirty="0" smtClean="0">
                <a:solidFill>
                  <a:srgbClr val="FFFFFF"/>
                </a:solidFill>
                <a:effectLst>
                  <a:outerShdw blurRad="38100" dist="38100" dir="2700000" algn="tl">
                    <a:srgbClr val="000000">
                      <a:alpha val="43137"/>
                    </a:srgbClr>
                  </a:outerShdw>
                </a:effectLst>
                <a:cs typeface="Franklin Gothic Medium"/>
              </a:rPr>
              <a:t>He who did not spare his own Son, but delivered him  up for us all</a:t>
            </a:r>
            <a:r>
              <a:rPr lang="en-US" sz="3200" dirty="0" smtClean="0">
                <a:solidFill>
                  <a:srgbClr val="FFFFFF"/>
                </a:solidFill>
                <a:effectLst>
                  <a:outerShdw blurRad="38100" dist="38100" dir="2700000" algn="tl">
                    <a:srgbClr val="000000">
                      <a:alpha val="43137"/>
                    </a:srgbClr>
                  </a:outerShdw>
                </a:effectLst>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how shall he not with him also freely give us all things</a:t>
            </a:r>
            <a:r>
              <a:rPr lang="en-US" sz="3200" dirty="0" smtClean="0">
                <a:solidFill>
                  <a:srgbClr val="FFFFFF"/>
                </a:solidFill>
                <a:effectLst>
                  <a:outerShdw blurRad="38100" dist="38100" dir="2700000" algn="tl">
                    <a:srgbClr val="000000">
                      <a:alpha val="43137"/>
                    </a:srgbClr>
                  </a:outerShdw>
                </a:effectLst>
              </a:rPr>
              <a:t>? </a:t>
            </a:r>
            <a:endParaRPr lang="en-US" sz="32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The point here is theoretical: if God gave Jesus, then he would freely give us all things. But since we have Jesus (the Creator) we already have all things (the created). </a:t>
            </a:r>
            <a:r>
              <a:rPr lang="en-US" sz="2800" i="1" dirty="0" smtClean="0">
                <a:solidFill>
                  <a:schemeClr val="tx1"/>
                </a:solidFill>
                <a:effectLst>
                  <a:outerShdw blurRad="38100" dist="38100" dir="2700000" algn="tl">
                    <a:srgbClr val="000000">
                      <a:alpha val="43137"/>
                    </a:srgbClr>
                  </a:outerShdw>
                </a:effectLst>
                <a:cs typeface="Calibri"/>
              </a:rPr>
              <a:t>See Eph 1:3.</a:t>
            </a:r>
          </a:p>
        </p:txBody>
      </p:sp>
      <p:pic>
        <p:nvPicPr>
          <p:cNvPr id="7" name="Picture 6" descr="Giving+Hands+B&amp;W.jpg"/>
          <p:cNvPicPr>
            <a:picLocks noChangeAspect="1"/>
          </p:cNvPicPr>
          <p:nvPr/>
        </p:nvPicPr>
        <p:blipFill>
          <a:blip r:embed="rId2"/>
          <a:srcRect t="14377"/>
          <a:stretch>
            <a:fillRect/>
          </a:stretch>
        </p:blipFill>
        <p:spPr>
          <a:xfrm>
            <a:off x="794089" y="5751915"/>
            <a:ext cx="3339242" cy="1009636"/>
          </a:xfrm>
          <a:prstGeom prst="rect">
            <a:avLst/>
          </a:prstGeom>
          <a:ln w="28575" cap="flat" cmpd="sng" algn="ctr">
            <a:solidFill>
              <a:schemeClr val="bg1"/>
            </a:solidFill>
            <a:prstDash val="solid"/>
            <a:round/>
            <a:headEnd type="none" w="med" len="med"/>
            <a:tailEnd type="none" w="med" len="med"/>
          </a:ln>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Third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340" y="1730770"/>
            <a:ext cx="3988166" cy="4525963"/>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8:33</a:t>
            </a:r>
          </a:p>
          <a:p>
            <a:pPr algn="ctr">
              <a:buNone/>
            </a:pPr>
            <a:endParaRPr lang="en-US" dirty="0" smtClean="0"/>
          </a:p>
          <a:p>
            <a:pPr>
              <a:buNone/>
            </a:pPr>
            <a:r>
              <a:rPr lang="en-US" sz="3600" dirty="0" smtClean="0"/>
              <a:t>	Who shall bring a charge against God's elect? It is God who justifies. </a:t>
            </a:r>
            <a:endParaRPr lang="en-US" sz="1800" dirty="0" smtClean="0"/>
          </a:p>
        </p:txBody>
      </p:sp>
      <p:pic>
        <p:nvPicPr>
          <p:cNvPr id="5" name="Picture 4" descr="4fb7dc5e31e330f3d5ffe00e32237815.jpg"/>
          <p:cNvPicPr>
            <a:picLocks noChangeAspect="1"/>
          </p:cNvPicPr>
          <p:nvPr/>
        </p:nvPicPr>
        <p:blipFill>
          <a:blip r:embed="rId2"/>
          <a:stretch>
            <a:fillRect/>
          </a:stretch>
        </p:blipFill>
        <p:spPr>
          <a:xfrm>
            <a:off x="773211" y="2007423"/>
            <a:ext cx="3665983" cy="3376769"/>
          </a:xfrm>
          <a:prstGeom prst="roundRect">
            <a:avLst>
              <a:gd name="adj" fmla="val 8594"/>
            </a:avLst>
          </a:prstGeom>
          <a:solidFill>
            <a:srgbClr val="FFFFFF">
              <a:shade val="85000"/>
            </a:srgbClr>
          </a:solidFill>
          <a:ln>
            <a:solidFill>
              <a:srgbClr val="FFFFFF"/>
            </a:solidFill>
          </a:ln>
          <a:effectLst>
            <a:reflection blurRad="6350" stA="50000" endA="300" endPos="55000" dir="5400000" sy="-100000" algn="bl" rotWithShape="0"/>
          </a:effectLst>
        </p:spPr>
      </p:pic>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8:33</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chemeClr val="tx1"/>
                </a:solidFill>
                <a:effectLst>
                  <a:outerShdw blurRad="38100" dist="38100" dir="2700000" algn="tl">
                    <a:srgbClr val="000000">
                      <a:alpha val="43137"/>
                    </a:srgbClr>
                  </a:outerShdw>
                </a:effectLst>
              </a:rPr>
              <a:t>	</a:t>
            </a:r>
            <a:r>
              <a:rPr lang="en-US" sz="3400" u="sng" dirty="0" smtClean="0">
                <a:solidFill>
                  <a:srgbClr val="FFFFFF"/>
                </a:solidFill>
                <a:effectLst>
                  <a:outerShdw blurRad="38100" dist="38100" dir="2700000" algn="tl">
                    <a:srgbClr val="000000">
                      <a:alpha val="43137"/>
                    </a:srgbClr>
                  </a:outerShdw>
                </a:effectLst>
                <a:latin typeface="Franklin Gothic Medium"/>
                <a:cs typeface="Franklin Gothic Medium"/>
              </a:rPr>
              <a:t>Who shall bring a charge against God's elect</a:t>
            </a:r>
            <a:r>
              <a:rPr lang="en-US" sz="3400" dirty="0" smtClean="0">
                <a:solidFill>
                  <a:srgbClr val="FFFFFF"/>
                </a:solidFill>
                <a:effectLst>
                  <a:outerShdw blurRad="38100" dist="38100" dir="2700000" algn="tl">
                    <a:srgbClr val="000000">
                      <a:alpha val="43137"/>
                    </a:srgbClr>
                  </a:outerShdw>
                </a:effectLst>
              </a:rPr>
              <a:t>? It is God who justifies. </a:t>
            </a: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This question is set in God’s judgment hall or divine courtroom. Who might be “out there” trying to accuse us of sins/crimes that could cause us to lose our salvation?</a:t>
            </a:r>
          </a:p>
        </p:txBody>
      </p:sp>
      <p:pic>
        <p:nvPicPr>
          <p:cNvPr id="7" name="Picture 6" descr="elect.jpg"/>
          <p:cNvPicPr>
            <a:picLocks noChangeAspect="1"/>
          </p:cNvPicPr>
          <p:nvPr/>
        </p:nvPicPr>
        <p:blipFill>
          <a:blip r:embed="rId2"/>
          <a:stretch>
            <a:fillRect/>
          </a:stretch>
        </p:blipFill>
        <p:spPr>
          <a:xfrm rot="21390180">
            <a:off x="878347" y="4415234"/>
            <a:ext cx="2819680" cy="2130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bliqueTopRight">
              <a:rot lat="0" lon="0" rev="0"/>
            </a:camera>
            <a:lightRig rig="threePt" dir="t"/>
          </a:scene3d>
        </p:spPr>
      </p:pic>
    </p:spTree>
  </p:cSld>
  <p:clrMapOvr>
    <a:overrideClrMapping bg1="dk1" tx1="lt1" bg2="dk2" tx2="lt2" accent1="accent1" accent2="accent2" accent3="accent3" accent4="accent4" accent5="accent5" accent6="accent6" hlink="hlink" folHlink="folHlink"/>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8:33</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chemeClr val="tx1"/>
                </a:solidFill>
                <a:effectLst>
                  <a:outerShdw blurRad="38100" dist="38100" dir="2700000" algn="tl">
                    <a:srgbClr val="000000">
                      <a:alpha val="43137"/>
                    </a:srgbClr>
                  </a:outerShdw>
                </a:effectLst>
              </a:rPr>
              <a:t>	</a:t>
            </a:r>
            <a:r>
              <a:rPr lang="en-US" sz="3400" dirty="0" smtClean="0">
                <a:solidFill>
                  <a:srgbClr val="FFFFFF"/>
                </a:solidFill>
                <a:effectLst>
                  <a:outerShdw blurRad="38100" dist="38100" dir="2700000" algn="tl">
                    <a:srgbClr val="000000">
                      <a:alpha val="43137"/>
                    </a:srgbClr>
                  </a:outerShdw>
                </a:effectLst>
                <a:cs typeface="Franklin Gothic Medium"/>
              </a:rPr>
              <a:t>Who shall bring a charge against God's elect</a:t>
            </a:r>
            <a:r>
              <a:rPr lang="en-US" sz="3400" dirty="0" smtClean="0">
                <a:solidFill>
                  <a:srgbClr val="FFFFFF"/>
                </a:solidFill>
                <a:effectLst>
                  <a:outerShdw blurRad="38100" dist="38100" dir="2700000" algn="tl">
                    <a:srgbClr val="000000">
                      <a:alpha val="43137"/>
                    </a:srgbClr>
                  </a:outerShdw>
                </a:effectLst>
              </a:rPr>
              <a:t>? </a:t>
            </a:r>
            <a:r>
              <a:rPr lang="en-US" sz="3400" u="sng" dirty="0" smtClean="0">
                <a:solidFill>
                  <a:srgbClr val="FFFFFF"/>
                </a:solidFill>
                <a:effectLst>
                  <a:outerShdw blurRad="38100" dist="38100" dir="2700000" algn="tl">
                    <a:srgbClr val="000000">
                      <a:alpha val="43137"/>
                    </a:srgbClr>
                  </a:outerShdw>
                </a:effectLst>
                <a:latin typeface="Franklin Gothic Medium"/>
                <a:cs typeface="Franklin Gothic Medium"/>
              </a:rPr>
              <a:t>It is God who justifies</a:t>
            </a:r>
            <a:r>
              <a:rPr lang="en-US" sz="3400" dirty="0" smtClean="0">
                <a:solidFill>
                  <a:srgbClr val="FFFFFF"/>
                </a:solidFill>
                <a:effectLst>
                  <a:outerShdw blurRad="38100" dist="38100" dir="2700000" algn="tl">
                    <a:srgbClr val="000000">
                      <a:alpha val="43137"/>
                    </a:srgbClr>
                  </a:outerShdw>
                </a:effectLst>
              </a:rPr>
              <a:t>. </a:t>
            </a: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The only one that could theoretically charge us and convict us is </a:t>
            </a:r>
            <a:r>
              <a:rPr lang="en-US" sz="3000" i="1" u="sng" dirty="0" smtClean="0">
                <a:solidFill>
                  <a:schemeClr val="tx1"/>
                </a:solidFill>
                <a:effectLst>
                  <a:outerShdw blurRad="38100" dist="38100" dir="2700000" algn="tl">
                    <a:srgbClr val="000000">
                      <a:alpha val="43137"/>
                    </a:srgbClr>
                  </a:outerShdw>
                </a:effectLst>
                <a:latin typeface="Franklin Gothic Medium"/>
                <a:cs typeface="Franklin Gothic Medium"/>
              </a:rPr>
              <a:t>God himself</a:t>
            </a:r>
            <a:r>
              <a:rPr lang="en-US" sz="3000" i="1" dirty="0" smtClean="0">
                <a:solidFill>
                  <a:schemeClr val="tx1"/>
                </a:solidFill>
                <a:effectLst>
                  <a:outerShdw blurRad="38100" dist="38100" dir="2700000" algn="tl">
                    <a:srgbClr val="000000">
                      <a:alpha val="43137"/>
                    </a:srgbClr>
                  </a:outerShdw>
                </a:effectLst>
                <a:cs typeface="Calibri"/>
              </a:rPr>
              <a:t>. And he has already justified us.  If he condemned us after that, God would be untrustworthy!</a:t>
            </a:r>
          </a:p>
        </p:txBody>
      </p:sp>
      <p:pic>
        <p:nvPicPr>
          <p:cNvPr id="7" name="Picture 6" descr="slide_1.jpg"/>
          <p:cNvPicPr>
            <a:picLocks noChangeAspect="1"/>
          </p:cNvPicPr>
          <p:nvPr/>
        </p:nvPicPr>
        <p:blipFill>
          <a:blip r:embed="rId2"/>
          <a:srcRect l="7950" t="38477" r="11310" b="37500"/>
          <a:stretch>
            <a:fillRect/>
          </a:stretch>
        </p:blipFill>
        <p:spPr>
          <a:xfrm rot="20377283">
            <a:off x="284869" y="5249035"/>
            <a:ext cx="3893211" cy="651595"/>
          </a:xfrm>
          <a:prstGeom prst="rect">
            <a:avLst/>
          </a:prstGeom>
          <a:ln w="22225" cap="flat" cmpd="sng" algn="ctr">
            <a:solidFill>
              <a:srgbClr val="FFFF00"/>
            </a:solidFill>
            <a:prstDash val="solid"/>
            <a:round/>
            <a:headEnd type="none" w="med" len="med"/>
            <a:tailEnd type="none" w="med" len="med"/>
          </a:ln>
          <a:effectLst>
            <a:glow rad="101600">
              <a:schemeClr val="accent2">
                <a:alpha val="75000"/>
              </a:schemeClr>
            </a:glow>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Romans chapter 8 finishes with Paul raising 5 </a:t>
            </a:r>
          </a:p>
          <a:p>
            <a:pPr algn="ctr">
              <a:buNone/>
            </a:pPr>
            <a:r>
              <a:rPr lang="en-US" dirty="0" smtClean="0"/>
              <a:t>questions. The answers summarize all that </a:t>
            </a:r>
          </a:p>
          <a:p>
            <a:pPr algn="ctr">
              <a:buNone/>
            </a:pPr>
            <a:r>
              <a:rPr lang="en-US" dirty="0" smtClean="0"/>
              <a:t>Paul has written from chapter 1 onward. </a:t>
            </a:r>
          </a:p>
          <a:p>
            <a:pPr algn="ctr">
              <a:buNone/>
            </a:pPr>
            <a:r>
              <a:rPr lang="en-US" dirty="0" smtClean="0"/>
              <a:t>This is like God’s press conference.</a:t>
            </a:r>
            <a:endParaRPr lang="en-US" dirty="0"/>
          </a:p>
        </p:txBody>
      </p:sp>
      <p:pic>
        <p:nvPicPr>
          <p:cNvPr id="4" name="Picture 3" descr="romans-8.jpg"/>
          <p:cNvPicPr>
            <a:picLocks noChangeAspect="1"/>
          </p:cNvPicPr>
          <p:nvPr/>
        </p:nvPicPr>
        <p:blipFill>
          <a:blip r:embed="rId2"/>
          <a:stretch>
            <a:fillRect/>
          </a:stretch>
        </p:blipFill>
        <p:spPr>
          <a:xfrm>
            <a:off x="2585275" y="274638"/>
            <a:ext cx="3836148" cy="2159165"/>
          </a:xfrm>
          <a:prstGeom prst="ellipse">
            <a:avLst/>
          </a:prstGeom>
          <a:ln>
            <a:noFill/>
          </a:ln>
          <a:effectLst>
            <a:glow rad="101600">
              <a:schemeClr val="accent2">
                <a:alpha val="75000"/>
              </a:schemeClr>
            </a:glow>
            <a:outerShdw blurRad="1270000" dist="38100" dir="2700000">
              <a:srgbClr val="000000"/>
            </a:outerShdw>
            <a:softEdge rad="112500"/>
          </a:effectLst>
        </p:spPr>
      </p:pic>
    </p:spTree>
  </p:cSld>
  <p:clrMapOvr>
    <a:overrideClrMapping bg1="dk1" tx1="lt1" bg2="dk2" tx2="lt2" accent1="accent1" accent2="accent2" accent3="accent3" accent4="accent4" accent5="accent5" accent6="accent6" hlink="hlink" folHlink="folHlink"/>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Fourth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07129" y="1540851"/>
            <a:ext cx="7608377" cy="2981694"/>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8:34</a:t>
            </a:r>
          </a:p>
          <a:p>
            <a:pPr algn="ctr">
              <a:buNone/>
            </a:pPr>
            <a:endParaRPr lang="en-US" sz="1000" dirty="0" smtClean="0"/>
          </a:p>
          <a:p>
            <a:pPr>
              <a:buNone/>
            </a:pPr>
            <a:r>
              <a:rPr lang="en-US" sz="3600" dirty="0" smtClean="0"/>
              <a:t>	</a:t>
            </a:r>
            <a:r>
              <a:rPr lang="en-US" sz="3200" dirty="0" smtClean="0"/>
              <a:t>Who is he who condemns? It is Christ who died, and furthermore is also risen, who is even at the right hand of God, who also makes intercession for us.</a:t>
            </a:r>
          </a:p>
        </p:txBody>
      </p:sp>
      <p:pic>
        <p:nvPicPr>
          <p:cNvPr id="7" name="Picture 6" descr="Rom-8-34-Who-is-he-who-condemns.-It-is-Christ-Jesus-who-died-and-rather-who-was-raised-who-is-also-at-the-right-hand-of-God-who-also-intercedes-for-us1.jpg"/>
          <p:cNvPicPr>
            <a:picLocks noChangeAspect="1"/>
          </p:cNvPicPr>
          <p:nvPr/>
        </p:nvPicPr>
        <p:blipFill>
          <a:blip r:embed="rId2"/>
          <a:srcRect l="2183" t="15209" r="12339" b="18427"/>
          <a:stretch>
            <a:fillRect/>
          </a:stretch>
        </p:blipFill>
        <p:spPr>
          <a:xfrm>
            <a:off x="1910997" y="4570025"/>
            <a:ext cx="5234469" cy="2026355"/>
          </a:xfrm>
          <a:prstGeom prst="roundRect">
            <a:avLst>
              <a:gd name="adj" fmla="val 8594"/>
            </a:avLst>
          </a:prstGeom>
          <a:solidFill>
            <a:srgbClr val="FFFFFF">
              <a:shade val="85000"/>
            </a:srgbClr>
          </a:solidFill>
          <a:ln w="22225" cap="flat" cmpd="sng" algn="ctr">
            <a:solidFill>
              <a:srgbClr val="0000FF"/>
            </a:solidFill>
            <a:prstDash val="solid"/>
            <a:round/>
            <a:headEnd type="none" w="med" len="med"/>
            <a:tailEnd type="none" w="med" len="med"/>
          </a:ln>
          <a:effectLst>
            <a:reflection blurRad="12700" stA="38000" endPos="28000" dist="5000" dir="5400000" sy="-100000" algn="bl" rotWithShape="0"/>
          </a:effectLst>
        </p:spPr>
      </p:pic>
    </p:spTree>
  </p:cSld>
  <p:clrMapOvr>
    <a:masterClrMapping/>
  </p:clrMapOvr>
  <mc:AlternateContent>
    <mc:Choice xmlns:mp="http://schemas.microsoft.com/office/mac/powerpoint/2008/main" Requires="mp">
      <mp:transition spd="slow">
        <mp:flip dir="r"/>
      </mp:transition>
    </mc:Choice>
    <mc:Fallback>
      <p:transition spd="slow">
        <p:newsflash/>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8:34</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92500" lnSpcReduction="20000"/>
          </a:bodyPr>
          <a:lstStyle/>
          <a:p>
            <a:pPr>
              <a:buNone/>
            </a:pPr>
            <a:r>
              <a:rPr lang="en-US" sz="3400" dirty="0" smtClean="0">
                <a:solidFill>
                  <a:schemeClr val="tx1"/>
                </a:solidFill>
                <a:effectLst>
                  <a:outerShdw blurRad="38100" dist="38100" dir="2700000" algn="tl">
                    <a:srgbClr val="000000">
                      <a:alpha val="43137"/>
                    </a:srgbClr>
                  </a:outerShdw>
                </a:effectLst>
              </a:rPr>
              <a:t>	</a:t>
            </a:r>
            <a:r>
              <a:rPr lang="en-US" sz="3600" u="sng" dirty="0" smtClean="0">
                <a:solidFill>
                  <a:srgbClr val="FFFFFF"/>
                </a:solidFill>
                <a:effectLst>
                  <a:outerShdw blurRad="38100" dist="38100" dir="2700000" algn="tl">
                    <a:srgbClr val="000000">
                      <a:alpha val="43137"/>
                    </a:srgbClr>
                  </a:outerShdw>
                </a:effectLst>
                <a:latin typeface="Franklin Gothic Medium"/>
                <a:cs typeface="Franklin Gothic Medium"/>
              </a:rPr>
              <a:t>Who is he who condemns</a:t>
            </a:r>
            <a:r>
              <a:rPr lang="en-US" sz="3600" dirty="0" smtClean="0">
                <a:solidFill>
                  <a:srgbClr val="FFFFFF"/>
                </a:solidFill>
                <a:effectLst>
                  <a:outerShdw blurRad="38100" dist="38100" dir="2700000" algn="tl">
                    <a:srgbClr val="000000">
                      <a:alpha val="43137"/>
                    </a:srgbClr>
                  </a:outerShdw>
                </a:effectLst>
              </a:rPr>
              <a:t>? It is Christ who died, and furthermore is also risen, who is even at the right hand of God, who also makes intercession for us.</a:t>
            </a:r>
            <a:r>
              <a:rPr lang="en-US" sz="3400" dirty="0" smtClean="0">
                <a:solidFill>
                  <a:srgbClr val="FFFFFF"/>
                </a:solidFill>
                <a:effectLst>
                  <a:outerShdw blurRad="38100" dist="38100" dir="2700000" algn="tl">
                    <a:srgbClr val="000000">
                      <a:alpha val="43137"/>
                    </a:srgbClr>
                  </a:outerShdw>
                </a:effectLst>
              </a:rPr>
              <a:t> </a:t>
            </a: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Paul’s question here asks who it is that has the authority to condemn us? We’ve already seen it’s not God. Maybe Christ would condemn us.</a:t>
            </a:r>
          </a:p>
        </p:txBody>
      </p:sp>
      <p:pic>
        <p:nvPicPr>
          <p:cNvPr id="7" name="Picture 6" descr="no-condemnation-26-728.jpg"/>
          <p:cNvPicPr>
            <a:picLocks noChangeAspect="1"/>
          </p:cNvPicPr>
          <p:nvPr/>
        </p:nvPicPr>
        <p:blipFill>
          <a:blip r:embed="rId2"/>
          <a:srcRect l="15085" t="34478" r="12613" b="46175"/>
          <a:stretch>
            <a:fillRect/>
          </a:stretch>
        </p:blipFill>
        <p:spPr>
          <a:xfrm rot="497563">
            <a:off x="4674894" y="5699848"/>
            <a:ext cx="4011906" cy="805150"/>
          </a:xfrm>
          <a:prstGeom prst="rect">
            <a:avLst/>
          </a:prstGeom>
          <a:ln>
            <a:noFill/>
          </a:ln>
          <a:effectLst>
            <a:glow rad="101600">
              <a:schemeClr val="accent2">
                <a:alpha val="75000"/>
              </a:schemeClr>
            </a:glow>
            <a:softEdge rad="112500"/>
          </a:effectLst>
        </p:spPr>
      </p:pic>
    </p:spTree>
  </p:cSld>
  <p:clrMapOvr>
    <a:overrideClrMapping bg1="dk1" tx1="lt1" bg2="dk2"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8:34</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92500" lnSpcReduction="20000"/>
          </a:bodyPr>
          <a:lstStyle/>
          <a:p>
            <a:pPr>
              <a:buNone/>
            </a:pPr>
            <a:r>
              <a:rPr lang="en-US" sz="3400" dirty="0" smtClean="0">
                <a:solidFill>
                  <a:schemeClr val="tx1"/>
                </a:solidFill>
                <a:effectLst>
                  <a:outerShdw blurRad="38100" dist="38100" dir="2700000" algn="tl">
                    <a:srgbClr val="000000">
                      <a:alpha val="43137"/>
                    </a:srgbClr>
                  </a:outerShdw>
                </a:effectLst>
              </a:rPr>
              <a:t>	</a:t>
            </a:r>
            <a:r>
              <a:rPr lang="en-US" sz="3600" dirty="0" smtClean="0">
                <a:solidFill>
                  <a:srgbClr val="FFFFFF"/>
                </a:solidFill>
                <a:effectLst>
                  <a:outerShdw blurRad="38100" dist="38100" dir="2700000" algn="tl">
                    <a:srgbClr val="000000">
                      <a:alpha val="43137"/>
                    </a:srgbClr>
                  </a:outerShdw>
                </a:effectLst>
                <a:cs typeface="Franklin Gothic Medium"/>
              </a:rPr>
              <a:t>Who is he who condemns</a:t>
            </a:r>
            <a:r>
              <a:rPr lang="en-US" sz="3600" dirty="0" smtClean="0">
                <a:solidFill>
                  <a:srgbClr val="FFFFFF"/>
                </a:solidFill>
                <a:effectLst>
                  <a:outerShdw blurRad="38100" dist="38100" dir="2700000" algn="tl">
                    <a:srgbClr val="000000">
                      <a:alpha val="43137"/>
                    </a:srgbClr>
                  </a:outerShdw>
                </a:effectLst>
              </a:rPr>
              <a:t>? </a:t>
            </a:r>
            <a:r>
              <a:rPr lang="en-US" sz="3600" u="sng" dirty="0" smtClean="0">
                <a:solidFill>
                  <a:srgbClr val="FFFFFF"/>
                </a:solidFill>
                <a:effectLst>
                  <a:outerShdw blurRad="38100" dist="38100" dir="2700000" algn="tl">
                    <a:srgbClr val="000000">
                      <a:alpha val="43137"/>
                    </a:srgbClr>
                  </a:outerShdw>
                </a:effectLst>
                <a:latin typeface="Franklin Gothic Medium"/>
                <a:cs typeface="Franklin Gothic Medium"/>
              </a:rPr>
              <a:t>It is Christ who died, </a:t>
            </a:r>
            <a:r>
              <a:rPr lang="en-US" sz="3600" dirty="0" smtClean="0">
                <a:solidFill>
                  <a:srgbClr val="FFFFFF"/>
                </a:solidFill>
                <a:effectLst>
                  <a:outerShdw blurRad="38100" dist="38100" dir="2700000" algn="tl">
                    <a:srgbClr val="000000">
                      <a:alpha val="43137"/>
                    </a:srgbClr>
                  </a:outerShdw>
                </a:effectLst>
                <a:cs typeface="Franklin Gothic Medium"/>
              </a:rPr>
              <a:t>and furthermore is also risen</a:t>
            </a:r>
            <a:r>
              <a:rPr lang="en-US" sz="3600" dirty="0" smtClean="0">
                <a:solidFill>
                  <a:srgbClr val="FFFFFF"/>
                </a:solidFill>
                <a:effectLst>
                  <a:outerShdw blurRad="38100" dist="38100" dir="2700000" algn="tl">
                    <a:srgbClr val="000000">
                      <a:alpha val="43137"/>
                    </a:srgbClr>
                  </a:outerShdw>
                </a:effectLst>
              </a:rPr>
              <a:t>, </a:t>
            </a:r>
            <a:r>
              <a:rPr lang="en-US" sz="3600" dirty="0" smtClean="0">
                <a:solidFill>
                  <a:srgbClr val="FFFFFF"/>
                </a:solidFill>
                <a:effectLst>
                  <a:outerShdw blurRad="38100" dist="38100" dir="2700000" algn="tl">
                    <a:srgbClr val="000000">
                      <a:alpha val="43137"/>
                    </a:srgbClr>
                  </a:outerShdw>
                </a:effectLst>
                <a:cs typeface="Franklin Gothic Medium"/>
              </a:rPr>
              <a:t>who is even at the right hand of God, who also makes intercession for us</a:t>
            </a:r>
            <a:r>
              <a:rPr lang="en-US" sz="3600" dirty="0" smtClean="0">
                <a:solidFill>
                  <a:srgbClr val="FFFFFF"/>
                </a:solidFill>
                <a:effectLst>
                  <a:outerShdw blurRad="38100" dist="38100" dir="2700000" algn="tl">
                    <a:srgbClr val="000000">
                      <a:alpha val="43137"/>
                    </a:srgbClr>
                  </a:outerShdw>
                </a:effectLst>
              </a:rPr>
              <a:t>.</a:t>
            </a:r>
            <a:r>
              <a:rPr lang="en-US" sz="3400" dirty="0" smtClean="0">
                <a:solidFill>
                  <a:srgbClr val="FFFFFF"/>
                </a:solidFill>
                <a:effectLst>
                  <a:outerShdw blurRad="38100" dist="38100" dir="2700000" algn="tl">
                    <a:srgbClr val="000000">
                      <a:alpha val="43137"/>
                    </a:srgbClr>
                  </a:outerShdw>
                </a:effectLst>
              </a:rPr>
              <a:t> </a:t>
            </a: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lnSpcReduction="10000"/>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Jesus will not (and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never</a:t>
            </a:r>
            <a:r>
              <a:rPr lang="en-US" sz="3000" i="1" dirty="0" smtClean="0">
                <a:solidFill>
                  <a:schemeClr val="tx1"/>
                </a:solidFill>
                <a:effectLst>
                  <a:outerShdw blurRad="38100" dist="38100" dir="2700000" algn="tl">
                    <a:srgbClr val="000000">
                      <a:alpha val="43137"/>
                    </a:srgbClr>
                  </a:outerShdw>
                </a:effectLst>
                <a:cs typeface="Calibri"/>
              </a:rPr>
              <a:t>!) condemn us because he already has died for us. If he condemned us, why then did he die? Him condemning us goes against everything he has done for us.</a:t>
            </a:r>
          </a:p>
        </p:txBody>
      </p:sp>
      <p:pic>
        <p:nvPicPr>
          <p:cNvPr id="7" name="Picture 6" descr="hqdefault.jpg"/>
          <p:cNvPicPr>
            <a:picLocks noChangeAspect="1"/>
          </p:cNvPicPr>
          <p:nvPr/>
        </p:nvPicPr>
        <p:blipFill>
          <a:blip r:embed="rId2"/>
          <a:srcRect/>
          <a:stretch>
            <a:fillRect/>
          </a:stretch>
        </p:blipFill>
        <p:spPr>
          <a:xfrm>
            <a:off x="6658814" y="23740"/>
            <a:ext cx="2206727" cy="1655046"/>
          </a:xfrm>
          <a:prstGeom prst="ellipse">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8:34</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92500" lnSpcReduction="20000"/>
          </a:bodyPr>
          <a:lstStyle/>
          <a:p>
            <a:pPr>
              <a:buNone/>
            </a:pPr>
            <a:r>
              <a:rPr lang="en-US" sz="3400" dirty="0" smtClean="0">
                <a:solidFill>
                  <a:schemeClr val="tx1"/>
                </a:solidFill>
                <a:effectLst>
                  <a:outerShdw blurRad="38100" dist="38100" dir="2700000" algn="tl">
                    <a:srgbClr val="000000">
                      <a:alpha val="43137"/>
                    </a:srgbClr>
                  </a:outerShdw>
                </a:effectLst>
              </a:rPr>
              <a:t>	</a:t>
            </a:r>
            <a:r>
              <a:rPr lang="en-US" sz="3600" dirty="0" smtClean="0">
                <a:solidFill>
                  <a:srgbClr val="FFFFFF"/>
                </a:solidFill>
                <a:effectLst>
                  <a:outerShdw blurRad="38100" dist="38100" dir="2700000" algn="tl">
                    <a:srgbClr val="000000">
                      <a:alpha val="43137"/>
                    </a:srgbClr>
                  </a:outerShdw>
                </a:effectLst>
                <a:cs typeface="Franklin Gothic Medium"/>
              </a:rPr>
              <a:t>Who is he who condemns</a:t>
            </a:r>
            <a:r>
              <a:rPr lang="en-US" sz="3600" dirty="0" smtClean="0">
                <a:solidFill>
                  <a:srgbClr val="FFFFFF"/>
                </a:solidFill>
                <a:effectLst>
                  <a:outerShdw blurRad="38100" dist="38100" dir="2700000" algn="tl">
                    <a:srgbClr val="000000">
                      <a:alpha val="43137"/>
                    </a:srgbClr>
                  </a:outerShdw>
                </a:effectLst>
              </a:rPr>
              <a:t>? </a:t>
            </a:r>
            <a:r>
              <a:rPr lang="en-US" sz="3600" dirty="0" smtClean="0">
                <a:solidFill>
                  <a:srgbClr val="FFFFFF"/>
                </a:solidFill>
                <a:effectLst>
                  <a:outerShdw blurRad="38100" dist="38100" dir="2700000" algn="tl">
                    <a:srgbClr val="000000">
                      <a:alpha val="43137"/>
                    </a:srgbClr>
                  </a:outerShdw>
                </a:effectLst>
                <a:cs typeface="Franklin Gothic Medium"/>
              </a:rPr>
              <a:t>It is Christ who died,</a:t>
            </a:r>
            <a:r>
              <a:rPr lang="en-US" sz="3600" u="sng" dirty="0" smtClean="0">
                <a:solidFill>
                  <a:srgbClr val="FFFFFF"/>
                </a:solidFill>
                <a:effectLst>
                  <a:outerShdw blurRad="38100" dist="38100" dir="2700000" algn="tl">
                    <a:srgbClr val="000000">
                      <a:alpha val="43137"/>
                    </a:srgbClr>
                  </a:outerShdw>
                </a:effectLst>
                <a:latin typeface="Franklin Gothic Medium"/>
                <a:cs typeface="Franklin Gothic Medium"/>
              </a:rPr>
              <a:t> </a:t>
            </a:r>
            <a:r>
              <a:rPr lang="en-US" sz="3600" dirty="0" smtClean="0">
                <a:solidFill>
                  <a:srgbClr val="FFFFFF"/>
                </a:solidFill>
                <a:effectLst>
                  <a:outerShdw blurRad="38100" dist="38100" dir="2700000" algn="tl">
                    <a:srgbClr val="000000">
                      <a:alpha val="43137"/>
                    </a:srgbClr>
                  </a:outerShdw>
                </a:effectLst>
                <a:cs typeface="Franklin Gothic Medium"/>
              </a:rPr>
              <a:t>and </a:t>
            </a:r>
            <a:r>
              <a:rPr lang="en-US" sz="3600" u="sng" dirty="0" smtClean="0">
                <a:solidFill>
                  <a:srgbClr val="FFFFFF"/>
                </a:solidFill>
                <a:effectLst>
                  <a:outerShdw blurRad="38100" dist="38100" dir="2700000" algn="tl">
                    <a:srgbClr val="000000">
                      <a:alpha val="43137"/>
                    </a:srgbClr>
                  </a:outerShdw>
                </a:effectLst>
                <a:latin typeface="Franklin Gothic Medium"/>
                <a:cs typeface="Franklin Gothic Medium"/>
              </a:rPr>
              <a:t>furthermore is also risen</a:t>
            </a:r>
            <a:r>
              <a:rPr lang="en-US" sz="3600" dirty="0" smtClean="0">
                <a:solidFill>
                  <a:srgbClr val="FFFFFF"/>
                </a:solidFill>
                <a:effectLst>
                  <a:outerShdw blurRad="38100" dist="38100" dir="2700000" algn="tl">
                    <a:srgbClr val="000000">
                      <a:alpha val="43137"/>
                    </a:srgbClr>
                  </a:outerShdw>
                </a:effectLst>
              </a:rPr>
              <a:t>, </a:t>
            </a:r>
            <a:r>
              <a:rPr lang="en-US" sz="3600" u="sng" dirty="0" smtClean="0">
                <a:solidFill>
                  <a:srgbClr val="FFFFFF"/>
                </a:solidFill>
                <a:effectLst>
                  <a:outerShdw blurRad="38100" dist="38100" dir="2700000" algn="tl">
                    <a:srgbClr val="000000">
                      <a:alpha val="43137"/>
                    </a:srgbClr>
                  </a:outerShdw>
                </a:effectLst>
                <a:latin typeface="Franklin Gothic Medium"/>
                <a:cs typeface="Franklin Gothic Medium"/>
              </a:rPr>
              <a:t>who is even at the right hand of God, who also makes intercession for us</a:t>
            </a:r>
            <a:r>
              <a:rPr lang="en-US" sz="3600" dirty="0" smtClean="0">
                <a:solidFill>
                  <a:srgbClr val="FFFFFF"/>
                </a:solidFill>
                <a:effectLst>
                  <a:outerShdw blurRad="38100" dist="38100" dir="2700000" algn="tl">
                    <a:srgbClr val="000000">
                      <a:alpha val="43137"/>
                    </a:srgbClr>
                  </a:outerShdw>
                </a:effectLst>
              </a:rPr>
              <a:t>.</a:t>
            </a:r>
            <a:r>
              <a:rPr lang="en-US" sz="3400" dirty="0" smtClean="0">
                <a:solidFill>
                  <a:srgbClr val="FFFFFF"/>
                </a:solidFill>
                <a:effectLst>
                  <a:outerShdw blurRad="38100" dist="38100" dir="2700000" algn="tl">
                    <a:srgbClr val="000000">
                      <a:alpha val="43137"/>
                    </a:srgbClr>
                  </a:outerShdw>
                </a:effectLst>
              </a:rPr>
              <a:t> </a:t>
            </a: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Not only has Jesus died for us, but also he has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risen to the Father’s right hand </a:t>
            </a:r>
            <a:r>
              <a:rPr lang="en-US" sz="3000" i="1" dirty="0" smtClean="0">
                <a:solidFill>
                  <a:schemeClr val="tx1"/>
                </a:solidFill>
                <a:effectLst>
                  <a:outerShdw blurRad="38100" dist="38100" dir="2700000" algn="tl">
                    <a:srgbClr val="000000">
                      <a:alpha val="43137"/>
                    </a:srgbClr>
                  </a:outerShdw>
                </a:effectLst>
                <a:cs typeface="Calibri"/>
              </a:rPr>
              <a:t>and is </a:t>
            </a:r>
            <a:r>
              <a:rPr lang="en-US" sz="3000" i="1" dirty="0" smtClean="0">
                <a:solidFill>
                  <a:schemeClr val="tx1"/>
                </a:solidFill>
                <a:effectLst>
                  <a:outerShdw blurRad="38100" dist="38100" dir="2700000" algn="tl">
                    <a:srgbClr val="000000">
                      <a:alpha val="43137"/>
                    </a:srgbClr>
                  </a:outerShdw>
                </a:effectLst>
                <a:latin typeface="Franklin Gothic Medium"/>
                <a:cs typeface="Franklin Gothic Medium"/>
              </a:rPr>
              <a:t>praying for us right now</a:t>
            </a:r>
            <a:r>
              <a:rPr lang="en-US" sz="3000" i="1" dirty="0" smtClean="0">
                <a:solidFill>
                  <a:schemeClr val="tx1"/>
                </a:solidFill>
                <a:effectLst>
                  <a:outerShdw blurRad="38100" dist="38100" dir="2700000" algn="tl">
                    <a:srgbClr val="000000">
                      <a:alpha val="43137"/>
                    </a:srgbClr>
                  </a:outerShdw>
                </a:effectLst>
                <a:cs typeface="Calibri"/>
              </a:rPr>
              <a:t>! There is no reason for Jesus to condemn us.</a:t>
            </a:r>
          </a:p>
        </p:txBody>
      </p:sp>
      <p:pic>
        <p:nvPicPr>
          <p:cNvPr id="8" name="Picture 7" descr="i53-intercession.jpg"/>
          <p:cNvPicPr>
            <a:picLocks noChangeAspect="1"/>
          </p:cNvPicPr>
          <p:nvPr/>
        </p:nvPicPr>
        <p:blipFill>
          <a:blip r:embed="rId2"/>
          <a:srcRect l="16984" t="26888" r="54820" b="59008"/>
          <a:stretch>
            <a:fillRect/>
          </a:stretch>
        </p:blipFill>
        <p:spPr>
          <a:xfrm>
            <a:off x="1132673" y="5944631"/>
            <a:ext cx="2404429" cy="778218"/>
          </a:xfrm>
          <a:prstGeom prst="rect">
            <a:avLst/>
          </a:prstGeom>
        </p:spPr>
      </p:pic>
      <p:pic>
        <p:nvPicPr>
          <p:cNvPr id="9" name="Picture 8" descr="i53-intercession.jpg"/>
          <p:cNvPicPr>
            <a:picLocks noChangeAspect="1"/>
          </p:cNvPicPr>
          <p:nvPr/>
        </p:nvPicPr>
        <p:blipFill>
          <a:blip r:embed="rId2"/>
          <a:srcRect l="26805" t="44112" r="25567" b="44666"/>
          <a:stretch>
            <a:fillRect/>
          </a:stretch>
        </p:blipFill>
        <p:spPr>
          <a:xfrm>
            <a:off x="3442142" y="5946209"/>
            <a:ext cx="4870959" cy="776640"/>
          </a:xfrm>
          <a:prstGeom prst="rect">
            <a:avLst/>
          </a:prstGeom>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Fifth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2" y="1540851"/>
            <a:ext cx="4041356" cy="4762218"/>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8:35</a:t>
            </a:r>
          </a:p>
          <a:p>
            <a:pPr algn="ctr">
              <a:buNone/>
            </a:pPr>
            <a:endParaRPr lang="en-US" sz="1000" dirty="0" smtClean="0"/>
          </a:p>
          <a:p>
            <a:pPr>
              <a:buNone/>
            </a:pPr>
            <a:r>
              <a:rPr lang="en-US" sz="3600" dirty="0" smtClean="0"/>
              <a:t>	</a:t>
            </a:r>
            <a:r>
              <a:rPr lang="en-US" sz="3200" dirty="0" smtClean="0"/>
              <a:t>Who shall separate us from the love of Christ? Shall tribulation, or distress, or persecution, or famine, or nakedness, or peril, or sword?</a:t>
            </a:r>
          </a:p>
        </p:txBody>
      </p:sp>
      <p:pic>
        <p:nvPicPr>
          <p:cNvPr id="5" name="Picture 4" descr="5fc8a545a740bb9cd1286b04a339ae07.jpg"/>
          <p:cNvPicPr>
            <a:picLocks noChangeAspect="1"/>
          </p:cNvPicPr>
          <p:nvPr/>
        </p:nvPicPr>
        <p:blipFill>
          <a:blip r:embed="rId2"/>
          <a:srcRect t="25270" b="11727"/>
          <a:stretch>
            <a:fillRect/>
          </a:stretch>
        </p:blipFill>
        <p:spPr>
          <a:xfrm>
            <a:off x="4850410" y="2160374"/>
            <a:ext cx="3862333" cy="2433387"/>
          </a:xfrm>
          <a:prstGeom prst="rect">
            <a:avLst/>
          </a:prstGeom>
          <a:ln w="31750" cap="flat" cmpd="sng" algn="ctr">
            <a:solidFill>
              <a:srgbClr val="3366FF"/>
            </a:solidFill>
            <a:prstDash val="solid"/>
            <a:round/>
            <a:headEnd type="none" w="med" len="med"/>
            <a:tailEnd type="none" w="med" len="med"/>
          </a:ln>
          <a:effectLst>
            <a:glow rad="228600">
              <a:schemeClr val="accent5">
                <a:alpha val="75000"/>
              </a:schemeClr>
            </a:glow>
          </a:effec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Fifth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2" y="1540851"/>
            <a:ext cx="4041356" cy="4762218"/>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8:35</a:t>
            </a:r>
          </a:p>
          <a:p>
            <a:pPr algn="ctr">
              <a:buNone/>
            </a:pPr>
            <a:endParaRPr lang="en-US" sz="1000" dirty="0" smtClean="0"/>
          </a:p>
          <a:p>
            <a:pPr>
              <a:buNone/>
            </a:pPr>
            <a:r>
              <a:rPr lang="en-US" sz="3600" dirty="0" smtClean="0"/>
              <a:t>	</a:t>
            </a:r>
            <a:r>
              <a:rPr lang="en-US" sz="3200" dirty="0" smtClean="0"/>
              <a:t>Who shall separate us from the love of Christ? Shall </a:t>
            </a:r>
            <a:r>
              <a:rPr lang="en-US" sz="3200" b="1" i="1" dirty="0" smtClean="0"/>
              <a:t>tribulation</a:t>
            </a:r>
            <a:r>
              <a:rPr lang="en-US" sz="3200" dirty="0" smtClean="0"/>
              <a:t>, or </a:t>
            </a:r>
            <a:r>
              <a:rPr lang="en-US" sz="3200" b="1" i="1" dirty="0" smtClean="0"/>
              <a:t>distress</a:t>
            </a:r>
            <a:r>
              <a:rPr lang="en-US" sz="3200" dirty="0" smtClean="0"/>
              <a:t>, or </a:t>
            </a:r>
            <a:r>
              <a:rPr lang="en-US" sz="3200" b="1" i="1" dirty="0" smtClean="0"/>
              <a:t>persecution</a:t>
            </a:r>
            <a:r>
              <a:rPr lang="en-US" sz="3200" dirty="0" smtClean="0"/>
              <a:t>, or </a:t>
            </a:r>
            <a:r>
              <a:rPr lang="en-US" sz="3200" b="1" i="1" dirty="0" smtClean="0"/>
              <a:t>famine</a:t>
            </a:r>
            <a:r>
              <a:rPr lang="en-US" sz="3200" dirty="0" smtClean="0"/>
              <a:t>, or </a:t>
            </a:r>
            <a:r>
              <a:rPr lang="en-US" sz="3200" b="1" i="1" dirty="0" smtClean="0"/>
              <a:t>nakedness</a:t>
            </a:r>
            <a:r>
              <a:rPr lang="en-US" sz="3200" dirty="0" smtClean="0"/>
              <a:t>, or </a:t>
            </a:r>
            <a:r>
              <a:rPr lang="en-US" sz="3200" b="1" i="1" dirty="0" smtClean="0"/>
              <a:t>peril</a:t>
            </a:r>
            <a:r>
              <a:rPr lang="en-US" sz="3200" dirty="0" smtClean="0"/>
              <a:t>, or </a:t>
            </a:r>
            <a:r>
              <a:rPr lang="en-US" sz="3200" b="1" i="1" dirty="0" smtClean="0"/>
              <a:t>sword</a:t>
            </a:r>
            <a:r>
              <a:rPr lang="en-US" sz="3200" dirty="0" smtClean="0"/>
              <a:t>?</a:t>
            </a:r>
          </a:p>
        </p:txBody>
      </p:sp>
      <p:pic>
        <p:nvPicPr>
          <p:cNvPr id="5" name="Picture 4" descr="5fc8a545a740bb9cd1286b04a339ae07.jpg"/>
          <p:cNvPicPr>
            <a:picLocks noChangeAspect="1"/>
          </p:cNvPicPr>
          <p:nvPr/>
        </p:nvPicPr>
        <p:blipFill>
          <a:blip r:embed="rId2"/>
          <a:srcRect t="25270" b="11727"/>
          <a:stretch>
            <a:fillRect/>
          </a:stretch>
        </p:blipFill>
        <p:spPr>
          <a:xfrm>
            <a:off x="4850410" y="2160374"/>
            <a:ext cx="3862333" cy="2433387"/>
          </a:xfrm>
          <a:prstGeom prst="rect">
            <a:avLst/>
          </a:prstGeom>
          <a:ln w="31750" cap="flat" cmpd="sng" algn="ctr">
            <a:solidFill>
              <a:srgbClr val="3366FF"/>
            </a:solidFill>
            <a:prstDash val="solid"/>
            <a:round/>
            <a:headEnd type="none" w="med" len="med"/>
            <a:tailEnd type="none" w="med" len="med"/>
          </a:ln>
          <a:effectLst>
            <a:glow rad="228600">
              <a:schemeClr val="accent5">
                <a:alpha val="75000"/>
              </a:schemeClr>
            </a:glow>
          </a:effectLst>
        </p:spPr>
      </p:pic>
      <p:sp>
        <p:nvSpPr>
          <p:cNvPr id="6" name="TextBox 5"/>
          <p:cNvSpPr txBox="1"/>
          <p:nvPr/>
        </p:nvSpPr>
        <p:spPr>
          <a:xfrm rot="226155">
            <a:off x="5016590" y="5246618"/>
            <a:ext cx="3220880" cy="892552"/>
          </a:xfrm>
          <a:prstGeom prst="rect">
            <a:avLst/>
          </a:prstGeom>
          <a:noFill/>
        </p:spPr>
        <p:txBody>
          <a:bodyPr wrap="square" rtlCol="0">
            <a:spAutoFit/>
          </a:bodyPr>
          <a:lstStyle/>
          <a:p>
            <a:r>
              <a:rPr lang="en-US" sz="2600" b="1" dirty="0" smtClean="0">
                <a:solidFill>
                  <a:srgbClr val="FFFF00"/>
                </a:solidFill>
                <a:effectLst>
                  <a:outerShdw blurRad="38100" dist="38100" dir="2700000" algn="tl">
                    <a:srgbClr val="000000">
                      <a:alpha val="43137"/>
                    </a:srgbClr>
                  </a:outerShdw>
                </a:effectLst>
                <a:latin typeface="Calibri"/>
                <a:cs typeface="Calibri"/>
              </a:rPr>
              <a:t>These are things Paul experienced in his life</a:t>
            </a:r>
            <a:r>
              <a:rPr lang="en-US" b="1" dirty="0" smtClean="0">
                <a:solidFill>
                  <a:srgbClr val="FFFF00"/>
                </a:solidFill>
                <a:effectLst>
                  <a:outerShdw blurRad="38100" dist="38100" dir="2700000" algn="tl">
                    <a:srgbClr val="000000">
                      <a:alpha val="43137"/>
                    </a:srgbClr>
                  </a:outerShdw>
                </a:effectLst>
              </a:rPr>
              <a:t>.</a:t>
            </a:r>
            <a:endParaRPr lang="en-US" b="1" dirty="0">
              <a:solidFill>
                <a:srgbClr val="FFFF00"/>
              </a:solidFill>
              <a:effectLst>
                <a:outerShdw blurRad="38100" dist="38100" dir="2700000" algn="tl">
                  <a:srgbClr val="000000">
                    <a:alpha val="43137"/>
                  </a:srgbClr>
                </a:outerShdw>
              </a:effectLst>
            </a:endParaRPr>
          </a:p>
        </p:txBody>
      </p:sp>
      <p:cxnSp>
        <p:nvCxnSpPr>
          <p:cNvPr id="8" name="Straight Arrow Connector 7"/>
          <p:cNvCxnSpPr>
            <a:stCxn id="6" idx="1"/>
          </p:cNvCxnSpPr>
          <p:nvPr/>
        </p:nvCxnSpPr>
        <p:spPr>
          <a:xfrm rot="10800000">
            <a:off x="4225558" y="4736204"/>
            <a:ext cx="794516" cy="850822"/>
          </a:xfrm>
          <a:prstGeom prst="straightConnector1">
            <a:avLst/>
          </a:prstGeom>
          <a:ln w="28575"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1"/>
          </p:cNvCxnSpPr>
          <p:nvPr/>
        </p:nvCxnSpPr>
        <p:spPr>
          <a:xfrm rot="10800000">
            <a:off x="4225558" y="5424676"/>
            <a:ext cx="794517" cy="162351"/>
          </a:xfrm>
          <a:prstGeom prst="straightConnector1">
            <a:avLst/>
          </a:prstGeom>
          <a:ln w="28575"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17638"/>
            <a:ext cx="8229600" cy="4708525"/>
          </a:xfrm>
        </p:spPr>
        <p:txBody>
          <a:bodyPr/>
          <a:lstStyle/>
          <a:p>
            <a:pPr algn="ctr">
              <a:buNone/>
            </a:pPr>
            <a:r>
              <a:rPr lang="en-US" sz="2800" dirty="0" smtClean="0">
                <a:latin typeface="Charter Black"/>
                <a:cs typeface="Charter Black"/>
              </a:rPr>
              <a:t>Paul will now give an extended </a:t>
            </a:r>
          </a:p>
          <a:p>
            <a:pPr algn="ctr">
              <a:buNone/>
            </a:pPr>
            <a:r>
              <a:rPr lang="en-US" sz="2800" dirty="0" smtClean="0">
                <a:latin typeface="Charter Black"/>
                <a:cs typeface="Charter Black"/>
              </a:rPr>
              <a:t>answer to his question and wrap </a:t>
            </a:r>
          </a:p>
          <a:p>
            <a:pPr algn="ctr">
              <a:buNone/>
            </a:pPr>
            <a:r>
              <a:rPr lang="en-US" sz="2800" dirty="0" smtClean="0">
                <a:latin typeface="Charter Black"/>
                <a:cs typeface="Charter Black"/>
              </a:rPr>
              <a:t>up God’s press conference.</a:t>
            </a:r>
            <a:endParaRPr lang="en-US" sz="2800" dirty="0">
              <a:latin typeface="Charter Black"/>
              <a:cs typeface="Charter Black"/>
            </a:endParaRPr>
          </a:p>
        </p:txBody>
      </p:sp>
      <p:pic>
        <p:nvPicPr>
          <p:cNvPr id="5" name="Picture 4" descr="New-site---News.jpg"/>
          <p:cNvPicPr>
            <a:picLocks noChangeAspect="1"/>
          </p:cNvPicPr>
          <p:nvPr/>
        </p:nvPicPr>
        <p:blipFill>
          <a:blip r:embed="rId2"/>
          <a:stretch>
            <a:fillRect/>
          </a:stretch>
        </p:blipFill>
        <p:spPr>
          <a:xfrm>
            <a:off x="1283834" y="3078163"/>
            <a:ext cx="6667500" cy="3048000"/>
          </a:xfrm>
          <a:prstGeom prst="ellipse">
            <a:avLst/>
          </a:prstGeom>
          <a:ln>
            <a:noFill/>
          </a:ln>
          <a:effectLst>
            <a:reflection blurRad="6350" stA="52000" endA="300" endPos="35000" dir="5400000" sy="-100000" algn="bl" rotWithShape="0"/>
            <a:softEdge rad="112500"/>
          </a:effectLst>
        </p:spPr>
      </p:pic>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Paul’s Extended Answer</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1582" y="1875489"/>
            <a:ext cx="7875218" cy="4427580"/>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8:36</a:t>
            </a:r>
          </a:p>
          <a:p>
            <a:pPr algn="ctr">
              <a:buNone/>
            </a:pPr>
            <a:endParaRPr lang="en-US" sz="1000" dirty="0" smtClean="0"/>
          </a:p>
          <a:p>
            <a:pPr>
              <a:buNone/>
            </a:pPr>
            <a:r>
              <a:rPr lang="en-US" sz="3200" dirty="0" smtClean="0"/>
              <a:t>As it is written: "For your sake we are killed </a:t>
            </a:r>
          </a:p>
          <a:p>
            <a:pPr>
              <a:buNone/>
            </a:pPr>
            <a:r>
              <a:rPr lang="en-US" sz="3200" dirty="0" smtClean="0"/>
              <a:t>all day long; we are accounted as sheep </a:t>
            </a:r>
          </a:p>
          <a:p>
            <a:pPr>
              <a:buNone/>
            </a:pPr>
            <a:r>
              <a:rPr lang="en-US" sz="3200" dirty="0" smtClean="0"/>
              <a:t>for the slaughter."</a:t>
            </a:r>
          </a:p>
        </p:txBody>
      </p:sp>
      <p:pic>
        <p:nvPicPr>
          <p:cNvPr id="9" name="Picture 8" descr="bound_lamb_3-300x179.jpg"/>
          <p:cNvPicPr>
            <a:picLocks noChangeAspect="1"/>
          </p:cNvPicPr>
          <p:nvPr/>
        </p:nvPicPr>
        <p:blipFill>
          <a:blip r:embed="rId2"/>
          <a:stretch>
            <a:fillRect/>
          </a:stretch>
        </p:blipFill>
        <p:spPr>
          <a:xfrm>
            <a:off x="4118628" y="4029769"/>
            <a:ext cx="3810000" cy="2273300"/>
          </a:xfrm>
          <a:prstGeom prst="rect">
            <a:avLst/>
          </a:prstGeom>
          <a:ln w="19050" cap="flat" cmpd="sng" algn="ctr">
            <a:solidFill>
              <a:srgbClr val="FFFF00"/>
            </a:solidFill>
            <a:prstDash val="solid"/>
            <a:round/>
            <a:headEnd type="none" w="med" len="med"/>
            <a:tailEnd type="none" w="med" len="med"/>
          </a:ln>
          <a:effectLst>
            <a:glow rad="101600">
              <a:schemeClr val="accent5">
                <a:alpha val="75000"/>
              </a:schemeClr>
            </a:glow>
          </a:effectLst>
        </p:spPr>
      </p:pic>
    </p:spTree>
  </p:cSld>
  <p:clrMapOvr>
    <a:masterClrMapping/>
  </p:clrMapOvr>
  <p:transition spd="slow">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8:36</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chemeClr val="tx1"/>
                </a:solidFill>
                <a:effectLst>
                  <a:outerShdw blurRad="38100" dist="38100" dir="2700000" algn="tl">
                    <a:srgbClr val="000000">
                      <a:alpha val="43137"/>
                    </a:srgbClr>
                  </a:outerShdw>
                </a:effectLst>
              </a:rPr>
              <a:t>	As it is written: "For your sake we are killed all day long; we are accounted as sheep for the slaughter."</a:t>
            </a: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Paul quotes from Psalm 44:22, a lament (sad song) about God not delivering them from an enemy. He said  he felt now like Israel did back then.</a:t>
            </a:r>
          </a:p>
        </p:txBody>
      </p:sp>
      <p:pic>
        <p:nvPicPr>
          <p:cNvPr id="7" name="Picture 6" descr="bound_lamb_3-300x179.jpg"/>
          <p:cNvPicPr>
            <a:picLocks noChangeAspect="1"/>
          </p:cNvPicPr>
          <p:nvPr/>
        </p:nvPicPr>
        <p:blipFill>
          <a:blip r:embed="rId2"/>
          <a:stretch>
            <a:fillRect/>
          </a:stretch>
        </p:blipFill>
        <p:spPr>
          <a:xfrm>
            <a:off x="2629939" y="5399785"/>
            <a:ext cx="2161798" cy="1289873"/>
          </a:xfrm>
          <a:prstGeom prst="rect">
            <a:avLst/>
          </a:prstGeom>
          <a:ln w="22225" cap="flat" cmpd="sng" algn="ctr">
            <a:solidFill>
              <a:schemeClr val="tx1"/>
            </a:solidFill>
            <a:prstDash val="solid"/>
            <a:round/>
            <a:headEnd type="none" w="med" len="med"/>
            <a:tailEnd type="none" w="med" len="med"/>
          </a:ln>
        </p:spPr>
      </p:pic>
    </p:spTree>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Paul’s Extended Answer</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1582" y="1875489"/>
            <a:ext cx="7875218" cy="4427580"/>
          </a:xfrm>
        </p:spPr>
        <p:txBody>
          <a:bodyPr>
            <a:normAutofit/>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8:37</a:t>
            </a:r>
          </a:p>
          <a:p>
            <a:pPr algn="ctr">
              <a:buNone/>
            </a:pPr>
            <a:endParaRPr lang="en-US" sz="1000" dirty="0" smtClean="0"/>
          </a:p>
          <a:p>
            <a:pPr>
              <a:buNone/>
            </a:pPr>
            <a:r>
              <a:rPr lang="en-US" sz="3400" dirty="0" smtClean="0"/>
              <a:t>Yet in all these things we are more than conquerors through him who loved us.</a:t>
            </a:r>
          </a:p>
        </p:txBody>
      </p:sp>
      <p:pic>
        <p:nvPicPr>
          <p:cNvPr id="5" name="Picture 4" descr="MTC-Banner.jpg"/>
          <p:cNvPicPr>
            <a:picLocks noChangeAspect="1"/>
          </p:cNvPicPr>
          <p:nvPr/>
        </p:nvPicPr>
        <p:blipFill>
          <a:blip r:embed="rId2"/>
          <a:stretch>
            <a:fillRect/>
          </a:stretch>
        </p:blipFill>
        <p:spPr>
          <a:xfrm>
            <a:off x="223548" y="4175182"/>
            <a:ext cx="8702353" cy="2229978"/>
          </a:xfrm>
          <a:prstGeom prst="roundRect">
            <a:avLst>
              <a:gd name="adj" fmla="val 8594"/>
            </a:avLst>
          </a:prstGeom>
          <a:solidFill>
            <a:srgbClr val="FFFFFF">
              <a:shade val="85000"/>
            </a:srgbClr>
          </a:solidFill>
          <a:ln w="15875" cap="flat" cmpd="sng" algn="ctr">
            <a:solidFill>
              <a:srgbClr val="FFFFFF"/>
            </a:solidFill>
            <a:prstDash val="solid"/>
            <a:round/>
            <a:headEnd type="none" w="med" len="med"/>
            <a:tailEnd type="none" w="med" len="med"/>
          </a:ln>
          <a:effectLst>
            <a:reflection blurRad="12700" stA="38000" endPos="28000" dist="5000" dir="5400000" sy="-100000" algn="bl" rotWithShape="0"/>
          </a:effectLst>
        </p:spPr>
      </p:pic>
    </p:spTree>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0818"/>
            <a:ext cx="8229600" cy="1143000"/>
          </a:xfrm>
        </p:spPr>
        <p:txBody>
          <a:bodyPr>
            <a:noAutofit/>
          </a:bodyPr>
          <a:lstStyle/>
          <a:p>
            <a:r>
              <a:rPr lang="en-US" sz="8000" b="1" i="1" dirty="0" smtClean="0">
                <a:ln>
                  <a:solidFill>
                    <a:schemeClr val="tx1"/>
                  </a:solidFill>
                </a:ln>
                <a:solidFill>
                  <a:srgbClr val="AFE34B"/>
                </a:solidFill>
                <a:effectLst>
                  <a:outerShdw blurRad="38100" dist="38100" dir="2700000" algn="tl">
                    <a:srgbClr val="000000">
                      <a:alpha val="43137"/>
                    </a:srgbClr>
                  </a:outerShdw>
                </a:effectLst>
                <a:latin typeface="Charter Black"/>
                <a:cs typeface="Charter Black"/>
              </a:rPr>
              <a:t>It’s</a:t>
            </a:r>
            <a:endParaRPr lang="en-US" sz="8000" b="1" i="1" dirty="0">
              <a:ln>
                <a:solidFill>
                  <a:schemeClr val="tx1"/>
                </a:solidFill>
              </a:ln>
              <a:solidFill>
                <a:srgbClr val="AFE34B"/>
              </a:solidFill>
              <a:effectLst>
                <a:outerShdw blurRad="38100" dist="38100" dir="2700000" algn="tl">
                  <a:srgbClr val="000000">
                    <a:alpha val="43137"/>
                  </a:srgbClr>
                </a:outerShdw>
              </a:effectLst>
              <a:latin typeface="Charter Black"/>
              <a:cs typeface="Charter Black"/>
            </a:endParaRPr>
          </a:p>
        </p:txBody>
      </p:sp>
      <p:pic>
        <p:nvPicPr>
          <p:cNvPr id="5" name="Content Placeholder 4" descr="maxresdefault.jpg"/>
          <p:cNvPicPr>
            <a:picLocks noGrp="1" noChangeAspect="1"/>
          </p:cNvPicPr>
          <p:nvPr>
            <p:ph idx="1"/>
          </p:nvPr>
        </p:nvPicPr>
        <p:blipFill>
          <a:blip r:embed="rId2"/>
          <a:srcRect l="-1140" r="-1140"/>
          <a:stretch>
            <a:fillRect/>
          </a:stretch>
        </p:blipFill>
        <p:spPr/>
      </p:pic>
    </p:spTree>
  </p:cSld>
  <p:clrMapOvr>
    <a:overrideClrMapping bg1="dk1" tx1="lt1" bg2="dk2" tx2="lt2" accent1="accent1" accent2="accent2" accent3="accent3" accent4="accent4" accent5="accent5" accent6="accent6" hlink="hlink" folHlink="folHlink"/>
  </p:clrMapOvr>
  <p:transition spd="slow">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8:37</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rgbClr val="FFFFFF"/>
                </a:solidFill>
              </a:rPr>
              <a:t>	Yet in all these things we are  </a:t>
            </a:r>
            <a:r>
              <a:rPr lang="en-US" sz="3400" u="sng" dirty="0" smtClean="0">
                <a:solidFill>
                  <a:srgbClr val="FFFFFF"/>
                </a:solidFill>
                <a:latin typeface="Franklin Gothic Medium"/>
                <a:cs typeface="Franklin Gothic Medium"/>
              </a:rPr>
              <a:t>more than conquerors </a:t>
            </a:r>
            <a:r>
              <a:rPr lang="en-US" sz="3400" dirty="0" smtClean="0">
                <a:solidFill>
                  <a:srgbClr val="FFFFFF"/>
                </a:solidFill>
              </a:rPr>
              <a:t>through him who loved us.</a:t>
            </a: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Many Christians want to focus only on this part of the verse because it says we  do better (“more”) than just win. And that’s understandable. Who doesn’t like to win?!</a:t>
            </a:r>
          </a:p>
        </p:txBody>
      </p:sp>
      <p:pic>
        <p:nvPicPr>
          <p:cNvPr id="7" name="Picture 6" descr="conqueror-4.jpg"/>
          <p:cNvPicPr>
            <a:picLocks noChangeAspect="1"/>
          </p:cNvPicPr>
          <p:nvPr/>
        </p:nvPicPr>
        <p:blipFill>
          <a:blip r:embed="rId2"/>
          <a:stretch>
            <a:fillRect/>
          </a:stretch>
        </p:blipFill>
        <p:spPr>
          <a:xfrm>
            <a:off x="660344" y="5341584"/>
            <a:ext cx="3513143" cy="1361343"/>
          </a:xfrm>
          <a:prstGeom prst="roundRect">
            <a:avLst>
              <a:gd name="adj" fmla="val 16667"/>
            </a:avLst>
          </a:prstGeom>
          <a:ln>
            <a:solidFill>
              <a:srgbClr val="FFFF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overrideClrMapping bg1="dk1" tx1="lt1" bg2="dk2" tx2="lt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8:37</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rgbClr val="FFFFFF"/>
                </a:solidFill>
              </a:rPr>
              <a:t>	Yet in all these things we are  </a:t>
            </a:r>
            <a:r>
              <a:rPr lang="en-US" sz="3400" u="sng" dirty="0" smtClean="0">
                <a:solidFill>
                  <a:srgbClr val="FFFFFF"/>
                </a:solidFill>
                <a:latin typeface="Franklin Gothic Medium"/>
                <a:cs typeface="Franklin Gothic Medium"/>
              </a:rPr>
              <a:t>more than conquerors through him who loved us</a:t>
            </a:r>
            <a:r>
              <a:rPr lang="en-US" sz="3400" dirty="0" smtClean="0">
                <a:solidFill>
                  <a:srgbClr val="FFFFFF"/>
                </a:solidFill>
              </a:rPr>
              <a:t>.</a:t>
            </a: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We win “through him who loved us.” In other words, he is permanent; hardships are temporary. We live because he has made us eternal. We will outlast hardships.</a:t>
            </a:r>
          </a:p>
        </p:txBody>
      </p:sp>
      <p:pic>
        <p:nvPicPr>
          <p:cNvPr id="7" name="Picture 6" descr="morethanconquerers1.jpg"/>
          <p:cNvPicPr>
            <a:picLocks noChangeAspect="1"/>
          </p:cNvPicPr>
          <p:nvPr/>
        </p:nvPicPr>
        <p:blipFill>
          <a:blip r:embed="rId2"/>
          <a:srcRect b="58729"/>
          <a:stretch>
            <a:fillRect/>
          </a:stretch>
        </p:blipFill>
        <p:spPr>
          <a:xfrm rot="20808536">
            <a:off x="1786539" y="5271480"/>
            <a:ext cx="3068105" cy="949685"/>
          </a:xfrm>
          <a:prstGeom prst="rect">
            <a:avLst/>
          </a:prstGeom>
          <a:ln w="22225" cap="flat" cmpd="sng" algn="ctr">
            <a:solidFill>
              <a:srgbClr val="FFFFFF"/>
            </a:solidFill>
            <a:prstDash val="solid"/>
            <a:round/>
            <a:headEnd type="none" w="med" len="med"/>
            <a:tailEnd type="none" w="med" len="med"/>
          </a:ln>
          <a:effectLst>
            <a:glow rad="228600">
              <a:schemeClr val="accent4">
                <a:alpha val="75000"/>
              </a:schemeClr>
            </a:glow>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solidFill>
                  <a:srgbClr val="FFFF00"/>
                </a:solidFill>
                <a:effectLst>
                  <a:outerShdw blurRad="38100" dist="38100" dir="2700000" algn="tl">
                    <a:srgbClr val="000000">
                      <a:alpha val="43137"/>
                    </a:srgbClr>
                  </a:outerShdw>
                </a:effectLst>
              </a:rPr>
              <a:t>Question</a:t>
            </a:r>
            <a:endParaRPr lang="en-US" sz="5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385610" cy="4708525"/>
          </a:xfrm>
        </p:spPr>
        <p:txBody>
          <a:bodyPr>
            <a:normAutofit lnSpcReduction="10000"/>
          </a:bodyPr>
          <a:lstStyle/>
          <a:p>
            <a:pPr algn="ctr">
              <a:buNone/>
            </a:pPr>
            <a:r>
              <a:rPr lang="en-US" sz="4000" i="1" dirty="0" smtClean="0">
                <a:latin typeface="Copperplate Gothic Bold"/>
                <a:cs typeface="Copperplate Gothic Bold"/>
              </a:rPr>
              <a:t>How did Jesus defeat: </a:t>
            </a:r>
          </a:p>
          <a:p>
            <a:pPr>
              <a:buNone/>
            </a:pPr>
            <a:endParaRPr lang="en-US" sz="2800" dirty="0" smtClean="0">
              <a:latin typeface="Charter Black"/>
              <a:cs typeface="Charter Black"/>
            </a:endParaRPr>
          </a:p>
          <a:p>
            <a:pPr>
              <a:buNone/>
            </a:pPr>
            <a:r>
              <a:rPr lang="en-US" sz="2800" dirty="0" smtClean="0">
                <a:solidFill>
                  <a:srgbClr val="FFFF00"/>
                </a:solidFill>
                <a:effectLst>
                  <a:outerShdw blurRad="38100" dist="38100" dir="2700000" algn="tl">
                    <a:srgbClr val="000000">
                      <a:alpha val="43137"/>
                    </a:srgbClr>
                  </a:outerShdw>
                </a:effectLst>
                <a:latin typeface="Charter Black"/>
                <a:cs typeface="Charter Black"/>
              </a:rPr>
              <a:t>Sin (Romans 5:12-6:11)?</a:t>
            </a:r>
          </a:p>
          <a:p>
            <a:pPr>
              <a:buNone/>
            </a:pPr>
            <a:endParaRPr lang="en-US" sz="2800" dirty="0" smtClean="0">
              <a:latin typeface="Charter Black"/>
              <a:cs typeface="Charter Black"/>
            </a:endParaRPr>
          </a:p>
          <a:p>
            <a:pPr>
              <a:buNone/>
            </a:pPr>
            <a:r>
              <a:rPr lang="en-US" sz="2800" dirty="0" smtClean="0">
                <a:latin typeface="Charter Black"/>
                <a:cs typeface="Charter Black"/>
              </a:rPr>
              <a:t>									</a:t>
            </a:r>
          </a:p>
          <a:p>
            <a:pPr>
              <a:buNone/>
            </a:pPr>
            <a:r>
              <a:rPr lang="en-US" sz="2800" dirty="0" smtClean="0">
                <a:solidFill>
                  <a:srgbClr val="FFFF00"/>
                </a:solidFill>
                <a:effectLst>
                  <a:outerShdw blurRad="38100" dist="38100" dir="2700000" algn="tl">
                    <a:srgbClr val="000000">
                      <a:alpha val="43137"/>
                    </a:srgbClr>
                  </a:outerShdw>
                </a:effectLst>
                <a:latin typeface="Charter Black"/>
                <a:cs typeface="Charter Black"/>
              </a:rPr>
              <a:t>									Death (2 Timothy 1:10)?</a:t>
            </a:r>
          </a:p>
          <a:p>
            <a:pPr>
              <a:buNone/>
            </a:pPr>
            <a:endParaRPr lang="en-US" sz="2800" dirty="0" smtClean="0">
              <a:latin typeface="Charter Black"/>
              <a:cs typeface="Charter Black"/>
            </a:endParaRPr>
          </a:p>
          <a:p>
            <a:pPr>
              <a:buNone/>
            </a:pPr>
            <a:endParaRPr lang="en-US" sz="2800" dirty="0" smtClean="0">
              <a:latin typeface="Charter Black"/>
              <a:cs typeface="Charter Black"/>
            </a:endParaRPr>
          </a:p>
          <a:p>
            <a:pPr>
              <a:buNone/>
            </a:pPr>
            <a:r>
              <a:rPr lang="en-US" sz="2800" dirty="0" smtClean="0">
                <a:solidFill>
                  <a:srgbClr val="FFFF00"/>
                </a:solidFill>
                <a:effectLst>
                  <a:outerShdw blurRad="38100" dist="38100" dir="2700000" algn="tl">
                    <a:srgbClr val="000000">
                      <a:alpha val="43137"/>
                    </a:srgbClr>
                  </a:outerShdw>
                </a:effectLst>
                <a:latin typeface="Charter Black"/>
                <a:cs typeface="Charter Black"/>
              </a:rPr>
              <a:t>The Devil (Hebrews 2:14)?</a:t>
            </a:r>
            <a:endParaRPr lang="en-US" sz="2800" dirty="0">
              <a:solidFill>
                <a:srgbClr val="FFFF00"/>
              </a:solidFill>
              <a:effectLst>
                <a:outerShdw blurRad="38100" dist="38100" dir="2700000" algn="tl">
                  <a:srgbClr val="000000">
                    <a:alpha val="43137"/>
                  </a:srgbClr>
                </a:outerShdw>
              </a:effectLst>
              <a:latin typeface="Charter Black"/>
              <a:cs typeface="Charter Black"/>
            </a:endParaRPr>
          </a:p>
        </p:txBody>
      </p:sp>
      <p:pic>
        <p:nvPicPr>
          <p:cNvPr id="6" name="Picture 5" descr="sin-footer-logo-2.png"/>
          <p:cNvPicPr>
            <a:picLocks noChangeAspect="1"/>
          </p:cNvPicPr>
          <p:nvPr/>
        </p:nvPicPr>
        <p:blipFill>
          <a:blip r:embed="rId2"/>
          <a:srcRect b="37357"/>
          <a:stretch>
            <a:fillRect/>
          </a:stretch>
        </p:blipFill>
        <p:spPr>
          <a:xfrm>
            <a:off x="4845567" y="1827992"/>
            <a:ext cx="2750405" cy="1554997"/>
          </a:xfrm>
          <a:prstGeom prst="rect">
            <a:avLst/>
          </a:prstGeom>
          <a:scene3d>
            <a:camera prst="obliqueTopRight">
              <a:rot lat="0" lon="0" rev="0"/>
            </a:camera>
            <a:lightRig rig="threePt" dir="t"/>
          </a:scene3d>
        </p:spPr>
      </p:pic>
      <p:pic>
        <p:nvPicPr>
          <p:cNvPr id="8" name="Picture 7" descr="2016-02-07-1454862079-2896598-death.png"/>
          <p:cNvPicPr>
            <a:picLocks noChangeAspect="1"/>
          </p:cNvPicPr>
          <p:nvPr/>
        </p:nvPicPr>
        <p:blipFill>
          <a:blip r:embed="rId3"/>
          <a:stretch>
            <a:fillRect/>
          </a:stretch>
        </p:blipFill>
        <p:spPr>
          <a:xfrm>
            <a:off x="2611767" y="3477964"/>
            <a:ext cx="1395623" cy="1395623"/>
          </a:xfrm>
          <a:prstGeom prst="rect">
            <a:avLst/>
          </a:prstGeom>
          <a:ln w="38100" cap="flat" cmpd="sng" algn="ctr">
            <a:solidFill>
              <a:srgbClr val="FF0000"/>
            </a:solidFill>
            <a:prstDash val="solid"/>
            <a:round/>
            <a:headEnd type="none" w="med" len="med"/>
            <a:tailEnd type="none" w="med" len="med"/>
          </a:ln>
        </p:spPr>
      </p:pic>
      <p:pic>
        <p:nvPicPr>
          <p:cNvPr id="9" name="Picture 8" descr="devil_word_art_by_laughterlover-d6f6bof.png"/>
          <p:cNvPicPr>
            <a:picLocks noChangeAspect="1"/>
          </p:cNvPicPr>
          <p:nvPr/>
        </p:nvPicPr>
        <p:blipFill>
          <a:blip r:embed="rId4"/>
          <a:srcRect l="7942" t="3771" r="7164"/>
          <a:stretch>
            <a:fillRect/>
          </a:stretch>
        </p:blipFill>
        <p:spPr>
          <a:xfrm>
            <a:off x="5640857" y="5072684"/>
            <a:ext cx="2504474" cy="1394791"/>
          </a:xfrm>
          <a:prstGeom prst="rect">
            <a:avLst/>
          </a:prstGeom>
          <a:ln w="38100" cap="flat" cmpd="sng" algn="ctr">
            <a:solidFill>
              <a:srgbClr val="FF0000"/>
            </a:solidFill>
            <a:prstDash val="solid"/>
            <a:round/>
            <a:headEnd type="none" w="med" len="med"/>
            <a:tailEnd type="none" w="med" len="med"/>
          </a:ln>
        </p:spPr>
      </p:pic>
      <p:pic>
        <p:nvPicPr>
          <p:cNvPr id="10" name="Picture 9" descr="color-icons-red-help.png"/>
          <p:cNvPicPr>
            <a:picLocks noChangeAspect="1"/>
          </p:cNvPicPr>
          <p:nvPr/>
        </p:nvPicPr>
        <p:blipFill>
          <a:blip r:embed="rId5"/>
          <a:stretch>
            <a:fillRect/>
          </a:stretch>
        </p:blipFill>
        <p:spPr>
          <a:xfrm rot="20805765">
            <a:off x="2491598" y="321719"/>
            <a:ext cx="725539" cy="1095919"/>
          </a:xfrm>
          <a:prstGeom prst="rect">
            <a:avLst/>
          </a:prstGeom>
        </p:spPr>
      </p:pic>
      <p:pic>
        <p:nvPicPr>
          <p:cNvPr id="11" name="Picture 10" descr="color-icons-red-help.png"/>
          <p:cNvPicPr>
            <a:picLocks noChangeAspect="1"/>
          </p:cNvPicPr>
          <p:nvPr/>
        </p:nvPicPr>
        <p:blipFill>
          <a:blip r:embed="rId5"/>
          <a:stretch>
            <a:fillRect/>
          </a:stretch>
        </p:blipFill>
        <p:spPr>
          <a:xfrm rot="890945">
            <a:off x="6066866" y="321719"/>
            <a:ext cx="672759" cy="1016195"/>
          </a:xfrm>
          <a:prstGeom prst="rect">
            <a:avLst/>
          </a:prstGeom>
        </p:spPr>
      </p:pic>
    </p:spTree>
  </p:cSld>
  <p:clrMapOvr>
    <a:overrideClrMapping bg1="dk1" tx1="lt1" bg2="dk2" tx2="lt2" accent1="accent1" accent2="accent2" accent3="accent3" accent4="accent4" accent5="accent5" accent6="accent6" hlink="hlink" folHlink="folHlink"/>
  </p:clrMapOvr>
  <mc:AlternateContent>
    <mc:Choice xmlns:mp="http://schemas.microsoft.com/office/mac/powerpoint/2008/main" Requires="mp">
      <mp:transition spd="slow">
        <mp:cube dir="d"/>
      </mp:transition>
    </mc:Choice>
    <mc:Fallback>
      <p:transition spd="slow">
        <p:cover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solidFill>
                  <a:srgbClr val="FFFF00"/>
                </a:solidFill>
                <a:effectLst>
                  <a:outerShdw blurRad="38100" dist="38100" dir="2700000" algn="tl">
                    <a:srgbClr val="000000">
                      <a:alpha val="43137"/>
                    </a:srgbClr>
                  </a:outerShdw>
                </a:effectLst>
              </a:rPr>
              <a:t>Answer</a:t>
            </a:r>
            <a:endParaRPr lang="en-US" sz="5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708525"/>
          </a:xfrm>
        </p:spPr>
        <p:txBody>
          <a:bodyPr>
            <a:normAutofit/>
          </a:bodyPr>
          <a:lstStyle/>
          <a:p>
            <a:pPr>
              <a:buNone/>
            </a:pPr>
            <a:endParaRPr lang="en-US" sz="2800" dirty="0" smtClean="0">
              <a:latin typeface="Charter Black"/>
              <a:cs typeface="Charter Black"/>
            </a:endParaRPr>
          </a:p>
          <a:p>
            <a:pPr>
              <a:buNone/>
            </a:pPr>
            <a:endParaRPr lang="en-US" sz="2800" dirty="0" smtClean="0">
              <a:latin typeface="Charter Black"/>
              <a:cs typeface="Charter Black"/>
            </a:endParaRPr>
          </a:p>
          <a:p>
            <a:pPr>
              <a:buNone/>
            </a:pPr>
            <a:r>
              <a:rPr lang="en-US" sz="2800" dirty="0" smtClean="0">
                <a:latin typeface="Charter Black"/>
                <a:cs typeface="Charter Black"/>
              </a:rPr>
              <a:t>									</a:t>
            </a:r>
          </a:p>
          <a:p>
            <a:pPr>
              <a:buNone/>
            </a:pPr>
            <a:endParaRPr lang="en-US" sz="2800" dirty="0" smtClean="0">
              <a:latin typeface="Charter Black"/>
              <a:cs typeface="Charter Black"/>
            </a:endParaRPr>
          </a:p>
          <a:p>
            <a:pPr>
              <a:buNone/>
            </a:pPr>
            <a:endParaRPr lang="en-US" sz="2800" dirty="0" smtClean="0">
              <a:latin typeface="Charter Black"/>
              <a:cs typeface="Charter Black"/>
            </a:endParaRPr>
          </a:p>
        </p:txBody>
      </p:sp>
      <p:pic>
        <p:nvPicPr>
          <p:cNvPr id="12" name="Picture 11" descr="good-friday-jesus-on-cross.jpg"/>
          <p:cNvPicPr>
            <a:picLocks noChangeAspect="1"/>
          </p:cNvPicPr>
          <p:nvPr/>
        </p:nvPicPr>
        <p:blipFill>
          <a:blip r:embed="rId2"/>
          <a:stretch>
            <a:fillRect/>
          </a:stretch>
        </p:blipFill>
        <p:spPr>
          <a:xfrm>
            <a:off x="795925" y="1417638"/>
            <a:ext cx="7522917" cy="4994381"/>
          </a:xfrm>
          <a:prstGeom prst="rect">
            <a:avLst/>
          </a:prstGeom>
          <a:ln>
            <a:noFill/>
          </a:ln>
          <a:effectLst>
            <a:softEdge rad="112500"/>
          </a:effectLst>
        </p:spPr>
      </p:pic>
      <p:sp>
        <p:nvSpPr>
          <p:cNvPr id="14" name="TextBox 13"/>
          <p:cNvSpPr txBox="1"/>
          <p:nvPr/>
        </p:nvSpPr>
        <p:spPr>
          <a:xfrm>
            <a:off x="795924" y="4165250"/>
            <a:ext cx="3382155" cy="2246769"/>
          </a:xfrm>
          <a:prstGeom prst="rect">
            <a:avLst/>
          </a:prstGeom>
          <a:noFill/>
        </p:spPr>
        <p:txBody>
          <a:bodyPr wrap="square" rtlCol="0">
            <a:spAutoFit/>
          </a:bodyPr>
          <a:lstStyle/>
          <a:p>
            <a:r>
              <a:rPr lang="en-US" sz="7000" dirty="0" smtClean="0">
                <a:effectLst>
                  <a:outerShdw blurRad="38100" dist="38100" dir="2700000" algn="tl">
                    <a:srgbClr val="000000">
                      <a:alpha val="43137"/>
                    </a:srgbClr>
                  </a:outerShdw>
                </a:effectLst>
                <a:latin typeface="Copperplate Gothic Bold"/>
                <a:cs typeface="Copperplate Gothic Bold"/>
              </a:rPr>
              <a:t>By dying!</a:t>
            </a:r>
            <a:endParaRPr lang="en-US" sz="7000" dirty="0">
              <a:effectLst>
                <a:outerShdw blurRad="38100" dist="38100" dir="2700000" algn="tl">
                  <a:srgbClr val="000000">
                    <a:alpha val="43137"/>
                  </a:srgbClr>
                </a:outerShdw>
              </a:effectLst>
              <a:latin typeface="Copperplate Gothic Bold"/>
              <a:cs typeface="Copperplate Gothic Bold"/>
            </a:endParaRPr>
          </a:p>
        </p:txBody>
      </p:sp>
    </p:spTree>
  </p:cSld>
  <p:clrMapOvr>
    <a:overrideClrMapping bg1="dk1" tx1="lt1" bg2="dk2" tx2="lt2" accent1="accent1" accent2="accent2" accent3="accent3" accent4="accent4" accent5="accent5" accent6="accent6" hlink="hlink" folHlink="folHlink"/>
  </p:clrMapOvr>
  <p:transition spd="slow">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8:37</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rgbClr val="FFFFFF"/>
                </a:solidFill>
              </a:rPr>
              <a:t>	</a:t>
            </a:r>
            <a:r>
              <a:rPr lang="en-US" sz="3400" u="sng" dirty="0" smtClean="0">
                <a:solidFill>
                  <a:srgbClr val="FFFFFF"/>
                </a:solidFill>
                <a:latin typeface="Franklin Gothic Medium"/>
                <a:cs typeface="Franklin Gothic Medium"/>
              </a:rPr>
              <a:t>Yet in all these things</a:t>
            </a:r>
            <a:r>
              <a:rPr lang="en-US" sz="3400" dirty="0" smtClean="0">
                <a:solidFill>
                  <a:srgbClr val="FFFFFF"/>
                </a:solidFill>
              </a:rPr>
              <a:t> we are  </a:t>
            </a:r>
            <a:r>
              <a:rPr lang="en-US" sz="3400" dirty="0" smtClean="0">
                <a:solidFill>
                  <a:srgbClr val="FFFFFF"/>
                </a:solidFill>
                <a:cs typeface="Franklin Gothic Medium"/>
              </a:rPr>
              <a:t>more than conquerors through him who loved us</a:t>
            </a:r>
            <a:r>
              <a:rPr lang="en-US" sz="3400" dirty="0" smtClean="0">
                <a:solidFill>
                  <a:srgbClr val="FFFFFF"/>
                </a:solidFill>
              </a:rPr>
              <a:t>.</a:t>
            </a: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So we follow Jesus into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tribulation</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distress</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persecution</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famine</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nakedness</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peril</a:t>
            </a:r>
            <a:r>
              <a:rPr lang="en-US" sz="2800" dirty="0" smtClean="0">
                <a:solidFill>
                  <a:schemeClr val="tx1"/>
                </a:solidFill>
                <a:effectLst>
                  <a:outerShdw blurRad="38100" dist="38100" dir="2700000" algn="tl">
                    <a:srgbClr val="000000">
                      <a:alpha val="43137"/>
                    </a:srgbClr>
                  </a:outerShdw>
                </a:effectLst>
                <a:latin typeface="Franklin Gothic Medium"/>
                <a:cs typeface="Franklin Gothic Medium"/>
              </a:rPr>
              <a:t>, or </a:t>
            </a:r>
            <a:r>
              <a:rPr lang="en-US" sz="2800" b="1" i="1" dirty="0" smtClean="0">
                <a:solidFill>
                  <a:schemeClr val="tx1"/>
                </a:solidFill>
                <a:effectLst>
                  <a:outerShdw blurRad="38100" dist="38100" dir="2700000" algn="tl">
                    <a:srgbClr val="000000">
                      <a:alpha val="43137"/>
                    </a:srgbClr>
                  </a:outerShdw>
                </a:effectLst>
                <a:latin typeface="Franklin Gothic Medium"/>
                <a:cs typeface="Franklin Gothic Medium"/>
              </a:rPr>
              <a:t>sword</a:t>
            </a:r>
            <a:r>
              <a:rPr lang="en-US" sz="2800" b="1" i="1" dirty="0" smtClean="0">
                <a:solidFill>
                  <a:schemeClr val="tx1"/>
                </a:solidFill>
                <a:effectLst>
                  <a:outerShdw blurRad="38100" dist="38100" dir="2700000" algn="tl">
                    <a:srgbClr val="000000">
                      <a:alpha val="43137"/>
                    </a:srgbClr>
                  </a:outerShdw>
                </a:effectLst>
              </a:rPr>
              <a:t>” (verse 35) knowing we are eternal and they are not!</a:t>
            </a:r>
            <a:r>
              <a:rPr lang="en-US" sz="2900" i="1" dirty="0" smtClean="0">
                <a:solidFill>
                  <a:schemeClr val="tx1"/>
                </a:solidFill>
                <a:effectLst>
                  <a:outerShdw blurRad="38100" dist="38100" dir="2700000" algn="tl">
                    <a:srgbClr val="000000">
                      <a:alpha val="43137"/>
                    </a:srgbClr>
                  </a:outerShdw>
                </a:effectLst>
                <a:cs typeface="Calibri"/>
              </a:rPr>
              <a:t> </a:t>
            </a:r>
          </a:p>
        </p:txBody>
      </p:sp>
      <p:pic>
        <p:nvPicPr>
          <p:cNvPr id="7" name="Picture 6" descr="Romans_8-37.jpg"/>
          <p:cNvPicPr>
            <a:picLocks noChangeAspect="1"/>
          </p:cNvPicPr>
          <p:nvPr/>
        </p:nvPicPr>
        <p:blipFill>
          <a:blip r:embed="rId2"/>
          <a:srcRect l="19895" t="62817" r="35279" b="27836"/>
          <a:stretch>
            <a:fillRect/>
          </a:stretch>
        </p:blipFill>
        <p:spPr>
          <a:xfrm rot="21099342">
            <a:off x="1042481" y="5534573"/>
            <a:ext cx="3759461" cy="783868"/>
          </a:xfrm>
          <a:prstGeom prst="rect">
            <a:avLst/>
          </a:prstGeom>
          <a:ln w="25400" cap="flat" cmpd="sng" algn="ctr">
            <a:solidFill>
              <a:srgbClr val="FFFF00"/>
            </a:solidFill>
            <a:prstDash val="solid"/>
            <a:round/>
            <a:headEnd type="none" w="med" len="med"/>
            <a:tailEnd type="none" w="med" len="med"/>
          </a:ln>
          <a:effectLst>
            <a:glow rad="139700">
              <a:schemeClr val="accent1">
                <a:alpha val="75000"/>
              </a:schemeClr>
            </a:glow>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8:37</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a:bodyPr>
          <a:lstStyle/>
          <a:p>
            <a:pPr>
              <a:buNone/>
            </a:pPr>
            <a:r>
              <a:rPr lang="en-US" sz="3400" dirty="0" smtClean="0">
                <a:solidFill>
                  <a:srgbClr val="FFFFFF"/>
                </a:solidFill>
              </a:rPr>
              <a:t>	</a:t>
            </a:r>
            <a:r>
              <a:rPr lang="en-US" sz="3400" u="sng" dirty="0" smtClean="0">
                <a:solidFill>
                  <a:srgbClr val="FFFFFF"/>
                </a:solidFill>
                <a:latin typeface="Franklin Gothic Medium"/>
                <a:cs typeface="Franklin Gothic Medium"/>
              </a:rPr>
              <a:t>Yet in all these things we are  more than conquerors through him who loved us</a:t>
            </a:r>
            <a:r>
              <a:rPr lang="en-US" sz="3400" dirty="0" smtClean="0">
                <a:solidFill>
                  <a:srgbClr val="FFFFFF"/>
                </a:solidFill>
              </a:rPr>
              <a:t>.</a:t>
            </a: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fontScale="92500"/>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a:t>
            </a:r>
            <a:r>
              <a:rPr lang="en-US" sz="3200" i="1" dirty="0" smtClean="0">
                <a:solidFill>
                  <a:schemeClr val="tx1"/>
                </a:solidFill>
                <a:effectLst>
                  <a:outerShdw blurRad="38100" dist="38100" dir="2700000" algn="tl">
                    <a:srgbClr val="000000">
                      <a:alpha val="43137"/>
                    </a:srgbClr>
                  </a:outerShdw>
                </a:effectLst>
                <a:cs typeface="Calibri"/>
              </a:rPr>
              <a:t>Disciples know that one day we will lose everything that is temporary. But we gain the eternal that we can never lose. That is ultimate winning. We trade up!</a:t>
            </a:r>
          </a:p>
        </p:txBody>
      </p:sp>
      <p:pic>
        <p:nvPicPr>
          <p:cNvPr id="7" name="Picture 6" descr="we_are_more_than_conquerors.jpg"/>
          <p:cNvPicPr>
            <a:picLocks noChangeAspect="1"/>
          </p:cNvPicPr>
          <p:nvPr/>
        </p:nvPicPr>
        <p:blipFill>
          <a:blip r:embed="rId2"/>
          <a:srcRect l="21968" t="28976" r="22085" b="34007"/>
          <a:stretch>
            <a:fillRect/>
          </a:stretch>
        </p:blipFill>
        <p:spPr>
          <a:xfrm rot="21024689">
            <a:off x="2073127" y="5233054"/>
            <a:ext cx="2985817" cy="1316325"/>
          </a:xfrm>
          <a:prstGeom prst="roundRect">
            <a:avLst>
              <a:gd name="adj" fmla="val 8594"/>
            </a:avLst>
          </a:prstGeom>
          <a:solidFill>
            <a:srgbClr val="FFFFFF">
              <a:shade val="85000"/>
            </a:srgbClr>
          </a:solidFill>
          <a:ln w="25400" cap="flat" cmpd="sng" algn="ctr">
            <a:solidFill>
              <a:schemeClr val="tx1"/>
            </a:solidFill>
            <a:prstDash val="solid"/>
            <a:round/>
            <a:headEnd type="none" w="med" len="med"/>
            <a:tailEnd type="none" w="med" len="med"/>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Paul’s Extended Answer</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1582" y="1875489"/>
            <a:ext cx="7875218" cy="4427580"/>
          </a:xfrm>
        </p:spPr>
        <p:txBody>
          <a:bodyPr>
            <a:normAutofit lnSpcReduction="10000"/>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8:38-39</a:t>
            </a:r>
          </a:p>
          <a:p>
            <a:pPr algn="ctr">
              <a:buNone/>
            </a:pPr>
            <a:endParaRPr lang="en-US" sz="1000" dirty="0" smtClean="0"/>
          </a:p>
          <a:p>
            <a:pPr>
              <a:buNone/>
            </a:pPr>
            <a:r>
              <a:rPr lang="en-US" sz="3600" dirty="0" smtClean="0"/>
              <a:t>	For I am persuaded that neither death nor life, nor angels nor principalities nor powers, nor things present nor things to come, nor height nor depth, nor any other created thing, shall be able to separate us from the love of God   which is in Christ Jesus our Lord.</a:t>
            </a:r>
            <a:endParaRPr lang="en-US" sz="3400" dirty="0" smtClean="0"/>
          </a:p>
        </p:txBody>
      </p:sp>
    </p:spTree>
  </p:cSld>
  <p:clrMapOvr>
    <a:masterClrMapping/>
  </p:clrMapOvr>
  <p:transition spd="slow">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8:38-39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77500" lnSpcReduction="20000"/>
          </a:bodyPr>
          <a:lstStyle/>
          <a:p>
            <a:pPr>
              <a:buNone/>
            </a:pPr>
            <a:r>
              <a:rPr lang="en-US" sz="3400" dirty="0" smtClean="0">
                <a:solidFill>
                  <a:srgbClr val="FFFFFF"/>
                </a:solidFill>
              </a:rPr>
              <a:t>	</a:t>
            </a:r>
            <a:r>
              <a:rPr lang="en-US" sz="3200" dirty="0" smtClean="0">
                <a:solidFill>
                  <a:srgbClr val="FFFFFF"/>
                </a:solidFill>
                <a:effectLst>
                  <a:outerShdw blurRad="38100" dist="38100" dir="2700000" algn="tl">
                    <a:srgbClr val="000000">
                      <a:alpha val="43137"/>
                    </a:srgbClr>
                  </a:outerShdw>
                </a:effectLst>
                <a:cs typeface="Franklin Gothic Medium"/>
              </a:rPr>
              <a:t>For I am persuaded that </a:t>
            </a:r>
            <a:r>
              <a:rPr lang="en-US" sz="3200" dirty="0" smtClean="0">
                <a:solidFill>
                  <a:srgbClr val="FFFFFF"/>
                </a:solidFill>
                <a:effectLst>
                  <a:outerShdw blurRad="38100" dist="38100" dir="2700000" algn="tl">
                    <a:srgbClr val="000000">
                      <a:alpha val="43137"/>
                    </a:srgbClr>
                  </a:outerShdw>
                </a:effectLst>
              </a:rPr>
              <a:t>neither death nor life, nor angels nor principalities nor powers, nor things present nor things to come, nor height nor depth, </a:t>
            </a:r>
            <a:r>
              <a:rPr lang="en-US" sz="3200" dirty="0" smtClean="0">
                <a:solidFill>
                  <a:srgbClr val="FFFFFF"/>
                </a:solidFill>
                <a:effectLst>
                  <a:outerShdw blurRad="38100" dist="38100" dir="2700000" algn="tl">
                    <a:srgbClr val="000000">
                      <a:alpha val="43137"/>
                    </a:srgbClr>
                  </a:outerShdw>
                </a:effectLst>
                <a:cs typeface="Franklin Gothic Medium"/>
              </a:rPr>
              <a:t>nor any other created thing, shall be able to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separate</a:t>
            </a:r>
            <a:r>
              <a:rPr lang="en-US" sz="3200" dirty="0" smtClean="0">
                <a:solidFill>
                  <a:srgbClr val="FFFFFF"/>
                </a:solidFill>
                <a:effectLst>
                  <a:outerShdw blurRad="38100" dist="38100" dir="2700000" algn="tl">
                    <a:srgbClr val="000000">
                      <a:alpha val="43137"/>
                    </a:srgbClr>
                  </a:outerShdw>
                </a:effectLst>
                <a:cs typeface="Franklin Gothic Medium"/>
              </a:rPr>
              <a:t> us from the love of God which is  in Christ Jesus our Lord</a:t>
            </a:r>
            <a:r>
              <a:rPr lang="en-US" sz="3200" dirty="0" smtClean="0">
                <a:solidFill>
                  <a:srgbClr val="FFFFFF"/>
                </a:solidFill>
                <a:effectLst>
                  <a:outerShdw blurRad="38100" dist="38100" dir="2700000" algn="tl">
                    <a:srgbClr val="000000">
                      <a:alpha val="43137"/>
                    </a:srgbClr>
                  </a:outerShdw>
                </a:effectLst>
              </a:rPr>
              <a:t>.</a:t>
            </a:r>
            <a:endParaRPr lang="en-US" sz="3400" dirty="0" smtClean="0">
              <a:solidFill>
                <a:srgbClr val="FFFFFF"/>
              </a:solidFill>
              <a:effectLst>
                <a:outerShdw blurRad="38100" dist="38100" dir="2700000" algn="tl">
                  <a:srgbClr val="000000">
                    <a:alpha val="43137"/>
                  </a:srgbClr>
                </a:outerShdw>
              </a:effectLst>
            </a:endParaRP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fontScale="85000" lnSpcReduction="10000"/>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a:t>
            </a:r>
            <a:r>
              <a:rPr lang="en-US" sz="3200" i="1" dirty="0" smtClean="0">
                <a:solidFill>
                  <a:schemeClr val="tx1"/>
                </a:solidFill>
                <a:effectLst>
                  <a:outerShdw blurRad="38100" dist="38100" dir="2700000" algn="tl">
                    <a:srgbClr val="000000">
                      <a:alpha val="43137"/>
                    </a:srgbClr>
                  </a:outerShdw>
                </a:effectLst>
                <a:cs typeface="Calibri"/>
              </a:rPr>
              <a:t>The word “separate” can have a good or bad meaning. It simply means to divide or depart. We don’t want to separate from good things and people but we do want to separate from bad things and people.</a:t>
            </a:r>
          </a:p>
        </p:txBody>
      </p:sp>
      <p:pic>
        <p:nvPicPr>
          <p:cNvPr id="7" name="Picture 6" descr="267221217.jpg"/>
          <p:cNvPicPr>
            <a:picLocks noChangeAspect="1"/>
          </p:cNvPicPr>
          <p:nvPr/>
        </p:nvPicPr>
        <p:blipFill>
          <a:blip r:embed="rId2"/>
          <a:srcRect t="12396" b="8677"/>
          <a:stretch>
            <a:fillRect/>
          </a:stretch>
        </p:blipFill>
        <p:spPr>
          <a:xfrm>
            <a:off x="1115733" y="5710705"/>
            <a:ext cx="2636695" cy="973356"/>
          </a:xfrm>
          <a:prstGeom prst="rect">
            <a:avLst/>
          </a:prstGeom>
          <a:ln w="25400" cap="flat" cmpd="sng" algn="ctr">
            <a:solidFill>
              <a:schemeClr val="bg1"/>
            </a:solidFill>
            <a:prstDash val="solid"/>
            <a:round/>
            <a:headEnd type="none" w="med" len="med"/>
            <a:tailEnd type="none" w="med" len="med"/>
          </a:ln>
        </p:spPr>
      </p:pic>
    </p:spTree>
  </p:cSld>
  <p:clrMapOvr>
    <a:overrideClrMapping bg1="dk1" tx1="lt1" bg2="dk2" tx2="lt2" accent1="accent1" accent2="accent2" accent3="accent3" accent4="accent4" accent5="accent5" accent6="accent6" hlink="hlink" folHlink="folHlink"/>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8:38-39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77500" lnSpcReduction="20000"/>
          </a:bodyPr>
          <a:lstStyle/>
          <a:p>
            <a:pPr>
              <a:buNone/>
            </a:pPr>
            <a:r>
              <a:rPr lang="en-US" sz="3400" dirty="0" smtClean="0">
                <a:solidFill>
                  <a:srgbClr val="FFFFFF"/>
                </a:solidFill>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For I am persuaded that </a:t>
            </a:r>
            <a:r>
              <a:rPr lang="en-US" sz="3200" dirty="0" smtClean="0">
                <a:solidFill>
                  <a:srgbClr val="FFFFFF"/>
                </a:solidFill>
                <a:effectLst>
                  <a:outerShdw blurRad="38100" dist="38100" dir="2700000" algn="tl">
                    <a:srgbClr val="000000">
                      <a:alpha val="43137"/>
                    </a:srgbClr>
                  </a:outerShdw>
                </a:effectLst>
              </a:rPr>
              <a:t>neither death nor life, nor angels nor principalities nor powers, nor things present nor things to come, nor height nor depth,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nor any other created thing, shall be able to separate us from the love of God which is in Christ Jesus our Lord</a:t>
            </a:r>
            <a:r>
              <a:rPr lang="en-US" sz="3200" dirty="0" smtClean="0">
                <a:solidFill>
                  <a:srgbClr val="FFFFFF"/>
                </a:solidFill>
                <a:effectLst>
                  <a:outerShdw blurRad="38100" dist="38100" dir="2700000" algn="tl">
                    <a:srgbClr val="000000">
                      <a:alpha val="43137"/>
                    </a:srgbClr>
                  </a:outerShdw>
                </a:effectLst>
              </a:rPr>
              <a:t>.</a:t>
            </a:r>
            <a:endParaRPr lang="en-US" sz="3400" dirty="0" smtClean="0">
              <a:solidFill>
                <a:srgbClr val="FFFFFF"/>
              </a:solidFill>
              <a:effectLst>
                <a:outerShdw blurRad="38100" dist="38100" dir="2700000" algn="tl">
                  <a:srgbClr val="000000">
                    <a:alpha val="43137"/>
                  </a:srgbClr>
                </a:outerShdw>
              </a:effectLst>
            </a:endParaRP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fontScale="92500" lnSpcReduction="20000"/>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a:t>
            </a:r>
            <a:r>
              <a:rPr lang="en-US" sz="3200" i="1" dirty="0" smtClean="0">
                <a:solidFill>
                  <a:schemeClr val="tx1"/>
                </a:solidFill>
                <a:effectLst>
                  <a:outerShdw blurRad="38100" dist="38100" dir="2700000" algn="tl">
                    <a:srgbClr val="000000">
                      <a:alpha val="43137"/>
                    </a:srgbClr>
                  </a:outerShdw>
                </a:effectLst>
                <a:cs typeface="Calibri"/>
              </a:rPr>
              <a:t>No created thing will separate us from God’s love in Jesus because he was the one who died on the cross for us. It is the highest example of and the best way to understand God’s love.</a:t>
            </a:r>
          </a:p>
        </p:txBody>
      </p:sp>
      <p:pic>
        <p:nvPicPr>
          <p:cNvPr id="7" name="Picture 6" descr="romans8.jpg"/>
          <p:cNvPicPr>
            <a:picLocks noChangeAspect="1"/>
          </p:cNvPicPr>
          <p:nvPr/>
        </p:nvPicPr>
        <p:blipFill>
          <a:blip r:embed="rId2"/>
          <a:stretch>
            <a:fillRect/>
          </a:stretch>
        </p:blipFill>
        <p:spPr>
          <a:xfrm rot="757328">
            <a:off x="6970240" y="189156"/>
            <a:ext cx="1888091" cy="1418204"/>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8:38-39</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normAutofit fontScale="77500" lnSpcReduction="20000"/>
          </a:bodyPr>
          <a:lstStyle/>
          <a:p>
            <a:pPr>
              <a:buNone/>
            </a:pPr>
            <a:r>
              <a:rPr lang="en-US" sz="3400" dirty="0" smtClean="0">
                <a:solidFill>
                  <a:srgbClr val="FFFFFF"/>
                </a:solidFill>
              </a:rPr>
              <a:t>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For I am persuaded that </a:t>
            </a:r>
            <a:r>
              <a:rPr lang="en-US" sz="3200" dirty="0" smtClean="0">
                <a:solidFill>
                  <a:srgbClr val="FFFFFF"/>
                </a:solidFill>
                <a:effectLst>
                  <a:outerShdw blurRad="38100" dist="38100" dir="2700000" algn="tl">
                    <a:srgbClr val="000000">
                      <a:alpha val="43137"/>
                    </a:srgbClr>
                  </a:outerShdw>
                </a:effectLst>
              </a:rPr>
              <a:t>neither death nor life, nor angels nor principalities nor powers, nor things present nor things to come, nor height nor depth, </a:t>
            </a:r>
            <a:r>
              <a:rPr lang="en-US" sz="3200" u="sng" dirty="0" smtClean="0">
                <a:solidFill>
                  <a:srgbClr val="FFFFFF"/>
                </a:solidFill>
                <a:effectLst>
                  <a:outerShdw blurRad="38100" dist="38100" dir="2700000" algn="tl">
                    <a:srgbClr val="000000">
                      <a:alpha val="43137"/>
                    </a:srgbClr>
                  </a:outerShdw>
                </a:effectLst>
                <a:latin typeface="Franklin Gothic Medium"/>
                <a:cs typeface="Franklin Gothic Medium"/>
              </a:rPr>
              <a:t>nor any other created thing, shall be able to separate us from the love of God which is in Christ Jesus our Lord</a:t>
            </a:r>
            <a:r>
              <a:rPr lang="en-US" sz="3200" dirty="0" smtClean="0">
                <a:solidFill>
                  <a:srgbClr val="FFFFFF"/>
                </a:solidFill>
                <a:effectLst>
                  <a:outerShdw blurRad="38100" dist="38100" dir="2700000" algn="tl">
                    <a:srgbClr val="000000">
                      <a:alpha val="43137"/>
                    </a:srgbClr>
                  </a:outerShdw>
                </a:effectLst>
              </a:rPr>
              <a:t>.</a:t>
            </a:r>
            <a:endParaRPr lang="en-US" sz="3400" dirty="0" smtClean="0">
              <a:solidFill>
                <a:srgbClr val="FFFFFF"/>
              </a:solidFill>
              <a:effectLst>
                <a:outerShdw blurRad="38100" dist="38100" dir="2700000" algn="tl">
                  <a:srgbClr val="000000">
                    <a:alpha val="43137"/>
                  </a:srgbClr>
                </a:outerShdw>
              </a:effectLst>
            </a:endParaRPr>
          </a:p>
          <a:p>
            <a:pPr>
              <a:buNone/>
            </a:pPr>
            <a:endParaRPr lang="en-US" sz="3400" dirty="0" smtClean="0">
              <a:solidFill>
                <a:schemeClr val="tx1"/>
              </a:solidFill>
              <a:effectLst>
                <a:outerShdw blurRad="38100" dist="38100" dir="2700000" algn="tl">
                  <a:srgbClr val="000000">
                    <a:alpha val="43137"/>
                  </a:srgbClr>
                </a:outerShdw>
              </a:effectLst>
            </a:endParaRPr>
          </a:p>
          <a:p>
            <a:pPr>
              <a:buNone/>
            </a:pPr>
            <a:endParaRPr lang="en-US" sz="3400" b="1" i="1" dirty="0" smtClean="0">
              <a:solidFill>
                <a:srgbClr val="FFFFFF"/>
              </a:solidFill>
              <a:effectLst>
                <a:outerShdw blurRad="38100" dist="38100" dir="2700000" algn="tl">
                  <a:srgbClr val="000000">
                    <a:alpha val="43137"/>
                  </a:srgbClr>
                </a:outerShdw>
              </a:effectLst>
              <a:latin typeface="Arial Narrow"/>
              <a:cs typeface="Arial Narrow"/>
            </a:endParaRPr>
          </a:p>
          <a:p>
            <a:pPr>
              <a:buNone/>
            </a:pPr>
            <a:endParaRPr lang="en-US" sz="3000" b="1" i="1" dirty="0" smtClean="0">
              <a:solidFill>
                <a:srgbClr val="FFFFFF"/>
              </a:solidFill>
              <a:effectLst>
                <a:outerShdw blurRad="38100" dist="38100" dir="2700000" algn="tl">
                  <a:srgbClr val="000000">
                    <a:alpha val="43137"/>
                  </a:srgbClr>
                </a:outerShdw>
              </a:effectLst>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Insight</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normAutofit/>
          </a:bodyPr>
          <a:lstStyle/>
          <a:p>
            <a:pPr>
              <a:buNone/>
            </a:pPr>
            <a:r>
              <a:rPr lang="en-US" sz="2900" i="1" dirty="0" smtClean="0">
                <a:solidFill>
                  <a:schemeClr val="tx1"/>
                </a:solidFill>
                <a:effectLst>
                  <a:outerShdw blurRad="38100" dist="38100" dir="2700000" algn="tl">
                    <a:srgbClr val="000000">
                      <a:alpha val="43137"/>
                    </a:srgbClr>
                  </a:outerShdw>
                </a:effectLst>
                <a:cs typeface="Calibri"/>
              </a:rPr>
              <a:t>	</a:t>
            </a:r>
            <a:r>
              <a:rPr lang="en-US" sz="3200" i="1" dirty="0" smtClean="0">
                <a:solidFill>
                  <a:schemeClr val="tx1"/>
                </a:solidFill>
                <a:effectLst>
                  <a:outerShdw blurRad="38100" dist="38100" dir="2700000" algn="tl">
                    <a:srgbClr val="000000">
                      <a:alpha val="43137"/>
                    </a:srgbClr>
                  </a:outerShdw>
                </a:effectLst>
                <a:cs typeface="Calibri"/>
              </a:rPr>
              <a:t>So love is what motivates disciples to obey when it’s hard and painful and even when it feels like everyone is against you.</a:t>
            </a:r>
          </a:p>
        </p:txBody>
      </p:sp>
      <p:pic>
        <p:nvPicPr>
          <p:cNvPr id="7" name="Picture 6" descr="no-separation-from-gods-love.jpg"/>
          <p:cNvPicPr>
            <a:picLocks noChangeAspect="1"/>
          </p:cNvPicPr>
          <p:nvPr/>
        </p:nvPicPr>
        <p:blipFill>
          <a:blip r:embed="rId2"/>
          <a:srcRect l="27606" b="80551"/>
          <a:stretch>
            <a:fillRect/>
          </a:stretch>
        </p:blipFill>
        <p:spPr>
          <a:xfrm>
            <a:off x="2290811" y="5824373"/>
            <a:ext cx="4413154" cy="793500"/>
          </a:xfrm>
          <a:prstGeom prst="rect">
            <a:avLst/>
          </a:prstGeom>
          <a:solidFill>
            <a:schemeClr val="tx1"/>
          </a:solidFill>
          <a:ln w="25400" cap="flat" cmpd="sng" algn="ctr">
            <a:solidFill>
              <a:schemeClr val="tx1"/>
            </a:solidFill>
            <a:prstDash val="solid"/>
            <a:round/>
            <a:headEnd type="none" w="med" len="med"/>
            <a:tailEnd type="none" w="med" len="med"/>
          </a:ln>
          <a:effectLst>
            <a:glow rad="228600">
              <a:schemeClr val="accent5">
                <a:alpha val="75000"/>
              </a:schemeClr>
            </a:glow>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Our First Question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80295"/>
          </a:xfrm>
        </p:spPr>
        <p:txBody>
          <a:bodyPr/>
          <a:lstStyle/>
          <a:p>
            <a:pPr algn="ctr">
              <a:buNone/>
            </a:pPr>
            <a:r>
              <a:rPr lang="en-US" sz="3400" b="1" i="1" dirty="0" smtClean="0">
                <a:solidFill>
                  <a:srgbClr val="FFFF00"/>
                </a:solidFill>
                <a:effectLst>
                  <a:outerShdw blurRad="38100" dist="38100" dir="2700000" algn="tl">
                    <a:srgbClr val="000000">
                      <a:alpha val="43137"/>
                    </a:srgbClr>
                  </a:outerShdw>
                </a:effectLst>
                <a:latin typeface="Arial Narrow"/>
                <a:cs typeface="Arial Narrow"/>
              </a:rPr>
              <a:t>Romans 8:31</a:t>
            </a:r>
          </a:p>
          <a:p>
            <a:pPr algn="ctr">
              <a:buNone/>
            </a:pPr>
            <a:endParaRPr lang="en-US" dirty="0" smtClean="0"/>
          </a:p>
          <a:p>
            <a:pPr algn="ctr">
              <a:buNone/>
            </a:pPr>
            <a:r>
              <a:rPr lang="en-US" sz="3600" dirty="0" smtClean="0"/>
              <a:t>What then shall we say to these things? If God is for us, who can be against us?</a:t>
            </a:r>
            <a:endParaRPr lang="en-US" sz="3600" b="1" i="1" dirty="0" smtClean="0">
              <a:solidFill>
                <a:srgbClr val="FFFF00"/>
              </a:solidFill>
              <a:latin typeface="Arial Narrow"/>
              <a:cs typeface="Arial Narrow"/>
            </a:endParaRPr>
          </a:p>
          <a:p>
            <a:pPr algn="ctr">
              <a:buNone/>
            </a:pPr>
            <a:endParaRPr lang="en-US" sz="1800" dirty="0" smtClean="0"/>
          </a:p>
        </p:txBody>
      </p:sp>
    </p:spTree>
  </p:cSld>
  <p:clrMapOvr>
    <a:masterClrMapping/>
  </p:clrMapOvr>
  <mc:AlternateContent>
    <mc:Choice xmlns:mp="http://schemas.microsoft.com/office/mac/powerpoint/2008/main" Requires="mp">
      <mp:transition spd="slow">
        <mp:cube dir="d"/>
      </mp:transition>
    </mc:Choice>
    <mc:Fallback>
      <p:transition spd="slow">
        <p:cover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buNone/>
            </a:pPr>
            <a:endParaRPr lang="en-US" dirty="0" smtClean="0"/>
          </a:p>
        </p:txBody>
      </p:sp>
      <p:pic>
        <p:nvPicPr>
          <p:cNvPr id="5" name="Picture 4" descr="IMG_2215.jpg"/>
          <p:cNvPicPr>
            <a:picLocks noChangeAspect="1"/>
          </p:cNvPicPr>
          <p:nvPr/>
        </p:nvPicPr>
        <p:blipFill>
          <a:blip r:embed="rId2"/>
          <a:srcRect b="7919"/>
          <a:stretch>
            <a:fillRect/>
          </a:stretch>
        </p:blipFill>
        <p:spPr>
          <a:xfrm>
            <a:off x="1194428" y="1417638"/>
            <a:ext cx="7019297" cy="5170770"/>
          </a:xfrm>
          <a:prstGeom prst="rect">
            <a:avLst/>
          </a:prstGeom>
          <a:ln w="22225" cap="flat" cmpd="sng" algn="ctr">
            <a:solidFill>
              <a:srgbClr val="FFFF00"/>
            </a:solidFill>
            <a:prstDash val="solid"/>
            <a:round/>
            <a:headEnd type="none" w="med" len="med"/>
            <a:tailEnd type="none" w="med" len="med"/>
          </a:ln>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6" name="Content Placeholder 5" descr="god_is_love_bumper_bumper_sticker.jpg"/>
          <p:cNvPicPr>
            <a:picLocks noGrp="1" noChangeAspect="1"/>
          </p:cNvPicPr>
          <p:nvPr>
            <p:ph idx="1"/>
          </p:nvPr>
        </p:nvPicPr>
        <p:blipFill>
          <a:blip r:embed="rId2"/>
          <a:srcRect l="-40915" r="-40915"/>
          <a:stretch>
            <a:fillRect/>
          </a:stretch>
        </p:blipFill>
        <p:spPr/>
      </p:pic>
      <p:pic>
        <p:nvPicPr>
          <p:cNvPr id="5" name="Picture 4" descr="IMG_2215.jpg"/>
          <p:cNvPicPr>
            <a:picLocks noChangeAspect="1"/>
          </p:cNvPicPr>
          <p:nvPr/>
        </p:nvPicPr>
        <p:blipFill>
          <a:blip r:embed="rId3"/>
          <a:srcRect b="7919"/>
          <a:stretch>
            <a:fillRect/>
          </a:stretch>
        </p:blipFill>
        <p:spPr>
          <a:xfrm>
            <a:off x="1194428" y="1417638"/>
            <a:ext cx="7019297" cy="5170770"/>
          </a:xfrm>
          <a:prstGeom prst="rect">
            <a:avLst/>
          </a:prstGeom>
          <a:ln w="22225" cap="flat" cmpd="sng" algn="ctr">
            <a:solidFill>
              <a:srgbClr val="FFFF00"/>
            </a:solidFill>
            <a:prstDash val="solid"/>
            <a:round/>
            <a:headEnd type="none" w="med" len="med"/>
            <a:tailEnd type="none" w="med" len="med"/>
          </a:ln>
        </p:spPr>
      </p:pic>
      <p:pic>
        <p:nvPicPr>
          <p:cNvPr id="7" name="Picture 6" descr="god_is_love_bumper_bumper_sticker.jpg"/>
          <p:cNvPicPr>
            <a:picLocks noChangeAspect="1"/>
          </p:cNvPicPr>
          <p:nvPr/>
        </p:nvPicPr>
        <p:blipFill>
          <a:blip r:embed="rId2"/>
          <a:srcRect t="28714" b="11961"/>
          <a:stretch>
            <a:fillRect/>
          </a:stretch>
        </p:blipFill>
        <p:spPr>
          <a:xfrm>
            <a:off x="805353" y="1685569"/>
            <a:ext cx="7554471" cy="4481687"/>
          </a:xfrm>
          <a:prstGeom prst="rect">
            <a:avLst/>
          </a:prstGeom>
          <a:ln w="38100" cap="flat" cmpd="sng" algn="ctr">
            <a:solidFill>
              <a:schemeClr val="bg1"/>
            </a:solidFill>
            <a:prstDash val="solid"/>
            <a:round/>
            <a:headEnd type="none" w="med" len="med"/>
            <a:tailEnd type="none" w="med" len="med"/>
          </a:ln>
          <a:effectLst>
            <a:glow rad="228600">
              <a:schemeClr val="accent2">
                <a:alpha val="75000"/>
              </a:schemeClr>
            </a:glow>
          </a:effectLst>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6" name="Content Placeholder 5" descr="god_is_love_bumper_bumper_sticker.jpg"/>
          <p:cNvPicPr>
            <a:picLocks noGrp="1" noChangeAspect="1"/>
          </p:cNvPicPr>
          <p:nvPr>
            <p:ph idx="1"/>
          </p:nvPr>
        </p:nvPicPr>
        <p:blipFill>
          <a:blip r:embed="rId2"/>
          <a:srcRect l="-40915" r="-40915"/>
          <a:stretch>
            <a:fillRect/>
          </a:stretch>
        </p:blipFill>
        <p:spPr/>
      </p:pic>
      <p:pic>
        <p:nvPicPr>
          <p:cNvPr id="5" name="Picture 4" descr="IMG_2215.jpg"/>
          <p:cNvPicPr>
            <a:picLocks noChangeAspect="1"/>
          </p:cNvPicPr>
          <p:nvPr/>
        </p:nvPicPr>
        <p:blipFill>
          <a:blip r:embed="rId3"/>
          <a:srcRect b="7919"/>
          <a:stretch>
            <a:fillRect/>
          </a:stretch>
        </p:blipFill>
        <p:spPr>
          <a:xfrm>
            <a:off x="1194428" y="1417638"/>
            <a:ext cx="7019297" cy="5170770"/>
          </a:xfrm>
          <a:prstGeom prst="rect">
            <a:avLst/>
          </a:prstGeom>
          <a:ln w="22225" cap="flat" cmpd="sng" algn="ctr">
            <a:solidFill>
              <a:srgbClr val="FFFF00"/>
            </a:solidFill>
            <a:prstDash val="solid"/>
            <a:round/>
            <a:headEnd type="none" w="med" len="med"/>
            <a:tailEnd type="none" w="med" len="med"/>
          </a:ln>
        </p:spPr>
      </p:pic>
      <p:pic>
        <p:nvPicPr>
          <p:cNvPr id="7" name="Picture 6" descr="god_is_love_bumper_bumper_sticker.jpg"/>
          <p:cNvPicPr>
            <a:picLocks noChangeAspect="1"/>
          </p:cNvPicPr>
          <p:nvPr/>
        </p:nvPicPr>
        <p:blipFill>
          <a:blip r:embed="rId2"/>
          <a:srcRect t="28714" b="11961"/>
          <a:stretch>
            <a:fillRect/>
          </a:stretch>
        </p:blipFill>
        <p:spPr>
          <a:xfrm>
            <a:off x="805353" y="1685569"/>
            <a:ext cx="7554471" cy="4481687"/>
          </a:xfrm>
          <a:prstGeom prst="rect">
            <a:avLst/>
          </a:prstGeom>
          <a:ln w="38100" cap="flat" cmpd="sng" algn="ctr">
            <a:solidFill>
              <a:schemeClr val="bg1"/>
            </a:solidFill>
            <a:prstDash val="solid"/>
            <a:round/>
            <a:headEnd type="none" w="med" len="med"/>
            <a:tailEnd type="none" w="med" len="med"/>
          </a:ln>
          <a:effectLst>
            <a:glow rad="228600">
              <a:schemeClr val="accent2">
                <a:alpha val="75000"/>
              </a:schemeClr>
            </a:glow>
          </a:effectLst>
        </p:spPr>
      </p:pic>
      <p:pic>
        <p:nvPicPr>
          <p:cNvPr id="8" name="Picture 7" descr="images.jpg"/>
          <p:cNvPicPr>
            <a:picLocks noChangeAspect="1"/>
          </p:cNvPicPr>
          <p:nvPr/>
        </p:nvPicPr>
        <p:blipFill>
          <a:blip r:embed="rId4"/>
          <a:stretch>
            <a:fillRect/>
          </a:stretch>
        </p:blipFill>
        <p:spPr>
          <a:xfrm>
            <a:off x="639179" y="1804269"/>
            <a:ext cx="7351845" cy="4624129"/>
          </a:xfrm>
          <a:prstGeom prst="rect">
            <a:avLst/>
          </a:prstGeom>
          <a:ln w="25400" cap="flat" cmpd="sng" algn="ctr">
            <a:solidFill>
              <a:srgbClr val="0000FF"/>
            </a:solidFill>
            <a:prstDash val="solid"/>
            <a:round/>
            <a:headEnd type="none" w="med" len="med"/>
            <a:tailEnd type="none" w="med" len="med"/>
          </a:ln>
          <a:effectLst>
            <a:glow rad="190500">
              <a:schemeClr val="accent6">
                <a:alpha val="75000"/>
              </a:schemeClr>
            </a:glow>
          </a:effectLst>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6" name="Content Placeholder 5" descr="god_is_love_bumper_bumper_sticker.jpg"/>
          <p:cNvPicPr>
            <a:picLocks noGrp="1" noChangeAspect="1"/>
          </p:cNvPicPr>
          <p:nvPr>
            <p:ph idx="1"/>
          </p:nvPr>
        </p:nvPicPr>
        <p:blipFill>
          <a:blip r:embed="rId2"/>
          <a:srcRect l="-40915" r="-40915"/>
          <a:stretch>
            <a:fillRect/>
          </a:stretch>
        </p:blipFill>
        <p:spPr/>
      </p:pic>
      <p:pic>
        <p:nvPicPr>
          <p:cNvPr id="5" name="Picture 4" descr="IMG_2215.jpg"/>
          <p:cNvPicPr>
            <a:picLocks noChangeAspect="1"/>
          </p:cNvPicPr>
          <p:nvPr/>
        </p:nvPicPr>
        <p:blipFill>
          <a:blip r:embed="rId3"/>
          <a:srcRect b="7919"/>
          <a:stretch>
            <a:fillRect/>
          </a:stretch>
        </p:blipFill>
        <p:spPr>
          <a:xfrm>
            <a:off x="1194428" y="1417638"/>
            <a:ext cx="7019297" cy="5170770"/>
          </a:xfrm>
          <a:prstGeom prst="rect">
            <a:avLst/>
          </a:prstGeom>
          <a:ln w="22225" cap="flat" cmpd="sng" algn="ctr">
            <a:solidFill>
              <a:srgbClr val="FFFF00"/>
            </a:solidFill>
            <a:prstDash val="solid"/>
            <a:round/>
            <a:headEnd type="none" w="med" len="med"/>
            <a:tailEnd type="none" w="med" len="med"/>
          </a:ln>
        </p:spPr>
      </p:pic>
      <p:pic>
        <p:nvPicPr>
          <p:cNvPr id="7" name="Picture 6" descr="god_is_love_bumper_bumper_sticker.jpg"/>
          <p:cNvPicPr>
            <a:picLocks noChangeAspect="1"/>
          </p:cNvPicPr>
          <p:nvPr/>
        </p:nvPicPr>
        <p:blipFill>
          <a:blip r:embed="rId2"/>
          <a:srcRect t="28714" b="11961"/>
          <a:stretch>
            <a:fillRect/>
          </a:stretch>
        </p:blipFill>
        <p:spPr>
          <a:xfrm>
            <a:off x="805353" y="1685569"/>
            <a:ext cx="7554471" cy="4481687"/>
          </a:xfrm>
          <a:prstGeom prst="rect">
            <a:avLst/>
          </a:prstGeom>
          <a:ln w="38100" cap="flat" cmpd="sng" algn="ctr">
            <a:solidFill>
              <a:schemeClr val="bg1"/>
            </a:solidFill>
            <a:prstDash val="solid"/>
            <a:round/>
            <a:headEnd type="none" w="med" len="med"/>
            <a:tailEnd type="none" w="med" len="med"/>
          </a:ln>
          <a:effectLst>
            <a:glow rad="228600">
              <a:schemeClr val="accent2">
                <a:alpha val="75000"/>
              </a:schemeClr>
            </a:glow>
          </a:effectLst>
        </p:spPr>
      </p:pic>
      <p:pic>
        <p:nvPicPr>
          <p:cNvPr id="8" name="Picture 7" descr="images.jpg"/>
          <p:cNvPicPr>
            <a:picLocks noChangeAspect="1"/>
          </p:cNvPicPr>
          <p:nvPr/>
        </p:nvPicPr>
        <p:blipFill>
          <a:blip r:embed="rId4"/>
          <a:stretch>
            <a:fillRect/>
          </a:stretch>
        </p:blipFill>
        <p:spPr>
          <a:xfrm>
            <a:off x="639179" y="1804269"/>
            <a:ext cx="7351845" cy="4624129"/>
          </a:xfrm>
          <a:prstGeom prst="rect">
            <a:avLst/>
          </a:prstGeom>
          <a:ln w="25400" cap="flat" cmpd="sng" algn="ctr">
            <a:solidFill>
              <a:srgbClr val="0000FF"/>
            </a:solidFill>
            <a:prstDash val="solid"/>
            <a:round/>
            <a:headEnd type="none" w="med" len="med"/>
            <a:tailEnd type="none" w="med" len="med"/>
          </a:ln>
          <a:effectLst>
            <a:glow rad="190500">
              <a:schemeClr val="accent6">
                <a:alpha val="75000"/>
              </a:schemeClr>
            </a:glow>
          </a:effectLst>
        </p:spPr>
      </p:pic>
      <p:pic>
        <p:nvPicPr>
          <p:cNvPr id="9" name="Picture 8" descr="let-all-that-you-do-be-done-in-love.png"/>
          <p:cNvPicPr>
            <a:picLocks noChangeAspect="1"/>
          </p:cNvPicPr>
          <p:nvPr/>
        </p:nvPicPr>
        <p:blipFill>
          <a:blip r:embed="rId5"/>
          <a:stretch>
            <a:fillRect/>
          </a:stretch>
        </p:blipFill>
        <p:spPr>
          <a:xfrm>
            <a:off x="262520" y="1994195"/>
            <a:ext cx="8538580" cy="4269290"/>
          </a:xfrm>
          <a:prstGeom prst="rect">
            <a:avLst/>
          </a:prstGeom>
          <a:ln w="28575" cap="flat" cmpd="sng" algn="ctr">
            <a:solidFill>
              <a:schemeClr val="tx1"/>
            </a:solidFill>
            <a:prstDash val="solid"/>
            <a:round/>
            <a:headEnd type="none" w="med" len="med"/>
            <a:tailEnd type="none" w="med" len="med"/>
          </a:ln>
          <a:effectLst>
            <a:glow rad="228600">
              <a:schemeClr val="accent3">
                <a:alpha val="75000"/>
              </a:schemeClr>
            </a:glow>
          </a:effectLst>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press-conference-web.jpg"/>
          <p:cNvPicPr>
            <a:picLocks noChangeAspect="1"/>
          </p:cNvPicPr>
          <p:nvPr/>
        </p:nvPicPr>
        <p:blipFill>
          <a:blip r:embed="rId2"/>
          <a:stretch>
            <a:fillRect/>
          </a:stretch>
        </p:blipFill>
        <p:spPr>
          <a:xfrm>
            <a:off x="225520" y="395615"/>
            <a:ext cx="8724114" cy="5795856"/>
          </a:xfrm>
          <a:prstGeom prst="rect">
            <a:avLst/>
          </a:prstGeom>
        </p:spPr>
      </p:pic>
      <p:sp>
        <p:nvSpPr>
          <p:cNvPr id="6" name="TextBox 5"/>
          <p:cNvSpPr txBox="1"/>
          <p:nvPr/>
        </p:nvSpPr>
        <p:spPr>
          <a:xfrm>
            <a:off x="783394" y="819046"/>
            <a:ext cx="7584639" cy="892552"/>
          </a:xfrm>
          <a:prstGeom prst="rect">
            <a:avLst/>
          </a:prstGeom>
          <a:noFill/>
        </p:spPr>
        <p:txBody>
          <a:bodyPr wrap="square" rtlCol="0">
            <a:spAutoFit/>
          </a:bodyPr>
          <a:lstStyle/>
          <a:p>
            <a:r>
              <a:rPr lang="en-US" sz="5200" i="1" dirty="0" smtClean="0">
                <a:effectLst>
                  <a:outerShdw blurRad="38100" dist="38100" dir="2700000" algn="tl">
                    <a:srgbClr val="000000">
                      <a:alpha val="43137"/>
                    </a:srgbClr>
                  </a:outerShdw>
                </a:effectLst>
              </a:rPr>
              <a:t>The press conference is over!</a:t>
            </a:r>
            <a:endParaRPr lang="en-US" sz="5200" i="1" dirty="0">
              <a:effectLst>
                <a:outerShdw blurRad="38100" dist="38100" dir="2700000" algn="tl">
                  <a:srgbClr val="000000">
                    <a:alpha val="43137"/>
                  </a:srgbClr>
                </a:outerShdw>
              </a:effectLst>
            </a:endParaRPr>
          </a:p>
        </p:txBody>
      </p:sp>
      <p:sp>
        <p:nvSpPr>
          <p:cNvPr id="7" name="TextBox 6"/>
          <p:cNvSpPr txBox="1"/>
          <p:nvPr/>
        </p:nvSpPr>
        <p:spPr>
          <a:xfrm>
            <a:off x="949564" y="3347392"/>
            <a:ext cx="2658787" cy="861774"/>
          </a:xfrm>
          <a:prstGeom prst="rect">
            <a:avLst/>
          </a:prstGeom>
          <a:noFill/>
        </p:spPr>
        <p:txBody>
          <a:bodyPr wrap="square" rtlCol="0">
            <a:spAutoFit/>
          </a:bodyPr>
          <a:lstStyle/>
          <a:p>
            <a:r>
              <a:rPr lang="en-US" sz="4800" i="1" dirty="0" smtClean="0">
                <a:effectLst>
                  <a:outerShdw blurRad="38100" dist="38100" dir="2700000" algn="tl">
                    <a:srgbClr val="000000">
                      <a:alpha val="43137"/>
                    </a:srgbClr>
                  </a:outerShdw>
                </a:effectLst>
              </a:rPr>
              <a:t>Thank you</a:t>
            </a:r>
            <a:endParaRPr lang="en-US" sz="4800" i="1" dirty="0">
              <a:effectLst>
                <a:outerShdw blurRad="38100" dist="38100" dir="2700000" algn="tl">
                  <a:srgbClr val="000000">
                    <a:alpha val="43137"/>
                  </a:srgbClr>
                </a:outerShdw>
              </a:effectLst>
            </a:endParaRPr>
          </a:p>
        </p:txBody>
      </p:sp>
      <p:sp>
        <p:nvSpPr>
          <p:cNvPr id="9" name="TextBox 8"/>
          <p:cNvSpPr txBox="1"/>
          <p:nvPr/>
        </p:nvSpPr>
        <p:spPr>
          <a:xfrm>
            <a:off x="5471860" y="3359266"/>
            <a:ext cx="3214940" cy="830997"/>
          </a:xfrm>
          <a:prstGeom prst="rect">
            <a:avLst/>
          </a:prstGeom>
          <a:noFill/>
        </p:spPr>
        <p:txBody>
          <a:bodyPr wrap="square" rtlCol="0">
            <a:spAutoFit/>
          </a:bodyPr>
          <a:lstStyle/>
          <a:p>
            <a:r>
              <a:rPr lang="en-US" sz="4800" i="1" dirty="0" smtClean="0">
                <a:effectLst>
                  <a:outerShdw blurRad="38100" dist="38100" dir="2700000" algn="tl">
                    <a:srgbClr val="000000">
                      <a:alpha val="43137"/>
                    </a:srgbClr>
                  </a:outerShdw>
                </a:effectLst>
              </a:rPr>
              <a:t> for coming.</a:t>
            </a:r>
            <a:endParaRPr lang="en-US" sz="4800" i="1"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Consider</a:t>
            </a:r>
            <a:endParaRPr lang="en-US" dirty="0"/>
          </a:p>
        </p:txBody>
      </p:sp>
      <p:sp>
        <p:nvSpPr>
          <p:cNvPr id="19" name="Text Placeholder 18"/>
          <p:cNvSpPr>
            <a:spLocks noGrp="1"/>
          </p:cNvSpPr>
          <p:nvPr>
            <p:ph type="body" idx="1"/>
          </p:nvPr>
        </p:nvSpPr>
        <p:spPr/>
        <p:txBody>
          <a:bodyPr>
            <a:noAutofit/>
          </a:bodyPr>
          <a:lstStyle/>
          <a:p>
            <a:r>
              <a:rPr lang="en-US" sz="3600" b="0" dirty="0" smtClean="0">
                <a:solidFill>
                  <a:srgbClr val="FFFF00"/>
                </a:solidFill>
                <a:effectLst>
                  <a:outerShdw blurRad="38100" dist="38100" dir="2700000" algn="tl">
                    <a:srgbClr val="000000">
                      <a:alpha val="43137"/>
                    </a:srgbClr>
                  </a:outerShdw>
                </a:effectLst>
                <a:latin typeface="Charter Black"/>
                <a:cs typeface="Charter Black"/>
              </a:rPr>
              <a:t>Romans 8:31</a:t>
            </a:r>
            <a:endParaRPr lang="en-US" sz="3600" b="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0" name="Content Placeholder 19"/>
          <p:cNvSpPr>
            <a:spLocks noGrp="1"/>
          </p:cNvSpPr>
          <p:nvPr>
            <p:ph sz="half" idx="2"/>
          </p:nvPr>
        </p:nvSpPr>
        <p:spPr/>
        <p:txBody>
          <a:bodyPr/>
          <a:lstStyle/>
          <a:p>
            <a:pPr>
              <a:buNone/>
            </a:pPr>
            <a:r>
              <a:rPr lang="en-US" sz="3000" dirty="0" smtClean="0">
                <a:solidFill>
                  <a:schemeClr val="tx1"/>
                </a:solidFill>
                <a:effectLst>
                  <a:outerShdw blurRad="38100" dist="38100" dir="2700000" algn="tl">
                    <a:srgbClr val="000000">
                      <a:alpha val="43137"/>
                    </a:srgbClr>
                  </a:outerShdw>
                </a:effectLst>
              </a:rPr>
              <a:t>	What then shall we say to </a:t>
            </a:r>
            <a:r>
              <a:rPr lang="en-US" sz="3000" b="1" u="sng" dirty="0" smtClean="0">
                <a:solidFill>
                  <a:schemeClr val="tx1"/>
                </a:solidFill>
                <a:effectLst>
                  <a:outerShdw blurRad="38100" dist="38100" dir="2700000" algn="tl">
                    <a:srgbClr val="000000">
                      <a:alpha val="43137"/>
                    </a:srgbClr>
                  </a:outerShdw>
                </a:effectLst>
                <a:latin typeface="Franklin Gothic Medium"/>
                <a:cs typeface="Franklin Gothic Medium"/>
              </a:rPr>
              <a:t>these things</a:t>
            </a:r>
            <a:r>
              <a:rPr lang="en-US" sz="3000" dirty="0" smtClean="0">
                <a:solidFill>
                  <a:schemeClr val="tx1"/>
                </a:solidFill>
                <a:effectLst>
                  <a:outerShdw blurRad="38100" dist="38100" dir="2700000" algn="tl">
                    <a:srgbClr val="000000">
                      <a:alpha val="43137"/>
                    </a:srgbClr>
                  </a:outerShdw>
                </a:effectLst>
              </a:rPr>
              <a:t>?  If God is for us, who can be against us?</a:t>
            </a:r>
            <a:endParaRPr lang="en-US" sz="3000" b="1" i="1" dirty="0" smtClean="0">
              <a:solidFill>
                <a:schemeClr val="tx1"/>
              </a:solidFill>
              <a:effectLst>
                <a:outerShdw blurRad="38100" dist="38100" dir="2700000" algn="tl">
                  <a:srgbClr val="000000">
                    <a:alpha val="43137"/>
                  </a:srgbClr>
                </a:outerShdw>
              </a:effectLst>
              <a:latin typeface="Arial Narrow"/>
              <a:cs typeface="Arial Narrow"/>
            </a:endParaRPr>
          </a:p>
          <a:p>
            <a:endParaRPr lang="en-US" dirty="0"/>
          </a:p>
        </p:txBody>
      </p:sp>
      <p:sp>
        <p:nvSpPr>
          <p:cNvPr id="21" name="Text Placeholder 20"/>
          <p:cNvSpPr>
            <a:spLocks noGrp="1"/>
          </p:cNvSpPr>
          <p:nvPr>
            <p:ph type="body" sz="quarter" idx="3"/>
          </p:nvPr>
        </p:nvSpPr>
        <p:spPr/>
        <p:txBody>
          <a:bodyPr>
            <a:noAutofit/>
          </a:bodyPr>
          <a:lstStyle/>
          <a:p>
            <a:r>
              <a:rPr lang="en-US" sz="3600" dirty="0" smtClean="0">
                <a:solidFill>
                  <a:srgbClr val="FFFF00"/>
                </a:solidFill>
                <a:effectLst>
                  <a:outerShdw blurRad="38100" dist="38100" dir="2700000" algn="tl">
                    <a:srgbClr val="000000">
                      <a:alpha val="43137"/>
                    </a:srgbClr>
                  </a:outerShdw>
                </a:effectLst>
                <a:latin typeface="Charter Black"/>
                <a:cs typeface="Charter Black"/>
              </a:rPr>
              <a:t>Question:</a:t>
            </a:r>
            <a:endParaRPr lang="en-US" sz="3600" dirty="0">
              <a:solidFill>
                <a:srgbClr val="FFFF00"/>
              </a:solidFill>
              <a:effectLst>
                <a:outerShdw blurRad="38100" dist="38100" dir="2700000" algn="tl">
                  <a:srgbClr val="000000">
                    <a:alpha val="43137"/>
                  </a:srgbClr>
                </a:outerShdw>
              </a:effectLst>
              <a:latin typeface="Charter Black"/>
              <a:cs typeface="Charter Black"/>
            </a:endParaRPr>
          </a:p>
        </p:txBody>
      </p:sp>
      <p:sp>
        <p:nvSpPr>
          <p:cNvPr id="22" name="Content Placeholder 21"/>
          <p:cNvSpPr>
            <a:spLocks noGrp="1"/>
          </p:cNvSpPr>
          <p:nvPr>
            <p:ph sz="quarter" idx="4"/>
          </p:nvPr>
        </p:nvSpPr>
        <p:spPr/>
        <p:txBody>
          <a:bodyPr/>
          <a:lstStyle/>
          <a:p>
            <a:pPr>
              <a:buNone/>
            </a:pPr>
            <a:r>
              <a:rPr lang="en-US" sz="3000" i="1" dirty="0" smtClean="0">
                <a:solidFill>
                  <a:schemeClr val="tx1"/>
                </a:solidFill>
                <a:effectLst>
                  <a:outerShdw blurRad="38100" dist="38100" dir="2700000" algn="tl">
                    <a:srgbClr val="000000">
                      <a:alpha val="43137"/>
                    </a:srgbClr>
                  </a:outerShdw>
                </a:effectLst>
                <a:cs typeface="Calibri"/>
              </a:rPr>
              <a:t>	What are the “these things” Paul is asking  about?</a:t>
            </a:r>
          </a:p>
          <a:p>
            <a:endParaRPr lang="en-US" dirty="0"/>
          </a:p>
        </p:txBody>
      </p:sp>
      <p:pic>
        <p:nvPicPr>
          <p:cNvPr id="11" name="Picture 10" descr="TheseThings.jpg"/>
          <p:cNvPicPr>
            <a:picLocks noChangeAspect="1"/>
          </p:cNvPicPr>
          <p:nvPr/>
        </p:nvPicPr>
        <p:blipFill>
          <a:blip r:embed="rId2"/>
          <a:srcRect b="27118"/>
          <a:stretch>
            <a:fillRect/>
          </a:stretch>
        </p:blipFill>
        <p:spPr>
          <a:xfrm rot="21091492">
            <a:off x="5562706" y="4143622"/>
            <a:ext cx="2745030" cy="2011815"/>
          </a:xfrm>
          <a:prstGeom prst="rect">
            <a:avLst/>
          </a:prstGeom>
          <a:ln w="28575" cap="flat" cmpd="sng" algn="ctr">
            <a:solidFill>
              <a:srgbClr val="0000FF"/>
            </a:solidFill>
            <a:prstDash val="solid"/>
            <a:round/>
            <a:headEnd type="none" w="med" len="med"/>
            <a:tailEnd type="none" w="med" len="med"/>
          </a:ln>
          <a:effectLst>
            <a:glow rad="101600">
              <a:schemeClr val="accent1">
                <a:alpha val="75000"/>
              </a:schemeClr>
            </a:glow>
          </a:effectLst>
        </p:spPr>
      </p:pic>
      <p:pic>
        <p:nvPicPr>
          <p:cNvPr id="12" name="Picture 11" descr="5f636bb6e20ac25b54d2ae781a2fb467.jpg"/>
          <p:cNvPicPr>
            <a:picLocks noChangeAspect="1"/>
          </p:cNvPicPr>
          <p:nvPr/>
        </p:nvPicPr>
        <p:blipFill>
          <a:blip r:embed="rId3"/>
          <a:srcRect t="5518" b="37202"/>
          <a:stretch>
            <a:fillRect/>
          </a:stretch>
        </p:blipFill>
        <p:spPr>
          <a:xfrm rot="803438">
            <a:off x="553980" y="4309564"/>
            <a:ext cx="3307522" cy="1894558"/>
          </a:xfrm>
          <a:prstGeom prst="ellipse">
            <a:avLst/>
          </a:prstGeom>
          <a:ln>
            <a:noFill/>
          </a:ln>
          <a:effectLst>
            <a:reflection blurRad="6350" stA="52000" endA="300" endPos="35000" dir="5400000" sy="-100000" algn="bl" rotWithShape="0"/>
            <a:softEdge rad="112500"/>
          </a:effectLst>
          <a:scene3d>
            <a:camera prst="obliqueTopRight">
              <a:rot lat="0" lon="0" rev="0"/>
            </a:camera>
            <a:lightRig rig="threePt" dir="t"/>
          </a:scene3d>
        </p:spPr>
      </p:pic>
    </p:spTree>
  </p:cSld>
  <p:clrMapOvr>
    <a:overrideClrMapping bg1="dk1" tx1="lt1" bg2="dk2" tx2="lt2" accent1="accent1" accent2="accent2" accent3="accent3" accent4="accent4" accent5="accent5" accent6="accent6" hlink="hlink" folHlink="folHlink"/>
  </p:clrMapOvr>
  <p:transition spd="slow">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Things</a:t>
            </a:r>
            <a:endParaRPr lang="en-US" dirty="0"/>
          </a:p>
        </p:txBody>
      </p:sp>
      <p:sp>
        <p:nvSpPr>
          <p:cNvPr id="3" name="Content Placeholder 2"/>
          <p:cNvSpPr>
            <a:spLocks noGrp="1"/>
          </p:cNvSpPr>
          <p:nvPr>
            <p:ph idx="1"/>
          </p:nvPr>
        </p:nvSpPr>
        <p:spPr>
          <a:xfrm>
            <a:off x="457200" y="1600200"/>
            <a:ext cx="8229600" cy="4780295"/>
          </a:xfrm>
        </p:spPr>
        <p:txBody>
          <a:bodyPr>
            <a:normAutofit/>
          </a:bodyPr>
          <a:lstStyle/>
          <a:p>
            <a:pPr>
              <a:buNone/>
            </a:pPr>
            <a:r>
              <a:rPr lang="en-US" dirty="0" smtClean="0"/>
              <a:t>First, for Paul, “these things” are what he has </a:t>
            </a:r>
          </a:p>
          <a:p>
            <a:pPr>
              <a:buNone/>
            </a:pPr>
            <a:r>
              <a:rPr lang="en-US" dirty="0" smtClean="0"/>
              <a:t>been writing about since 1:16. What came </a:t>
            </a:r>
          </a:p>
          <a:p>
            <a:pPr>
              <a:buNone/>
            </a:pPr>
            <a:r>
              <a:rPr lang="en-US" dirty="0" smtClean="0"/>
              <a:t>before that was his introduction.</a:t>
            </a:r>
          </a:p>
          <a:p>
            <a:pPr>
              <a:buNone/>
            </a:pPr>
            <a:endParaRPr lang="en-US" dirty="0" smtClean="0"/>
          </a:p>
        </p:txBody>
      </p:sp>
      <p:pic>
        <p:nvPicPr>
          <p:cNvPr id="4" name="Picture 3" descr="Ro8.jpg"/>
          <p:cNvPicPr>
            <a:picLocks noChangeAspect="1"/>
          </p:cNvPicPr>
          <p:nvPr/>
        </p:nvPicPr>
        <p:blipFill>
          <a:blip r:embed="rId2"/>
          <a:stretch>
            <a:fillRect/>
          </a:stretch>
        </p:blipFill>
        <p:spPr>
          <a:xfrm>
            <a:off x="4474801" y="3515286"/>
            <a:ext cx="3962721" cy="2972040"/>
          </a:xfrm>
          <a:prstGeom prst="rect">
            <a:avLst/>
          </a:prstGeom>
          <a:ln>
            <a:solidFill>
              <a:schemeClr val="tx1"/>
            </a:solidFill>
          </a:ln>
          <a:effectLst>
            <a:glow rad="101600">
              <a:schemeClr val="accent3">
                <a:alpha val="75000"/>
              </a:schemeClr>
            </a:glow>
          </a:effectLst>
        </p:spPr>
      </p:pic>
      <p:sp>
        <p:nvSpPr>
          <p:cNvPr id="5" name="TextBox 4"/>
          <p:cNvSpPr txBox="1"/>
          <p:nvPr/>
        </p:nvSpPr>
        <p:spPr>
          <a:xfrm>
            <a:off x="545997" y="3691635"/>
            <a:ext cx="3394690" cy="2831544"/>
          </a:xfrm>
          <a:prstGeom prst="rect">
            <a:avLst/>
          </a:prstGeom>
          <a:noFill/>
        </p:spPr>
        <p:txBody>
          <a:bodyPr wrap="square" rtlCol="0">
            <a:spAutoFit/>
          </a:bodyPr>
          <a:lstStyle/>
          <a:p>
            <a:r>
              <a:rPr lang="en-US" sz="3200" dirty="0" smtClean="0"/>
              <a:t>Second, let’s look at the last 3 verses  before verse 31 to see what he just said.</a:t>
            </a:r>
          </a:p>
          <a:p>
            <a:endParaRPr lang="en-US" dirty="0"/>
          </a:p>
        </p:txBody>
      </p:sp>
    </p:spTree>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Romans 8:28-30</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80295"/>
          </a:xfrm>
        </p:spPr>
        <p:txBody>
          <a:bodyPr>
            <a:normAutofit fontScale="92500" lnSpcReduction="10000"/>
          </a:bodyPr>
          <a:lstStyle/>
          <a:p>
            <a:pPr algn="ctr">
              <a:buNone/>
            </a:pPr>
            <a:endParaRPr lang="en-US" dirty="0" smtClean="0"/>
          </a:p>
          <a:p>
            <a:pPr algn="ctr">
              <a:buNone/>
            </a:pPr>
            <a:r>
              <a:rPr lang="en-US" sz="3600" dirty="0" smtClean="0"/>
              <a:t>And we know that all things work together for good to those who love God, to those who are the called according to his purpose. For whom he foreknew, he also predestined to be conformed to the image of his Son, that he might be the firstborn among many brethren. Moreover whom he predestined, these he also called; whom he called, these he also justified; and whom he justified, these he also glorified.</a:t>
            </a:r>
            <a:endParaRPr lang="en-US" sz="1800" dirty="0" smtClean="0"/>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8" name="Content Placeholder 7"/>
          <p:cNvSpPr>
            <a:spLocks noGrp="1"/>
          </p:cNvSpPr>
          <p:nvPr>
            <p:ph idx="1"/>
          </p:nvPr>
        </p:nvSpPr>
        <p:spPr>
          <a:xfrm>
            <a:off x="457200" y="1600200"/>
            <a:ext cx="2130361" cy="4525963"/>
          </a:xfrm>
        </p:spPr>
        <p:txBody>
          <a:bodyPr>
            <a:normAutofit/>
          </a:bodyPr>
          <a:lstStyle/>
          <a:p>
            <a:pPr>
              <a:buNone/>
            </a:pPr>
            <a:r>
              <a:rPr lang="en-US" sz="4000" i="1" dirty="0" smtClean="0"/>
              <a:t>	</a:t>
            </a:r>
            <a:r>
              <a:rPr lang="en-US" sz="4000" i="1" dirty="0" smtClean="0">
                <a:latin typeface="Charter Black"/>
                <a:cs typeface="Charter Black"/>
              </a:rPr>
              <a:t>Let’s take these verses one at a time!</a:t>
            </a:r>
          </a:p>
        </p:txBody>
      </p:sp>
      <p:pic>
        <p:nvPicPr>
          <p:cNvPr id="4" name="Picture 3" descr="wpid-one-step-at-a-time-86951-500-395.jpg"/>
          <p:cNvPicPr>
            <a:picLocks noChangeAspect="1"/>
          </p:cNvPicPr>
          <p:nvPr/>
        </p:nvPicPr>
        <p:blipFill>
          <a:blip r:embed="rId3"/>
          <a:stretch>
            <a:fillRect/>
          </a:stretch>
        </p:blipFill>
        <p:spPr>
          <a:xfrm rot="21344654">
            <a:off x="6174628" y="1505184"/>
            <a:ext cx="2430800" cy="1920332"/>
          </a:xfrm>
          <a:prstGeom prst="rect">
            <a:avLst/>
          </a:prstGeom>
          <a:ln w="22225" cap="flat" cmpd="sng" algn="ctr">
            <a:solidFill>
              <a:schemeClr val="tx1"/>
            </a:solidFill>
            <a:prstDash val="solid"/>
            <a:round/>
            <a:headEnd type="none" w="med" len="med"/>
            <a:tailEnd type="none" w="med" len="med"/>
          </a:ln>
          <a:effectLst>
            <a:reflection blurRad="6350" stA="50000" endA="300" endPos="55000" dir="5400000" sy="-100000" algn="bl" rotWithShape="0"/>
          </a:effectLst>
        </p:spPr>
      </p:pic>
      <p:pic>
        <p:nvPicPr>
          <p:cNvPr id="5" name="Picture 4" descr="788bc0fbee986c702702e4f8d93783ad.jpg"/>
          <p:cNvPicPr>
            <a:picLocks noChangeAspect="1"/>
          </p:cNvPicPr>
          <p:nvPr/>
        </p:nvPicPr>
        <p:blipFill>
          <a:blip r:embed="rId4"/>
          <a:stretch>
            <a:fillRect/>
          </a:stretch>
        </p:blipFill>
        <p:spPr>
          <a:xfrm rot="159969">
            <a:off x="2866903" y="1666427"/>
            <a:ext cx="2938514" cy="3913187"/>
          </a:xfrm>
          <a:prstGeom prst="rect">
            <a:avLst/>
          </a:prstGeom>
          <a:ln w="34925" cap="flat" cmpd="sng" algn="ctr">
            <a:solidFill>
              <a:srgbClr val="3366FF"/>
            </a:solidFill>
            <a:prstDash val="solid"/>
            <a:round/>
            <a:headEnd type="none" w="med" len="med"/>
            <a:tailEnd type="none" w="med" len="med"/>
          </a:ln>
          <a:effectLst>
            <a:glow rad="101600">
              <a:schemeClr val="accent2">
                <a:alpha val="75000"/>
              </a:schemeClr>
            </a:glow>
          </a:effectLst>
        </p:spPr>
      </p:pic>
      <p:pic>
        <p:nvPicPr>
          <p:cNvPr id="6" name="Picture 5" descr="Rabbit-trail.jpg"/>
          <p:cNvPicPr>
            <a:picLocks noChangeAspect="1"/>
          </p:cNvPicPr>
          <p:nvPr/>
        </p:nvPicPr>
        <p:blipFill>
          <a:blip r:embed="rId5"/>
          <a:stretch>
            <a:fillRect/>
          </a:stretch>
        </p:blipFill>
        <p:spPr>
          <a:xfrm>
            <a:off x="6531886" y="5107098"/>
            <a:ext cx="1547963" cy="1547963"/>
          </a:xfrm>
          <a:prstGeom prst="roundRect">
            <a:avLst>
              <a:gd name="adj" fmla="val 8594"/>
            </a:avLst>
          </a:prstGeom>
          <a:solidFill>
            <a:srgbClr val="FFFFFF">
              <a:shade val="85000"/>
            </a:srgbClr>
          </a:solidFill>
          <a:ln w="25400" cap="flat" cmpd="sng" algn="ctr">
            <a:solidFill>
              <a:schemeClr val="bg1"/>
            </a:solidFill>
            <a:prstDash val="solid"/>
            <a:round/>
            <a:headEnd type="none" w="med" len="med"/>
            <a:tailEnd type="none" w="med" len="med"/>
          </a:ln>
          <a:effectLst>
            <a:glow rad="101600">
              <a:schemeClr val="accent2">
                <a:alpha val="75000"/>
              </a:schemeClr>
            </a:glow>
            <a:reflection blurRad="12700" stA="38000" endPos="28000" dist="5000" dir="5400000" sy="-100000" algn="bl" rotWithShape="0"/>
          </a:effectLst>
        </p:spPr>
      </p:pic>
      <p:sp>
        <p:nvSpPr>
          <p:cNvPr id="9" name="TextBox 8"/>
          <p:cNvSpPr txBox="1"/>
          <p:nvPr/>
        </p:nvSpPr>
        <p:spPr>
          <a:xfrm rot="21303363">
            <a:off x="6393381" y="1108096"/>
            <a:ext cx="2778489" cy="353943"/>
          </a:xfrm>
          <a:prstGeom prst="rect">
            <a:avLst/>
          </a:prstGeom>
          <a:noFill/>
        </p:spPr>
        <p:txBody>
          <a:bodyPr wrap="square" rtlCol="0">
            <a:spAutoFit/>
          </a:bodyPr>
          <a:lstStyle/>
          <a:p>
            <a:r>
              <a:rPr lang="en-US" sz="1700" dirty="0" smtClean="0"/>
              <a:t>One step at a time</a:t>
            </a:r>
            <a:endParaRPr lang="en-US" sz="1700" dirty="0"/>
          </a:p>
        </p:txBody>
      </p:sp>
      <p:sp>
        <p:nvSpPr>
          <p:cNvPr id="10" name="Right Arrow 9"/>
          <p:cNvSpPr/>
          <p:nvPr/>
        </p:nvSpPr>
        <p:spPr>
          <a:xfrm>
            <a:off x="8079849" y="6303071"/>
            <a:ext cx="771520" cy="233290"/>
          </a:xfrm>
          <a:prstGeom prst="rightArrow">
            <a:avLst/>
          </a:prstGeom>
          <a:solidFill>
            <a:schemeClr val="bg1"/>
          </a:solidFill>
          <a:ln>
            <a:solidFill>
              <a:schemeClr val="bg1"/>
            </a:solidFill>
          </a:ln>
          <a:effectLst>
            <a:innerShdw blurRad="63500" dist="50800" dir="13500000">
              <a:srgbClr val="000000">
                <a:alpha val="57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3090</TotalTime>
  <Words>2761</Words>
  <Application>Microsoft Macintosh PowerPoint</Application>
  <PresentationFormat>On-screen Show (4:3)</PresentationFormat>
  <Paragraphs>258</Paragraphs>
  <Slides>54</Slides>
  <Notes>0</Notes>
  <HiddenSlides>0</HiddenSlides>
  <MMClips>0</MMClips>
  <ScaleCrop>false</ScaleCrop>
  <HeadingPairs>
    <vt:vector size="4" baseType="variant">
      <vt:variant>
        <vt:lpstr>Design Template</vt:lpstr>
      </vt:variant>
      <vt:variant>
        <vt:i4>5</vt:i4>
      </vt:variant>
      <vt:variant>
        <vt:lpstr>Slide Titles</vt:lpstr>
      </vt:variant>
      <vt:variant>
        <vt:i4>54</vt:i4>
      </vt:variant>
    </vt:vector>
  </HeadingPairs>
  <TitlesOfParts>
    <vt:vector size="59" baseType="lpstr">
      <vt:lpstr>Office Theme</vt:lpstr>
      <vt:lpstr>Flow</vt:lpstr>
      <vt:lpstr>Concourse</vt:lpstr>
      <vt:lpstr>Decatur</vt:lpstr>
      <vt:lpstr>Thatch</vt:lpstr>
      <vt:lpstr>Slide 1</vt:lpstr>
      <vt:lpstr>“Press Conference”</vt:lpstr>
      <vt:lpstr>Slide 3</vt:lpstr>
      <vt:lpstr>It’s</vt:lpstr>
      <vt:lpstr>Our First Question</vt:lpstr>
      <vt:lpstr>Consider</vt:lpstr>
      <vt:lpstr>These Things</vt:lpstr>
      <vt:lpstr>Romans 8:28-30</vt:lpstr>
      <vt:lpstr> </vt:lpstr>
      <vt:lpstr>Consider</vt:lpstr>
      <vt:lpstr>Consider</vt:lpstr>
      <vt:lpstr>Consider</vt:lpstr>
      <vt:lpstr>Consider</vt:lpstr>
      <vt:lpstr>Consider</vt:lpstr>
      <vt:lpstr>Consider</vt:lpstr>
      <vt:lpstr>Consider</vt:lpstr>
      <vt:lpstr>Consider</vt:lpstr>
      <vt:lpstr>Consider</vt:lpstr>
      <vt:lpstr>Consider</vt:lpstr>
      <vt:lpstr>So Back To Our First Question</vt:lpstr>
      <vt:lpstr>Consider</vt:lpstr>
      <vt:lpstr>Consider</vt:lpstr>
      <vt:lpstr>Consider</vt:lpstr>
      <vt:lpstr>Our Second Question</vt:lpstr>
      <vt:lpstr>Consider</vt:lpstr>
      <vt:lpstr>Consider</vt:lpstr>
      <vt:lpstr>Our Third Question</vt:lpstr>
      <vt:lpstr>Consider</vt:lpstr>
      <vt:lpstr>Consider</vt:lpstr>
      <vt:lpstr>Our Fourth Question</vt:lpstr>
      <vt:lpstr>Consider</vt:lpstr>
      <vt:lpstr>Consider</vt:lpstr>
      <vt:lpstr>Consider</vt:lpstr>
      <vt:lpstr>Our Fifth Question</vt:lpstr>
      <vt:lpstr>Our Fifth Question</vt:lpstr>
      <vt:lpstr>Slide 36</vt:lpstr>
      <vt:lpstr>Paul’s Extended Answer</vt:lpstr>
      <vt:lpstr>Consider</vt:lpstr>
      <vt:lpstr>Paul’s Extended Answer</vt:lpstr>
      <vt:lpstr>Consider</vt:lpstr>
      <vt:lpstr>Consider</vt:lpstr>
      <vt:lpstr>Question</vt:lpstr>
      <vt:lpstr>Answer</vt:lpstr>
      <vt:lpstr>Consider</vt:lpstr>
      <vt:lpstr>Consider</vt:lpstr>
      <vt:lpstr>Paul’s Extended Answer</vt:lpstr>
      <vt:lpstr>Consider</vt:lpstr>
      <vt:lpstr>Consider</vt:lpstr>
      <vt:lpstr>Consider</vt:lpstr>
      <vt:lpstr>Conclusion</vt:lpstr>
      <vt:lpstr>Conclusion</vt:lpstr>
      <vt:lpstr>Conclusion</vt:lpstr>
      <vt:lpstr>Conclusion</vt:lpstr>
      <vt:lpstr>Slide 54</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of God:  Philip and “Mega-Man”</dc:title>
  <dc:creator>Bill Perry</dc:creator>
  <cp:lastModifiedBy>Bill Perry</cp:lastModifiedBy>
  <cp:revision>139</cp:revision>
  <dcterms:created xsi:type="dcterms:W3CDTF">2017-05-21T21:48:40Z</dcterms:created>
  <dcterms:modified xsi:type="dcterms:W3CDTF">2017-05-21T22:10:04Z</dcterms:modified>
</cp:coreProperties>
</file>