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sldIdLst>
    <p:sldId id="256" r:id="rId2"/>
    <p:sldId id="346" r:id="rId3"/>
    <p:sldId id="350" r:id="rId4"/>
    <p:sldId id="257" r:id="rId5"/>
    <p:sldId id="258" r:id="rId6"/>
    <p:sldId id="355" r:id="rId7"/>
    <p:sldId id="354" r:id="rId8"/>
    <p:sldId id="325" r:id="rId9"/>
    <p:sldId id="331" r:id="rId10"/>
    <p:sldId id="356" r:id="rId11"/>
    <p:sldId id="332" r:id="rId12"/>
    <p:sldId id="333" r:id="rId13"/>
    <p:sldId id="309" r:id="rId14"/>
    <p:sldId id="334" r:id="rId15"/>
    <p:sldId id="317" r:id="rId16"/>
    <p:sldId id="291" r:id="rId17"/>
    <p:sldId id="292" r:id="rId18"/>
    <p:sldId id="293" r:id="rId19"/>
    <p:sldId id="294" r:id="rId20"/>
    <p:sldId id="347" r:id="rId21"/>
    <p:sldId id="295" r:id="rId22"/>
    <p:sldId id="304" r:id="rId23"/>
    <p:sldId id="310" r:id="rId24"/>
    <p:sldId id="311" r:id="rId25"/>
    <p:sldId id="296" r:id="rId26"/>
    <p:sldId id="369" r:id="rId27"/>
    <p:sldId id="357" r:id="rId28"/>
    <p:sldId id="298" r:id="rId29"/>
    <p:sldId id="300" r:id="rId30"/>
    <p:sldId id="319" r:id="rId31"/>
    <p:sldId id="259" r:id="rId32"/>
    <p:sldId id="301" r:id="rId33"/>
    <p:sldId id="358" r:id="rId34"/>
    <p:sldId id="359" r:id="rId35"/>
    <p:sldId id="360" r:id="rId36"/>
    <p:sldId id="361" r:id="rId37"/>
    <p:sldId id="339" r:id="rId38"/>
    <p:sldId id="362" r:id="rId39"/>
    <p:sldId id="341" r:id="rId40"/>
    <p:sldId id="343" r:id="rId41"/>
    <p:sldId id="348" r:id="rId42"/>
    <p:sldId id="349" r:id="rId43"/>
    <p:sldId id="342" r:id="rId44"/>
    <p:sldId id="363" r:id="rId45"/>
    <p:sldId id="364" r:id="rId46"/>
    <p:sldId id="312" r:id="rId47"/>
    <p:sldId id="260" r:id="rId48"/>
    <p:sldId id="306" r:id="rId49"/>
    <p:sldId id="365" r:id="rId50"/>
    <p:sldId id="313" r:id="rId51"/>
    <p:sldId id="366" r:id="rId52"/>
    <p:sldId id="307" r:id="rId53"/>
    <p:sldId id="352" r:id="rId54"/>
    <p:sldId id="308" r:id="rId55"/>
    <p:sldId id="367" r:id="rId56"/>
    <p:sldId id="368"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p:restoredTop sz="94645"/>
  </p:normalViewPr>
  <p:slideViewPr>
    <p:cSldViewPr snapToGrid="0" snapToObjects="1">
      <p:cViewPr varScale="1">
        <p:scale>
          <a:sx n="123" d="100"/>
          <a:sy n="123" d="100"/>
        </p:scale>
        <p:origin x="112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6EE4801-8FC1-4B40-8053-B1817E64B8E9}" type="datetimeFigureOut">
              <a:rPr lang="en-US" smtClean="0"/>
              <a:pPr/>
              <a:t>7/8/17</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E4801-8FC1-4B40-8053-B1817E64B8E9}" type="datetimeFigureOut">
              <a:rPr lang="en-US" smtClean="0"/>
              <a:pPr/>
              <a:t>7/8/17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CCCDD6-28A2-B34F-AA09-8D032FC0F4DF}" type="slidenum">
              <a:rPr lang="en-US" smtClean="0"/>
              <a:pPr/>
              <a:t>‹#›</a:t>
            </a:fld>
            <a:endParaRPr lang="en-US" dirty="0"/>
          </a:p>
        </p:txBody>
      </p:sp>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26EE4801-8FC1-4B40-8053-B1817E64B8E9}" type="datetimeFigureOut">
              <a:rPr lang="en-US" smtClean="0"/>
              <a:pPr/>
              <a:t>7/8/17</a:t>
            </a:fld>
            <a:endParaRPr lang="en-US" dirty="0"/>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EFCCCDD6-28A2-B34F-AA09-8D032FC0F4DF}" type="slidenum">
              <a:rPr lang="en-US" smtClean="0"/>
              <a:pPr/>
              <a:t>‹#›</a:t>
            </a:fld>
            <a:endParaRPr lang="en-US" dirty="0"/>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Tree>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6EE4801-8FC1-4B40-8053-B1817E64B8E9}" type="datetimeFigureOut">
              <a:rPr lang="en-US" smtClean="0"/>
              <a:pPr/>
              <a:t>7/8/17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CCDD6-28A2-B34F-AA09-8D032FC0F4DF}" type="slidenum">
              <a:rPr lang="en-US" smtClean="0"/>
              <a:pPr/>
              <a:t>‹#›</a:t>
            </a:fld>
            <a:endParaRPr lang="en-US" dirty="0"/>
          </a:p>
        </p:txBody>
      </p:sp>
    </p:spTree>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6EE4801-8FC1-4B40-8053-B1817E64B8E9}" type="datetimeFigureOut">
              <a:rPr lang="en-US" smtClean="0"/>
              <a:pPr/>
              <a:t>7/8/17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CCDD6-28A2-B34F-AA09-8D032FC0F4DF}" type="slidenum">
              <a:rPr lang="en-US" smtClean="0"/>
              <a:pPr/>
              <a:t>‹#›</a:t>
            </a:fld>
            <a:endParaRPr lang="en-US" dirty="0"/>
          </a:p>
        </p:txBody>
      </p:sp>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6EE4801-8FC1-4B40-8053-B1817E64B8E9}" type="datetimeFigureOut">
              <a:rPr lang="en-US" smtClean="0"/>
              <a:pPr/>
              <a:t>7/8/17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CCDD6-28A2-B34F-AA09-8D032FC0F4DF}" type="slidenum">
              <a:rPr lang="en-US" smtClean="0"/>
              <a:pPr/>
              <a:t>‹#›</a:t>
            </a:fld>
            <a:endParaRPr lang="en-US" dirty="0"/>
          </a:p>
        </p:txBody>
      </p:sp>
    </p:spTree>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26EE4801-8FC1-4B40-8053-B1817E64B8E9}" type="datetimeFigureOut">
              <a:rPr lang="en-US" smtClean="0"/>
              <a:pPr/>
              <a:t>7/8/17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Click icon to add picture</a:t>
            </a:r>
            <a:endParaRPr/>
          </a:p>
        </p:txBody>
      </p:sp>
    </p:spTree>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EE4801-8FC1-4B40-8053-B1817E64B8E9}" type="datetimeFigureOut">
              <a:rPr lang="en-US" smtClean="0"/>
              <a:pPr/>
              <a:t>7/8/17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CCCDD6-28A2-B34F-AA09-8D032FC0F4DF}" type="slidenum">
              <a:rPr lang="en-US" smtClean="0"/>
              <a:pPr/>
              <a:t>‹#›</a:t>
            </a:fld>
            <a:endParaRPr lang="en-US" dirty="0"/>
          </a:p>
        </p:txBody>
      </p:sp>
    </p:spTree>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6EE4801-8FC1-4B40-8053-B1817E64B8E9}" type="datetimeFigureOut">
              <a:rPr lang="en-US" smtClean="0"/>
              <a:pPr/>
              <a:t>7/8/17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CCCDD6-28A2-B34F-AA09-8D032FC0F4DF}" type="slidenum">
              <a:rPr lang="en-US" smtClean="0"/>
              <a:pPr/>
              <a:t>‹#›</a:t>
            </a:fld>
            <a:endParaRPr lang="en-US" dirty="0"/>
          </a:p>
        </p:txBody>
      </p:sp>
    </p:spTree>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6EE4801-8FC1-4B40-8053-B1817E64B8E9}" type="datetimeFigureOut">
              <a:rPr lang="en-US" smtClean="0"/>
              <a:pPr/>
              <a:t>7/8/17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CCCDD6-28A2-B34F-AA09-8D032FC0F4DF}" type="slidenum">
              <a:rPr lang="en-US" smtClean="0"/>
              <a:pPr/>
              <a:t>‹#›</a:t>
            </a:fld>
            <a:endParaRPr lang="en-US" dirty="0"/>
          </a:p>
        </p:txBody>
      </p:sp>
    </p:spTree>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6EE4801-8FC1-4B40-8053-B1817E64B8E9}" type="datetimeFigureOut">
              <a:rPr lang="en-US" smtClean="0"/>
              <a:pPr/>
              <a:t>7/8/17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CCCDD6-28A2-B34F-AA09-8D032FC0F4DF}" type="slidenum">
              <a:rPr lang="en-US" smtClean="0"/>
              <a:pPr/>
              <a:t>‹#›</a:t>
            </a:fld>
            <a:endParaRPr lang="en-US" dirty="0"/>
          </a:p>
        </p:txBody>
      </p:sp>
    </p:spTree>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EE4801-8FC1-4B40-8053-B1817E64B8E9}" type="datetimeFigureOut">
              <a:rPr lang="en-US" smtClean="0"/>
              <a:pPr/>
              <a:t>7/8/17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CCCDD6-28A2-B34F-AA09-8D032FC0F4DF}"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ct val="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26EE4801-8FC1-4B40-8053-B1817E64B8E9}" type="datetimeFigureOut">
              <a:rPr lang="en-US" smtClean="0"/>
              <a:pPr/>
              <a:t>7/8/17</a:t>
            </a:fld>
            <a:endParaRPr lang="en-US" dirty="0"/>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dirty="0"/>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EFCCCDD6-28A2-B34F-AA09-8D032FC0F4DF}" type="slidenum">
              <a:rPr lang="en-US" smtClean="0"/>
              <a:pPr/>
              <a:t>‹#›</a:t>
            </a:fld>
            <a:endParaRPr lang="en-US" dirty="0"/>
          </a:p>
        </p:txBody>
      </p:sp>
    </p:spTree>
  </p:cSld>
  <p:clrMapOvr>
    <a:masterClrMapping/>
  </p:clrMapOvr>
  <p:transition spd="slow">
    <p:comb/>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26EE4801-8FC1-4B40-8053-B1817E64B8E9}" type="datetimeFigureOut">
              <a:rPr lang="en-US" smtClean="0"/>
              <a:pPr/>
              <a:t>7/8/17</a:t>
            </a:fld>
            <a:endParaRPr lang="en-US" dirty="0"/>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EFCCCDD6-28A2-B34F-AA09-8D032FC0F4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ransition spd="slow">
    <p:comb/>
  </p:transition>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29.jpeg"/><Relationship Id="rId1" Type="http://schemas.openxmlformats.org/officeDocument/2006/relationships/slideLayout" Target="../slideLayouts/slideLayout6.xml"/><Relationship Id="rId2" Type="http://schemas.openxmlformats.org/officeDocument/2006/relationships/image" Target="../media/image3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9.png"/><Relationship Id="rId3"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9.png"/><Relationship Id="rId3" Type="http://schemas.openxmlformats.org/officeDocument/2006/relationships/image" Target="../media/image5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83622"/>
            <a:ext cx="7772400" cy="2442501"/>
          </a:xfrm>
        </p:spPr>
        <p:txBody>
          <a:bodyPr/>
          <a:lstStyle/>
          <a:p>
            <a:r>
              <a:rPr lang="en-US" b="1" dirty="0" smtClean="0">
                <a:solidFill>
                  <a:schemeClr val="tx2">
                    <a:lumMod val="90000"/>
                    <a:lumOff val="10000"/>
                  </a:schemeClr>
                </a:solidFill>
                <a:effectLst/>
                <a:latin typeface="Cambria"/>
                <a:cs typeface="Cambria"/>
              </a:rPr>
              <a:t>Discipleship 101: What a Rich Man and a Camel    Can </a:t>
            </a:r>
            <a:r>
              <a:rPr lang="en-US" b="1" smtClean="0">
                <a:solidFill>
                  <a:schemeClr val="tx2">
                    <a:lumMod val="90000"/>
                    <a:lumOff val="10000"/>
                  </a:schemeClr>
                </a:solidFill>
                <a:effectLst/>
                <a:latin typeface="Cambria"/>
                <a:cs typeface="Cambria"/>
              </a:rPr>
              <a:t>Teach </a:t>
            </a:r>
            <a:r>
              <a:rPr lang="en-US" b="1" smtClean="0">
                <a:solidFill>
                  <a:schemeClr val="tx2">
                    <a:lumMod val="90000"/>
                    <a:lumOff val="10000"/>
                  </a:schemeClr>
                </a:solidFill>
                <a:effectLst/>
                <a:latin typeface="Cambria"/>
                <a:cs typeface="Cambria"/>
              </a:rPr>
              <a:t>Us</a:t>
            </a:r>
            <a:endParaRPr lang="en-US" b="1" dirty="0">
              <a:solidFill>
                <a:schemeClr val="tx2">
                  <a:lumMod val="90000"/>
                  <a:lumOff val="10000"/>
                </a:schemeClr>
              </a:solidFill>
              <a:effectLst/>
              <a:latin typeface="Cambria"/>
              <a:cs typeface="Cambria"/>
            </a:endParaRPr>
          </a:p>
        </p:txBody>
      </p:sp>
      <p:sp>
        <p:nvSpPr>
          <p:cNvPr id="3" name="Subtitle 2"/>
          <p:cNvSpPr>
            <a:spLocks noGrp="1"/>
          </p:cNvSpPr>
          <p:nvPr>
            <p:ph type="subTitle" idx="1"/>
          </p:nvPr>
        </p:nvSpPr>
        <p:spPr>
          <a:xfrm>
            <a:off x="685800" y="5026123"/>
            <a:ext cx="7004304" cy="703933"/>
          </a:xfrm>
        </p:spPr>
        <p:txBody>
          <a:bodyPr/>
          <a:lstStyle/>
          <a:p>
            <a:endParaRPr lang="en-US" sz="1000" b="1" dirty="0" smtClean="0"/>
          </a:p>
          <a:p>
            <a:r>
              <a:rPr lang="en-US" sz="2200" b="1" dirty="0" smtClean="0">
                <a:solidFill>
                  <a:schemeClr val="tx1"/>
                </a:solidFill>
              </a:rPr>
              <a:t>Mark 10:17-31					</a:t>
            </a:r>
          </a:p>
          <a:p>
            <a:r>
              <a:rPr lang="en-US" sz="2000" b="1" dirty="0" smtClean="0">
                <a:latin typeface="Georgia"/>
                <a:cs typeface="Georgia"/>
              </a:rPr>
              <a:t>Bill Perry</a:t>
            </a:r>
            <a:endParaRPr lang="en-US" sz="2000" b="1" dirty="0">
              <a:latin typeface="Georgia"/>
              <a:cs typeface="Georgia"/>
            </a:endParaRPr>
          </a:p>
        </p:txBody>
      </p:sp>
      <p:pic>
        <p:nvPicPr>
          <p:cNvPr id="4" name="Picture 3"/>
          <p:cNvPicPr>
            <a:picLocks noChangeAspect="1"/>
          </p:cNvPicPr>
          <p:nvPr/>
        </p:nvPicPr>
        <p:blipFill>
          <a:blip r:embed="rId2"/>
          <a:stretch>
            <a:fillRect/>
          </a:stretch>
        </p:blipFill>
        <p:spPr>
          <a:xfrm>
            <a:off x="3044935" y="232485"/>
            <a:ext cx="2888167" cy="2242577"/>
          </a:xfrm>
          <a:prstGeom prst="rect">
            <a:avLst/>
          </a:prstGeom>
        </p:spPr>
      </p:pic>
      <p:pic>
        <p:nvPicPr>
          <p:cNvPr id="5" name="Picture 4"/>
          <p:cNvPicPr>
            <a:picLocks noChangeAspect="1"/>
          </p:cNvPicPr>
          <p:nvPr/>
        </p:nvPicPr>
        <p:blipFill>
          <a:blip r:embed="rId3"/>
          <a:stretch>
            <a:fillRect/>
          </a:stretch>
        </p:blipFill>
        <p:spPr>
          <a:xfrm>
            <a:off x="5654943" y="5362840"/>
            <a:ext cx="2803257" cy="1201396"/>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zoom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outerShdw blurRad="38100" dist="38100" dir="2700000" algn="tl">
                    <a:srgbClr val="000000">
                      <a:alpha val="43137"/>
                    </a:srgbClr>
                  </a:outerShdw>
                </a:effectLst>
                <a:latin typeface="Cambria"/>
                <a:cs typeface="Cambria"/>
              </a:rPr>
              <a:t>Compare</a:t>
            </a:r>
            <a:endParaRPr lang="en-US" b="1" dirty="0">
              <a:solidFill>
                <a:srgbClr val="008000"/>
              </a:solidFill>
              <a:effectLst>
                <a:outerShdw blurRad="38100" dist="38100" dir="2700000" algn="tl">
                  <a:srgbClr val="000000">
                    <a:alpha val="43137"/>
                  </a:srgbClr>
                </a:outerShdw>
              </a:effectLst>
              <a:latin typeface="Cambria"/>
              <a:cs typeface="Cambria"/>
            </a:endParaRPr>
          </a:p>
        </p:txBody>
      </p:sp>
      <p:sp>
        <p:nvSpPr>
          <p:cNvPr id="4" name="Text Placeholder 3"/>
          <p:cNvSpPr>
            <a:spLocks noGrp="1"/>
          </p:cNvSpPr>
          <p:nvPr>
            <p:ph type="body" idx="1"/>
          </p:nvPr>
        </p:nvSpPr>
        <p:spPr/>
        <p:txBody>
          <a:bodyPr>
            <a:normAutofit/>
          </a:bodyPr>
          <a:lstStyle/>
          <a:p>
            <a:r>
              <a:rPr lang="en-US" sz="3000" dirty="0" smtClean="0"/>
              <a:t>Mark 10:21 </a:t>
            </a:r>
            <a:endParaRPr lang="en-US" sz="3000" dirty="0"/>
          </a:p>
        </p:txBody>
      </p:sp>
      <p:sp>
        <p:nvSpPr>
          <p:cNvPr id="3" name="Content Placeholder 2"/>
          <p:cNvSpPr>
            <a:spLocks noGrp="1"/>
          </p:cNvSpPr>
          <p:nvPr>
            <p:ph sz="half" idx="2"/>
          </p:nvPr>
        </p:nvSpPr>
        <p:spPr/>
        <p:txBody>
          <a:bodyPr>
            <a:normAutofit/>
          </a:bodyPr>
          <a:lstStyle/>
          <a:p>
            <a:pPr>
              <a:buNone/>
            </a:pPr>
            <a:r>
              <a:rPr lang="en-US" dirty="0" smtClean="0">
                <a:effectLst>
                  <a:outerShdw blurRad="38100" dist="38100" dir="2700000" algn="tl">
                    <a:srgbClr val="000000">
                      <a:alpha val="43137"/>
                    </a:srgbClr>
                  </a:outerShdw>
                </a:effectLst>
              </a:rPr>
              <a:t>	</a:t>
            </a:r>
            <a:r>
              <a:rPr lang="en-US" b="1" u="sng" dirty="0" smtClean="0">
                <a:latin typeface="Cambria"/>
                <a:cs typeface="Cambria"/>
              </a:rPr>
              <a:t>Then Jesus</a:t>
            </a:r>
            <a:r>
              <a:rPr lang="en-US" dirty="0" smtClean="0">
                <a:latin typeface="Cambria"/>
                <a:cs typeface="Cambria"/>
              </a:rPr>
              <a:t>, looking at him, </a:t>
            </a:r>
            <a:r>
              <a:rPr lang="en-US" b="1" u="sng" dirty="0" smtClean="0">
                <a:latin typeface="Cambria"/>
                <a:cs typeface="Cambria"/>
              </a:rPr>
              <a:t>loved him</a:t>
            </a:r>
            <a:r>
              <a:rPr lang="en-US" dirty="0" smtClean="0">
                <a:latin typeface="Cambria"/>
                <a:cs typeface="Cambria"/>
              </a:rPr>
              <a:t>, and said to him, “One thing you lack: Go your way, sell whatever you have and give to the poor, and you will have treasure in heaven; and come, take up the cross, and follow me.”</a:t>
            </a:r>
          </a:p>
          <a:p>
            <a:pPr>
              <a:buNone/>
            </a:pPr>
            <a:endParaRPr lang="en-US" dirty="0" smtClean="0">
              <a:effectLst>
                <a:outerShdw blurRad="38100" dist="38100" dir="2700000" algn="tl">
                  <a:srgbClr val="000000">
                    <a:alpha val="43137"/>
                  </a:srgbClr>
                </a:outerShdw>
              </a:effectLst>
            </a:endParaRPr>
          </a:p>
          <a:p>
            <a:endParaRPr lang="en-US" dirty="0"/>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a:xfrm>
            <a:off x="4645025" y="2649071"/>
            <a:ext cx="4041775" cy="3657628"/>
          </a:xfrm>
        </p:spPr>
        <p:txBody>
          <a:bodyPr>
            <a:normAutofit/>
          </a:bodyPr>
          <a:lstStyle/>
          <a:p>
            <a:pPr>
              <a:buNone/>
            </a:pPr>
            <a:r>
              <a:rPr lang="en-US" dirty="0" smtClean="0"/>
              <a:t>	</a:t>
            </a:r>
            <a:r>
              <a:rPr lang="en-US" b="1" i="1" dirty="0" smtClean="0">
                <a:effectLst>
                  <a:outerShdw blurRad="38100" dist="38100" dir="2700000" algn="tl">
                    <a:srgbClr val="000000">
                      <a:alpha val="43137"/>
                    </a:srgbClr>
                  </a:outerShdw>
                </a:effectLst>
                <a:latin typeface="Cambria"/>
                <a:cs typeface="Cambria"/>
              </a:rPr>
              <a:t>Notice that Jesus loved this man. He probably loved his ambition for eternal life and his willingness to ask about it. There may have been something about him that indicated to Mark that Jesus was compassionately concerned for his eternal well being.</a:t>
            </a:r>
            <a:endParaRPr lang="en-US" b="1" i="1" dirty="0">
              <a:latin typeface="Cambria"/>
              <a:cs typeface="Cambria"/>
            </a:endParaRPr>
          </a:p>
        </p:txBody>
      </p:sp>
      <p:pic>
        <p:nvPicPr>
          <p:cNvPr id="7" name="Picture 6"/>
          <p:cNvPicPr>
            <a:picLocks noChangeAspect="1"/>
          </p:cNvPicPr>
          <p:nvPr/>
        </p:nvPicPr>
        <p:blipFill>
          <a:blip r:embed="rId2"/>
          <a:stretch>
            <a:fillRect/>
          </a:stretch>
        </p:blipFill>
        <p:spPr>
          <a:xfrm>
            <a:off x="3138730" y="4941353"/>
            <a:ext cx="1814128" cy="1806065"/>
          </a:xfrm>
          <a:prstGeom prst="rect">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outerShdw blurRad="38100" dist="38100" dir="2700000" algn="tl">
                    <a:srgbClr val="000000">
                      <a:alpha val="43137"/>
                    </a:srgbClr>
                  </a:outerShdw>
                </a:effectLst>
                <a:latin typeface="Cambria"/>
                <a:cs typeface="Cambria"/>
              </a:rPr>
              <a:t>Compare</a:t>
            </a:r>
            <a:endParaRPr lang="en-US" b="1" dirty="0">
              <a:solidFill>
                <a:srgbClr val="008000"/>
              </a:solidFill>
              <a:effectLst>
                <a:outerShdw blurRad="38100" dist="38100" dir="2700000" algn="tl">
                  <a:srgbClr val="000000">
                    <a:alpha val="43137"/>
                  </a:srgbClr>
                </a:outerShdw>
              </a:effectLst>
              <a:latin typeface="Cambria"/>
              <a:cs typeface="Cambria"/>
            </a:endParaRPr>
          </a:p>
        </p:txBody>
      </p:sp>
      <p:sp>
        <p:nvSpPr>
          <p:cNvPr id="4" name="Text Placeholder 3"/>
          <p:cNvSpPr>
            <a:spLocks noGrp="1"/>
          </p:cNvSpPr>
          <p:nvPr>
            <p:ph type="body" idx="1"/>
          </p:nvPr>
        </p:nvSpPr>
        <p:spPr/>
        <p:txBody>
          <a:bodyPr>
            <a:normAutofit/>
          </a:bodyPr>
          <a:lstStyle/>
          <a:p>
            <a:r>
              <a:rPr lang="en-US" sz="3000" dirty="0" smtClean="0"/>
              <a:t>Mark 10:21 </a:t>
            </a:r>
            <a:endParaRPr lang="en-US" sz="3000" dirty="0"/>
          </a:p>
        </p:txBody>
      </p:sp>
      <p:sp>
        <p:nvSpPr>
          <p:cNvPr id="3" name="Content Placeholder 2"/>
          <p:cNvSpPr>
            <a:spLocks noGrp="1"/>
          </p:cNvSpPr>
          <p:nvPr>
            <p:ph sz="half" idx="2"/>
          </p:nvPr>
        </p:nvSpPr>
        <p:spPr/>
        <p:txBody>
          <a:bodyPr>
            <a:normAutofit/>
          </a:bodyPr>
          <a:lstStyle/>
          <a:p>
            <a:pPr>
              <a:buNone/>
            </a:pPr>
            <a:r>
              <a:rPr lang="en-US" dirty="0" smtClean="0">
                <a:effectLst>
                  <a:outerShdw blurRad="38100" dist="38100" dir="2700000" algn="tl">
                    <a:srgbClr val="000000">
                      <a:alpha val="43137"/>
                    </a:srgbClr>
                  </a:outerShdw>
                </a:effectLst>
              </a:rPr>
              <a:t>	</a:t>
            </a:r>
            <a:r>
              <a:rPr lang="en-US" dirty="0" smtClean="0">
                <a:latin typeface="Cambria"/>
                <a:cs typeface="Cambria"/>
              </a:rPr>
              <a:t>Then Jesus, looking at him, loved him, and said to him, “One thing you lack</a:t>
            </a:r>
            <a:r>
              <a:rPr lang="en-US" b="1" dirty="0" smtClean="0">
                <a:latin typeface="Cambria"/>
                <a:cs typeface="Cambria"/>
              </a:rPr>
              <a:t>: </a:t>
            </a:r>
            <a:r>
              <a:rPr lang="en-US" b="1" u="sng" dirty="0" smtClean="0">
                <a:latin typeface="Cambria"/>
                <a:cs typeface="Cambria"/>
              </a:rPr>
              <a:t>Go</a:t>
            </a:r>
            <a:r>
              <a:rPr lang="en-US" b="1" dirty="0" smtClean="0">
                <a:latin typeface="Cambria"/>
                <a:cs typeface="Cambria"/>
              </a:rPr>
              <a:t> </a:t>
            </a:r>
            <a:r>
              <a:rPr lang="en-US" dirty="0" smtClean="0">
                <a:latin typeface="Cambria"/>
                <a:cs typeface="Cambria"/>
              </a:rPr>
              <a:t>your way, </a:t>
            </a:r>
            <a:r>
              <a:rPr lang="en-US" b="1" u="sng" dirty="0" smtClean="0">
                <a:latin typeface="Cambria"/>
                <a:cs typeface="Cambria"/>
              </a:rPr>
              <a:t>sell</a:t>
            </a:r>
            <a:r>
              <a:rPr lang="en-US" b="1" dirty="0" smtClean="0">
                <a:latin typeface="Cambria"/>
                <a:cs typeface="Cambria"/>
              </a:rPr>
              <a:t> </a:t>
            </a:r>
            <a:r>
              <a:rPr lang="en-US" dirty="0" smtClean="0">
                <a:latin typeface="Cambria"/>
                <a:cs typeface="Cambria"/>
              </a:rPr>
              <a:t>whatever you have and </a:t>
            </a:r>
            <a:r>
              <a:rPr lang="en-US" b="1" u="sng" dirty="0" smtClean="0">
                <a:latin typeface="Cambria"/>
                <a:cs typeface="Cambria"/>
              </a:rPr>
              <a:t>give</a:t>
            </a:r>
            <a:r>
              <a:rPr lang="en-US" b="1" dirty="0" smtClean="0">
                <a:latin typeface="Cambria"/>
                <a:cs typeface="Cambria"/>
              </a:rPr>
              <a:t> </a:t>
            </a:r>
            <a:r>
              <a:rPr lang="en-US" dirty="0" smtClean="0">
                <a:latin typeface="Cambria"/>
                <a:cs typeface="Cambria"/>
              </a:rPr>
              <a:t>to the poor, and you will have treasure in heaven; and come, </a:t>
            </a:r>
            <a:r>
              <a:rPr lang="en-US" b="1" u="sng" dirty="0" smtClean="0">
                <a:latin typeface="Cambria"/>
                <a:cs typeface="Cambria"/>
              </a:rPr>
              <a:t>take up</a:t>
            </a:r>
            <a:r>
              <a:rPr lang="en-US" dirty="0" smtClean="0">
                <a:latin typeface="Cambria"/>
                <a:cs typeface="Cambria"/>
              </a:rPr>
              <a:t> the cross, and </a:t>
            </a:r>
            <a:r>
              <a:rPr lang="en-US" b="1" u="sng" dirty="0" smtClean="0">
                <a:latin typeface="Cambria"/>
                <a:cs typeface="Cambria"/>
              </a:rPr>
              <a:t>follow</a:t>
            </a:r>
            <a:r>
              <a:rPr lang="en-US" dirty="0" smtClean="0">
                <a:latin typeface="Cambria"/>
                <a:cs typeface="Cambria"/>
              </a:rPr>
              <a:t> me.”</a:t>
            </a:r>
          </a:p>
          <a:p>
            <a:pPr>
              <a:buNone/>
            </a:pPr>
            <a:endParaRPr lang="en-US" dirty="0" smtClean="0">
              <a:effectLst>
                <a:outerShdw blurRad="38100" dist="38100" dir="2700000" algn="tl">
                  <a:srgbClr val="000000">
                    <a:alpha val="43137"/>
                  </a:srgbClr>
                </a:outerShdw>
              </a:effectLst>
            </a:endParaRPr>
          </a:p>
          <a:p>
            <a:endParaRPr lang="en-US" dirty="0"/>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a:xfrm>
            <a:off x="4645025" y="2649071"/>
            <a:ext cx="4041775" cy="3657628"/>
          </a:xfrm>
        </p:spPr>
        <p:txBody>
          <a:bodyPr>
            <a:normAutofit/>
          </a:bodyPr>
          <a:lstStyle/>
          <a:p>
            <a:pPr>
              <a:buNone/>
            </a:pPr>
            <a:r>
              <a:rPr lang="en-US" dirty="0" smtClean="0"/>
              <a:t>	</a:t>
            </a:r>
            <a:r>
              <a:rPr lang="en-US" b="1" i="1" dirty="0" smtClean="0">
                <a:effectLst>
                  <a:outerShdw blurRad="38100" dist="38100" dir="2700000" algn="tl">
                    <a:srgbClr val="000000">
                      <a:alpha val="43137"/>
                    </a:srgbClr>
                  </a:outerShdw>
                </a:effectLst>
                <a:latin typeface="Cambria"/>
                <a:cs typeface="Cambria"/>
              </a:rPr>
              <a:t>With the man having confessed his need, Jesus adds more commands –  “go, sell…, give to the poor…take up and follow” him, to gain treasure in heaven, appealing to the man’s desire   for and his interest in wealth. What could be better than eternal treasure in heaven,  right? </a:t>
            </a:r>
            <a:endParaRPr lang="en-US" b="1" i="1" dirty="0">
              <a:latin typeface="Cambria"/>
              <a:cs typeface="Cambria"/>
            </a:endParaRPr>
          </a:p>
        </p:txBody>
      </p:sp>
      <p:pic>
        <p:nvPicPr>
          <p:cNvPr id="7" name="Picture 6"/>
          <p:cNvPicPr>
            <a:picLocks noChangeAspect="1"/>
          </p:cNvPicPr>
          <p:nvPr/>
        </p:nvPicPr>
        <p:blipFill>
          <a:blip r:embed="rId2"/>
          <a:stretch>
            <a:fillRect/>
          </a:stretch>
        </p:blipFill>
        <p:spPr>
          <a:xfrm>
            <a:off x="3349026" y="5150715"/>
            <a:ext cx="1603831" cy="1596703"/>
          </a:xfrm>
          <a:prstGeom prst="rect">
            <a:avLst/>
          </a:prstGeom>
          <a:ln>
            <a:noFill/>
          </a:ln>
          <a:effectLst>
            <a:softEdge rad="112500"/>
          </a:effectLst>
        </p:spPr>
      </p:pic>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outerShdw blurRad="38100" dist="38100" dir="2700000" algn="tl">
                    <a:srgbClr val="000000">
                      <a:alpha val="43137"/>
                    </a:srgbClr>
                  </a:outerShdw>
                </a:effectLst>
                <a:latin typeface="Cambria"/>
                <a:cs typeface="Cambria"/>
              </a:rPr>
              <a:t>What is Jesus doing?? </a:t>
            </a:r>
            <a:endParaRPr lang="en-US" b="1" dirty="0">
              <a:solidFill>
                <a:srgbClr val="008000"/>
              </a:solidFill>
              <a:effectLst>
                <a:outerShdw blurRad="38100" dist="38100" dir="2700000" algn="tl">
                  <a:srgbClr val="000000">
                    <a:alpha val="43137"/>
                  </a:srgbClr>
                </a:outerShdw>
              </a:effectLst>
              <a:latin typeface="Cambria"/>
              <a:cs typeface="Cambria"/>
            </a:endParaRPr>
          </a:p>
        </p:txBody>
      </p:sp>
      <p:sp>
        <p:nvSpPr>
          <p:cNvPr id="3" name="Content Placeholder 2"/>
          <p:cNvSpPr>
            <a:spLocks noGrp="1"/>
          </p:cNvSpPr>
          <p:nvPr>
            <p:ph idx="1"/>
          </p:nvPr>
        </p:nvSpPr>
        <p:spPr>
          <a:xfrm>
            <a:off x="457200" y="1600200"/>
            <a:ext cx="8229600" cy="4646436"/>
          </a:xfrm>
        </p:spPr>
        <p:txBody>
          <a:bodyPr>
            <a:normAutofit/>
          </a:bodyPr>
          <a:lstStyle/>
          <a:p>
            <a:pPr algn="ctr">
              <a:buNone/>
            </a:pPr>
            <a:r>
              <a:rPr lang="en-US" dirty="0" smtClean="0">
                <a:effectLst>
                  <a:outerShdw blurRad="38100" dist="38100" dir="2700000" algn="tl">
                    <a:srgbClr val="000000">
                      <a:alpha val="43137"/>
                    </a:srgbClr>
                  </a:outerShdw>
                </a:effectLst>
              </a:rPr>
              <a:t>	</a:t>
            </a:r>
            <a:r>
              <a:rPr lang="en-US" sz="3000" b="1" i="1" u="sng" dirty="0" smtClean="0">
                <a:effectLst>
                  <a:outerShdw blurRad="38100" dist="38100" dir="2700000" algn="tl">
                    <a:srgbClr val="000000">
                      <a:alpha val="43137"/>
                    </a:srgbClr>
                  </a:outerShdw>
                </a:effectLst>
                <a:latin typeface="Cambria"/>
                <a:cs typeface="Cambria"/>
              </a:rPr>
              <a:t>First</a:t>
            </a:r>
            <a:r>
              <a:rPr lang="en-US" sz="3000" dirty="0" smtClean="0">
                <a:effectLst>
                  <a:outerShdw blurRad="38100" dist="38100" dir="2700000" algn="tl">
                    <a:srgbClr val="000000">
                      <a:alpha val="43137"/>
                    </a:srgbClr>
                  </a:outerShdw>
                </a:effectLst>
                <a:latin typeface="Cambria"/>
                <a:cs typeface="Cambria"/>
              </a:rPr>
              <a:t>,</a:t>
            </a:r>
            <a:r>
              <a:rPr lang="en-US" sz="3000" i="1" dirty="0" smtClean="0">
                <a:effectLst>
                  <a:outerShdw blurRad="38100" dist="38100" dir="2700000" algn="tl">
                    <a:srgbClr val="000000">
                      <a:alpha val="43137"/>
                    </a:srgbClr>
                  </a:outerShdw>
                </a:effectLst>
                <a:latin typeface="Cambria"/>
                <a:cs typeface="Cambria"/>
              </a:rPr>
              <a:t> for Jesus to add his own commands to the 10 Commandments is nothing short of blasphemy…</a:t>
            </a:r>
            <a:r>
              <a:rPr lang="en-US" sz="3000" b="1" i="1" dirty="0" smtClean="0">
                <a:effectLst>
                  <a:outerShdw blurRad="38100" dist="38100" dir="2700000" algn="tl">
                    <a:srgbClr val="000000">
                      <a:alpha val="43137"/>
                    </a:srgbClr>
                  </a:outerShdw>
                </a:effectLst>
                <a:latin typeface="Cambria"/>
                <a:cs typeface="Cambria"/>
              </a:rPr>
              <a:t>if</a:t>
            </a:r>
            <a:r>
              <a:rPr lang="en-US" sz="3000" i="1" dirty="0" smtClean="0">
                <a:effectLst>
                  <a:outerShdw blurRad="38100" dist="38100" dir="2700000" algn="tl">
                    <a:srgbClr val="000000">
                      <a:alpha val="43137"/>
                    </a:srgbClr>
                  </a:outerShdw>
                </a:effectLst>
                <a:latin typeface="Cambria"/>
                <a:cs typeface="Cambria"/>
              </a:rPr>
              <a:t> he is not God in the flesh.</a:t>
            </a:r>
          </a:p>
          <a:p>
            <a:pPr algn="ctr">
              <a:buNone/>
            </a:pPr>
            <a:endParaRPr lang="en-US" i="1" dirty="0" smtClean="0">
              <a:effectLst>
                <a:outerShdw blurRad="38100" dist="38100" dir="2700000" algn="tl">
                  <a:srgbClr val="000000">
                    <a:alpha val="43137"/>
                  </a:srgbClr>
                </a:outerShdw>
              </a:effectLst>
            </a:endParaRPr>
          </a:p>
          <a:p>
            <a:endParaRPr lang="en-US" dirty="0"/>
          </a:p>
        </p:txBody>
      </p:sp>
      <p:pic>
        <p:nvPicPr>
          <p:cNvPr id="5" name="Picture 4"/>
          <p:cNvPicPr>
            <a:picLocks noChangeAspect="1"/>
          </p:cNvPicPr>
          <p:nvPr/>
        </p:nvPicPr>
        <p:blipFill>
          <a:blip r:embed="rId2"/>
          <a:stretch>
            <a:fillRect/>
          </a:stretch>
        </p:blipFill>
        <p:spPr>
          <a:xfrm rot="744554">
            <a:off x="4753499" y="3513667"/>
            <a:ext cx="3455091" cy="1945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outerShdw blurRad="38100" dist="38100" dir="2700000" algn="tl">
                    <a:srgbClr val="000000">
                      <a:alpha val="43137"/>
                    </a:srgbClr>
                  </a:outerShdw>
                </a:effectLst>
                <a:latin typeface="Cambria"/>
                <a:cs typeface="Cambria"/>
              </a:rPr>
              <a:t>What is Jesus doing?? </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646436"/>
          </a:xfrm>
        </p:spPr>
        <p:txBody>
          <a:bodyPr>
            <a:normAutofit/>
          </a:bodyPr>
          <a:lstStyle/>
          <a:p>
            <a:pPr algn="ctr">
              <a:buNone/>
            </a:pPr>
            <a:r>
              <a:rPr lang="en-US" i="1" dirty="0" smtClean="0">
                <a:effectLst>
                  <a:outerShdw blurRad="38100" dist="38100" dir="2700000" algn="tl">
                    <a:srgbClr val="000000">
                      <a:alpha val="43137"/>
                    </a:srgbClr>
                  </a:outerShdw>
                </a:effectLst>
              </a:rPr>
              <a:t>	</a:t>
            </a:r>
            <a:r>
              <a:rPr lang="en-US" sz="3000" b="1" i="1" u="sng" dirty="0" smtClean="0">
                <a:solidFill>
                  <a:srgbClr val="FFFFFF"/>
                </a:solidFill>
                <a:effectLst>
                  <a:outerShdw blurRad="38100" dist="38100" dir="2700000" algn="tl">
                    <a:srgbClr val="000000">
                      <a:alpha val="43137"/>
                    </a:srgbClr>
                  </a:outerShdw>
                </a:effectLst>
                <a:latin typeface="Cambria"/>
                <a:cs typeface="Cambria"/>
              </a:rPr>
              <a:t>Second</a:t>
            </a:r>
            <a:r>
              <a:rPr lang="en-US" sz="3000" dirty="0" smtClean="0">
                <a:solidFill>
                  <a:srgbClr val="FFFFFF"/>
                </a:solidFill>
                <a:effectLst>
                  <a:outerShdw blurRad="38100" dist="38100" dir="2700000" algn="tl">
                    <a:srgbClr val="000000">
                      <a:alpha val="43137"/>
                    </a:srgbClr>
                  </a:outerShdw>
                </a:effectLst>
                <a:latin typeface="Cambria"/>
                <a:cs typeface="Cambria"/>
              </a:rPr>
              <a:t>, </a:t>
            </a:r>
            <a:r>
              <a:rPr lang="en-US" sz="3000" i="1" dirty="0" smtClean="0">
                <a:solidFill>
                  <a:srgbClr val="FFFFFF"/>
                </a:solidFill>
                <a:effectLst>
                  <a:outerShdw blurRad="38100" dist="38100" dir="2700000" algn="tl">
                    <a:srgbClr val="000000">
                      <a:alpha val="43137"/>
                    </a:srgbClr>
                  </a:outerShdw>
                </a:effectLst>
                <a:latin typeface="Cambria"/>
                <a:cs typeface="Cambria"/>
              </a:rPr>
              <a:t>why is Jesus telling this man to keep the Old Testament law and then adding more commands to it?</a:t>
            </a:r>
          </a:p>
          <a:p>
            <a:endParaRPr lang="en-US" dirty="0"/>
          </a:p>
        </p:txBody>
      </p:sp>
      <p:pic>
        <p:nvPicPr>
          <p:cNvPr id="4" name="Picture 3"/>
          <p:cNvPicPr>
            <a:picLocks noChangeAspect="1"/>
          </p:cNvPicPr>
          <p:nvPr/>
        </p:nvPicPr>
        <p:blipFill>
          <a:blip r:embed="rId2"/>
          <a:stretch>
            <a:fillRect/>
          </a:stretch>
        </p:blipFill>
        <p:spPr>
          <a:xfrm rot="21313815">
            <a:off x="874138" y="3365158"/>
            <a:ext cx="4193191" cy="2795461"/>
          </a:xfrm>
          <a:prstGeom prst="rect">
            <a:avLst/>
          </a:prstGeom>
          <a:ln w="41275" cap="flat" cmpd="sng" algn="ctr">
            <a:solidFill>
              <a:srgbClr val="F88600"/>
            </a:solidFill>
            <a:prstDash val="solid"/>
            <a:round/>
            <a:headEnd type="none" w="med" len="med"/>
            <a:tailEnd type="none" w="med" len="med"/>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p:cNvPicPr>
            <a:picLocks noChangeAspect="1"/>
          </p:cNvPicPr>
          <p:nvPr/>
        </p:nvPicPr>
        <p:blipFill>
          <a:blip r:embed="rId3"/>
          <a:stretch>
            <a:fillRect/>
          </a:stretch>
        </p:blipFill>
        <p:spPr>
          <a:xfrm rot="176230">
            <a:off x="5002734" y="3648376"/>
            <a:ext cx="3818751" cy="2394675"/>
          </a:xfrm>
          <a:prstGeom prst="rect">
            <a:avLst/>
          </a:prstGeom>
          <a:ln w="38100" cap="flat" cmpd="sng" algn="ctr">
            <a:solidFill>
              <a:srgbClr val="FFFFFF"/>
            </a:solidFill>
            <a:prstDash val="solid"/>
            <a:round/>
            <a:headEnd type="none" w="med" len="med"/>
            <a:tailEnd type="none" w="med" len="med"/>
          </a:ln>
          <a:effectLst>
            <a:glow rad="228600">
              <a:schemeClr val="accent1">
                <a:alpha val="75000"/>
              </a:schemeClr>
            </a:glow>
          </a:effectLst>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outerShdw blurRad="38100" dist="38100" dir="2700000" algn="tl">
                    <a:srgbClr val="000000">
                      <a:alpha val="43137"/>
                    </a:srgbClr>
                  </a:outerShdw>
                </a:effectLst>
                <a:latin typeface="Cambria"/>
                <a:cs typeface="Cambria"/>
              </a:rPr>
              <a:t>What is Jesus doing?? </a:t>
            </a:r>
            <a:endParaRPr lang="en-US" b="1" dirty="0">
              <a:solidFill>
                <a:srgbClr val="008000"/>
              </a:solidFill>
              <a:effectLst>
                <a:outerShdw blurRad="38100" dist="38100" dir="2700000" algn="tl">
                  <a:srgbClr val="000000">
                    <a:alpha val="43137"/>
                  </a:srgbClr>
                </a:outerShdw>
              </a:effectLst>
              <a:latin typeface="Cambria"/>
              <a:cs typeface="Cambria"/>
            </a:endParaRPr>
          </a:p>
        </p:txBody>
      </p:sp>
      <p:sp>
        <p:nvSpPr>
          <p:cNvPr id="3" name="Content Placeholder 2"/>
          <p:cNvSpPr>
            <a:spLocks noGrp="1"/>
          </p:cNvSpPr>
          <p:nvPr>
            <p:ph idx="1"/>
          </p:nvPr>
        </p:nvSpPr>
        <p:spPr>
          <a:xfrm>
            <a:off x="457200" y="1600200"/>
            <a:ext cx="8229600" cy="4646436"/>
          </a:xfrm>
        </p:spPr>
        <p:txBody>
          <a:bodyPr>
            <a:normAutofit/>
          </a:bodyPr>
          <a:lstStyle/>
          <a:p>
            <a:pPr algn="ctr">
              <a:buNone/>
            </a:pPr>
            <a:endParaRPr lang="en-US" sz="2800" i="1" dirty="0" smtClean="0">
              <a:effectLst>
                <a:outerShdw blurRad="38100" dist="38100" dir="2700000" algn="tl">
                  <a:srgbClr val="000000">
                    <a:alpha val="43137"/>
                  </a:srgbClr>
                </a:outerShdw>
              </a:effectLst>
            </a:endParaRPr>
          </a:p>
          <a:p>
            <a:pPr algn="ctr">
              <a:buNone/>
            </a:pPr>
            <a:r>
              <a:rPr lang="en-US" sz="3600" b="1" i="1" dirty="0" smtClean="0">
                <a:solidFill>
                  <a:srgbClr val="FFFFFF"/>
                </a:solidFill>
                <a:effectLst>
                  <a:outerShdw blurRad="38100" dist="38100" dir="2700000" algn="tl">
                    <a:srgbClr val="000000">
                      <a:alpha val="43137"/>
                    </a:srgbClr>
                  </a:outerShdw>
                </a:effectLst>
                <a:latin typeface="Arial Rounded MT Bold"/>
                <a:cs typeface="Arial Rounded MT Bold"/>
              </a:rPr>
              <a:t>Do people gain eternal life by </a:t>
            </a:r>
          </a:p>
          <a:p>
            <a:pPr algn="ctr">
              <a:buNone/>
            </a:pPr>
            <a:r>
              <a:rPr lang="en-US" sz="3600" b="1" i="1" dirty="0" smtClean="0">
                <a:solidFill>
                  <a:srgbClr val="FFFFFF"/>
                </a:solidFill>
                <a:effectLst>
                  <a:outerShdw blurRad="38100" dist="38100" dir="2700000" algn="tl">
                    <a:srgbClr val="000000">
                      <a:alpha val="43137"/>
                    </a:srgbClr>
                  </a:outerShdw>
                </a:effectLst>
                <a:latin typeface="Arial Rounded MT Bold"/>
                <a:cs typeface="Arial Rounded MT Bold"/>
              </a:rPr>
              <a:t>working for it, by doing </a:t>
            </a:r>
          </a:p>
          <a:p>
            <a:pPr algn="ctr">
              <a:buNone/>
            </a:pPr>
            <a:r>
              <a:rPr lang="en-US" sz="3600" b="1" i="1" dirty="0" smtClean="0">
                <a:solidFill>
                  <a:srgbClr val="FFFFFF"/>
                </a:solidFill>
                <a:effectLst>
                  <a:outerShdw blurRad="38100" dist="38100" dir="2700000" algn="tl">
                    <a:srgbClr val="000000">
                      <a:alpha val="43137"/>
                    </a:srgbClr>
                  </a:outerShdw>
                </a:effectLst>
                <a:latin typeface="Arial Rounded MT Bold"/>
                <a:cs typeface="Arial Rounded MT Bold"/>
              </a:rPr>
              <a:t>good deeds?</a:t>
            </a:r>
          </a:p>
          <a:p>
            <a:endParaRPr lang="en-US" dirty="0"/>
          </a:p>
        </p:txBody>
      </p:sp>
    </p:spTree>
  </p:cSld>
  <p:clrMapOvr>
    <a:masterClrMapping/>
  </p:clrMapOvr>
  <p:transition spd="slow">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outerShdw blurRad="38100" dist="38100" dir="2700000" algn="tl">
                    <a:srgbClr val="000000">
                      <a:alpha val="43137"/>
                    </a:srgbClr>
                  </a:outerShdw>
                </a:effectLst>
                <a:latin typeface="Cambria"/>
                <a:cs typeface="Cambria"/>
              </a:rPr>
              <a:t>What about you?? </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646436"/>
          </a:xfrm>
        </p:spPr>
        <p:txBody>
          <a:bodyPr>
            <a:normAutofit/>
          </a:bodyPr>
          <a:lstStyle/>
          <a:p>
            <a:pPr algn="ctr">
              <a:buNone/>
            </a:pPr>
            <a:r>
              <a:rPr lang="en-US" sz="4800" dirty="0" smtClean="0">
                <a:effectLst>
                  <a:outerShdw blurRad="38100" dist="38100" dir="2700000" algn="tl">
                    <a:srgbClr val="000000">
                      <a:alpha val="43137"/>
                    </a:srgbClr>
                  </a:outerShdw>
                </a:effectLst>
                <a:latin typeface="Arial Rounded MT Bold"/>
                <a:cs typeface="Arial Rounded MT Bold"/>
              </a:rPr>
              <a:t>	</a:t>
            </a:r>
          </a:p>
          <a:p>
            <a:pPr algn="ctr">
              <a:buNone/>
            </a:pPr>
            <a:r>
              <a:rPr lang="en-US" sz="4000" b="1" i="1" dirty="0" smtClean="0">
                <a:effectLst>
                  <a:outerShdw blurRad="38100" dist="38100" dir="2700000" algn="tl">
                    <a:srgbClr val="000000">
                      <a:alpha val="43137"/>
                    </a:srgbClr>
                  </a:outerShdw>
                </a:effectLst>
                <a:latin typeface="Arial Rounded MT Bold"/>
                <a:cs typeface="Arial Rounded MT Bold"/>
              </a:rPr>
              <a:t>Would </a:t>
            </a:r>
            <a:r>
              <a:rPr lang="en-US" sz="4000" b="1" i="1" u="sng" dirty="0" smtClean="0">
                <a:effectLst>
                  <a:outerShdw blurRad="38100" dist="38100" dir="2700000" algn="tl">
                    <a:srgbClr val="000000">
                      <a:alpha val="43137"/>
                    </a:srgbClr>
                  </a:outerShdw>
                </a:effectLst>
                <a:latin typeface="Arial Rounded MT Bold"/>
                <a:cs typeface="Arial Rounded MT Bold"/>
              </a:rPr>
              <a:t>you</a:t>
            </a:r>
            <a:r>
              <a:rPr lang="en-US" sz="4000" b="1" dirty="0" smtClean="0">
                <a:effectLst>
                  <a:outerShdw blurRad="38100" dist="38100" dir="2700000" algn="tl">
                    <a:srgbClr val="000000">
                      <a:alpha val="43137"/>
                    </a:srgbClr>
                  </a:outerShdw>
                </a:effectLst>
                <a:latin typeface="Arial Rounded MT Bold"/>
                <a:cs typeface="Arial Rounded MT Bold"/>
              </a:rPr>
              <a:t> </a:t>
            </a:r>
            <a:r>
              <a:rPr lang="en-US" sz="4000" b="1" i="1" dirty="0" smtClean="0">
                <a:effectLst>
                  <a:outerShdw blurRad="38100" dist="38100" dir="2700000" algn="tl">
                    <a:srgbClr val="000000">
                      <a:alpha val="43137"/>
                    </a:srgbClr>
                  </a:outerShdw>
                </a:effectLst>
                <a:latin typeface="Arial Rounded MT Bold"/>
                <a:cs typeface="Arial Rounded MT Bold"/>
              </a:rPr>
              <a:t>share the gospel </a:t>
            </a:r>
          </a:p>
          <a:p>
            <a:pPr algn="ctr">
              <a:buNone/>
            </a:pPr>
            <a:r>
              <a:rPr lang="en-US" sz="4000" b="1" i="1" dirty="0" smtClean="0">
                <a:effectLst>
                  <a:outerShdw blurRad="38100" dist="38100" dir="2700000" algn="tl">
                    <a:srgbClr val="000000">
                      <a:alpha val="43137"/>
                    </a:srgbClr>
                  </a:outerShdw>
                </a:effectLst>
                <a:latin typeface="Arial Rounded MT Bold"/>
                <a:cs typeface="Arial Rounded MT Bold"/>
              </a:rPr>
              <a:t>this way? Why or why not?</a:t>
            </a:r>
            <a:endParaRPr lang="en-US" sz="4000" i="1" dirty="0" smtClean="0">
              <a:effectLst>
                <a:outerShdw blurRad="38100" dist="38100" dir="2700000" algn="tl">
                  <a:srgbClr val="000000">
                    <a:alpha val="43137"/>
                  </a:srgbClr>
                </a:outerShdw>
              </a:effectLst>
              <a:latin typeface="Arial Rounded MT Bold"/>
              <a:cs typeface="Arial Rounded MT Bold"/>
            </a:endParaRPr>
          </a:p>
          <a:p>
            <a:pPr algn="ctr">
              <a:buNone/>
            </a:pPr>
            <a:endParaRPr lang="en-US" sz="2800" i="1" dirty="0" smtClean="0">
              <a:effectLst>
                <a:outerShdw blurRad="38100" dist="38100" dir="2700000" algn="tl">
                  <a:srgbClr val="000000">
                    <a:alpha val="43137"/>
                  </a:srgbClr>
                </a:outerShdw>
              </a:effectLst>
            </a:endParaRPr>
          </a:p>
          <a:p>
            <a:endParaRPr lang="en-US" dirty="0"/>
          </a:p>
        </p:txBody>
      </p:sp>
      <p:pic>
        <p:nvPicPr>
          <p:cNvPr id="4" name="Picture 3"/>
          <p:cNvPicPr>
            <a:picLocks noChangeAspect="1"/>
          </p:cNvPicPr>
          <p:nvPr/>
        </p:nvPicPr>
        <p:blipFill>
          <a:blip r:embed="rId2"/>
          <a:stretch>
            <a:fillRect/>
          </a:stretch>
        </p:blipFill>
        <p:spPr>
          <a:xfrm rot="21259682">
            <a:off x="2060370" y="4294616"/>
            <a:ext cx="1730080" cy="2317071"/>
          </a:xfrm>
          <a:prstGeom prst="rect">
            <a:avLst/>
          </a:prstGeom>
          <a:effectLst>
            <a:glow rad="101600">
              <a:schemeClr val="accent2">
                <a:alpha val="75000"/>
              </a:schemeClr>
            </a:glow>
          </a:effectLst>
        </p:spPr>
      </p:pic>
      <p:pic>
        <p:nvPicPr>
          <p:cNvPr id="5" name="Picture 4"/>
          <p:cNvPicPr>
            <a:picLocks noChangeAspect="1"/>
          </p:cNvPicPr>
          <p:nvPr/>
        </p:nvPicPr>
        <p:blipFill>
          <a:blip r:embed="rId3"/>
          <a:stretch>
            <a:fillRect/>
          </a:stretch>
        </p:blipFill>
        <p:spPr>
          <a:xfrm rot="411944">
            <a:off x="5293017" y="4473028"/>
            <a:ext cx="2230275" cy="19269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58686"/>
            <a:ext cx="7612063" cy="1417638"/>
          </a:xfrm>
        </p:spPr>
        <p:txBody>
          <a:bodyPr/>
          <a:lstStyle/>
          <a:p>
            <a:r>
              <a:rPr lang="en-US" b="1" dirty="0" smtClean="0">
                <a:solidFill>
                  <a:srgbClr val="246247"/>
                </a:solidFill>
                <a:effectLst/>
                <a:latin typeface="Cambria"/>
                <a:cs typeface="Cambria"/>
              </a:rPr>
              <a:t>Observations: </a:t>
            </a:r>
            <a:endParaRPr lang="en-US" b="1" dirty="0">
              <a:solidFill>
                <a:srgbClr val="246247"/>
              </a:solidFill>
              <a:effectLst/>
              <a:latin typeface="Cambria"/>
              <a:cs typeface="Cambria"/>
            </a:endParaRPr>
          </a:p>
        </p:txBody>
      </p:sp>
      <p:sp>
        <p:nvSpPr>
          <p:cNvPr id="3" name="Content Placeholder 2"/>
          <p:cNvSpPr>
            <a:spLocks noGrp="1"/>
          </p:cNvSpPr>
          <p:nvPr>
            <p:ph idx="1"/>
          </p:nvPr>
        </p:nvSpPr>
        <p:spPr>
          <a:xfrm>
            <a:off x="457200" y="1600200"/>
            <a:ext cx="8229600" cy="4646436"/>
          </a:xfrm>
        </p:spPr>
        <p:txBody>
          <a:bodyPr>
            <a:normAutofit/>
          </a:bodyPr>
          <a:lstStyle/>
          <a:p>
            <a:r>
              <a:rPr lang="en-US" dirty="0" smtClean="0">
                <a:effectLst>
                  <a:outerShdw blurRad="38100" dist="38100" dir="2700000" algn="tl">
                    <a:srgbClr val="000000">
                      <a:alpha val="43137"/>
                    </a:srgbClr>
                  </a:outerShdw>
                </a:effectLst>
              </a:rPr>
              <a:t>In Middle Eastern cultures, 3 values were of supreme importance:</a:t>
            </a:r>
          </a:p>
          <a:p>
            <a:pPr>
              <a:buNone/>
            </a:pPr>
            <a:r>
              <a:rPr lang="en-US" dirty="0" smtClean="0">
                <a:solidFill>
                  <a:srgbClr val="FFFF0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(1)</a:t>
            </a:r>
          </a:p>
          <a:p>
            <a:pPr>
              <a:buNone/>
            </a:pPr>
            <a:r>
              <a:rPr lang="en-US" dirty="0" smtClean="0">
                <a:effectLst>
                  <a:outerShdw blurRad="38100" dist="38100" dir="2700000" algn="tl">
                    <a:srgbClr val="000000">
                      <a:alpha val="43137"/>
                    </a:srgbClr>
                  </a:outerShdw>
                </a:effectLst>
              </a:rPr>
              <a:t>		(2)</a:t>
            </a:r>
          </a:p>
          <a:p>
            <a:pPr>
              <a:buNone/>
            </a:pPr>
            <a:r>
              <a:rPr lang="en-US" dirty="0" smtClean="0">
                <a:effectLst>
                  <a:outerShdw blurRad="38100" dist="38100" dir="2700000" algn="tl">
                    <a:srgbClr val="000000">
                      <a:alpha val="43137"/>
                    </a:srgbClr>
                  </a:outerShdw>
                </a:effectLst>
              </a:rPr>
              <a:t>		(3)</a:t>
            </a:r>
          </a:p>
          <a:p>
            <a:endParaRPr lang="en-US" dirty="0" smtClean="0">
              <a:effectLst>
                <a:outerShdw blurRad="38100" dist="38100" dir="2700000" algn="tl">
                  <a:srgbClr val="000000">
                    <a:alpha val="43137"/>
                  </a:srgbClr>
                </a:outerShdw>
              </a:effectLst>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46247"/>
                </a:solidFill>
                <a:effectLst/>
                <a:latin typeface="Cambria"/>
                <a:cs typeface="Cambria"/>
              </a:rPr>
              <a:t>Observations: </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646436"/>
          </a:xfrm>
        </p:spPr>
        <p:txBody>
          <a:bodyPr>
            <a:normAutofit/>
          </a:bodyPr>
          <a:lstStyle/>
          <a:p>
            <a:r>
              <a:rPr lang="en-US" dirty="0" smtClean="0">
                <a:effectLst>
                  <a:outerShdw blurRad="38100" dist="38100" dir="2700000" algn="tl">
                    <a:srgbClr val="000000">
                      <a:alpha val="43137"/>
                    </a:srgbClr>
                  </a:outerShdw>
                </a:effectLst>
              </a:rPr>
              <a:t>In Middle Eastern cultures, 3 values were of supreme importance:</a:t>
            </a:r>
          </a:p>
          <a:p>
            <a:pPr>
              <a:buNone/>
            </a:pPr>
            <a:r>
              <a:rPr lang="en-US" dirty="0" smtClean="0">
                <a:solidFill>
                  <a:srgbClr val="FFFF0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(1)	</a:t>
            </a:r>
            <a:r>
              <a:rPr lang="en-US" b="1" dirty="0" smtClean="0">
                <a:solidFill>
                  <a:srgbClr val="FFFF00"/>
                </a:solidFill>
                <a:effectLst>
                  <a:outerShdw blurRad="38100" dist="38100" dir="2700000" algn="tl">
                    <a:srgbClr val="000000">
                      <a:alpha val="43137"/>
                    </a:srgbClr>
                  </a:outerShdw>
                </a:effectLst>
              </a:rPr>
              <a:t>Family</a:t>
            </a:r>
            <a:endParaRPr lang="en-US" b="1" dirty="0" smtClean="0">
              <a:effectLst>
                <a:outerShdw blurRad="38100" dist="38100" dir="2700000" algn="tl">
                  <a:srgbClr val="000000">
                    <a:alpha val="43137"/>
                  </a:srgbClr>
                </a:outerShdw>
              </a:effectLst>
            </a:endParaRPr>
          </a:p>
          <a:p>
            <a:pPr>
              <a:buNone/>
            </a:pPr>
            <a:r>
              <a:rPr lang="en-US" dirty="0" smtClean="0">
                <a:effectLst>
                  <a:outerShdw blurRad="38100" dist="38100" dir="2700000" algn="tl">
                    <a:srgbClr val="000000">
                      <a:alpha val="43137"/>
                    </a:srgbClr>
                  </a:outerShdw>
                </a:effectLst>
              </a:rPr>
              <a:t>		(2)</a:t>
            </a:r>
          </a:p>
          <a:p>
            <a:pPr>
              <a:buNone/>
            </a:pPr>
            <a:r>
              <a:rPr lang="en-US" dirty="0" smtClean="0">
                <a:effectLst>
                  <a:outerShdw blurRad="38100" dist="38100" dir="2700000" algn="tl">
                    <a:srgbClr val="000000">
                      <a:alpha val="43137"/>
                    </a:srgbClr>
                  </a:outerShdw>
                </a:effectLst>
              </a:rPr>
              <a:t>		(3)</a:t>
            </a:r>
          </a:p>
          <a:p>
            <a:endParaRPr lang="en-US" dirty="0" smtClean="0">
              <a:effectLst>
                <a:outerShdw blurRad="38100" dist="38100" dir="2700000" algn="tl">
                  <a:srgbClr val="000000">
                    <a:alpha val="43137"/>
                  </a:srgbClr>
                </a:outerShdw>
              </a:effectLst>
            </a:endParaRPr>
          </a:p>
          <a:p>
            <a:endParaRPr lang="en-US" dirty="0"/>
          </a:p>
        </p:txBody>
      </p:sp>
      <p:pic>
        <p:nvPicPr>
          <p:cNvPr id="4" name="Picture 3" descr="images-1.jpg"/>
          <p:cNvPicPr>
            <a:picLocks noChangeAspect="1"/>
          </p:cNvPicPr>
          <p:nvPr/>
        </p:nvPicPr>
        <p:blipFill>
          <a:blip r:embed="rId2"/>
          <a:stretch>
            <a:fillRect/>
          </a:stretch>
        </p:blipFill>
        <p:spPr>
          <a:xfrm>
            <a:off x="4511499" y="2643404"/>
            <a:ext cx="4175301" cy="2778473"/>
          </a:xfrm>
          <a:prstGeom prst="rect">
            <a:avLst/>
          </a:prstGeom>
          <a:solidFill>
            <a:srgbClr val="000000"/>
          </a:solidFill>
          <a:ln>
            <a:solidFill>
              <a:srgbClr val="000000"/>
            </a:solidFill>
          </a:ln>
          <a:effectLst>
            <a:glow rad="228600">
              <a:schemeClr val="accent1">
                <a:alpha val="75000"/>
              </a:schemeClr>
            </a:glow>
          </a:effectLst>
        </p:spPr>
      </p:pic>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46247"/>
                </a:solidFill>
                <a:effectLst/>
                <a:latin typeface="Cambria"/>
                <a:cs typeface="Cambria"/>
              </a:rPr>
              <a:t>Observations: </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646436"/>
          </a:xfrm>
        </p:spPr>
        <p:txBody>
          <a:bodyPr>
            <a:normAutofit/>
          </a:bodyPr>
          <a:lstStyle/>
          <a:p>
            <a:r>
              <a:rPr lang="en-US" dirty="0" smtClean="0">
                <a:effectLst>
                  <a:outerShdw blurRad="38100" dist="38100" dir="2700000" algn="tl">
                    <a:srgbClr val="000000">
                      <a:alpha val="43137"/>
                    </a:srgbClr>
                  </a:outerShdw>
                </a:effectLst>
              </a:rPr>
              <a:t>In Middle Eastern cultures, 3 values were of supreme importance:</a:t>
            </a:r>
          </a:p>
          <a:p>
            <a:pPr>
              <a:buNone/>
            </a:pPr>
            <a:r>
              <a:rPr lang="en-US" dirty="0" smtClean="0">
                <a:solidFill>
                  <a:srgbClr val="FFFF0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(1)	</a:t>
            </a:r>
            <a:r>
              <a:rPr lang="en-US" b="1" dirty="0" smtClean="0">
                <a:solidFill>
                  <a:srgbClr val="FFFF00"/>
                </a:solidFill>
                <a:effectLst>
                  <a:outerShdw blurRad="38100" dist="38100" dir="2700000" algn="tl">
                    <a:srgbClr val="000000">
                      <a:alpha val="43137"/>
                    </a:srgbClr>
                  </a:outerShdw>
                </a:effectLst>
              </a:rPr>
              <a:t>Family</a:t>
            </a:r>
            <a:endParaRPr lang="en-US" b="1" dirty="0" smtClean="0">
              <a:effectLst>
                <a:outerShdw blurRad="38100" dist="38100" dir="2700000" algn="tl">
                  <a:srgbClr val="000000">
                    <a:alpha val="43137"/>
                  </a:srgbClr>
                </a:outerShdw>
              </a:effectLst>
            </a:endParaRPr>
          </a:p>
          <a:p>
            <a:pPr>
              <a:buNone/>
            </a:pPr>
            <a:r>
              <a:rPr lang="en-US" dirty="0" smtClean="0">
                <a:effectLst>
                  <a:outerShdw blurRad="38100" dist="38100" dir="2700000" algn="tl">
                    <a:srgbClr val="000000">
                      <a:alpha val="43137"/>
                    </a:srgbClr>
                  </a:outerShdw>
                </a:effectLst>
              </a:rPr>
              <a:t>		(2)	</a:t>
            </a:r>
            <a:r>
              <a:rPr lang="en-US" b="1" dirty="0" smtClean="0">
                <a:solidFill>
                  <a:srgbClr val="FFFF00"/>
                </a:solidFill>
                <a:effectLst>
                  <a:outerShdw blurRad="38100" dist="38100" dir="2700000" algn="tl">
                    <a:srgbClr val="000000">
                      <a:alpha val="43137"/>
                    </a:srgbClr>
                  </a:outerShdw>
                </a:effectLst>
              </a:rPr>
              <a:t>Property</a:t>
            </a:r>
            <a:endParaRPr lang="en-US" b="1" dirty="0" smtClean="0">
              <a:effectLst>
                <a:outerShdw blurRad="38100" dist="38100" dir="2700000" algn="tl">
                  <a:srgbClr val="000000">
                    <a:alpha val="43137"/>
                  </a:srgbClr>
                </a:outerShdw>
              </a:effectLst>
            </a:endParaRPr>
          </a:p>
          <a:p>
            <a:pPr>
              <a:buNone/>
            </a:pPr>
            <a:r>
              <a:rPr lang="en-US" dirty="0" smtClean="0">
                <a:effectLst>
                  <a:outerShdw blurRad="38100" dist="38100" dir="2700000" algn="tl">
                    <a:srgbClr val="000000">
                      <a:alpha val="43137"/>
                    </a:srgbClr>
                  </a:outerShdw>
                </a:effectLst>
              </a:rPr>
              <a:t>		(3)</a:t>
            </a:r>
          </a:p>
          <a:p>
            <a:endParaRPr lang="en-US" dirty="0" smtClean="0">
              <a:effectLst>
                <a:outerShdw blurRad="38100" dist="38100" dir="2700000" algn="tl">
                  <a:srgbClr val="000000">
                    <a:alpha val="43137"/>
                  </a:srgbClr>
                </a:outerShdw>
              </a:effectLst>
            </a:endParaRPr>
          </a:p>
          <a:p>
            <a:endParaRPr lang="en-US" dirty="0"/>
          </a:p>
        </p:txBody>
      </p:sp>
      <p:pic>
        <p:nvPicPr>
          <p:cNvPr id="4" name="Picture 3" descr="images.jpg"/>
          <p:cNvPicPr>
            <a:picLocks noChangeAspect="1"/>
          </p:cNvPicPr>
          <p:nvPr/>
        </p:nvPicPr>
        <p:blipFill>
          <a:blip r:embed="rId2"/>
          <a:stretch>
            <a:fillRect/>
          </a:stretch>
        </p:blipFill>
        <p:spPr>
          <a:xfrm>
            <a:off x="4832663" y="2873754"/>
            <a:ext cx="3854137" cy="2564753"/>
          </a:xfrm>
          <a:prstGeom prst="rect">
            <a:avLst/>
          </a:prstGeom>
          <a:solidFill>
            <a:srgbClr val="000000"/>
          </a:solidFill>
          <a:effectLst>
            <a:glow rad="228600">
              <a:schemeClr val="accent3">
                <a:alpha val="75000"/>
              </a:schemeClr>
            </a:glow>
          </a:effectLst>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46247"/>
                </a:solidFill>
                <a:effectLst/>
                <a:latin typeface="Cambria"/>
                <a:cs typeface="Cambria"/>
              </a:rPr>
              <a:t>Observations: </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646436"/>
          </a:xfrm>
        </p:spPr>
        <p:txBody>
          <a:bodyPr>
            <a:normAutofit/>
          </a:bodyPr>
          <a:lstStyle/>
          <a:p>
            <a:r>
              <a:rPr lang="en-US" dirty="0" smtClean="0">
                <a:effectLst>
                  <a:outerShdw blurRad="38100" dist="38100" dir="2700000" algn="tl">
                    <a:srgbClr val="000000">
                      <a:alpha val="43137"/>
                    </a:srgbClr>
                  </a:outerShdw>
                </a:effectLst>
              </a:rPr>
              <a:t>In Middle Eastern cultures, 3 values were of supreme importance:</a:t>
            </a:r>
          </a:p>
          <a:p>
            <a:pPr>
              <a:buNone/>
            </a:pPr>
            <a:r>
              <a:rPr lang="en-US" dirty="0" smtClean="0">
                <a:solidFill>
                  <a:srgbClr val="FFFF0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(1)	</a:t>
            </a:r>
            <a:r>
              <a:rPr lang="en-US" b="1" dirty="0" smtClean="0">
                <a:solidFill>
                  <a:srgbClr val="FFFF00"/>
                </a:solidFill>
                <a:effectLst>
                  <a:outerShdw blurRad="38100" dist="38100" dir="2700000" algn="tl">
                    <a:srgbClr val="000000">
                      <a:alpha val="43137"/>
                    </a:srgbClr>
                  </a:outerShdw>
                </a:effectLst>
              </a:rPr>
              <a:t>Family</a:t>
            </a:r>
            <a:endParaRPr lang="en-US" b="1" dirty="0" smtClean="0">
              <a:effectLst>
                <a:outerShdw blurRad="38100" dist="38100" dir="2700000" algn="tl">
                  <a:srgbClr val="000000">
                    <a:alpha val="43137"/>
                  </a:srgbClr>
                </a:outerShdw>
              </a:effectLst>
            </a:endParaRPr>
          </a:p>
          <a:p>
            <a:pPr>
              <a:buNone/>
            </a:pPr>
            <a:r>
              <a:rPr lang="en-US" dirty="0" smtClean="0">
                <a:effectLst>
                  <a:outerShdw blurRad="38100" dist="38100" dir="2700000" algn="tl">
                    <a:srgbClr val="000000">
                      <a:alpha val="43137"/>
                    </a:srgbClr>
                  </a:outerShdw>
                </a:effectLst>
              </a:rPr>
              <a:t>		(2)	</a:t>
            </a:r>
            <a:r>
              <a:rPr lang="en-US" b="1" dirty="0" smtClean="0">
                <a:solidFill>
                  <a:srgbClr val="FFFF00"/>
                </a:solidFill>
                <a:effectLst>
                  <a:outerShdw blurRad="38100" dist="38100" dir="2700000" algn="tl">
                    <a:srgbClr val="000000">
                      <a:alpha val="43137"/>
                    </a:srgbClr>
                  </a:outerShdw>
                </a:effectLst>
              </a:rPr>
              <a:t>Property</a:t>
            </a:r>
            <a:endParaRPr lang="en-US" b="1" dirty="0" smtClean="0">
              <a:effectLst>
                <a:outerShdw blurRad="38100" dist="38100" dir="2700000" algn="tl">
                  <a:srgbClr val="000000">
                    <a:alpha val="43137"/>
                  </a:srgbClr>
                </a:outerShdw>
              </a:effectLst>
            </a:endParaRPr>
          </a:p>
          <a:p>
            <a:pPr>
              <a:buNone/>
            </a:pPr>
            <a:r>
              <a:rPr lang="en-US" dirty="0" smtClean="0">
                <a:effectLst>
                  <a:outerShdw blurRad="38100" dist="38100" dir="2700000" algn="tl">
                    <a:srgbClr val="000000">
                      <a:alpha val="43137"/>
                    </a:srgbClr>
                  </a:outerShdw>
                </a:effectLst>
              </a:rPr>
              <a:t>		(3) 	</a:t>
            </a:r>
            <a:r>
              <a:rPr lang="en-US" b="1" dirty="0" smtClean="0">
                <a:solidFill>
                  <a:srgbClr val="FFFF00"/>
                </a:solidFill>
                <a:effectLst>
                  <a:outerShdw blurRad="38100" dist="38100" dir="2700000" algn="tl">
                    <a:srgbClr val="000000">
                      <a:alpha val="43137"/>
                    </a:srgbClr>
                  </a:outerShdw>
                </a:effectLst>
              </a:rPr>
              <a:t>Community</a:t>
            </a:r>
          </a:p>
          <a:p>
            <a:endParaRPr lang="en-US" dirty="0" smtClean="0">
              <a:effectLst>
                <a:outerShdw blurRad="38100" dist="38100" dir="2700000" algn="tl">
                  <a:srgbClr val="000000">
                    <a:alpha val="43137"/>
                  </a:srgbClr>
                </a:outerShdw>
              </a:effectLst>
            </a:endParaRPr>
          </a:p>
          <a:p>
            <a:endParaRPr lang="en-US" dirty="0"/>
          </a:p>
        </p:txBody>
      </p:sp>
      <p:pic>
        <p:nvPicPr>
          <p:cNvPr id="4" name="Picture 3" descr="images.jpg"/>
          <p:cNvPicPr>
            <a:picLocks noChangeAspect="1"/>
          </p:cNvPicPr>
          <p:nvPr/>
        </p:nvPicPr>
        <p:blipFill>
          <a:blip r:embed="rId2"/>
          <a:stretch>
            <a:fillRect/>
          </a:stretch>
        </p:blipFill>
        <p:spPr>
          <a:xfrm>
            <a:off x="4635605" y="2850655"/>
            <a:ext cx="4051195" cy="2756581"/>
          </a:xfrm>
          <a:prstGeom prst="rect">
            <a:avLst/>
          </a:prstGeom>
          <a:ln>
            <a:solidFill>
              <a:srgbClr val="000000"/>
            </a:solidFill>
          </a:ln>
          <a:effectLst>
            <a:glow rad="228600">
              <a:schemeClr val="accent1">
                <a:alpha val="75000"/>
              </a:schemeClr>
            </a:glow>
          </a:effectLst>
        </p:spPr>
      </p:pic>
    </p:spTree>
  </p:cSld>
  <p:clrMapOvr>
    <a:masterClrMapping/>
  </p:clrMapOvr>
  <p:transition spd="med">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latin typeface="Cambria"/>
                <a:cs typeface="Cambria"/>
              </a:rPr>
              <a:t>What is a Parable?</a:t>
            </a:r>
            <a:endParaRPr lang="en-US" b="1" dirty="0">
              <a:solidFill>
                <a:srgbClr val="008000"/>
              </a:solidFill>
              <a:latin typeface="Cambria"/>
              <a:cs typeface="Cambria"/>
            </a:endParaRPr>
          </a:p>
        </p:txBody>
      </p:sp>
      <p:sp>
        <p:nvSpPr>
          <p:cNvPr id="3" name="Content Placeholder 2"/>
          <p:cNvSpPr>
            <a:spLocks noGrp="1"/>
          </p:cNvSpPr>
          <p:nvPr>
            <p:ph idx="1"/>
          </p:nvPr>
        </p:nvSpPr>
        <p:spPr/>
        <p:txBody>
          <a:bodyPr>
            <a:normAutofit/>
          </a:bodyPr>
          <a:lstStyle/>
          <a:p>
            <a:pPr algn="ctr">
              <a:buNone/>
            </a:pPr>
            <a:endParaRPr lang="en-US" sz="4000" i="1" dirty="0" smtClean="0">
              <a:latin typeface="Arial Rounded MT Bold"/>
              <a:cs typeface="Arial Rounded MT Bold"/>
            </a:endParaRPr>
          </a:p>
        </p:txBody>
      </p:sp>
      <p:pic>
        <p:nvPicPr>
          <p:cNvPr id="4" name="Picture 3"/>
          <p:cNvPicPr>
            <a:picLocks noChangeAspect="1"/>
          </p:cNvPicPr>
          <p:nvPr/>
        </p:nvPicPr>
        <p:blipFill>
          <a:blip r:embed="rId2"/>
          <a:stretch>
            <a:fillRect/>
          </a:stretch>
        </p:blipFill>
        <p:spPr>
          <a:xfrm>
            <a:off x="2666196" y="2785864"/>
            <a:ext cx="3810000" cy="2133600"/>
          </a:xfrm>
          <a:prstGeom prst="roundRect">
            <a:avLst>
              <a:gd name="adj" fmla="val 8594"/>
            </a:avLst>
          </a:prstGeom>
          <a:solidFill>
            <a:srgbClr val="FFFFFF">
              <a:shade val="85000"/>
            </a:srgbClr>
          </a:solidFill>
          <a:ln>
            <a:noFill/>
          </a:ln>
          <a:effectLst>
            <a:glow rad="139700">
              <a:schemeClr val="accent3">
                <a:alpha val="75000"/>
              </a:schemeClr>
            </a:glow>
            <a:reflection blurRad="12700" stA="38000" endPos="28000" dist="5000" dir="5400000" sy="-100000" algn="bl" rotWithShape="0"/>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46247"/>
                </a:solidFill>
                <a:effectLst/>
                <a:latin typeface="Cambria"/>
                <a:cs typeface="Cambria"/>
              </a:rPr>
              <a:t>Observations: </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767148"/>
          </a:xfrm>
        </p:spPr>
        <p:txBody>
          <a:bodyPr>
            <a:normAutofit/>
          </a:bodyPr>
          <a:lstStyle/>
          <a:p>
            <a:r>
              <a:rPr lang="en-US" dirty="0" smtClean="0">
                <a:effectLst>
                  <a:outerShdw blurRad="38100" dist="38100" dir="2700000" algn="tl">
                    <a:srgbClr val="000000">
                      <a:alpha val="43137"/>
                    </a:srgbClr>
                  </a:outerShdw>
                </a:effectLst>
              </a:rPr>
              <a:t>In Middle Eastern cultures, 3 values were of supreme importance:</a:t>
            </a:r>
          </a:p>
          <a:p>
            <a:pPr>
              <a:buNone/>
            </a:pPr>
            <a:r>
              <a:rPr lang="en-US" dirty="0" smtClean="0">
                <a:solidFill>
                  <a:srgbClr val="FFFF00"/>
                </a:solidFill>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(1)	</a:t>
            </a:r>
            <a:r>
              <a:rPr lang="en-US" b="1" dirty="0" smtClean="0">
                <a:solidFill>
                  <a:srgbClr val="FFFF00"/>
                </a:solidFill>
                <a:effectLst>
                  <a:outerShdw blurRad="38100" dist="38100" dir="2700000" algn="tl">
                    <a:srgbClr val="000000">
                      <a:alpha val="43137"/>
                    </a:srgbClr>
                  </a:outerShdw>
                </a:effectLst>
              </a:rPr>
              <a:t>Family</a:t>
            </a:r>
            <a:endParaRPr lang="en-US" b="1" dirty="0" smtClean="0">
              <a:effectLst>
                <a:outerShdw blurRad="38100" dist="38100" dir="2700000" algn="tl">
                  <a:srgbClr val="000000">
                    <a:alpha val="43137"/>
                  </a:srgbClr>
                </a:outerShdw>
              </a:effectLst>
            </a:endParaRPr>
          </a:p>
          <a:p>
            <a:pPr>
              <a:buNone/>
            </a:pPr>
            <a:r>
              <a:rPr lang="en-US" dirty="0" smtClean="0">
                <a:effectLst>
                  <a:outerShdw blurRad="38100" dist="38100" dir="2700000" algn="tl">
                    <a:srgbClr val="000000">
                      <a:alpha val="43137"/>
                    </a:srgbClr>
                  </a:outerShdw>
                </a:effectLst>
              </a:rPr>
              <a:t>		(2)	</a:t>
            </a:r>
            <a:r>
              <a:rPr lang="en-US" b="1" dirty="0" smtClean="0">
                <a:solidFill>
                  <a:srgbClr val="FFFF00"/>
                </a:solidFill>
                <a:effectLst>
                  <a:outerShdw blurRad="38100" dist="38100" dir="2700000" algn="tl">
                    <a:srgbClr val="000000">
                      <a:alpha val="43137"/>
                    </a:srgbClr>
                  </a:outerShdw>
                </a:effectLst>
              </a:rPr>
              <a:t>Property</a:t>
            </a:r>
            <a:endParaRPr lang="en-US" b="1" dirty="0" smtClean="0">
              <a:effectLst>
                <a:outerShdw blurRad="38100" dist="38100" dir="2700000" algn="tl">
                  <a:srgbClr val="000000">
                    <a:alpha val="43137"/>
                  </a:srgbClr>
                </a:outerShdw>
              </a:effectLst>
            </a:endParaRPr>
          </a:p>
          <a:p>
            <a:pPr>
              <a:buNone/>
            </a:pPr>
            <a:r>
              <a:rPr lang="en-US" dirty="0" smtClean="0">
                <a:effectLst>
                  <a:outerShdw blurRad="38100" dist="38100" dir="2700000" algn="tl">
                    <a:srgbClr val="000000">
                      <a:alpha val="43137"/>
                    </a:srgbClr>
                  </a:outerShdw>
                </a:effectLst>
              </a:rPr>
              <a:t>		(3) 	</a:t>
            </a:r>
            <a:r>
              <a:rPr lang="en-US" b="1" dirty="0" smtClean="0">
                <a:solidFill>
                  <a:srgbClr val="FFFF00"/>
                </a:solidFill>
                <a:effectLst>
                  <a:outerShdw blurRad="38100" dist="38100" dir="2700000" algn="tl">
                    <a:srgbClr val="000000">
                      <a:alpha val="43137"/>
                    </a:srgbClr>
                  </a:outerShdw>
                </a:effectLst>
              </a:rPr>
              <a:t>Community</a:t>
            </a:r>
          </a:p>
          <a:p>
            <a:pPr algn="ctr">
              <a:buNone/>
            </a:pPr>
            <a:endParaRPr lang="en-US" sz="2400" i="1" dirty="0" smtClean="0">
              <a:effectLst>
                <a:outerShdw blurRad="38100" dist="38100" dir="2700000" algn="tl">
                  <a:srgbClr val="000000">
                    <a:alpha val="43137"/>
                  </a:srgbClr>
                </a:outerShdw>
              </a:effectLst>
              <a:latin typeface="Arial Rounded MT Bold"/>
              <a:cs typeface="Arial Rounded MT Bold"/>
            </a:endParaRPr>
          </a:p>
          <a:p>
            <a:pPr algn="ctr">
              <a:buNone/>
            </a:pPr>
            <a:r>
              <a:rPr lang="en-US" sz="3000" i="1" dirty="0" smtClean="0">
                <a:effectLst>
                  <a:outerShdw blurRad="38100" dist="38100" dir="2700000" algn="tl">
                    <a:srgbClr val="000000">
                      <a:alpha val="43137"/>
                    </a:srgbClr>
                  </a:outerShdw>
                </a:effectLst>
                <a:latin typeface="Arial Rounded MT Bold"/>
                <a:cs typeface="Arial Rounded MT Bold"/>
              </a:rPr>
              <a:t>All three of these together gave </a:t>
            </a:r>
          </a:p>
          <a:p>
            <a:pPr algn="ctr">
              <a:buNone/>
            </a:pPr>
            <a:r>
              <a:rPr lang="en-US" sz="3000" i="1" dirty="0" smtClean="0">
                <a:effectLst>
                  <a:outerShdw blurRad="38100" dist="38100" dir="2700000" algn="tl">
                    <a:srgbClr val="000000">
                      <a:alpha val="43137"/>
                    </a:srgbClr>
                  </a:outerShdw>
                </a:effectLst>
                <a:latin typeface="Arial Rounded MT Bold"/>
                <a:cs typeface="Arial Rounded MT Bold"/>
              </a:rPr>
              <a:t>people a strong sense of </a:t>
            </a:r>
            <a:r>
              <a:rPr lang="en-US" sz="3000" b="1" i="1" u="sng" dirty="0" smtClean="0">
                <a:solidFill>
                  <a:srgbClr val="FFFF00"/>
                </a:solidFill>
                <a:effectLst>
                  <a:outerShdw blurRad="38100" dist="38100" dir="2700000" algn="tl">
                    <a:srgbClr val="000000">
                      <a:alpha val="43137"/>
                    </a:srgbClr>
                  </a:outerShdw>
                </a:effectLst>
                <a:latin typeface="Arial Rounded MT Bold"/>
                <a:cs typeface="Arial Rounded MT Bold"/>
              </a:rPr>
              <a:t>identity</a:t>
            </a:r>
            <a:r>
              <a:rPr lang="en-US" sz="3000" dirty="0" smtClean="0">
                <a:effectLst>
                  <a:outerShdw blurRad="38100" dist="38100" dir="2700000" algn="tl">
                    <a:srgbClr val="000000">
                      <a:alpha val="43137"/>
                    </a:srgbClr>
                  </a:outerShdw>
                </a:effectLst>
                <a:latin typeface="Arial Rounded MT Bold"/>
                <a:cs typeface="Arial Rounded MT Bold"/>
              </a:rPr>
              <a:t>.</a:t>
            </a:r>
            <a:endParaRPr lang="en-US" dirty="0" smtClean="0">
              <a:effectLst>
                <a:outerShdw blurRad="38100" dist="38100" dir="2700000" algn="tl">
                  <a:srgbClr val="000000">
                    <a:alpha val="43137"/>
                  </a:srgbClr>
                </a:outerShdw>
              </a:effectLst>
            </a:endParaRPr>
          </a:p>
          <a:p>
            <a:endParaRPr lang="en-US" dirty="0"/>
          </a:p>
        </p:txBody>
      </p:sp>
      <p:pic>
        <p:nvPicPr>
          <p:cNvPr id="4" name="Picture 3" descr="images-1.jpg"/>
          <p:cNvPicPr>
            <a:picLocks noChangeAspect="1"/>
          </p:cNvPicPr>
          <p:nvPr/>
        </p:nvPicPr>
        <p:blipFill>
          <a:blip r:embed="rId2"/>
          <a:stretch>
            <a:fillRect/>
          </a:stretch>
        </p:blipFill>
        <p:spPr>
          <a:xfrm>
            <a:off x="4498912" y="2122450"/>
            <a:ext cx="1673954" cy="1113940"/>
          </a:xfrm>
          <a:prstGeom prst="rect">
            <a:avLst/>
          </a:prstGeom>
          <a:solidFill>
            <a:srgbClr val="000000"/>
          </a:solidFill>
          <a:ln>
            <a:solidFill>
              <a:srgbClr val="000000"/>
            </a:solidFill>
          </a:ln>
          <a:effectLst>
            <a:glow rad="228600">
              <a:schemeClr val="accent1">
                <a:alpha val="75000"/>
              </a:schemeClr>
            </a:glow>
          </a:effectLst>
        </p:spPr>
      </p:pic>
      <p:pic>
        <p:nvPicPr>
          <p:cNvPr id="5" name="Picture 4" descr="images.jpg"/>
          <p:cNvPicPr>
            <a:picLocks noChangeAspect="1"/>
          </p:cNvPicPr>
          <p:nvPr/>
        </p:nvPicPr>
        <p:blipFill>
          <a:blip r:embed="rId3"/>
          <a:stretch>
            <a:fillRect/>
          </a:stretch>
        </p:blipFill>
        <p:spPr>
          <a:xfrm>
            <a:off x="6021341" y="2764500"/>
            <a:ext cx="2047175" cy="1362302"/>
          </a:xfrm>
          <a:prstGeom prst="rect">
            <a:avLst/>
          </a:prstGeom>
          <a:solidFill>
            <a:srgbClr val="000000"/>
          </a:solidFill>
          <a:effectLst>
            <a:glow rad="228600">
              <a:schemeClr val="accent3">
                <a:alpha val="75000"/>
              </a:schemeClr>
            </a:glow>
          </a:effectLst>
        </p:spPr>
      </p:pic>
      <p:pic>
        <p:nvPicPr>
          <p:cNvPr id="6" name="Picture 5" descr="images.jpg"/>
          <p:cNvPicPr>
            <a:picLocks noChangeAspect="1"/>
          </p:cNvPicPr>
          <p:nvPr/>
        </p:nvPicPr>
        <p:blipFill>
          <a:blip r:embed="rId4"/>
          <a:stretch>
            <a:fillRect/>
          </a:stretch>
        </p:blipFill>
        <p:spPr>
          <a:xfrm>
            <a:off x="4862228" y="3691614"/>
            <a:ext cx="1874181" cy="1275261"/>
          </a:xfrm>
          <a:prstGeom prst="rect">
            <a:avLst/>
          </a:prstGeom>
          <a:ln>
            <a:solidFill>
              <a:srgbClr val="000000"/>
            </a:solidFill>
          </a:ln>
          <a:effectLst>
            <a:glow rad="228600">
              <a:schemeClr val="accent1">
                <a:alpha val="75000"/>
              </a:schemeClr>
            </a:glow>
          </a:effectLst>
        </p:spPr>
      </p:pic>
    </p:spTree>
  </p:cSld>
  <p:clrMapOvr>
    <a:masterClrMapping/>
  </p:clrMapOvr>
  <p:transition spd="slow">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46247"/>
                </a:solidFill>
                <a:effectLst/>
                <a:latin typeface="Cambria"/>
                <a:cs typeface="Cambria"/>
              </a:rPr>
              <a:t>Question </a:t>
            </a:r>
            <a:endParaRPr lang="en-US" dirty="0">
              <a:solidFill>
                <a:srgbClr val="246247"/>
              </a:solidFill>
              <a:effectLst/>
              <a:latin typeface="Cambria"/>
              <a:cs typeface="Cambria"/>
            </a:endParaRPr>
          </a:p>
        </p:txBody>
      </p:sp>
      <p:sp>
        <p:nvSpPr>
          <p:cNvPr id="3" name="Content Placeholder 2"/>
          <p:cNvSpPr>
            <a:spLocks noGrp="1"/>
          </p:cNvSpPr>
          <p:nvPr>
            <p:ph idx="1"/>
          </p:nvPr>
        </p:nvSpPr>
        <p:spPr>
          <a:xfrm>
            <a:off x="457200" y="1600200"/>
            <a:ext cx="8229600" cy="4646436"/>
          </a:xfrm>
        </p:spPr>
        <p:txBody>
          <a:bodyPr>
            <a:normAutofit/>
          </a:bodyPr>
          <a:lstStyle/>
          <a:p>
            <a:pPr algn="ctr">
              <a:buNone/>
            </a:pPr>
            <a:endParaRPr lang="en-US" sz="3000" dirty="0" smtClean="0">
              <a:effectLst>
                <a:outerShdw blurRad="38100" dist="38100" dir="2700000" algn="tl">
                  <a:srgbClr val="000000">
                    <a:alpha val="43137"/>
                  </a:srgbClr>
                </a:outerShdw>
              </a:effectLst>
              <a:latin typeface="Arial Rounded MT Bold"/>
              <a:cs typeface="Arial Rounded MT Bold"/>
            </a:endParaRPr>
          </a:p>
          <a:p>
            <a:pPr algn="ctr">
              <a:buNone/>
            </a:pPr>
            <a:r>
              <a:rPr lang="en-US" sz="3000" dirty="0" smtClean="0">
                <a:effectLst>
                  <a:outerShdw blurRad="38100" dist="38100" dir="2700000" algn="tl">
                    <a:srgbClr val="000000">
                      <a:alpha val="43137"/>
                    </a:srgbClr>
                  </a:outerShdw>
                </a:effectLst>
                <a:latin typeface="Arial Rounded MT Bold"/>
                <a:cs typeface="Arial Rounded MT Bold"/>
              </a:rPr>
              <a:t>What is Jesus </a:t>
            </a:r>
            <a:r>
              <a:rPr lang="en-US" sz="3000" b="1" i="1" u="sng" dirty="0" smtClean="0">
                <a:effectLst>
                  <a:outerShdw blurRad="38100" dist="38100" dir="2700000" algn="tl">
                    <a:srgbClr val="000000">
                      <a:alpha val="43137"/>
                    </a:srgbClr>
                  </a:outerShdw>
                </a:effectLst>
                <a:latin typeface="Arial Rounded MT Bold"/>
                <a:cs typeface="Arial Rounded MT Bold"/>
              </a:rPr>
              <a:t>not</a:t>
            </a:r>
            <a:r>
              <a:rPr lang="en-US" sz="3000" b="1" dirty="0" smtClean="0">
                <a:effectLst>
                  <a:outerShdw blurRad="38100" dist="38100" dir="2700000" algn="tl">
                    <a:srgbClr val="000000">
                      <a:alpha val="43137"/>
                    </a:srgbClr>
                  </a:outerShdw>
                </a:effectLst>
                <a:latin typeface="Arial Rounded MT Bold"/>
                <a:cs typeface="Arial Rounded MT Bold"/>
              </a:rPr>
              <a:t> </a:t>
            </a:r>
            <a:r>
              <a:rPr lang="en-US" sz="3000" dirty="0" smtClean="0">
                <a:effectLst>
                  <a:outerShdw blurRad="38100" dist="38100" dir="2700000" algn="tl">
                    <a:srgbClr val="000000">
                      <a:alpha val="43137"/>
                    </a:srgbClr>
                  </a:outerShdw>
                </a:effectLst>
                <a:latin typeface="Arial Rounded MT Bold"/>
                <a:cs typeface="Arial Rounded MT Bold"/>
              </a:rPr>
              <a:t>doing by adding his </a:t>
            </a:r>
          </a:p>
          <a:p>
            <a:pPr algn="ctr">
              <a:buNone/>
            </a:pPr>
            <a:r>
              <a:rPr lang="en-US" sz="3000" dirty="0" smtClean="0">
                <a:effectLst>
                  <a:outerShdw blurRad="38100" dist="38100" dir="2700000" algn="tl">
                    <a:srgbClr val="000000">
                      <a:alpha val="43137"/>
                    </a:srgbClr>
                  </a:outerShdw>
                </a:effectLst>
                <a:latin typeface="Arial Rounded MT Bold"/>
                <a:cs typeface="Arial Rounded MT Bold"/>
              </a:rPr>
              <a:t>commands, “go…sell…give…and </a:t>
            </a:r>
          </a:p>
          <a:p>
            <a:pPr algn="ctr">
              <a:buNone/>
            </a:pPr>
            <a:r>
              <a:rPr lang="en-US" sz="3000" dirty="0" smtClean="0">
                <a:effectLst>
                  <a:outerShdw blurRad="38100" dist="38100" dir="2700000" algn="tl">
                    <a:srgbClr val="000000">
                      <a:alpha val="43137"/>
                    </a:srgbClr>
                  </a:outerShdw>
                </a:effectLst>
                <a:latin typeface="Arial Rounded MT Bold"/>
                <a:cs typeface="Arial Rounded MT Bold"/>
              </a:rPr>
              <a:t>come, follow me”? </a:t>
            </a:r>
          </a:p>
          <a:p>
            <a:endParaRPr lang="en-US" dirty="0" smtClean="0">
              <a:effectLst>
                <a:outerShdw blurRad="38100" dist="38100" dir="2700000" algn="tl">
                  <a:srgbClr val="000000">
                    <a:alpha val="43137"/>
                  </a:srgbClr>
                </a:outerShdw>
              </a:effectLst>
            </a:endParaRPr>
          </a:p>
          <a:p>
            <a:endParaRPr lang="en-US" dirty="0"/>
          </a:p>
        </p:txBody>
      </p:sp>
      <p:pic>
        <p:nvPicPr>
          <p:cNvPr id="4" name="Picture 3"/>
          <p:cNvPicPr>
            <a:picLocks noChangeAspect="1"/>
          </p:cNvPicPr>
          <p:nvPr/>
        </p:nvPicPr>
        <p:blipFill>
          <a:blip r:embed="rId2"/>
          <a:stretch>
            <a:fillRect/>
          </a:stretch>
        </p:blipFill>
        <p:spPr>
          <a:xfrm rot="20764577">
            <a:off x="765174" y="90464"/>
            <a:ext cx="1509736" cy="1509736"/>
          </a:xfrm>
          <a:prstGeom prst="ellipse">
            <a:avLst/>
          </a:prstGeom>
          <a:ln>
            <a:noFill/>
          </a:ln>
          <a:effectLst>
            <a:softEdge rad="112500"/>
          </a:effectLst>
        </p:spPr>
      </p:pic>
      <p:pic>
        <p:nvPicPr>
          <p:cNvPr id="5" name="Picture 4"/>
          <p:cNvPicPr>
            <a:picLocks noChangeAspect="1"/>
          </p:cNvPicPr>
          <p:nvPr/>
        </p:nvPicPr>
        <p:blipFill>
          <a:blip r:embed="rId3"/>
          <a:stretch>
            <a:fillRect/>
          </a:stretch>
        </p:blipFill>
        <p:spPr>
          <a:xfrm rot="708243">
            <a:off x="6867501" y="90464"/>
            <a:ext cx="1509736" cy="1509736"/>
          </a:xfrm>
          <a:prstGeom prst="ellipse">
            <a:avLst/>
          </a:prstGeom>
          <a:ln>
            <a:noFill/>
          </a:ln>
          <a:effectLst>
            <a:softEdge rad="112500"/>
          </a:effectLst>
        </p:spPr>
      </p:pic>
    </p:spTree>
  </p:cSld>
  <p:clrMapOvr>
    <a:masterClrMapping/>
  </p:clrMapOvr>
  <p:transition spd="slow">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46247"/>
                </a:solidFill>
                <a:effectLst/>
                <a:latin typeface="Cambria"/>
                <a:cs typeface="Cambria"/>
              </a:rPr>
              <a:t>Answer</a:t>
            </a:r>
            <a:endParaRPr lang="en-US" dirty="0">
              <a:solidFill>
                <a:srgbClr val="246247"/>
              </a:solidFill>
              <a:effectLst/>
              <a:latin typeface="Cambria"/>
              <a:cs typeface="Cambria"/>
            </a:endParaRPr>
          </a:p>
        </p:txBody>
      </p:sp>
      <p:sp>
        <p:nvSpPr>
          <p:cNvPr id="3" name="Content Placeholder 2"/>
          <p:cNvSpPr>
            <a:spLocks noGrp="1"/>
          </p:cNvSpPr>
          <p:nvPr>
            <p:ph idx="1"/>
          </p:nvPr>
        </p:nvSpPr>
        <p:spPr/>
        <p:txBody>
          <a:bodyPr/>
          <a:lstStyle/>
          <a:p>
            <a:pPr>
              <a:buNone/>
            </a:pPr>
            <a:r>
              <a:rPr lang="en-US" sz="4000" i="1" dirty="0" smtClean="0">
                <a:solidFill>
                  <a:srgbClr val="FFFF00"/>
                </a:solidFill>
                <a:effectLst>
                  <a:outerShdw blurRad="38100" dist="38100" dir="2700000" algn="tl">
                    <a:srgbClr val="000000">
                      <a:alpha val="43137"/>
                    </a:srgbClr>
                  </a:outerShdw>
                </a:effectLst>
                <a:latin typeface="Arial Rounded MT Bold"/>
                <a:cs typeface="Arial Rounded MT Bold"/>
              </a:rPr>
              <a:t>Jesus is </a:t>
            </a:r>
            <a:r>
              <a:rPr lang="en-US" sz="4000" i="1" u="sng" dirty="0" smtClean="0">
                <a:solidFill>
                  <a:srgbClr val="FFFF00"/>
                </a:solidFill>
                <a:effectLst>
                  <a:outerShdw blurRad="38100" dist="38100" dir="2700000" algn="tl">
                    <a:srgbClr val="000000">
                      <a:alpha val="43137"/>
                    </a:srgbClr>
                  </a:outerShdw>
                </a:effectLst>
                <a:latin typeface="Arial Rounded MT Bold"/>
                <a:cs typeface="Arial Rounded MT Bold"/>
              </a:rPr>
              <a:t>not</a:t>
            </a:r>
            <a:r>
              <a:rPr lang="en-US" sz="4000" dirty="0" smtClean="0">
                <a:solidFill>
                  <a:srgbClr val="FFFF00"/>
                </a:solidFill>
                <a:effectLst>
                  <a:outerShdw blurRad="38100" dist="38100" dir="2700000" algn="tl">
                    <a:srgbClr val="000000">
                      <a:alpha val="43137"/>
                    </a:srgbClr>
                  </a:outerShdw>
                </a:effectLst>
                <a:latin typeface="Arial Rounded MT Bold"/>
                <a:cs typeface="Arial Rounded MT Bold"/>
              </a:rPr>
              <a:t>:</a:t>
            </a:r>
          </a:p>
          <a:p>
            <a:pPr>
              <a:buNone/>
            </a:pPr>
            <a:endParaRPr lang="en-US" sz="2600" i="1" dirty="0" smtClean="0">
              <a:effectLst>
                <a:outerShdw blurRad="38100" dist="38100" dir="2700000" algn="tl">
                  <a:srgbClr val="000000">
                    <a:alpha val="43137"/>
                  </a:srgbClr>
                </a:outerShdw>
              </a:effectLst>
            </a:endParaRPr>
          </a:p>
          <a:p>
            <a:pPr marL="514350" indent="-514350">
              <a:buAutoNum type="arabicParenBoth"/>
            </a:pPr>
            <a:r>
              <a:rPr lang="en-US" i="1" dirty="0" smtClean="0">
                <a:effectLst>
                  <a:outerShdw blurRad="38100" dist="38100" dir="2700000" algn="tl">
                    <a:srgbClr val="000000">
                      <a:alpha val="43137"/>
                    </a:srgbClr>
                  </a:outerShdw>
                </a:effectLst>
                <a:latin typeface="Arial Unicode MS"/>
                <a:cs typeface="Arial Unicode MS"/>
              </a:rPr>
              <a:t> calling this man to a discipleship-based gospel or presenting Lordship salvation.</a:t>
            </a:r>
          </a:p>
        </p:txBody>
      </p:sp>
      <p:pic>
        <p:nvPicPr>
          <p:cNvPr id="4" name="Picture 3"/>
          <p:cNvPicPr>
            <a:picLocks noChangeAspect="1"/>
          </p:cNvPicPr>
          <p:nvPr/>
        </p:nvPicPr>
        <p:blipFill>
          <a:blip r:embed="rId2"/>
          <a:srcRect t="8210" b="30560"/>
          <a:stretch>
            <a:fillRect/>
          </a:stretch>
        </p:blipFill>
        <p:spPr>
          <a:xfrm rot="175695">
            <a:off x="4970562" y="4628829"/>
            <a:ext cx="3810000" cy="1306403"/>
          </a:xfrm>
          <a:prstGeom prst="rect">
            <a:avLst/>
          </a:prstGeom>
          <a:ln>
            <a:solidFill>
              <a:srgbClr val="000000"/>
            </a:solidFill>
          </a:ln>
          <a:effectLst>
            <a:glow rad="228600">
              <a:schemeClr val="accent1">
                <a:alpha val="75000"/>
              </a:schemeClr>
            </a:glow>
          </a:effectLst>
        </p:spPr>
      </p:pic>
      <p:pic>
        <p:nvPicPr>
          <p:cNvPr id="5" name="Picture 4"/>
          <p:cNvPicPr>
            <a:picLocks noChangeAspect="1"/>
          </p:cNvPicPr>
          <p:nvPr/>
        </p:nvPicPr>
        <p:blipFill>
          <a:blip r:embed="rId3"/>
          <a:stretch>
            <a:fillRect/>
          </a:stretch>
        </p:blipFill>
        <p:spPr>
          <a:xfrm rot="20531427">
            <a:off x="1182422" y="299706"/>
            <a:ext cx="1422650" cy="1422650"/>
          </a:xfrm>
          <a:prstGeom prst="ellipse">
            <a:avLst/>
          </a:prstGeom>
          <a:ln>
            <a:noFill/>
          </a:ln>
          <a:effectLst>
            <a:softEdge rad="112500"/>
          </a:effectLst>
        </p:spPr>
      </p:pic>
    </p:spTree>
  </p:cSld>
  <p:clrMapOvr>
    <a:masterClrMapping/>
  </p:clrMapOvr>
  <p:transition spd="slow">
    <p:cover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46247"/>
                </a:solidFill>
                <a:effectLst/>
                <a:latin typeface="Cambria"/>
                <a:cs typeface="Cambria"/>
              </a:rPr>
              <a:t>Answer</a:t>
            </a:r>
            <a:endParaRPr lang="en-US" dirty="0">
              <a:solidFill>
                <a:srgbClr val="246247"/>
              </a:solidFill>
              <a:effectLst/>
              <a:latin typeface="Cambria"/>
              <a:cs typeface="Cambria"/>
            </a:endParaRPr>
          </a:p>
        </p:txBody>
      </p:sp>
      <p:sp>
        <p:nvSpPr>
          <p:cNvPr id="3" name="Content Placeholder 2"/>
          <p:cNvSpPr>
            <a:spLocks noGrp="1"/>
          </p:cNvSpPr>
          <p:nvPr>
            <p:ph idx="1"/>
          </p:nvPr>
        </p:nvSpPr>
        <p:spPr/>
        <p:txBody>
          <a:bodyPr/>
          <a:lstStyle/>
          <a:p>
            <a:pPr>
              <a:buNone/>
            </a:pPr>
            <a:r>
              <a:rPr lang="en-US" sz="4000" i="1" dirty="0" smtClean="0">
                <a:solidFill>
                  <a:srgbClr val="FFFF00"/>
                </a:solidFill>
                <a:effectLst>
                  <a:outerShdw blurRad="38100" dist="38100" dir="2700000" algn="tl">
                    <a:srgbClr val="000000">
                      <a:alpha val="43137"/>
                    </a:srgbClr>
                  </a:outerShdw>
                </a:effectLst>
                <a:latin typeface="Arial Rounded MT Bold"/>
                <a:cs typeface="Arial Rounded MT Bold"/>
              </a:rPr>
              <a:t>Jesus is </a:t>
            </a:r>
            <a:r>
              <a:rPr lang="en-US" sz="4000" i="1" u="sng" dirty="0" smtClean="0">
                <a:solidFill>
                  <a:srgbClr val="FFFF00"/>
                </a:solidFill>
                <a:effectLst>
                  <a:outerShdw blurRad="38100" dist="38100" dir="2700000" algn="tl">
                    <a:srgbClr val="000000">
                      <a:alpha val="43137"/>
                    </a:srgbClr>
                  </a:outerShdw>
                </a:effectLst>
                <a:latin typeface="Arial Rounded MT Bold"/>
                <a:cs typeface="Arial Rounded MT Bold"/>
              </a:rPr>
              <a:t>not</a:t>
            </a:r>
            <a:r>
              <a:rPr lang="en-US" sz="4000" dirty="0" smtClean="0">
                <a:solidFill>
                  <a:srgbClr val="FFFF00"/>
                </a:solidFill>
                <a:effectLst>
                  <a:outerShdw blurRad="38100" dist="38100" dir="2700000" algn="tl">
                    <a:srgbClr val="000000">
                      <a:alpha val="43137"/>
                    </a:srgbClr>
                  </a:outerShdw>
                </a:effectLst>
                <a:latin typeface="Arial Rounded MT Bold"/>
                <a:cs typeface="Arial Rounded MT Bold"/>
              </a:rPr>
              <a:t>:</a:t>
            </a:r>
          </a:p>
          <a:p>
            <a:pPr>
              <a:buNone/>
            </a:pPr>
            <a:endParaRPr lang="en-US" sz="2600" i="1" dirty="0" smtClean="0">
              <a:effectLst>
                <a:outerShdw blurRad="38100" dist="38100" dir="2700000" algn="tl">
                  <a:srgbClr val="000000">
                    <a:alpha val="43137"/>
                  </a:srgbClr>
                </a:outerShdw>
              </a:effectLst>
            </a:endParaRPr>
          </a:p>
          <a:p>
            <a:pPr marL="514350" indent="-514350">
              <a:buAutoNum type="arabicParenBoth"/>
            </a:pPr>
            <a:r>
              <a:rPr lang="en-US" i="1" dirty="0" smtClean="0">
                <a:effectLst>
                  <a:outerShdw blurRad="38100" dist="38100" dir="2700000" algn="tl">
                    <a:srgbClr val="000000">
                      <a:alpha val="43137"/>
                    </a:srgbClr>
                  </a:outerShdw>
                </a:effectLst>
                <a:latin typeface="Arial Unicode MS"/>
                <a:cs typeface="Arial Unicode MS"/>
              </a:rPr>
              <a:t> calling this man to a discipleship-based gospel or presenting Lordship salvation.</a:t>
            </a:r>
          </a:p>
          <a:p>
            <a:pPr marL="514350" indent="-514350">
              <a:buAutoNum type="arabicParenBoth"/>
            </a:pPr>
            <a:r>
              <a:rPr lang="en-US" i="1" dirty="0" smtClean="0">
                <a:effectLst>
                  <a:outerShdw blurRad="38100" dist="38100" dir="2700000" algn="tl">
                    <a:srgbClr val="000000">
                      <a:alpha val="43137"/>
                    </a:srgbClr>
                  </a:outerShdw>
                </a:effectLst>
                <a:latin typeface="Arial Unicode MS"/>
                <a:cs typeface="Arial Unicode MS"/>
              </a:rPr>
              <a:t> sharing the gospel with him using these statements.</a:t>
            </a:r>
          </a:p>
        </p:txBody>
      </p:sp>
      <p:pic>
        <p:nvPicPr>
          <p:cNvPr id="5" name="Picture 4"/>
          <p:cNvPicPr>
            <a:picLocks noChangeAspect="1"/>
          </p:cNvPicPr>
          <p:nvPr/>
        </p:nvPicPr>
        <p:blipFill>
          <a:blip r:embed="rId2"/>
          <a:stretch>
            <a:fillRect/>
          </a:stretch>
        </p:blipFill>
        <p:spPr>
          <a:xfrm>
            <a:off x="6861637" y="5094123"/>
            <a:ext cx="1742966" cy="1452472"/>
          </a:xfrm>
          <a:prstGeom prst="rect">
            <a:avLst/>
          </a:prstGeom>
          <a:ln>
            <a:solidFill>
              <a:srgbClr val="000000"/>
            </a:solidFill>
          </a:ln>
          <a:effectLst>
            <a:glow rad="228600">
              <a:schemeClr val="accent5">
                <a:alpha val="75000"/>
              </a:schemeClr>
            </a:glow>
          </a:effectLst>
        </p:spPr>
      </p:pic>
      <p:pic>
        <p:nvPicPr>
          <p:cNvPr id="6" name="Picture 5"/>
          <p:cNvPicPr>
            <a:picLocks noChangeAspect="1"/>
          </p:cNvPicPr>
          <p:nvPr/>
        </p:nvPicPr>
        <p:blipFill>
          <a:blip r:embed="rId3"/>
          <a:stretch>
            <a:fillRect/>
          </a:stretch>
        </p:blipFill>
        <p:spPr>
          <a:xfrm rot="565956">
            <a:off x="6374024" y="1393161"/>
            <a:ext cx="1355369" cy="1355369"/>
          </a:xfrm>
          <a:prstGeom prst="ellipse">
            <a:avLst/>
          </a:prstGeom>
          <a:ln>
            <a:noFill/>
          </a:ln>
          <a:effectLst>
            <a:softEdge rad="112500"/>
          </a:effectLst>
        </p:spPr>
      </p:pic>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46247"/>
                </a:solidFill>
                <a:effectLst/>
                <a:latin typeface="Cambria"/>
                <a:cs typeface="Cambria"/>
              </a:rPr>
              <a:t>Answer</a:t>
            </a:r>
            <a:endParaRPr lang="en-US" dirty="0">
              <a:solidFill>
                <a:srgbClr val="246247"/>
              </a:solidFill>
              <a:effectLst/>
              <a:latin typeface="Cambria"/>
              <a:cs typeface="Cambria"/>
            </a:endParaRPr>
          </a:p>
        </p:txBody>
      </p:sp>
      <p:sp>
        <p:nvSpPr>
          <p:cNvPr id="3" name="Content Placeholder 2"/>
          <p:cNvSpPr>
            <a:spLocks noGrp="1"/>
          </p:cNvSpPr>
          <p:nvPr>
            <p:ph idx="1"/>
          </p:nvPr>
        </p:nvSpPr>
        <p:spPr/>
        <p:txBody>
          <a:bodyPr/>
          <a:lstStyle/>
          <a:p>
            <a:pPr>
              <a:buNone/>
            </a:pPr>
            <a:r>
              <a:rPr lang="en-US" sz="4000" i="1" dirty="0" smtClean="0">
                <a:solidFill>
                  <a:srgbClr val="FFFF00"/>
                </a:solidFill>
                <a:effectLst>
                  <a:outerShdw blurRad="38100" dist="38100" dir="2700000" algn="tl">
                    <a:srgbClr val="000000">
                      <a:alpha val="43137"/>
                    </a:srgbClr>
                  </a:outerShdw>
                </a:effectLst>
                <a:latin typeface="Arial Rounded MT Bold"/>
                <a:cs typeface="Arial Rounded MT Bold"/>
              </a:rPr>
              <a:t>Jesus is </a:t>
            </a:r>
            <a:r>
              <a:rPr lang="en-US" sz="4000" i="1" u="sng" dirty="0" smtClean="0">
                <a:solidFill>
                  <a:srgbClr val="FFFF00"/>
                </a:solidFill>
                <a:effectLst>
                  <a:outerShdw blurRad="38100" dist="38100" dir="2700000" algn="tl">
                    <a:srgbClr val="000000">
                      <a:alpha val="43137"/>
                    </a:srgbClr>
                  </a:outerShdw>
                </a:effectLst>
                <a:latin typeface="Arial Rounded MT Bold"/>
                <a:cs typeface="Arial Rounded MT Bold"/>
              </a:rPr>
              <a:t>not</a:t>
            </a:r>
            <a:r>
              <a:rPr lang="en-US" sz="4000" dirty="0" smtClean="0">
                <a:solidFill>
                  <a:srgbClr val="FFFF00"/>
                </a:solidFill>
                <a:effectLst>
                  <a:outerShdw blurRad="38100" dist="38100" dir="2700000" algn="tl">
                    <a:srgbClr val="000000">
                      <a:alpha val="43137"/>
                    </a:srgbClr>
                  </a:outerShdw>
                </a:effectLst>
                <a:latin typeface="Arial Rounded MT Bold"/>
                <a:cs typeface="Arial Rounded MT Bold"/>
              </a:rPr>
              <a:t>:</a:t>
            </a:r>
          </a:p>
          <a:p>
            <a:pPr>
              <a:buNone/>
            </a:pPr>
            <a:endParaRPr lang="en-US" sz="2600" i="1" dirty="0" smtClean="0">
              <a:effectLst>
                <a:outerShdw blurRad="38100" dist="38100" dir="2700000" algn="tl">
                  <a:srgbClr val="000000">
                    <a:alpha val="43137"/>
                  </a:srgbClr>
                </a:outerShdw>
              </a:effectLst>
            </a:endParaRPr>
          </a:p>
          <a:p>
            <a:pPr marL="514350" indent="-514350">
              <a:buAutoNum type="arabicParenBoth"/>
            </a:pPr>
            <a:r>
              <a:rPr lang="en-US" i="1" dirty="0" smtClean="0">
                <a:effectLst>
                  <a:outerShdw blurRad="38100" dist="38100" dir="2700000" algn="tl">
                    <a:srgbClr val="000000">
                      <a:alpha val="43137"/>
                    </a:srgbClr>
                  </a:outerShdw>
                </a:effectLst>
                <a:latin typeface="Arial Unicode MS"/>
                <a:cs typeface="Arial Unicode MS"/>
              </a:rPr>
              <a:t> calling this man to a discipleship-based gospel or presenting Lordship salvation.</a:t>
            </a:r>
          </a:p>
          <a:p>
            <a:pPr marL="514350" indent="-514350">
              <a:buAutoNum type="arabicParenBoth"/>
            </a:pPr>
            <a:r>
              <a:rPr lang="en-US" i="1" dirty="0" smtClean="0">
                <a:effectLst>
                  <a:outerShdw blurRad="38100" dist="38100" dir="2700000" algn="tl">
                    <a:srgbClr val="000000">
                      <a:alpha val="43137"/>
                    </a:srgbClr>
                  </a:outerShdw>
                </a:effectLst>
                <a:latin typeface="Arial Unicode MS"/>
                <a:cs typeface="Arial Unicode MS"/>
              </a:rPr>
              <a:t> sharing the gospel with him using these statements.</a:t>
            </a:r>
          </a:p>
          <a:p>
            <a:pPr marL="514350" indent="-514350">
              <a:buAutoNum type="arabicParenBoth"/>
            </a:pPr>
            <a:r>
              <a:rPr lang="en-US" i="1" dirty="0" smtClean="0">
                <a:effectLst>
                  <a:outerShdw blurRad="38100" dist="38100" dir="2700000" algn="tl">
                    <a:srgbClr val="000000">
                      <a:alpha val="43137"/>
                    </a:srgbClr>
                  </a:outerShdw>
                </a:effectLst>
                <a:latin typeface="Arial Unicode MS"/>
                <a:cs typeface="Arial Unicode MS"/>
              </a:rPr>
              <a:t> misleading this man.</a:t>
            </a:r>
          </a:p>
        </p:txBody>
      </p:sp>
      <p:pic>
        <p:nvPicPr>
          <p:cNvPr id="4" name="Picture 3"/>
          <p:cNvPicPr>
            <a:picLocks noChangeAspect="1"/>
          </p:cNvPicPr>
          <p:nvPr/>
        </p:nvPicPr>
        <p:blipFill>
          <a:blip r:embed="rId2"/>
          <a:stretch>
            <a:fillRect/>
          </a:stretch>
        </p:blipFill>
        <p:spPr>
          <a:xfrm>
            <a:off x="6864379" y="5090173"/>
            <a:ext cx="1742966" cy="1452472"/>
          </a:xfrm>
          <a:prstGeom prst="rect">
            <a:avLst/>
          </a:prstGeom>
          <a:ln>
            <a:solidFill>
              <a:srgbClr val="000000"/>
            </a:solidFill>
          </a:ln>
          <a:effectLst>
            <a:glow rad="228600">
              <a:schemeClr val="accent5">
                <a:alpha val="75000"/>
              </a:schemeClr>
            </a:glow>
          </a:effectLst>
        </p:spPr>
      </p:pic>
    </p:spTree>
  </p:cSld>
  <p:clrMapOvr>
    <a:masterClrMapping/>
  </p:clrMapOvr>
  <p:transition spd="med">
    <p:spli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46247"/>
                </a:solidFill>
                <a:effectLst/>
                <a:latin typeface="Cambria"/>
                <a:cs typeface="Cambria"/>
              </a:rPr>
              <a:t>What Jesus </a:t>
            </a:r>
            <a:r>
              <a:rPr lang="en-US" b="1" i="1" u="sng" dirty="0" smtClean="0">
                <a:solidFill>
                  <a:srgbClr val="246247"/>
                </a:solidFill>
                <a:effectLst/>
                <a:latin typeface="Cambria"/>
                <a:cs typeface="Cambria"/>
              </a:rPr>
              <a:t>is</a:t>
            </a:r>
            <a:r>
              <a:rPr lang="en-US" dirty="0" smtClean="0">
                <a:solidFill>
                  <a:srgbClr val="246247"/>
                </a:solidFill>
                <a:effectLst/>
                <a:latin typeface="Cambria"/>
                <a:cs typeface="Cambria"/>
              </a:rPr>
              <a:t> doing: </a:t>
            </a:r>
            <a:endParaRPr lang="en-US" dirty="0">
              <a:solidFill>
                <a:srgbClr val="246247"/>
              </a:solidFill>
              <a:effectLst/>
              <a:latin typeface="Cambria"/>
              <a:cs typeface="Cambria"/>
            </a:endParaRPr>
          </a:p>
        </p:txBody>
      </p:sp>
      <p:sp>
        <p:nvSpPr>
          <p:cNvPr id="3" name="Content Placeholder 2"/>
          <p:cNvSpPr>
            <a:spLocks noGrp="1"/>
          </p:cNvSpPr>
          <p:nvPr>
            <p:ph idx="1"/>
          </p:nvPr>
        </p:nvSpPr>
        <p:spPr>
          <a:xfrm>
            <a:off x="457200" y="1600200"/>
            <a:ext cx="8229600" cy="4646436"/>
          </a:xfrm>
        </p:spPr>
        <p:txBody>
          <a:bodyPr>
            <a:normAutofit/>
          </a:bodyPr>
          <a:lstStyle/>
          <a:p>
            <a:pPr algn="ctr">
              <a:buNone/>
            </a:pPr>
            <a:r>
              <a:rPr lang="en-US" b="1" i="1" dirty="0" smtClean="0">
                <a:effectLst>
                  <a:outerShdw blurRad="38100" dist="38100" dir="2700000" algn="tl">
                    <a:srgbClr val="000000">
                      <a:alpha val="43137"/>
                    </a:srgbClr>
                  </a:outerShdw>
                </a:effectLst>
              </a:rPr>
              <a:t>Jesus </a:t>
            </a:r>
            <a:r>
              <a:rPr lang="en-US" b="1" i="1" dirty="0" smtClean="0">
                <a:solidFill>
                  <a:srgbClr val="FFFF00"/>
                </a:solidFill>
                <a:effectLst>
                  <a:outerShdw blurRad="38100" dist="38100" dir="2700000" algn="tl">
                    <a:srgbClr val="000000">
                      <a:alpha val="43137"/>
                    </a:srgbClr>
                  </a:outerShdw>
                </a:effectLst>
              </a:rPr>
              <a:t>is</a:t>
            </a:r>
            <a:r>
              <a:rPr lang="en-US" b="1" i="1" dirty="0" smtClean="0">
                <a:effectLst>
                  <a:outerShdw blurRad="38100" dist="38100" dir="2700000" algn="tl">
                    <a:srgbClr val="000000">
                      <a:alpha val="43137"/>
                    </a:srgbClr>
                  </a:outerShdw>
                </a:effectLst>
              </a:rPr>
              <a:t> knocking down all the supports this </a:t>
            </a:r>
          </a:p>
          <a:p>
            <a:pPr algn="ctr">
              <a:buNone/>
            </a:pPr>
            <a:r>
              <a:rPr lang="en-US" b="1" i="1" dirty="0" smtClean="0">
                <a:effectLst>
                  <a:outerShdw blurRad="38100" dist="38100" dir="2700000" algn="tl">
                    <a:srgbClr val="000000">
                      <a:alpha val="43137"/>
                    </a:srgbClr>
                  </a:outerShdw>
                </a:effectLst>
              </a:rPr>
              <a:t>man’s family and culture provide for him. It  </a:t>
            </a:r>
          </a:p>
          <a:p>
            <a:pPr algn="ctr">
              <a:buNone/>
            </a:pPr>
            <a:r>
              <a:rPr lang="en-US" b="1" i="1" dirty="0" smtClean="0">
                <a:effectLst>
                  <a:outerShdw blurRad="38100" dist="38100" dir="2700000" algn="tl">
                    <a:srgbClr val="000000">
                      <a:alpha val="43137"/>
                    </a:srgbClr>
                  </a:outerShdw>
                </a:effectLst>
              </a:rPr>
              <a:t>will take  </a:t>
            </a:r>
            <a:r>
              <a:rPr lang="en-US" b="1" i="1" u="sng" dirty="0" smtClean="0">
                <a:solidFill>
                  <a:srgbClr val="FFFF00"/>
                </a:solidFill>
                <a:effectLst>
                  <a:outerShdw blurRad="38100" dist="38100" dir="2700000" algn="tl">
                    <a:srgbClr val="000000">
                      <a:alpha val="43137"/>
                    </a:srgbClr>
                  </a:outerShdw>
                </a:effectLst>
              </a:rPr>
              <a:t>faith</a:t>
            </a:r>
            <a:r>
              <a:rPr lang="en-US" b="1" dirty="0" smtClean="0">
                <a:solidFill>
                  <a:srgbClr val="FFFF00"/>
                </a:solidFill>
                <a:effectLst>
                  <a:outerShdw blurRad="38100" dist="38100" dir="2700000" algn="tl">
                    <a:srgbClr val="000000">
                      <a:alpha val="43137"/>
                    </a:srgbClr>
                  </a:outerShdw>
                </a:effectLst>
              </a:rPr>
              <a:t> </a:t>
            </a:r>
            <a:r>
              <a:rPr lang="en-US" b="1" i="1" dirty="0" smtClean="0">
                <a:solidFill>
                  <a:srgbClr val="FFFF00"/>
                </a:solidFill>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rPr>
              <a:t>for this man to accept Jesus as </a:t>
            </a:r>
          </a:p>
          <a:p>
            <a:pPr algn="ctr">
              <a:buNone/>
            </a:pPr>
            <a:r>
              <a:rPr lang="en-US" b="1" i="1" dirty="0" smtClean="0">
                <a:effectLst>
                  <a:outerShdw blurRad="38100" dist="38100" dir="2700000" algn="tl">
                    <a:srgbClr val="000000">
                      <a:alpha val="43137"/>
                    </a:srgbClr>
                  </a:outerShdw>
                </a:effectLst>
              </a:rPr>
              <a:t>his new family leader and new support system. </a:t>
            </a:r>
          </a:p>
          <a:p>
            <a:pPr algn="ctr">
              <a:buNone/>
            </a:pPr>
            <a:r>
              <a:rPr lang="en-US" b="1" i="1" dirty="0" smtClean="0">
                <a:effectLst>
                  <a:outerShdw blurRad="38100" dist="38100" dir="2700000" algn="tl">
                    <a:srgbClr val="000000">
                      <a:alpha val="43137"/>
                    </a:srgbClr>
                  </a:outerShdw>
                </a:effectLst>
              </a:rPr>
              <a:t>Jesus will decide what property he’ll need </a:t>
            </a:r>
          </a:p>
          <a:p>
            <a:pPr algn="ctr">
              <a:buNone/>
            </a:pPr>
            <a:r>
              <a:rPr lang="en-US" b="1" i="1" dirty="0" smtClean="0">
                <a:effectLst>
                  <a:outerShdw blurRad="38100" dist="38100" dir="2700000" algn="tl">
                    <a:srgbClr val="000000">
                      <a:alpha val="43137"/>
                    </a:srgbClr>
                  </a:outerShdw>
                </a:effectLst>
              </a:rPr>
              <a:t>and will give it to him. His disciples will </a:t>
            </a:r>
          </a:p>
          <a:p>
            <a:pPr algn="ctr">
              <a:buNone/>
            </a:pPr>
            <a:r>
              <a:rPr lang="en-US" b="1" i="1" dirty="0" smtClean="0">
                <a:effectLst>
                  <a:outerShdw blurRad="38100" dist="38100" dir="2700000" algn="tl">
                    <a:srgbClr val="000000">
                      <a:alpha val="43137"/>
                    </a:srgbClr>
                  </a:outerShdw>
                </a:effectLst>
              </a:rPr>
              <a:t>become this man’s new community.</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5175" y="1834591"/>
            <a:ext cx="7612063" cy="1432934"/>
          </a:xfrm>
        </p:spPr>
        <p:txBody>
          <a:bodyPr/>
          <a:lstStyle/>
          <a:p>
            <a:r>
              <a:rPr lang="en-US" b="1" i="1" dirty="0" smtClean="0">
                <a:latin typeface="Cambria"/>
                <a:cs typeface="Cambria"/>
              </a:rPr>
              <a:t>What does the young </a:t>
            </a:r>
            <a:br>
              <a:rPr lang="en-US" b="1" i="1" dirty="0" smtClean="0">
                <a:latin typeface="Cambria"/>
                <a:cs typeface="Cambria"/>
              </a:rPr>
            </a:br>
            <a:r>
              <a:rPr lang="en-US" b="1" i="1" dirty="0" smtClean="0">
                <a:latin typeface="Cambria"/>
                <a:cs typeface="Cambria"/>
              </a:rPr>
              <a:t>man decide to do?</a:t>
            </a:r>
            <a:endParaRPr lang="en-US" b="1" i="1" dirty="0">
              <a:latin typeface="Cambria"/>
              <a:cs typeface="Cambria"/>
            </a:endParaRPr>
          </a:p>
        </p:txBody>
      </p:sp>
      <p:sp>
        <p:nvSpPr>
          <p:cNvPr id="5" name="Text Placeholder 4"/>
          <p:cNvSpPr>
            <a:spLocks noGrp="1"/>
          </p:cNvSpPr>
          <p:nvPr>
            <p:ph type="body" idx="1"/>
          </p:nvPr>
        </p:nvSpPr>
        <p:spPr/>
        <p:txBody>
          <a:bodyPr/>
          <a:lstStyle/>
          <a:p>
            <a:endParaRPr lang="en-US" dirty="0"/>
          </a:p>
        </p:txBody>
      </p:sp>
      <p:pic>
        <p:nvPicPr>
          <p:cNvPr id="7" name="Picture 6"/>
          <p:cNvPicPr>
            <a:picLocks noChangeAspect="1"/>
          </p:cNvPicPr>
          <p:nvPr/>
        </p:nvPicPr>
        <p:blipFill>
          <a:blip r:embed="rId2"/>
          <a:srcRect t="9836" r="44205"/>
          <a:stretch>
            <a:fillRect/>
          </a:stretch>
        </p:blipFill>
        <p:spPr>
          <a:xfrm>
            <a:off x="1096356" y="3574028"/>
            <a:ext cx="2540075" cy="3028374"/>
          </a:xfrm>
          <a:prstGeom prst="rect">
            <a:avLst/>
          </a:prstGeom>
          <a:ln>
            <a:solidFill>
              <a:srgbClr val="800000"/>
            </a:solidFill>
          </a:ln>
          <a:effectLst>
            <a:glow rad="228600">
              <a:schemeClr val="accent1">
                <a:alpha val="75000"/>
              </a:schemeClr>
            </a:glow>
          </a:effectLst>
          <a:scene3d>
            <a:camera prst="obliqueBottomLeft">
              <a:rot lat="0" lon="0" rev="0"/>
            </a:camera>
            <a:lightRig rig="threePt" dir="t"/>
          </a:scene3d>
        </p:spPr>
      </p:pic>
    </p:spTree>
  </p:cSld>
  <p:clrMapOvr>
    <a:masterClrMapping/>
  </p:clrMapOvr>
  <p:transition spd="slow">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outerShdw blurRad="38100" dist="38100" dir="2700000" algn="tl">
                    <a:srgbClr val="000000">
                      <a:alpha val="43137"/>
                    </a:srgbClr>
                  </a:outerShdw>
                </a:effectLst>
                <a:latin typeface="Cambria"/>
                <a:cs typeface="Cambria"/>
              </a:rPr>
              <a:t>Mark 10:22</a:t>
            </a:r>
            <a:endParaRPr lang="en-US"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7920037" cy="4646436"/>
          </a:xfrm>
        </p:spPr>
        <p:txBody>
          <a:bodyPr>
            <a:normAutofit/>
          </a:bodyPr>
          <a:lstStyle/>
          <a:p>
            <a:pPr algn="ctr">
              <a:buNone/>
            </a:pPr>
            <a:r>
              <a:rPr lang="en-US" sz="3000" dirty="0" smtClean="0">
                <a:latin typeface="Cambria"/>
                <a:cs typeface="Cambria"/>
              </a:rPr>
              <a:t>   But he was sad at this word, and went away sorrowful, for he had great possessions. </a:t>
            </a:r>
            <a:endParaRPr lang="en-US" sz="3000" dirty="0">
              <a:latin typeface="Cambria"/>
              <a:cs typeface="Cambria"/>
            </a:endParaRPr>
          </a:p>
        </p:txBody>
      </p:sp>
      <p:pic>
        <p:nvPicPr>
          <p:cNvPr id="4" name="Picture 3"/>
          <p:cNvPicPr>
            <a:picLocks noChangeAspect="1"/>
          </p:cNvPicPr>
          <p:nvPr/>
        </p:nvPicPr>
        <p:blipFill>
          <a:blip r:embed="rId2"/>
          <a:stretch>
            <a:fillRect/>
          </a:stretch>
        </p:blipFill>
        <p:spPr>
          <a:xfrm>
            <a:off x="1577597" y="2910418"/>
            <a:ext cx="6193125" cy="3484994"/>
          </a:xfrm>
          <a:prstGeom prst="rect">
            <a:avLst/>
          </a:prstGeom>
          <a:ln>
            <a:noFill/>
          </a:ln>
          <a:effectLst>
            <a:softEdge rad="112500"/>
          </a:effectLst>
        </p:spPr>
      </p:pic>
    </p:spTree>
  </p:cSld>
  <p:clrMapOvr>
    <a:masterClrMapping/>
  </p:clrMapOvr>
  <p:transition spd="slow">
    <p:cover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90000"/>
                    <a:lumOff val="10000"/>
                  </a:schemeClr>
                </a:solidFill>
                <a:effectLst/>
              </a:rPr>
              <a:t>Compare</a:t>
            </a:r>
            <a:endParaRPr lang="en-US" b="1" dirty="0">
              <a:solidFill>
                <a:schemeClr val="tx2">
                  <a:lumMod val="90000"/>
                  <a:lumOff val="10000"/>
                </a:schemeClr>
              </a:solidFill>
              <a:effectLst/>
            </a:endParaRPr>
          </a:p>
        </p:txBody>
      </p:sp>
      <p:sp>
        <p:nvSpPr>
          <p:cNvPr id="4" name="Text Placeholder 3"/>
          <p:cNvSpPr>
            <a:spLocks noGrp="1"/>
          </p:cNvSpPr>
          <p:nvPr>
            <p:ph type="body" idx="1"/>
          </p:nvPr>
        </p:nvSpPr>
        <p:spPr/>
        <p:txBody>
          <a:bodyPr>
            <a:normAutofit/>
          </a:bodyPr>
          <a:lstStyle/>
          <a:p>
            <a:r>
              <a:rPr lang="en-US" sz="3000" dirty="0" smtClean="0"/>
              <a:t>Mark 10:22</a:t>
            </a:r>
            <a:endParaRPr lang="en-US" sz="3000" dirty="0"/>
          </a:p>
        </p:txBody>
      </p:sp>
      <p:sp>
        <p:nvSpPr>
          <p:cNvPr id="3" name="Content Placeholder 2"/>
          <p:cNvSpPr>
            <a:spLocks noGrp="1"/>
          </p:cNvSpPr>
          <p:nvPr>
            <p:ph sz="half" idx="2"/>
          </p:nvPr>
        </p:nvSpPr>
        <p:spPr/>
        <p:txBody>
          <a:bodyPr/>
          <a:lstStyle/>
          <a:p>
            <a:pPr>
              <a:buNone/>
            </a:pPr>
            <a:r>
              <a:rPr lang="en-US" dirty="0" smtClean="0">
                <a:effectLst>
                  <a:outerShdw blurRad="38100" dist="38100" dir="2700000" algn="tl">
                    <a:srgbClr val="000000">
                      <a:alpha val="43137"/>
                    </a:srgbClr>
                  </a:outerShdw>
                </a:effectLst>
              </a:rPr>
              <a:t>	</a:t>
            </a:r>
            <a:r>
              <a:rPr lang="en-US" b="1" dirty="0" smtClean="0">
                <a:latin typeface="Cambria"/>
                <a:cs typeface="Cambria"/>
              </a:rPr>
              <a:t>But he was sad at this word, and went away sorrowful, for he had  great possessions. </a:t>
            </a:r>
            <a:endParaRPr lang="en-US" b="1" dirty="0" smtClean="0"/>
          </a:p>
          <a:p>
            <a:pPr>
              <a:buNone/>
            </a:pP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normAutofit/>
          </a:bodyPr>
          <a:lstStyle/>
          <a:p>
            <a:pPr>
              <a:buNone/>
            </a:pPr>
            <a:r>
              <a:rPr lang="en-US" dirty="0" smtClean="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rPr>
              <a:t>The rich man heard Jesus’ second list of commands and went away sorrowful because he had “great possessions” and had greater </a:t>
            </a:r>
            <a:r>
              <a:rPr lang="en-US" b="1" i="1" dirty="0" smtClean="0">
                <a:solidFill>
                  <a:srgbClr val="FFFF00"/>
                </a:solidFill>
                <a:effectLst>
                  <a:outerShdw blurRad="38100" dist="38100" dir="2700000" algn="tl">
                    <a:srgbClr val="000000">
                      <a:alpha val="43137"/>
                    </a:srgbClr>
                  </a:outerShdw>
                </a:effectLst>
              </a:rPr>
              <a:t>faith</a:t>
            </a:r>
            <a:r>
              <a:rPr lang="en-US" b="1" i="1" dirty="0" smtClean="0">
                <a:effectLst>
                  <a:outerShdw blurRad="38100" dist="38100" dir="2700000" algn="tl">
                    <a:srgbClr val="000000">
                      <a:alpha val="43137"/>
                    </a:srgbClr>
                  </a:outerShdw>
                </a:effectLst>
              </a:rPr>
              <a:t> in his current supports </a:t>
            </a:r>
            <a:r>
              <a:rPr lang="en-US" b="1" dirty="0" smtClean="0">
                <a:effectLst>
                  <a:outerShdw blurRad="38100" dist="38100" dir="2700000" algn="tl">
                    <a:srgbClr val="000000">
                      <a:alpha val="43137"/>
                    </a:srgbClr>
                  </a:outerShdw>
                </a:effectLst>
              </a:rPr>
              <a:t>– </a:t>
            </a:r>
            <a:r>
              <a:rPr lang="en-US" b="1" i="1" dirty="0" smtClean="0">
                <a:solidFill>
                  <a:srgbClr val="FFFF00"/>
                </a:solidFill>
                <a:effectLst>
                  <a:outerShdw blurRad="38100" dist="38100" dir="2700000" algn="tl">
                    <a:srgbClr val="000000">
                      <a:alpha val="43137"/>
                    </a:srgbClr>
                  </a:outerShdw>
                </a:effectLst>
              </a:rPr>
              <a:t>family, property, and community</a:t>
            </a:r>
            <a:r>
              <a:rPr lang="en-US" b="1" dirty="0" smtClean="0">
                <a:effectLst>
                  <a:outerShdw blurRad="38100" dist="38100" dir="2700000" algn="tl">
                    <a:srgbClr val="000000">
                      <a:alpha val="43137"/>
                    </a:srgbClr>
                  </a:outerShdw>
                </a:effectLst>
              </a:rPr>
              <a:t>   – </a:t>
            </a:r>
            <a:r>
              <a:rPr lang="en-US" b="1" i="1" dirty="0" smtClean="0">
                <a:effectLst>
                  <a:outerShdw blurRad="38100" dist="38100" dir="2700000" algn="tl">
                    <a:srgbClr val="000000">
                      <a:alpha val="43137"/>
                    </a:srgbClr>
                  </a:outerShdw>
                </a:effectLst>
              </a:rPr>
              <a:t>than in Jesus.</a:t>
            </a:r>
          </a:p>
          <a:p>
            <a:endParaRPr lang="en-US" dirty="0"/>
          </a:p>
        </p:txBody>
      </p:sp>
      <p:pic>
        <p:nvPicPr>
          <p:cNvPr id="7" name="Picture 6" descr="images.jpg"/>
          <p:cNvPicPr>
            <a:picLocks noChangeAspect="1"/>
          </p:cNvPicPr>
          <p:nvPr/>
        </p:nvPicPr>
        <p:blipFill>
          <a:blip r:embed="rId2"/>
          <a:stretch>
            <a:fillRect/>
          </a:stretch>
        </p:blipFill>
        <p:spPr>
          <a:xfrm>
            <a:off x="2731360" y="5240745"/>
            <a:ext cx="2094640" cy="1425270"/>
          </a:xfrm>
          <a:prstGeom prst="rect">
            <a:avLst/>
          </a:prstGeom>
          <a:ln>
            <a:solidFill>
              <a:srgbClr val="000000"/>
            </a:solidFill>
          </a:ln>
        </p:spPr>
      </p:pic>
      <p:pic>
        <p:nvPicPr>
          <p:cNvPr id="8" name="Picture 7" descr="images.jpg"/>
          <p:cNvPicPr>
            <a:picLocks noChangeAspect="1"/>
          </p:cNvPicPr>
          <p:nvPr/>
        </p:nvPicPr>
        <p:blipFill>
          <a:blip r:embed="rId3"/>
          <a:stretch>
            <a:fillRect/>
          </a:stretch>
        </p:blipFill>
        <p:spPr>
          <a:xfrm>
            <a:off x="325576" y="5330061"/>
            <a:ext cx="1811978" cy="1205789"/>
          </a:xfrm>
          <a:prstGeom prst="rect">
            <a:avLst/>
          </a:prstGeom>
          <a:ln>
            <a:solidFill>
              <a:srgbClr val="000000"/>
            </a:solidFill>
          </a:ln>
        </p:spPr>
      </p:pic>
      <p:pic>
        <p:nvPicPr>
          <p:cNvPr id="9" name="Picture 8" descr="images-1.jpg"/>
          <p:cNvPicPr>
            <a:picLocks noChangeAspect="1"/>
          </p:cNvPicPr>
          <p:nvPr/>
        </p:nvPicPr>
        <p:blipFill>
          <a:blip r:embed="rId4"/>
          <a:stretch>
            <a:fillRect/>
          </a:stretch>
        </p:blipFill>
        <p:spPr>
          <a:xfrm>
            <a:off x="1534743" y="3938902"/>
            <a:ext cx="2200645" cy="1464429"/>
          </a:xfrm>
          <a:prstGeom prst="rect">
            <a:avLst/>
          </a:prstGeom>
          <a:ln>
            <a:solidFill>
              <a:srgbClr val="000000"/>
            </a:solid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46247"/>
                </a:solidFill>
                <a:effectLst/>
                <a:latin typeface="Cambria"/>
                <a:cs typeface="Cambria"/>
              </a:rPr>
              <a:t>Observations: </a:t>
            </a:r>
            <a:endParaRPr lang="en-US" dirty="0">
              <a:solidFill>
                <a:srgbClr val="246247"/>
              </a:solidFill>
              <a:effectLst/>
              <a:latin typeface="Cambria"/>
              <a:cs typeface="Cambria"/>
            </a:endParaRPr>
          </a:p>
        </p:txBody>
      </p:sp>
      <p:sp>
        <p:nvSpPr>
          <p:cNvPr id="3" name="Content Placeholder 2"/>
          <p:cNvSpPr>
            <a:spLocks noGrp="1"/>
          </p:cNvSpPr>
          <p:nvPr>
            <p:ph idx="1"/>
          </p:nvPr>
        </p:nvSpPr>
        <p:spPr/>
        <p:txBody>
          <a:bodyPr>
            <a:normAutofit fontScale="92500" lnSpcReduction="10000"/>
          </a:bodyPr>
          <a:lstStyle/>
          <a:p>
            <a:pPr algn="ctr">
              <a:buNone/>
            </a:pPr>
            <a:r>
              <a:rPr lang="en-US" dirty="0" smtClean="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latin typeface="Arial Rounded MT Bold"/>
                <a:cs typeface="Arial Rounded MT Bold"/>
              </a:rPr>
              <a:t>This rich man looked at </a:t>
            </a:r>
            <a:r>
              <a:rPr lang="en-US" sz="2800" b="1" i="1" dirty="0" smtClean="0">
                <a:effectLst>
                  <a:outerShdw blurRad="38100" dist="38100" dir="2700000" algn="tl">
                    <a:srgbClr val="000000">
                      <a:alpha val="43137"/>
                    </a:srgbClr>
                  </a:outerShdw>
                </a:effectLst>
                <a:latin typeface="Arial Rounded MT Bold"/>
                <a:cs typeface="Arial Rounded MT Bold"/>
              </a:rPr>
              <a:t>pure life</a:t>
            </a:r>
            <a:r>
              <a:rPr lang="en-US" sz="2800" dirty="0" smtClean="0">
                <a:effectLst>
                  <a:outerShdw blurRad="38100" dist="38100" dir="2700000" algn="tl">
                    <a:srgbClr val="000000">
                      <a:alpha val="43137"/>
                    </a:srgbClr>
                  </a:outerShdw>
                </a:effectLst>
                <a:latin typeface="Arial Rounded MT Bold"/>
                <a:cs typeface="Arial Rounded MT Bold"/>
              </a:rPr>
              <a:t> straight in </a:t>
            </a:r>
          </a:p>
          <a:p>
            <a:pPr algn="ctr">
              <a:buNone/>
            </a:pPr>
            <a:r>
              <a:rPr lang="en-US" sz="2800" dirty="0" smtClean="0">
                <a:effectLst>
                  <a:outerShdw blurRad="38100" dist="38100" dir="2700000" algn="tl">
                    <a:srgbClr val="000000">
                      <a:alpha val="43137"/>
                    </a:srgbClr>
                  </a:outerShdw>
                </a:effectLst>
                <a:latin typeface="Arial Rounded MT Bold"/>
                <a:cs typeface="Arial Rounded MT Bold"/>
              </a:rPr>
              <a:t>the eyes and turned Jesus down! Because </a:t>
            </a:r>
          </a:p>
          <a:p>
            <a:pPr algn="ctr">
              <a:buNone/>
            </a:pPr>
            <a:r>
              <a:rPr lang="en-US" sz="2800" dirty="0" smtClean="0">
                <a:effectLst>
                  <a:outerShdw blurRad="38100" dist="38100" dir="2700000" algn="tl">
                    <a:srgbClr val="000000">
                      <a:alpha val="43137"/>
                    </a:srgbClr>
                  </a:outerShdw>
                </a:effectLst>
                <a:latin typeface="Arial Rounded MT Bold"/>
                <a:cs typeface="Arial Rounded MT Bold"/>
              </a:rPr>
              <a:t>Jesus knew this man didn’t have the </a:t>
            </a:r>
            <a:r>
              <a:rPr lang="en-US" sz="2800" u="sng" dirty="0" smtClean="0">
                <a:solidFill>
                  <a:srgbClr val="FFFF00"/>
                </a:solidFill>
                <a:effectLst>
                  <a:outerShdw blurRad="38100" dist="38100" dir="2700000" algn="tl">
                    <a:srgbClr val="000000">
                      <a:alpha val="43137"/>
                    </a:srgbClr>
                  </a:outerShdw>
                </a:effectLst>
                <a:latin typeface="Arial Rounded MT Bold"/>
                <a:cs typeface="Arial Rounded MT Bold"/>
              </a:rPr>
              <a:t>faith</a:t>
            </a:r>
            <a:r>
              <a:rPr lang="en-US" sz="2800" dirty="0" smtClean="0">
                <a:solidFill>
                  <a:srgbClr val="FFFF00"/>
                </a:solidFill>
                <a:effectLst>
                  <a:outerShdw blurRad="38100" dist="38100" dir="2700000" algn="tl">
                    <a:srgbClr val="000000">
                      <a:alpha val="43137"/>
                    </a:srgbClr>
                  </a:outerShdw>
                </a:effectLst>
                <a:latin typeface="Arial Rounded MT Bold"/>
                <a:cs typeface="Arial Rounded MT Bold"/>
              </a:rPr>
              <a:t> </a:t>
            </a:r>
          </a:p>
          <a:p>
            <a:pPr algn="ctr">
              <a:buNone/>
            </a:pPr>
            <a:r>
              <a:rPr lang="en-US" sz="2800" dirty="0" smtClean="0">
                <a:effectLst>
                  <a:outerShdw blurRad="38100" dist="38100" dir="2700000" algn="tl">
                    <a:srgbClr val="000000">
                      <a:alpha val="43137"/>
                    </a:srgbClr>
                  </a:outerShdw>
                </a:effectLst>
                <a:latin typeface="Arial Rounded MT Bold"/>
                <a:cs typeface="Arial Rounded MT Bold"/>
              </a:rPr>
              <a:t>to trust Jesus for his lack, he let him go. </a:t>
            </a:r>
          </a:p>
          <a:p>
            <a:pPr algn="ctr">
              <a:buNone/>
            </a:pPr>
            <a:r>
              <a:rPr lang="en-US" sz="2800" i="1" dirty="0" smtClean="0">
                <a:solidFill>
                  <a:srgbClr val="FFFF00"/>
                </a:solidFill>
                <a:effectLst>
                  <a:outerShdw blurRad="38100" dist="38100" dir="2700000" algn="tl">
                    <a:srgbClr val="000000">
                      <a:alpha val="43137"/>
                    </a:srgbClr>
                  </a:outerShdw>
                </a:effectLst>
                <a:latin typeface="Arial Rounded MT Bold"/>
                <a:cs typeface="Arial Rounded MT Bold"/>
              </a:rPr>
              <a:t>This is why Jesus didn’t chase after </a:t>
            </a:r>
          </a:p>
          <a:p>
            <a:pPr algn="ctr">
              <a:buNone/>
            </a:pPr>
            <a:r>
              <a:rPr lang="en-US" sz="2800" i="1" dirty="0" smtClean="0">
                <a:solidFill>
                  <a:srgbClr val="FFFF00"/>
                </a:solidFill>
                <a:effectLst>
                  <a:outerShdw blurRad="38100" dist="38100" dir="2700000" algn="tl">
                    <a:srgbClr val="000000">
                      <a:alpha val="43137"/>
                    </a:srgbClr>
                  </a:outerShdw>
                </a:effectLst>
                <a:latin typeface="Arial Rounded MT Bold"/>
                <a:cs typeface="Arial Rounded MT Bold"/>
              </a:rPr>
              <a:t>him or try to convince </a:t>
            </a:r>
          </a:p>
          <a:p>
            <a:pPr algn="ctr">
              <a:buNone/>
            </a:pPr>
            <a:r>
              <a:rPr lang="en-US" sz="2800" i="1" dirty="0" smtClean="0">
                <a:solidFill>
                  <a:srgbClr val="FFFF00"/>
                </a:solidFill>
                <a:effectLst>
                  <a:outerShdw blurRad="38100" dist="38100" dir="2700000" algn="tl">
                    <a:srgbClr val="000000">
                      <a:alpha val="43137"/>
                    </a:srgbClr>
                  </a:outerShdw>
                </a:effectLst>
                <a:latin typeface="Arial Rounded MT Bold"/>
                <a:cs typeface="Arial Rounded MT Bold"/>
              </a:rPr>
              <a:t>him otherwise</a:t>
            </a:r>
            <a:r>
              <a:rPr lang="en-US" sz="2800" i="1" dirty="0" smtClean="0">
                <a:effectLst>
                  <a:outerShdw blurRad="38100" dist="38100" dir="2700000" algn="tl">
                    <a:srgbClr val="000000">
                      <a:alpha val="43137"/>
                    </a:srgbClr>
                  </a:outerShdw>
                </a:effectLst>
                <a:latin typeface="Arial Rounded MT Bold"/>
                <a:cs typeface="Arial Rounded MT Bold"/>
              </a:rPr>
              <a:t>.</a:t>
            </a:r>
            <a:endParaRPr lang="en-US" sz="2800" i="1" dirty="0">
              <a:effectLst>
                <a:outerShdw blurRad="38100" dist="38100" dir="2700000" algn="tl">
                  <a:srgbClr val="000000">
                    <a:alpha val="43137"/>
                  </a:srgbClr>
                </a:outerShdw>
              </a:effectLst>
              <a:latin typeface="Arial Rounded MT Bold"/>
              <a:cs typeface="Arial Rounded MT Bold"/>
            </a:endParaRPr>
          </a:p>
        </p:txBody>
      </p:sp>
    </p:spTree>
  </p:cSld>
  <p:clrMapOvr>
    <a:masterClrMapping/>
  </p:clrMapOvr>
  <p:transition spd="slow">
    <p:checke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latin typeface="Cambria"/>
                <a:cs typeface="Cambria"/>
              </a:rPr>
              <a:t>What is a Parable?</a:t>
            </a:r>
            <a:endParaRPr lang="en-US" b="1" dirty="0">
              <a:solidFill>
                <a:srgbClr val="008000"/>
              </a:solidFill>
              <a:latin typeface="Cambria"/>
              <a:cs typeface="Cambria"/>
            </a:endParaRPr>
          </a:p>
        </p:txBody>
      </p:sp>
      <p:sp>
        <p:nvSpPr>
          <p:cNvPr id="3" name="Content Placeholder 2"/>
          <p:cNvSpPr>
            <a:spLocks noGrp="1"/>
          </p:cNvSpPr>
          <p:nvPr>
            <p:ph idx="1"/>
          </p:nvPr>
        </p:nvSpPr>
        <p:spPr/>
        <p:txBody>
          <a:bodyPr>
            <a:normAutofit/>
          </a:bodyPr>
          <a:lstStyle/>
          <a:p>
            <a:pPr algn="ctr">
              <a:buNone/>
            </a:pPr>
            <a:r>
              <a:rPr lang="en-US" sz="4000" i="1" dirty="0" smtClean="0">
                <a:latin typeface="Arial Rounded MT Bold"/>
                <a:cs typeface="Arial Rounded MT Bold"/>
              </a:rPr>
              <a:t>An earthly story with </a:t>
            </a:r>
          </a:p>
          <a:p>
            <a:pPr algn="ctr">
              <a:buNone/>
            </a:pPr>
            <a:r>
              <a:rPr lang="en-US" sz="4000" i="1" dirty="0" smtClean="0">
                <a:latin typeface="Arial Rounded MT Bold"/>
                <a:cs typeface="Arial Rounded MT Bold"/>
              </a:rPr>
              <a:t>a heavenly meaning</a:t>
            </a:r>
            <a:endParaRPr lang="en-US" sz="4000" i="1" dirty="0">
              <a:latin typeface="Arial Rounded MT Bold"/>
              <a:cs typeface="Arial Rounded MT Bold"/>
            </a:endParaRPr>
          </a:p>
        </p:txBody>
      </p:sp>
      <p:pic>
        <p:nvPicPr>
          <p:cNvPr id="4" name="Picture 3"/>
          <p:cNvPicPr>
            <a:picLocks noChangeAspect="1"/>
          </p:cNvPicPr>
          <p:nvPr/>
        </p:nvPicPr>
        <p:blipFill>
          <a:blip r:embed="rId2"/>
          <a:stretch>
            <a:fillRect/>
          </a:stretch>
        </p:blipFill>
        <p:spPr>
          <a:xfrm>
            <a:off x="1530576" y="4365568"/>
            <a:ext cx="6235700" cy="1308100"/>
          </a:xfrm>
          <a:prstGeom prst="roundRect">
            <a:avLst>
              <a:gd name="adj" fmla="val 4167"/>
            </a:avLst>
          </a:prstGeom>
          <a:solidFill>
            <a:srgbClr val="FFFFFF"/>
          </a:solidFill>
          <a:ln w="22225" cap="sq" cmpd="sng" algn="ctr">
            <a:solidFill>
              <a:schemeClr val="bg1"/>
            </a:solidFill>
            <a:prstDash val="solid"/>
            <a:miter lim="800000"/>
            <a:headEnd type="none" w="med" len="med"/>
            <a:tailEnd type="none" w="med" len="me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p:randomBa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8000"/>
                </a:solidFill>
                <a:effectLst/>
                <a:latin typeface="Cambria"/>
                <a:cs typeface="Cambria"/>
              </a:rPr>
              <a:t>Question </a:t>
            </a:r>
            <a:endParaRPr lang="en-US" dirty="0">
              <a:solidFill>
                <a:srgbClr val="008000"/>
              </a:solidFill>
              <a:effectLst/>
              <a:latin typeface="Cambria"/>
              <a:cs typeface="Cambria"/>
            </a:endParaRPr>
          </a:p>
        </p:txBody>
      </p:sp>
      <p:sp>
        <p:nvSpPr>
          <p:cNvPr id="3" name="Content Placeholder 2"/>
          <p:cNvSpPr>
            <a:spLocks noGrp="1"/>
          </p:cNvSpPr>
          <p:nvPr>
            <p:ph idx="1"/>
          </p:nvPr>
        </p:nvSpPr>
        <p:spPr/>
        <p:txBody>
          <a:bodyPr>
            <a:normAutofit/>
          </a:bodyPr>
          <a:lstStyle/>
          <a:p>
            <a:pPr>
              <a:buNone/>
            </a:pPr>
            <a:r>
              <a:rPr lang="en-US" dirty="0" smtClean="0">
                <a:effectLst>
                  <a:outerShdw blurRad="38100" dist="38100" dir="2700000" algn="tl">
                    <a:srgbClr val="000000">
                      <a:alpha val="43137"/>
                    </a:srgbClr>
                  </a:outerShdw>
                </a:effectLst>
              </a:rPr>
              <a:t>	</a:t>
            </a:r>
            <a:endParaRPr lang="en-US" sz="2400" i="1" dirty="0" smtClean="0">
              <a:effectLst>
                <a:outerShdw blurRad="38100" dist="38100" dir="2700000" algn="tl">
                  <a:srgbClr val="000000">
                    <a:alpha val="43137"/>
                  </a:srgbClr>
                </a:outerShdw>
              </a:effectLst>
            </a:endParaRPr>
          </a:p>
          <a:p>
            <a:pPr algn="ctr">
              <a:buNone/>
            </a:pPr>
            <a:r>
              <a:rPr lang="en-US" sz="3000" i="1" dirty="0" smtClean="0">
                <a:effectLst>
                  <a:outerShdw blurRad="38100" dist="38100" dir="2700000" algn="tl">
                    <a:srgbClr val="000000">
                      <a:alpha val="43137"/>
                    </a:srgbClr>
                  </a:outerShdw>
                </a:effectLst>
                <a:latin typeface="Arial Rounded MT Bold"/>
                <a:cs typeface="Arial Rounded MT Bold"/>
              </a:rPr>
              <a:t>What does this tell us about </a:t>
            </a:r>
          </a:p>
          <a:p>
            <a:pPr algn="ctr">
              <a:buNone/>
            </a:pPr>
            <a:r>
              <a:rPr lang="en-US" sz="3000" i="1" dirty="0" smtClean="0">
                <a:effectLst>
                  <a:outerShdw blurRad="38100" dist="38100" dir="2700000" algn="tl">
                    <a:srgbClr val="000000">
                      <a:alpha val="43137"/>
                    </a:srgbClr>
                  </a:outerShdw>
                </a:effectLst>
                <a:latin typeface="Arial Rounded MT Bold"/>
                <a:cs typeface="Arial Rounded MT Bold"/>
              </a:rPr>
              <a:t>our evangelism efforts today</a:t>
            </a:r>
          </a:p>
          <a:p>
            <a:pPr algn="ctr">
              <a:buNone/>
            </a:pPr>
            <a:r>
              <a:rPr lang="en-US" sz="3000" i="1" dirty="0" smtClean="0">
                <a:effectLst>
                  <a:outerShdw blurRad="38100" dist="38100" dir="2700000" algn="tl">
                    <a:srgbClr val="000000">
                      <a:alpha val="43137"/>
                    </a:srgbClr>
                  </a:outerShdw>
                </a:effectLst>
                <a:latin typeface="Arial Rounded MT Bold"/>
                <a:cs typeface="Arial Rounded MT Bold"/>
              </a:rPr>
              <a:t>if Jesus let this guy go?</a:t>
            </a:r>
            <a:endParaRPr lang="en-US" sz="3000" i="1" dirty="0">
              <a:effectLst>
                <a:outerShdw blurRad="38100" dist="38100" dir="2700000" algn="tl">
                  <a:srgbClr val="000000">
                    <a:alpha val="43137"/>
                  </a:srgbClr>
                </a:outerShdw>
              </a:effectLst>
              <a:latin typeface="Arial Rounded MT Bold"/>
              <a:cs typeface="Arial Rounded MT Bold"/>
            </a:endParaRPr>
          </a:p>
        </p:txBody>
      </p:sp>
    </p:spTree>
  </p:cSld>
  <p:clrMapOvr>
    <a:masterClrMapping/>
  </p:clrMapOvr>
  <p:transition spd="slow">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latin typeface="Cambria"/>
                <a:cs typeface="Cambria"/>
              </a:rPr>
              <a:t>Mark 10:23-25</a:t>
            </a:r>
            <a:endParaRPr lang="en-US" b="1" dirty="0">
              <a:solidFill>
                <a:srgbClr val="008000"/>
              </a:solidFill>
              <a:effectLst/>
              <a:latin typeface="Cambria"/>
              <a:cs typeface="Cambria"/>
            </a:endParaRPr>
          </a:p>
        </p:txBody>
      </p:sp>
      <p:sp>
        <p:nvSpPr>
          <p:cNvPr id="3" name="Content Placeholder 2"/>
          <p:cNvSpPr>
            <a:spLocks noGrp="1"/>
          </p:cNvSpPr>
          <p:nvPr>
            <p:ph idx="1"/>
          </p:nvPr>
        </p:nvSpPr>
        <p:spPr>
          <a:xfrm>
            <a:off x="457200" y="1600200"/>
            <a:ext cx="8088686" cy="4525963"/>
          </a:xfrm>
        </p:spPr>
        <p:txBody>
          <a:bodyPr>
            <a:noAutofit/>
          </a:bodyPr>
          <a:lstStyle/>
          <a:p>
            <a:pPr algn="ctr">
              <a:buNone/>
            </a:pPr>
            <a:r>
              <a:rPr lang="en-US" sz="3000" dirty="0" smtClean="0">
                <a:effectLst>
                  <a:outerShdw blurRad="38100" dist="38100" dir="2700000" algn="tl">
                    <a:srgbClr val="000000">
                      <a:alpha val="43137"/>
                    </a:srgbClr>
                  </a:outerShdw>
                </a:effectLst>
                <a:latin typeface="Cambria"/>
                <a:cs typeface="Cambria"/>
              </a:rPr>
              <a:t>	</a:t>
            </a:r>
            <a:r>
              <a:rPr lang="en-US" sz="2800" dirty="0" smtClean="0">
                <a:effectLst>
                  <a:outerShdw blurRad="38100" dist="38100" dir="2700000" algn="tl">
                    <a:srgbClr val="000000">
                      <a:alpha val="43137"/>
                    </a:srgbClr>
                  </a:outerShdw>
                </a:effectLst>
                <a:latin typeface="Cambria"/>
                <a:cs typeface="Cambria"/>
              </a:rPr>
              <a:t>“</a:t>
            </a:r>
            <a:r>
              <a:rPr lang="en-US" sz="2800" dirty="0" smtClean="0">
                <a:latin typeface="Cambria"/>
                <a:cs typeface="Cambria"/>
              </a:rPr>
              <a:t>Then Jesus looked around and said to his disciples, “How hard it is for those who have riches to enter the kingdom of God!” And the disciples were astonished at his words. But Jesus answered again and said to them, “Children, how hard it is for those who trust in riches to enter  the kingdom of God! It is easier for a camel to     go through the eye of a needle than for a rich   man to enter the kingdom of God.”</a:t>
            </a:r>
            <a:endParaRPr lang="en-US" sz="2800" dirty="0">
              <a:latin typeface="Cambria"/>
              <a:cs typeface="Cambria"/>
            </a:endParaRPr>
          </a:p>
        </p:txBody>
      </p:sp>
    </p:spTree>
  </p:cSld>
  <p:clrMapOvr>
    <a:masterClrMapping/>
  </p:clrMapOvr>
  <p:transition spd="slow">
    <p:split orient="vert" dir="in"/>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latin typeface="Cambria"/>
                <a:cs typeface="Cambria"/>
              </a:rPr>
              <a:t>Compare</a:t>
            </a:r>
            <a:endParaRPr lang="en-US" b="1" dirty="0">
              <a:solidFill>
                <a:srgbClr val="008000"/>
              </a:solidFill>
              <a:effectLst/>
              <a:latin typeface="Cambria"/>
              <a:cs typeface="Cambria"/>
            </a:endParaRPr>
          </a:p>
        </p:txBody>
      </p:sp>
      <p:sp>
        <p:nvSpPr>
          <p:cNvPr id="4" name="Text Placeholder 3"/>
          <p:cNvSpPr>
            <a:spLocks noGrp="1"/>
          </p:cNvSpPr>
          <p:nvPr>
            <p:ph type="body" idx="1"/>
          </p:nvPr>
        </p:nvSpPr>
        <p:spPr/>
        <p:txBody>
          <a:bodyPr>
            <a:normAutofit/>
          </a:bodyPr>
          <a:lstStyle/>
          <a:p>
            <a:r>
              <a:rPr lang="en-US" sz="3000" dirty="0" smtClean="0"/>
              <a:t>Mark 10:23-25</a:t>
            </a:r>
            <a:endParaRPr lang="en-US" sz="3000" dirty="0"/>
          </a:p>
        </p:txBody>
      </p:sp>
      <p:sp>
        <p:nvSpPr>
          <p:cNvPr id="3" name="Content Placeholder 2"/>
          <p:cNvSpPr>
            <a:spLocks noGrp="1"/>
          </p:cNvSpPr>
          <p:nvPr>
            <p:ph sz="half" idx="2"/>
          </p:nvPr>
        </p:nvSpPr>
        <p:spPr/>
        <p:txBody>
          <a:bodyPr>
            <a:normAutofit fontScale="85000" lnSpcReduction="10000"/>
          </a:bodyPr>
          <a:lstStyle/>
          <a:p>
            <a:pPr>
              <a:buNone/>
            </a:pPr>
            <a:r>
              <a:rPr lang="en-US" dirty="0" smtClean="0">
                <a:effectLst>
                  <a:outerShdw blurRad="38100" dist="38100" dir="2700000" algn="tl">
                    <a:srgbClr val="000000">
                      <a:alpha val="43137"/>
                    </a:srgbClr>
                  </a:outerShdw>
                </a:effectLst>
                <a:latin typeface="Cambria"/>
                <a:cs typeface="Cambria"/>
              </a:rPr>
              <a:t>	</a:t>
            </a:r>
            <a:r>
              <a:rPr lang="en-US" b="1" dirty="0" smtClean="0">
                <a:effectLst>
                  <a:outerShdw blurRad="38100" dist="38100" dir="2700000" algn="tl">
                    <a:srgbClr val="000000">
                      <a:alpha val="43137"/>
                    </a:srgbClr>
                  </a:outerShdw>
                </a:effectLst>
                <a:latin typeface="Cambria"/>
                <a:cs typeface="Cambria"/>
              </a:rPr>
              <a:t>“</a:t>
            </a:r>
            <a:r>
              <a:rPr lang="en-US" b="1" dirty="0" smtClean="0">
                <a:latin typeface="Cambria"/>
                <a:cs typeface="Cambria"/>
              </a:rPr>
              <a:t>Then Jesus looked around and said to his disciples, “How hard it is for those who have riches to enter the kingdom of God!” And the disciples were astonished at his words. But Jesus answered again and said to them, “Children, how hard it is for those who trust in riches to enter the kingdom of God! It is easier for a camel to go through the eye of a needle than for a rich man to enter the kingdom of God.”</a:t>
            </a:r>
            <a:endParaRPr lang="en-US" b="1" i="1"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normAutofit/>
          </a:bodyPr>
          <a:lstStyle/>
          <a:p>
            <a:r>
              <a:rPr lang="en-US" sz="3000" dirty="0" smtClean="0"/>
              <a:t>Comment</a:t>
            </a:r>
            <a:endParaRPr lang="en-US" sz="3000" dirty="0"/>
          </a:p>
        </p:txBody>
      </p:sp>
      <p:sp>
        <p:nvSpPr>
          <p:cNvPr id="6" name="Content Placeholder 5"/>
          <p:cNvSpPr>
            <a:spLocks noGrp="1"/>
          </p:cNvSpPr>
          <p:nvPr>
            <p:ph sz="quarter" idx="4"/>
          </p:nvPr>
        </p:nvSpPr>
        <p:spPr>
          <a:xfrm>
            <a:off x="4719637" y="2605647"/>
            <a:ext cx="3657600" cy="3608293"/>
          </a:xfrm>
        </p:spPr>
        <p:txBody>
          <a:bodyPr>
            <a:normAutofit lnSpcReduction="10000"/>
          </a:bodyPr>
          <a:lstStyle/>
          <a:p>
            <a:pPr>
              <a:buNone/>
            </a:pPr>
            <a:r>
              <a:rPr lang="en-US" i="1" dirty="0" smtClean="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rPr>
              <a:t>Some people have proposed the idea that a small hole in the wall of Jerusalem was called the “eye of the needle.” This is pure fiction. A hole in the wall would be a 	              security breach                    and would be                   sealed up               immediately                      upon discovery.</a:t>
            </a:r>
          </a:p>
          <a:p>
            <a:pPr>
              <a:buNone/>
            </a:pPr>
            <a:endParaRPr lang="en-US" i="1" dirty="0" smtClean="0">
              <a:effectLst>
                <a:outerShdw blurRad="38100" dist="38100" dir="2700000" algn="tl">
                  <a:srgbClr val="000000">
                    <a:alpha val="43137"/>
                  </a:srgbClr>
                </a:outerShdw>
              </a:effectLst>
            </a:endParaRPr>
          </a:p>
          <a:p>
            <a:endParaRPr lang="en-US" dirty="0"/>
          </a:p>
        </p:txBody>
      </p:sp>
      <p:pic>
        <p:nvPicPr>
          <p:cNvPr id="7" name="Picture 6"/>
          <p:cNvPicPr>
            <a:picLocks noChangeAspect="1"/>
          </p:cNvPicPr>
          <p:nvPr/>
        </p:nvPicPr>
        <p:blipFill>
          <a:blip r:embed="rId2"/>
          <a:stretch>
            <a:fillRect/>
          </a:stretch>
        </p:blipFill>
        <p:spPr>
          <a:xfrm>
            <a:off x="7084759" y="4493556"/>
            <a:ext cx="1763808" cy="1763808"/>
          </a:xfrm>
          <a:prstGeom prst="rect">
            <a:avLst/>
          </a:prstGeom>
          <a:ln>
            <a:solidFill>
              <a:schemeClr val="bg1"/>
            </a:solidFill>
          </a:ln>
          <a:effectLst>
            <a:glow rad="228600">
              <a:schemeClr val="accent1">
                <a:alpha val="75000"/>
              </a:schemeClr>
            </a:glow>
          </a:effectLst>
        </p:spPr>
      </p:pic>
    </p:spTree>
  </p:cSld>
  <p:clrMapOvr>
    <a:masterClrMapping/>
  </p:clrMapOvr>
  <p:transition spd="slow">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lstStyle/>
          <a:p>
            <a:endParaRPr lang="en-US"/>
          </a:p>
        </p:txBody>
      </p:sp>
      <p:sp>
        <p:nvSpPr>
          <p:cNvPr id="11" name="Subtitle 10"/>
          <p:cNvSpPr>
            <a:spLocks noGrp="1"/>
          </p:cNvSpPr>
          <p:nvPr>
            <p:ph type="subTitle" idx="1"/>
          </p:nvPr>
        </p:nvSpPr>
        <p:spPr/>
        <p:txBody>
          <a:bodyPr/>
          <a:lstStyle/>
          <a:p>
            <a:endParaRPr lang="en-US"/>
          </a:p>
        </p:txBody>
      </p:sp>
      <p:pic>
        <p:nvPicPr>
          <p:cNvPr id="12" name="Picture 11"/>
          <p:cNvPicPr>
            <a:picLocks noChangeAspect="1"/>
          </p:cNvPicPr>
          <p:nvPr/>
        </p:nvPicPr>
        <p:blipFill>
          <a:blip r:embed="rId2"/>
          <a:stretch>
            <a:fillRect/>
          </a:stretch>
        </p:blipFill>
        <p:spPr>
          <a:xfrm>
            <a:off x="607770" y="2138541"/>
            <a:ext cx="3810224" cy="3810224"/>
          </a:xfrm>
          <a:prstGeom prst="rect">
            <a:avLst/>
          </a:prstGeom>
          <a:ln>
            <a:solidFill>
              <a:schemeClr val="bg1"/>
            </a:solidFill>
          </a:ln>
          <a:effectLst>
            <a:glow rad="228600">
              <a:schemeClr val="accent1">
                <a:alpha val="75000"/>
              </a:schemeClr>
            </a:glow>
          </a:effectLst>
        </p:spPr>
      </p:pic>
      <p:sp>
        <p:nvSpPr>
          <p:cNvPr id="13" name="TextBox 12"/>
          <p:cNvSpPr txBox="1"/>
          <p:nvPr/>
        </p:nvSpPr>
        <p:spPr>
          <a:xfrm>
            <a:off x="607771" y="575345"/>
            <a:ext cx="3810224" cy="861774"/>
          </a:xfrm>
          <a:prstGeom prst="rect">
            <a:avLst/>
          </a:prstGeom>
          <a:noFill/>
        </p:spPr>
        <p:txBody>
          <a:bodyPr wrap="square" rtlCol="0">
            <a:spAutoFit/>
          </a:bodyPr>
          <a:lstStyle/>
          <a:p>
            <a:pPr algn="ctr"/>
            <a:r>
              <a:rPr lang="en-US" sz="5000" b="1" dirty="0" smtClean="0">
                <a:solidFill>
                  <a:schemeClr val="bg2"/>
                </a:solidFill>
                <a:effectLst>
                  <a:outerShdw blurRad="38100" dist="38100" dir="2700000" algn="tl">
                    <a:srgbClr val="000000">
                      <a:alpha val="43137"/>
                    </a:srgbClr>
                  </a:outerShdw>
                </a:effectLst>
              </a:rPr>
              <a:t>From this</a:t>
            </a:r>
            <a:endParaRPr lang="en-US" sz="5000" b="1" dirty="0">
              <a:solidFill>
                <a:schemeClr val="bg2"/>
              </a:solidFill>
              <a:effectLst>
                <a:outerShdw blurRad="38100" dist="38100" dir="2700000" algn="tl">
                  <a:srgbClr val="000000">
                    <a:alpha val="43137"/>
                  </a:srgbClr>
                </a:outerShdw>
              </a:effectLst>
            </a:endParaRPr>
          </a:p>
        </p:txBody>
      </p:sp>
      <p:pic>
        <p:nvPicPr>
          <p:cNvPr id="14" name="Picture 13"/>
          <p:cNvPicPr>
            <a:picLocks noChangeAspect="1"/>
          </p:cNvPicPr>
          <p:nvPr/>
        </p:nvPicPr>
        <p:blipFill>
          <a:blip r:embed="rId2"/>
          <a:stretch>
            <a:fillRect/>
          </a:stretch>
        </p:blipFill>
        <p:spPr>
          <a:xfrm>
            <a:off x="4993233" y="2141219"/>
            <a:ext cx="3818402" cy="3818402"/>
          </a:xfrm>
          <a:prstGeom prst="rect">
            <a:avLst/>
          </a:prstGeom>
          <a:ln>
            <a:solidFill>
              <a:schemeClr val="bg1"/>
            </a:solidFill>
          </a:ln>
          <a:effectLst>
            <a:glow rad="228600">
              <a:schemeClr val="accent1">
                <a:alpha val="75000"/>
              </a:schemeClr>
            </a:glow>
          </a:effectLst>
        </p:spPr>
      </p:pic>
      <p:sp>
        <p:nvSpPr>
          <p:cNvPr id="15" name="TextBox 14"/>
          <p:cNvSpPr txBox="1"/>
          <p:nvPr/>
        </p:nvSpPr>
        <p:spPr>
          <a:xfrm>
            <a:off x="4993233" y="575345"/>
            <a:ext cx="3818402" cy="861774"/>
          </a:xfrm>
          <a:prstGeom prst="rect">
            <a:avLst/>
          </a:prstGeom>
          <a:noFill/>
        </p:spPr>
        <p:txBody>
          <a:bodyPr wrap="square" rtlCol="0">
            <a:spAutoFit/>
          </a:bodyPr>
          <a:lstStyle/>
          <a:p>
            <a:pPr algn="ctr"/>
            <a:r>
              <a:rPr lang="en-US" sz="5000" b="1" dirty="0" smtClean="0">
                <a:solidFill>
                  <a:schemeClr val="bg2"/>
                </a:solidFill>
                <a:effectLst>
                  <a:outerShdw blurRad="38100" dist="38100" dir="2700000" algn="tl">
                    <a:srgbClr val="000000">
                      <a:alpha val="43137"/>
                    </a:srgbClr>
                  </a:outerShdw>
                </a:effectLst>
              </a:rPr>
              <a:t>To this</a:t>
            </a:r>
            <a:endParaRPr lang="en-US" sz="5000" b="1" dirty="0">
              <a:solidFill>
                <a:schemeClr val="bg2"/>
              </a:solidFill>
              <a:effectLst>
                <a:outerShdw blurRad="38100" dist="38100" dir="2700000" algn="tl">
                  <a:srgbClr val="000000">
                    <a:alpha val="43137"/>
                  </a:srgbClr>
                </a:outerShdw>
              </a:effectLst>
            </a:endParaRPr>
          </a:p>
        </p:txBody>
      </p:sp>
      <p:pic>
        <p:nvPicPr>
          <p:cNvPr id="17" name="Picture 16"/>
          <p:cNvPicPr>
            <a:picLocks noChangeAspect="1"/>
          </p:cNvPicPr>
          <p:nvPr/>
        </p:nvPicPr>
        <p:blipFill>
          <a:blip r:embed="rId3"/>
          <a:srcRect l="37457" t="36472" r="38590" b="45853"/>
          <a:stretch>
            <a:fillRect/>
          </a:stretch>
        </p:blipFill>
        <p:spPr>
          <a:xfrm>
            <a:off x="5930347" y="3355251"/>
            <a:ext cx="1959760" cy="1537549"/>
          </a:xfrm>
          <a:prstGeom prst="ellipse">
            <a:avLst/>
          </a:prstGeom>
          <a:ln>
            <a:noFill/>
          </a:ln>
          <a:effectLst>
            <a:softEdge rad="112500"/>
          </a:effectLst>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latin typeface="Cambria"/>
                <a:cs typeface="Cambria"/>
              </a:rPr>
              <a:t>Compare</a:t>
            </a:r>
            <a:endParaRPr lang="en-US" b="1" dirty="0">
              <a:solidFill>
                <a:srgbClr val="008000"/>
              </a:solidFill>
              <a:effectLst/>
              <a:latin typeface="Cambria"/>
              <a:cs typeface="Cambria"/>
            </a:endParaRPr>
          </a:p>
        </p:txBody>
      </p:sp>
      <p:sp>
        <p:nvSpPr>
          <p:cNvPr id="4" name="Text Placeholder 3"/>
          <p:cNvSpPr>
            <a:spLocks noGrp="1"/>
          </p:cNvSpPr>
          <p:nvPr>
            <p:ph type="body" idx="1"/>
          </p:nvPr>
        </p:nvSpPr>
        <p:spPr/>
        <p:txBody>
          <a:bodyPr>
            <a:normAutofit/>
          </a:bodyPr>
          <a:lstStyle/>
          <a:p>
            <a:r>
              <a:rPr lang="en-US" sz="3000" dirty="0" smtClean="0"/>
              <a:t>Mark 10:23-25</a:t>
            </a:r>
            <a:endParaRPr lang="en-US" sz="3000" dirty="0"/>
          </a:p>
        </p:txBody>
      </p:sp>
      <p:sp>
        <p:nvSpPr>
          <p:cNvPr id="3" name="Content Placeholder 2"/>
          <p:cNvSpPr>
            <a:spLocks noGrp="1"/>
          </p:cNvSpPr>
          <p:nvPr>
            <p:ph sz="half" idx="2"/>
          </p:nvPr>
        </p:nvSpPr>
        <p:spPr/>
        <p:txBody>
          <a:bodyPr>
            <a:normAutofit fontScale="85000" lnSpcReduction="10000"/>
          </a:bodyPr>
          <a:lstStyle/>
          <a:p>
            <a:pPr>
              <a:buNone/>
            </a:pPr>
            <a:r>
              <a:rPr lang="en-US" dirty="0" smtClean="0">
                <a:effectLst>
                  <a:outerShdw blurRad="38100" dist="38100" dir="2700000" algn="tl">
                    <a:srgbClr val="000000">
                      <a:alpha val="43137"/>
                    </a:srgbClr>
                  </a:outerShdw>
                </a:effectLst>
                <a:latin typeface="Cambria"/>
                <a:cs typeface="Cambria"/>
              </a:rPr>
              <a:t>	</a:t>
            </a:r>
            <a:r>
              <a:rPr lang="en-US" b="1" dirty="0" smtClean="0">
                <a:effectLst>
                  <a:outerShdw blurRad="38100" dist="38100" dir="2700000" algn="tl">
                    <a:srgbClr val="000000">
                      <a:alpha val="43137"/>
                    </a:srgbClr>
                  </a:outerShdw>
                </a:effectLst>
                <a:latin typeface="Cambria"/>
                <a:cs typeface="Cambria"/>
              </a:rPr>
              <a:t>“</a:t>
            </a:r>
            <a:r>
              <a:rPr lang="en-US" b="1" dirty="0" smtClean="0">
                <a:latin typeface="Cambria"/>
                <a:cs typeface="Cambria"/>
              </a:rPr>
              <a:t>Then Jesus looked around and said to his disciples, “How hard it is for those who have riches to enter the kingdom of God!” And the disciples were astonished at his words. But Jesus answered again and said to them, “Children, how hard it is for those who trust in riches to enter the kingdom of God! It is easier for a camel to go through </a:t>
            </a:r>
            <a:r>
              <a:rPr lang="en-US" b="1" u="sng" dirty="0" smtClean="0">
                <a:latin typeface="Cambria"/>
                <a:cs typeface="Cambria"/>
              </a:rPr>
              <a:t>the eye of a needle</a:t>
            </a:r>
            <a:r>
              <a:rPr lang="en-US" b="1" dirty="0" smtClean="0">
                <a:latin typeface="Cambria"/>
                <a:cs typeface="Cambria"/>
              </a:rPr>
              <a:t> than for a rich man to enter the kingdom of God.”</a:t>
            </a:r>
            <a:endParaRPr lang="en-US" b="1" i="1"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normAutofit/>
          </a:bodyPr>
          <a:lstStyle/>
          <a:p>
            <a:r>
              <a:rPr lang="en-US" sz="3000" dirty="0" smtClean="0"/>
              <a:t>Comment</a:t>
            </a:r>
            <a:endParaRPr lang="en-US" sz="3000" dirty="0"/>
          </a:p>
        </p:txBody>
      </p:sp>
      <p:sp>
        <p:nvSpPr>
          <p:cNvPr id="6" name="Content Placeholder 5"/>
          <p:cNvSpPr>
            <a:spLocks noGrp="1"/>
          </p:cNvSpPr>
          <p:nvPr>
            <p:ph sz="quarter" idx="4"/>
          </p:nvPr>
        </p:nvSpPr>
        <p:spPr>
          <a:xfrm>
            <a:off x="4719637" y="2583935"/>
            <a:ext cx="3657600" cy="3608293"/>
          </a:xfrm>
        </p:spPr>
        <p:txBody>
          <a:bodyPr>
            <a:normAutofit/>
          </a:bodyPr>
          <a:lstStyle/>
          <a:p>
            <a:pPr>
              <a:buNone/>
            </a:pPr>
            <a:r>
              <a:rPr lang="en-US" i="1" dirty="0" smtClean="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rPr>
              <a:t>Matthew, Mark and Luke all use the same Greek word </a:t>
            </a:r>
            <a:r>
              <a:rPr lang="en-US" b="1" dirty="0" err="1" smtClean="0">
                <a:effectLst>
                  <a:outerShdw blurRad="38100" dist="38100" dir="2700000" algn="tl">
                    <a:srgbClr val="000000">
                      <a:alpha val="43137"/>
                    </a:srgbClr>
                  </a:outerShdw>
                </a:effectLst>
              </a:rPr>
              <a:t>rhaphis</a:t>
            </a:r>
            <a:r>
              <a:rPr lang="en-US" b="1" i="1" dirty="0" smtClean="0">
                <a:effectLst>
                  <a:outerShdw blurRad="38100" dist="38100" dir="2700000" algn="tl">
                    <a:srgbClr val="000000">
                      <a:alpha val="43137"/>
                    </a:srgbClr>
                  </a:outerShdw>
                </a:effectLst>
              </a:rPr>
              <a:t>, meaning sewing needle. Jesus spoke literally of a needle, not figuratively.</a:t>
            </a:r>
          </a:p>
          <a:p>
            <a:endParaRPr lang="en-US" dirty="0"/>
          </a:p>
        </p:txBody>
      </p:sp>
      <p:pic>
        <p:nvPicPr>
          <p:cNvPr id="8" name="Picture 7"/>
          <p:cNvPicPr>
            <a:picLocks noChangeAspect="1"/>
          </p:cNvPicPr>
          <p:nvPr/>
        </p:nvPicPr>
        <p:blipFill>
          <a:blip r:embed="rId2"/>
          <a:stretch>
            <a:fillRect/>
          </a:stretch>
        </p:blipFill>
        <p:spPr>
          <a:xfrm>
            <a:off x="5210411" y="4560085"/>
            <a:ext cx="2837110" cy="22029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latin typeface="Cambria"/>
                <a:cs typeface="Cambria"/>
              </a:rPr>
              <a:t>Compare</a:t>
            </a:r>
            <a:endParaRPr lang="en-US" b="1" dirty="0">
              <a:solidFill>
                <a:srgbClr val="008000"/>
              </a:solidFill>
              <a:effectLst/>
              <a:latin typeface="Cambria"/>
              <a:cs typeface="Cambria"/>
            </a:endParaRPr>
          </a:p>
        </p:txBody>
      </p:sp>
      <p:sp>
        <p:nvSpPr>
          <p:cNvPr id="4" name="Text Placeholder 3"/>
          <p:cNvSpPr>
            <a:spLocks noGrp="1"/>
          </p:cNvSpPr>
          <p:nvPr>
            <p:ph type="body" idx="1"/>
          </p:nvPr>
        </p:nvSpPr>
        <p:spPr/>
        <p:txBody>
          <a:bodyPr>
            <a:normAutofit/>
          </a:bodyPr>
          <a:lstStyle/>
          <a:p>
            <a:r>
              <a:rPr lang="en-US" sz="3000" dirty="0" smtClean="0"/>
              <a:t>Mark 10:23-25</a:t>
            </a:r>
            <a:endParaRPr lang="en-US" sz="3000" dirty="0"/>
          </a:p>
        </p:txBody>
      </p:sp>
      <p:sp>
        <p:nvSpPr>
          <p:cNvPr id="3" name="Content Placeholder 2"/>
          <p:cNvSpPr>
            <a:spLocks noGrp="1"/>
          </p:cNvSpPr>
          <p:nvPr>
            <p:ph sz="half" idx="2"/>
          </p:nvPr>
        </p:nvSpPr>
        <p:spPr>
          <a:xfrm>
            <a:off x="765174" y="2649071"/>
            <a:ext cx="3657600" cy="3608293"/>
          </a:xfrm>
        </p:spPr>
        <p:txBody>
          <a:bodyPr>
            <a:normAutofit fontScale="85000" lnSpcReduction="10000"/>
          </a:bodyPr>
          <a:lstStyle/>
          <a:p>
            <a:pPr>
              <a:buNone/>
            </a:pPr>
            <a:r>
              <a:rPr lang="en-US" dirty="0" smtClean="0">
                <a:effectLst>
                  <a:outerShdw blurRad="38100" dist="38100" dir="2700000" algn="tl">
                    <a:srgbClr val="000000">
                      <a:alpha val="43137"/>
                    </a:srgbClr>
                  </a:outerShdw>
                </a:effectLst>
                <a:latin typeface="Cambria"/>
                <a:cs typeface="Cambria"/>
              </a:rPr>
              <a:t>	</a:t>
            </a:r>
            <a:r>
              <a:rPr lang="en-US" b="1" dirty="0" smtClean="0">
                <a:effectLst>
                  <a:outerShdw blurRad="38100" dist="38100" dir="2700000" algn="tl">
                    <a:srgbClr val="000000">
                      <a:alpha val="43137"/>
                    </a:srgbClr>
                  </a:outerShdw>
                </a:effectLst>
                <a:latin typeface="Cambria"/>
                <a:cs typeface="Cambria"/>
              </a:rPr>
              <a:t>“</a:t>
            </a:r>
            <a:r>
              <a:rPr lang="en-US" b="1" dirty="0" smtClean="0">
                <a:latin typeface="Cambria"/>
                <a:cs typeface="Cambria"/>
              </a:rPr>
              <a:t>Then Jesus looked around and said to his disciples, “How hard it is for those who have riches to enter the kingdom of God!” And the disciples were astonished at his words. But Jesus answered again and said to them, “Children, </a:t>
            </a:r>
            <a:r>
              <a:rPr lang="en-US" b="1" u="sng" dirty="0" smtClean="0">
                <a:latin typeface="Cambria"/>
                <a:cs typeface="Cambria"/>
              </a:rPr>
              <a:t>how hard it is for those who trust in riches to enter the kingdom of God</a:t>
            </a:r>
            <a:r>
              <a:rPr lang="en-US" b="1" dirty="0" smtClean="0">
                <a:latin typeface="Cambria"/>
                <a:cs typeface="Cambria"/>
              </a:rPr>
              <a:t>! </a:t>
            </a:r>
            <a:r>
              <a:rPr lang="en-US" b="1" u="sng" dirty="0" smtClean="0">
                <a:latin typeface="Cambria"/>
                <a:cs typeface="Cambria"/>
              </a:rPr>
              <a:t>It is easier for a camel to go through the eye of a needle than for a rich man to enter the kingdom of God</a:t>
            </a:r>
            <a:r>
              <a:rPr lang="en-US" b="1" dirty="0" smtClean="0">
                <a:latin typeface="Cambria"/>
                <a:cs typeface="Cambria"/>
              </a:rPr>
              <a:t>.”</a:t>
            </a:r>
            <a:endParaRPr lang="en-US" b="1" i="1"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normAutofit/>
          </a:bodyPr>
          <a:lstStyle/>
          <a:p>
            <a:r>
              <a:rPr lang="en-US" sz="3000" dirty="0" smtClean="0"/>
              <a:t>Comment</a:t>
            </a:r>
            <a:endParaRPr lang="en-US" sz="3000" dirty="0"/>
          </a:p>
        </p:txBody>
      </p:sp>
      <p:sp>
        <p:nvSpPr>
          <p:cNvPr id="6" name="Content Placeholder 5"/>
          <p:cNvSpPr>
            <a:spLocks noGrp="1"/>
          </p:cNvSpPr>
          <p:nvPr>
            <p:ph sz="quarter" idx="4"/>
          </p:nvPr>
        </p:nvSpPr>
        <p:spPr>
          <a:xfrm>
            <a:off x="4719637" y="2583935"/>
            <a:ext cx="3657600" cy="3608293"/>
          </a:xfrm>
        </p:spPr>
        <p:txBody>
          <a:bodyPr>
            <a:normAutofit/>
          </a:bodyPr>
          <a:lstStyle/>
          <a:p>
            <a:pPr>
              <a:buNone/>
            </a:pPr>
            <a:r>
              <a:rPr lang="en-US" i="1" dirty="0" smtClean="0">
                <a:effectLst>
                  <a:outerShdw blurRad="38100" dist="38100" dir="2700000" algn="tl">
                    <a:srgbClr val="000000">
                      <a:alpha val="43137"/>
                    </a:srgbClr>
                  </a:outerShdw>
                </a:effectLst>
              </a:rPr>
              <a:t>	</a:t>
            </a:r>
            <a:r>
              <a:rPr lang="en-US" sz="2100" b="1" i="1" dirty="0" smtClean="0">
                <a:effectLst>
                  <a:outerShdw blurRad="38100" dist="38100" dir="2700000" algn="tl">
                    <a:srgbClr val="000000">
                      <a:alpha val="43137"/>
                    </a:srgbClr>
                  </a:outerShdw>
                </a:effectLst>
              </a:rPr>
              <a:t>Jesus gives commentary to his disciples of what just took place, saying how “hard it is for a rich man to enter the kingdom of heaven” and gives the camel and the eye of the needle parable. In fact, it is </a:t>
            </a:r>
            <a:r>
              <a:rPr lang="en-US" sz="2100" b="1" i="1" dirty="0" smtClean="0">
                <a:solidFill>
                  <a:srgbClr val="FFFF00"/>
                </a:solidFill>
                <a:effectLst>
                  <a:outerShdw blurRad="38100" dist="38100" dir="2700000" algn="tl">
                    <a:srgbClr val="000000">
                      <a:alpha val="43137"/>
                    </a:srgbClr>
                  </a:outerShdw>
                </a:effectLst>
              </a:rPr>
              <a:t>easier </a:t>
            </a:r>
            <a:r>
              <a:rPr lang="en-US" sz="2100" b="1" i="1" dirty="0" smtClean="0">
                <a:effectLst>
                  <a:outerShdw blurRad="38100" dist="38100" dir="2700000" algn="tl">
                    <a:srgbClr val="000000">
                      <a:alpha val="43137"/>
                    </a:srgbClr>
                  </a:outerShdw>
                </a:effectLst>
              </a:rPr>
              <a:t>for the camel than the rich man!</a:t>
            </a:r>
          </a:p>
          <a:p>
            <a:pPr>
              <a:buNone/>
            </a:pPr>
            <a:endParaRPr lang="en-US" i="1" dirty="0" smtClean="0">
              <a:effectLst>
                <a:outerShdw blurRad="38100" dist="38100" dir="2700000" algn="tl">
                  <a:srgbClr val="000000">
                    <a:alpha val="43137"/>
                  </a:srgbClr>
                </a:outerShdw>
              </a:effectLst>
            </a:endParaRPr>
          </a:p>
          <a:p>
            <a:endParaRPr lang="en-US" dirty="0"/>
          </a:p>
        </p:txBody>
      </p:sp>
    </p:spTree>
  </p:cSld>
  <p:clrMapOvr>
    <a:masterClrMapping/>
  </p:clrMapOvr>
  <p:transition spd="slow">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b="1" dirty="0" smtClean="0">
                <a:latin typeface="Cambria"/>
                <a:cs typeface="Cambria"/>
              </a:rPr>
              <a:t>Mark 10:26-27</a:t>
            </a:r>
            <a:endParaRPr lang="en-US" b="1" dirty="0">
              <a:latin typeface="Cambria"/>
              <a:cs typeface="Cambria"/>
            </a:endParaRPr>
          </a:p>
        </p:txBody>
      </p:sp>
      <p:sp>
        <p:nvSpPr>
          <p:cNvPr id="15" name="Content Placeholder 14"/>
          <p:cNvSpPr>
            <a:spLocks noGrp="1"/>
          </p:cNvSpPr>
          <p:nvPr>
            <p:ph idx="1"/>
          </p:nvPr>
        </p:nvSpPr>
        <p:spPr>
          <a:xfrm>
            <a:off x="765175" y="2070846"/>
            <a:ext cx="7473787" cy="4182035"/>
          </a:xfrm>
        </p:spPr>
        <p:txBody>
          <a:bodyPr>
            <a:normAutofit/>
          </a:bodyPr>
          <a:lstStyle/>
          <a:p>
            <a:pPr algn="ctr">
              <a:buNone/>
            </a:pPr>
            <a:r>
              <a:rPr lang="en-US" sz="3000" dirty="0" smtClean="0">
                <a:latin typeface="Cambria"/>
                <a:cs typeface="Cambria"/>
              </a:rPr>
              <a:t>	And they were greatly astonished, saying among themselves, “Who then can be saved?” But Jesus looked at them and said, “With men it is impossible, but not with God; for with God all things are possible.”</a:t>
            </a:r>
            <a:endParaRPr lang="en-US" sz="3000" dirty="0">
              <a:latin typeface="Cambria"/>
              <a:cs typeface="Cambria"/>
            </a:endParaRPr>
          </a:p>
        </p:txBody>
      </p:sp>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outerShdw blurRad="38100" dist="38100" dir="2700000" algn="tl">
                    <a:srgbClr val="000000">
                      <a:alpha val="43137"/>
                    </a:srgbClr>
                  </a:outerShdw>
                </a:effectLst>
                <a:latin typeface="Cambria"/>
                <a:cs typeface="Cambria"/>
              </a:rPr>
              <a:t>Compare</a:t>
            </a:r>
            <a:endParaRPr lang="en-US" dirty="0">
              <a:solidFill>
                <a:srgbClr val="008000"/>
              </a:solidFill>
              <a:latin typeface="Cambria"/>
              <a:cs typeface="Cambria"/>
            </a:endParaRPr>
          </a:p>
        </p:txBody>
      </p:sp>
      <p:sp>
        <p:nvSpPr>
          <p:cNvPr id="4" name="Text Placeholder 3"/>
          <p:cNvSpPr>
            <a:spLocks noGrp="1"/>
          </p:cNvSpPr>
          <p:nvPr>
            <p:ph type="body" idx="1"/>
          </p:nvPr>
        </p:nvSpPr>
        <p:spPr/>
        <p:txBody>
          <a:bodyPr>
            <a:normAutofit/>
          </a:bodyPr>
          <a:lstStyle/>
          <a:p>
            <a:r>
              <a:rPr lang="en-US" sz="3000" dirty="0" smtClean="0"/>
              <a:t>Mark 10:26-27</a:t>
            </a:r>
            <a:endParaRPr lang="en-US" sz="3000" dirty="0"/>
          </a:p>
        </p:txBody>
      </p:sp>
      <p:sp>
        <p:nvSpPr>
          <p:cNvPr id="3" name="Content Placeholder 2"/>
          <p:cNvSpPr>
            <a:spLocks noGrp="1"/>
          </p:cNvSpPr>
          <p:nvPr>
            <p:ph sz="half" idx="2"/>
          </p:nvPr>
        </p:nvSpPr>
        <p:spPr/>
        <p:txBody>
          <a:bodyPr>
            <a:normAutofit/>
          </a:bodyPr>
          <a:lstStyle/>
          <a:p>
            <a:pPr>
              <a:buNone/>
            </a:pPr>
            <a:r>
              <a:rPr lang="en-US" dirty="0" smtClean="0">
                <a:effectLst>
                  <a:outerShdw blurRad="38100" dist="38100" dir="2700000" algn="tl">
                    <a:srgbClr val="000000">
                      <a:alpha val="43137"/>
                    </a:srgbClr>
                  </a:outerShdw>
                </a:effectLst>
              </a:rPr>
              <a:t>	</a:t>
            </a:r>
            <a:r>
              <a:rPr lang="en-US" b="1" dirty="0" smtClean="0"/>
              <a:t>And they were greatly astonished, saying among themselves, “</a:t>
            </a:r>
            <a:r>
              <a:rPr lang="en-US" b="1" u="sng" dirty="0" smtClean="0"/>
              <a:t>Who then can be saved</a:t>
            </a:r>
            <a:r>
              <a:rPr lang="en-US" b="1" dirty="0" smtClean="0"/>
              <a:t>?” But Jesus looked at them and said, “With men it is impossible, but not with God; for with God all things are possible.”</a:t>
            </a:r>
            <a:endParaRPr lang="en-US" b="1" i="1" dirty="0" smtClean="0">
              <a:solidFill>
                <a:srgbClr val="FFFF00"/>
              </a:solidFill>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normAutofit/>
          </a:bodyPr>
          <a:lstStyle/>
          <a:p>
            <a:pPr>
              <a:buNone/>
            </a:pPr>
            <a:r>
              <a:rPr lang="en-US" dirty="0" smtClean="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rPr>
              <a:t>The disciples’ question reflects typical Jewish thinking: if a rich man (supposedly blessed by God, which was evident by his riches) can’t be saved, then who can? </a:t>
            </a:r>
            <a:endParaRPr lang="en-US" b="1" i="1" dirty="0" smtClean="0">
              <a:solidFill>
                <a:srgbClr val="FFFF00"/>
              </a:solidFill>
              <a:effectLst>
                <a:outerShdw blurRad="38100" dist="38100" dir="2700000" algn="tl">
                  <a:srgbClr val="000000">
                    <a:alpha val="43137"/>
                  </a:srgbClr>
                </a:outerShdw>
              </a:effectLst>
            </a:endParaRPr>
          </a:p>
          <a:p>
            <a:endParaRPr lang="en-US" dirty="0"/>
          </a:p>
        </p:txBody>
      </p:sp>
      <p:pic>
        <p:nvPicPr>
          <p:cNvPr id="7" name="Picture 6"/>
          <p:cNvPicPr>
            <a:picLocks noChangeAspect="1"/>
          </p:cNvPicPr>
          <p:nvPr/>
        </p:nvPicPr>
        <p:blipFill>
          <a:blip r:embed="rId2"/>
          <a:srcRect b="55017"/>
          <a:stretch>
            <a:fillRect/>
          </a:stretch>
        </p:blipFill>
        <p:spPr>
          <a:xfrm>
            <a:off x="5557771" y="5010503"/>
            <a:ext cx="2400365" cy="1566709"/>
          </a:xfrm>
          <a:prstGeom prst="roundRect">
            <a:avLst>
              <a:gd name="adj" fmla="val 16667"/>
            </a:avLst>
          </a:prstGeom>
          <a:ln>
            <a:noFill/>
          </a:ln>
          <a:effectLst>
            <a:outerShdw blurRad="76200" dist="38100" dir="7800000" algn="tl" rotWithShape="0">
              <a:srgbClr val="000000">
                <a:alpha val="40000"/>
              </a:srgbClr>
            </a:outerShdw>
          </a:effectLst>
          <a:scene3d>
            <a:camera prst="perspectiveFront" fov="2700000">
              <a:rot lat="0" lon="0" rev="0"/>
            </a:camera>
            <a:lightRig rig="contrasting" dir="t">
              <a:rot lat="0" lon="0" rev="4200000"/>
            </a:lightRig>
          </a:scene3d>
          <a:sp3d prstMaterial="plastic">
            <a:bevelT w="381000" h="114300" prst="hardEdge"/>
            <a:contourClr>
              <a:srgbClr val="969696"/>
            </a:contourClr>
          </a:sp3d>
        </p:spPr>
      </p:pic>
      <p:sp>
        <p:nvSpPr>
          <p:cNvPr id="8" name="TextBox 7"/>
          <p:cNvSpPr txBox="1"/>
          <p:nvPr/>
        </p:nvSpPr>
        <p:spPr>
          <a:xfrm rot="20826244">
            <a:off x="3091383" y="5753447"/>
            <a:ext cx="1628254" cy="646331"/>
          </a:xfrm>
          <a:prstGeom prst="rect">
            <a:avLst/>
          </a:prstGeom>
          <a:noFill/>
        </p:spPr>
        <p:txBody>
          <a:bodyPr wrap="square" rtlCol="0">
            <a:spAutoFit/>
          </a:bodyPr>
          <a:lstStyle/>
          <a:p>
            <a:r>
              <a:rPr lang="en-US" b="1" dirty="0" smtClean="0">
                <a:solidFill>
                  <a:srgbClr val="FFFF00"/>
                </a:solidFill>
                <a:effectLst>
                  <a:outerShdw blurRad="38100" dist="38100" dir="2700000" algn="tl">
                    <a:srgbClr val="000000">
                      <a:alpha val="43137"/>
                    </a:srgbClr>
                  </a:outerShdw>
                </a:effectLst>
              </a:rPr>
              <a:t>Actual name of a book!</a:t>
            </a:r>
            <a:endParaRPr lang="en-US" b="1" dirty="0">
              <a:solidFill>
                <a:srgbClr val="FFFF00"/>
              </a:solidFill>
              <a:effectLst>
                <a:outerShdw blurRad="38100" dist="38100" dir="2700000" algn="tl">
                  <a:srgbClr val="000000">
                    <a:alpha val="43137"/>
                  </a:srgbClr>
                </a:outerShdw>
              </a:effectLst>
            </a:endParaRPr>
          </a:p>
        </p:txBody>
      </p:sp>
      <p:cxnSp>
        <p:nvCxnSpPr>
          <p:cNvPr id="10" name="Straight Arrow Connector 9"/>
          <p:cNvCxnSpPr/>
          <p:nvPr/>
        </p:nvCxnSpPr>
        <p:spPr>
          <a:xfrm flipV="1">
            <a:off x="4422774" y="5731736"/>
            <a:ext cx="1308678" cy="358234"/>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outerShdw blurRad="38100" dist="38100" dir="2700000" algn="tl">
                    <a:srgbClr val="000000">
                      <a:alpha val="43137"/>
                    </a:srgbClr>
                  </a:outerShdw>
                </a:effectLst>
                <a:latin typeface="Cambria"/>
                <a:cs typeface="Cambria"/>
              </a:rPr>
              <a:t>Compare</a:t>
            </a:r>
            <a:endParaRPr lang="en-US" dirty="0">
              <a:solidFill>
                <a:srgbClr val="008000"/>
              </a:solidFill>
              <a:latin typeface="Cambria"/>
              <a:cs typeface="Cambria"/>
            </a:endParaRPr>
          </a:p>
        </p:txBody>
      </p:sp>
      <p:sp>
        <p:nvSpPr>
          <p:cNvPr id="4" name="Text Placeholder 3"/>
          <p:cNvSpPr>
            <a:spLocks noGrp="1"/>
          </p:cNvSpPr>
          <p:nvPr>
            <p:ph type="body" idx="1"/>
          </p:nvPr>
        </p:nvSpPr>
        <p:spPr/>
        <p:txBody>
          <a:bodyPr>
            <a:normAutofit/>
          </a:bodyPr>
          <a:lstStyle/>
          <a:p>
            <a:r>
              <a:rPr lang="en-US" sz="3000" dirty="0" smtClean="0"/>
              <a:t>Mark 10:26-27</a:t>
            </a:r>
            <a:endParaRPr lang="en-US" sz="3000" dirty="0"/>
          </a:p>
        </p:txBody>
      </p:sp>
      <p:sp>
        <p:nvSpPr>
          <p:cNvPr id="3" name="Content Placeholder 2"/>
          <p:cNvSpPr>
            <a:spLocks noGrp="1"/>
          </p:cNvSpPr>
          <p:nvPr>
            <p:ph sz="half" idx="2"/>
          </p:nvPr>
        </p:nvSpPr>
        <p:spPr/>
        <p:txBody>
          <a:bodyPr>
            <a:normAutofit/>
          </a:bodyPr>
          <a:lstStyle/>
          <a:p>
            <a:pPr>
              <a:buNone/>
            </a:pPr>
            <a:r>
              <a:rPr lang="en-US" dirty="0" smtClean="0">
                <a:effectLst>
                  <a:outerShdw blurRad="38100" dist="38100" dir="2700000" algn="tl">
                    <a:srgbClr val="000000">
                      <a:alpha val="43137"/>
                    </a:srgbClr>
                  </a:outerShdw>
                </a:effectLst>
              </a:rPr>
              <a:t>	</a:t>
            </a:r>
            <a:r>
              <a:rPr lang="en-US" b="1" dirty="0" smtClean="0"/>
              <a:t>And they were greatly astonished, saying among themselves, “</a:t>
            </a:r>
            <a:r>
              <a:rPr lang="en-US" b="1" u="sng" dirty="0" smtClean="0"/>
              <a:t>Who then  can be saved</a:t>
            </a:r>
            <a:r>
              <a:rPr lang="en-US" b="1" dirty="0" smtClean="0"/>
              <a:t>?” But Jesus looked at them and said, “With men it is impossible, but not with God; for with God all things are possible.”</a:t>
            </a:r>
            <a:endParaRPr lang="en-US" b="1" i="1" dirty="0" smtClean="0">
              <a:solidFill>
                <a:srgbClr val="FFFF00"/>
              </a:solidFill>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normAutofit/>
          </a:bodyPr>
          <a:lstStyle/>
          <a:p>
            <a:pPr>
              <a:buNone/>
            </a:pPr>
            <a:r>
              <a:rPr lang="en-US" dirty="0" smtClean="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rPr>
              <a:t>Jesus’ answer speaks about people in general, not just wealthy people. That includes even poor people who don’t have wealth  and money but still want it. So they are “wannabe wealthy people.” And it is impossible for them also  to be saved with this kind of thinking. </a:t>
            </a:r>
            <a:endParaRPr lang="en-US" b="1" i="1" dirty="0" smtClean="0">
              <a:solidFill>
                <a:srgbClr val="FFFF00"/>
              </a:solidFill>
              <a:effectLst>
                <a:outerShdw blurRad="38100" dist="38100" dir="2700000" algn="tl">
                  <a:srgbClr val="000000">
                    <a:alpha val="43137"/>
                  </a:srgbClr>
                </a:outerShdw>
              </a:effectLst>
            </a:endParaRPr>
          </a:p>
          <a:p>
            <a:endParaRPr lang="en-US" dirty="0"/>
          </a:p>
        </p:txBody>
      </p:sp>
    </p:spTree>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outerShdw blurRad="38100" dist="38100" dir="2700000" algn="tl">
                    <a:srgbClr val="000000">
                      <a:alpha val="43137"/>
                    </a:srgbClr>
                  </a:outerShdw>
                </a:effectLst>
                <a:latin typeface="Cambria"/>
                <a:cs typeface="Cambria"/>
              </a:rPr>
              <a:t>Let’s Be Honest!</a:t>
            </a:r>
            <a:endParaRPr lang="en-US" b="1" dirty="0">
              <a:solidFill>
                <a:srgbClr val="008000"/>
              </a:solidFill>
              <a:latin typeface="Cambria"/>
              <a:cs typeface="Cambria"/>
            </a:endParaRPr>
          </a:p>
        </p:txBody>
      </p:sp>
      <p:sp>
        <p:nvSpPr>
          <p:cNvPr id="3" name="Content Placeholder 2"/>
          <p:cNvSpPr>
            <a:spLocks noGrp="1"/>
          </p:cNvSpPr>
          <p:nvPr>
            <p:ph idx="1"/>
          </p:nvPr>
        </p:nvSpPr>
        <p:spPr>
          <a:xfrm>
            <a:off x="457200" y="1600200"/>
            <a:ext cx="8229600" cy="4655017"/>
          </a:xfrm>
        </p:spPr>
        <p:txBody>
          <a:bodyPr>
            <a:normAutofit/>
          </a:bodyPr>
          <a:lstStyle/>
          <a:p>
            <a:pPr algn="ctr">
              <a:buNone/>
            </a:pPr>
            <a:r>
              <a:rPr lang="en-US" sz="3600" i="1" dirty="0" smtClean="0">
                <a:effectLst>
                  <a:outerShdw blurRad="38100" dist="38100" dir="2700000" algn="tl">
                    <a:srgbClr val="000000">
                      <a:alpha val="43137"/>
                    </a:srgbClr>
                  </a:outerShdw>
                </a:effectLst>
                <a:latin typeface="Arial Rounded MT Bold"/>
                <a:cs typeface="Arial Rounded MT Bold"/>
              </a:rPr>
              <a:t>How many people here think </a:t>
            </a:r>
          </a:p>
          <a:p>
            <a:pPr algn="ctr">
              <a:buNone/>
            </a:pPr>
            <a:r>
              <a:rPr lang="en-US" sz="3600" i="1" dirty="0" smtClean="0">
                <a:effectLst>
                  <a:outerShdw blurRad="38100" dist="38100" dir="2700000" algn="tl">
                    <a:srgbClr val="000000">
                      <a:alpha val="43137"/>
                    </a:srgbClr>
                  </a:outerShdw>
                </a:effectLst>
                <a:latin typeface="Arial Rounded MT Bold"/>
                <a:cs typeface="Arial Rounded MT Bold"/>
              </a:rPr>
              <a:t>they would be better off with </a:t>
            </a:r>
          </a:p>
          <a:p>
            <a:pPr algn="ctr">
              <a:buNone/>
            </a:pPr>
            <a:r>
              <a:rPr lang="en-US" sz="3600" i="1" dirty="0" smtClean="0">
                <a:effectLst>
                  <a:outerShdw blurRad="38100" dist="38100" dir="2700000" algn="tl">
                    <a:srgbClr val="000000">
                      <a:alpha val="43137"/>
                    </a:srgbClr>
                  </a:outerShdw>
                </a:effectLst>
                <a:latin typeface="Arial Rounded MT Bold"/>
                <a:cs typeface="Arial Rounded MT Bold"/>
              </a:rPr>
              <a:t>a little more money?</a:t>
            </a:r>
          </a:p>
          <a:p>
            <a:pPr algn="ctr">
              <a:buNone/>
            </a:pPr>
            <a:endParaRPr lang="en-US" dirty="0" smtClean="0">
              <a:effectLst>
                <a:outerShdw blurRad="38100" dist="38100" dir="2700000" algn="tl">
                  <a:srgbClr val="000000">
                    <a:alpha val="43137"/>
                  </a:srgbClr>
                </a:outerShdw>
              </a:effectLst>
              <a:latin typeface="Arial Rounded MT Bold"/>
              <a:cs typeface="Arial Rounded MT Bold"/>
            </a:endParaRPr>
          </a:p>
        </p:txBody>
      </p:sp>
      <p:pic>
        <p:nvPicPr>
          <p:cNvPr id="4" name="Picture 3"/>
          <p:cNvPicPr>
            <a:picLocks noChangeAspect="1"/>
          </p:cNvPicPr>
          <p:nvPr/>
        </p:nvPicPr>
        <p:blipFill>
          <a:blip r:embed="rId2"/>
          <a:stretch>
            <a:fillRect/>
          </a:stretch>
        </p:blipFill>
        <p:spPr>
          <a:xfrm>
            <a:off x="369610" y="3823824"/>
            <a:ext cx="3556000" cy="2286000"/>
          </a:xfrm>
          <a:prstGeom prst="rect">
            <a:avLst/>
          </a:prstGeom>
          <a:solidFill>
            <a:srgbClr val="000000"/>
          </a:solidFill>
        </p:spPr>
      </p:pic>
      <p:pic>
        <p:nvPicPr>
          <p:cNvPr id="5" name="Picture 4"/>
          <p:cNvPicPr>
            <a:picLocks noChangeAspect="1"/>
          </p:cNvPicPr>
          <p:nvPr/>
        </p:nvPicPr>
        <p:blipFill>
          <a:blip r:embed="rId3"/>
          <a:stretch>
            <a:fillRect/>
          </a:stretch>
        </p:blipFill>
        <p:spPr>
          <a:xfrm>
            <a:off x="6722899" y="3823824"/>
            <a:ext cx="2196721" cy="1727856"/>
          </a:xfrm>
          <a:prstGeom prst="rect">
            <a:avLst/>
          </a:prstGeom>
          <a:solidFill>
            <a:srgbClr val="000000"/>
          </a:solidFill>
        </p:spPr>
      </p:pic>
      <p:pic>
        <p:nvPicPr>
          <p:cNvPr id="7" name="Picture 6"/>
          <p:cNvPicPr>
            <a:picLocks noChangeAspect="1"/>
          </p:cNvPicPr>
          <p:nvPr/>
        </p:nvPicPr>
        <p:blipFill>
          <a:blip r:embed="rId4"/>
          <a:stretch>
            <a:fillRect/>
          </a:stretch>
        </p:blipFill>
        <p:spPr>
          <a:xfrm>
            <a:off x="4018009" y="3823824"/>
            <a:ext cx="2314465" cy="1301341"/>
          </a:xfrm>
          <a:prstGeom prst="rect">
            <a:avLst/>
          </a:prstGeom>
          <a:ln>
            <a:solidFill>
              <a:srgbClr val="000000"/>
            </a:solidFill>
          </a:ln>
        </p:spPr>
      </p:pic>
      <p:pic>
        <p:nvPicPr>
          <p:cNvPr id="8" name="Picture 7"/>
          <p:cNvPicPr>
            <a:picLocks noChangeAspect="1"/>
          </p:cNvPicPr>
          <p:nvPr/>
        </p:nvPicPr>
        <p:blipFill>
          <a:blip r:embed="rId5"/>
          <a:stretch>
            <a:fillRect/>
          </a:stretch>
        </p:blipFill>
        <p:spPr>
          <a:xfrm>
            <a:off x="4422004" y="5239216"/>
            <a:ext cx="2204546" cy="1216301"/>
          </a:xfrm>
          <a:prstGeom prst="rect">
            <a:avLst/>
          </a:prstGeom>
          <a:solidFill>
            <a:srgbClr val="000000"/>
          </a:solidFill>
        </p:spPr>
      </p:pic>
    </p:spTree>
  </p:cSld>
  <p:clrMapOvr>
    <a:masterClrMapping/>
  </p:clrMapOvr>
  <p:transition spd="slow">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latin typeface="Cambria"/>
                <a:cs typeface="Cambria"/>
              </a:rPr>
              <a:t>Mark 10:17</a:t>
            </a:r>
            <a:endParaRPr lang="en-US" b="1" dirty="0">
              <a:solidFill>
                <a:srgbClr val="008000"/>
              </a:solidFill>
              <a:effectLst/>
              <a:latin typeface="Cambria"/>
              <a:cs typeface="Cambria"/>
            </a:endParaRPr>
          </a:p>
        </p:txBody>
      </p:sp>
      <p:sp>
        <p:nvSpPr>
          <p:cNvPr id="3" name="Content Placeholder 2"/>
          <p:cNvSpPr>
            <a:spLocks noGrp="1"/>
          </p:cNvSpPr>
          <p:nvPr>
            <p:ph idx="1"/>
          </p:nvPr>
        </p:nvSpPr>
        <p:spPr>
          <a:xfrm>
            <a:off x="765175" y="1848072"/>
            <a:ext cx="7612064" cy="4404809"/>
          </a:xfrm>
        </p:spPr>
        <p:txBody>
          <a:bodyPr/>
          <a:lstStyle/>
          <a:p>
            <a:pPr>
              <a:buNone/>
            </a:pPr>
            <a:r>
              <a:rPr lang="en-US" dirty="0" smtClean="0">
                <a:effectLst>
                  <a:outerShdw blurRad="38100" dist="38100" dir="2700000" algn="tl">
                    <a:srgbClr val="000000">
                      <a:alpha val="43137"/>
                    </a:srgbClr>
                  </a:outerShdw>
                </a:effectLst>
              </a:rPr>
              <a:t>	</a:t>
            </a:r>
            <a:r>
              <a:rPr lang="en-US" sz="3000" dirty="0" smtClean="0">
                <a:latin typeface="Cambria"/>
                <a:cs typeface="Cambria"/>
              </a:rPr>
              <a:t>Now as [Jesus] was going out on the road, one came running, knelt before him, and asked him, “Good Teacher, what shall I do that I may inherit eternal life?” </a:t>
            </a:r>
            <a:endParaRPr lang="en-US" sz="3000" dirty="0" smtClean="0">
              <a:effectLst>
                <a:outerShdw blurRad="38100" dist="38100" dir="2700000" algn="tl">
                  <a:srgbClr val="000000">
                    <a:alpha val="43137"/>
                  </a:srgbClr>
                </a:outerShdw>
              </a:effectLst>
              <a:latin typeface="Cambria"/>
              <a:cs typeface="Cambria"/>
            </a:endParaRPr>
          </a:p>
          <a:p>
            <a:pPr>
              <a:buNone/>
            </a:pPr>
            <a:endParaRPr lang="en-US" dirty="0"/>
          </a:p>
        </p:txBody>
      </p:sp>
      <p:pic>
        <p:nvPicPr>
          <p:cNvPr id="6" name="Picture 5"/>
          <p:cNvPicPr>
            <a:picLocks noChangeAspect="1"/>
          </p:cNvPicPr>
          <p:nvPr/>
        </p:nvPicPr>
        <p:blipFill>
          <a:blip r:embed="rId2"/>
          <a:stretch>
            <a:fillRect/>
          </a:stretch>
        </p:blipFill>
        <p:spPr>
          <a:xfrm>
            <a:off x="2402416" y="3862917"/>
            <a:ext cx="4985867" cy="2804550"/>
          </a:xfrm>
          <a:prstGeom prst="rect">
            <a:avLst/>
          </a:prstGeom>
          <a:ln w="22225" cap="flat" cmpd="sng" algn="ctr">
            <a:solidFill>
              <a:schemeClr val="tx1"/>
            </a:solidFill>
            <a:prstDash val="solid"/>
            <a:round/>
            <a:headEnd type="none" w="med" len="med"/>
            <a:tailEnd type="none" w="med" len="med"/>
          </a:ln>
        </p:spPr>
      </p:pic>
    </p:spTree>
  </p:cSld>
  <p:clrMapOvr>
    <a:masterClrMapping/>
  </p:clrMapOvr>
  <mc:AlternateContent xmlns:mc="http://schemas.openxmlformats.org/markup-compatibility/2006" xmlns:p14="http://schemas.microsoft.com/office/powerpoint/2010/main">
    <mc:Choice Requires="p14">
      <p:transition spd="slow">
        <p14:prism dir="d"/>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outerShdw blurRad="38100" dist="38100" dir="2700000" algn="tl">
                    <a:srgbClr val="000000">
                      <a:alpha val="43137"/>
                    </a:srgbClr>
                  </a:outerShdw>
                </a:effectLst>
                <a:latin typeface="Cambria"/>
                <a:cs typeface="Cambria"/>
              </a:rPr>
              <a:t>Let’s Be Honest!</a:t>
            </a:r>
            <a:endParaRPr lang="en-US" b="1" dirty="0">
              <a:solidFill>
                <a:srgbClr val="008000"/>
              </a:solidFill>
              <a:latin typeface="Cambria"/>
              <a:cs typeface="Cambria"/>
            </a:endParaRPr>
          </a:p>
        </p:txBody>
      </p:sp>
      <p:sp>
        <p:nvSpPr>
          <p:cNvPr id="3" name="Content Placeholder 2"/>
          <p:cNvSpPr>
            <a:spLocks noGrp="1"/>
          </p:cNvSpPr>
          <p:nvPr>
            <p:ph idx="1"/>
          </p:nvPr>
        </p:nvSpPr>
        <p:spPr>
          <a:xfrm>
            <a:off x="457200" y="1600200"/>
            <a:ext cx="8229600" cy="4655017"/>
          </a:xfrm>
        </p:spPr>
        <p:txBody>
          <a:bodyPr>
            <a:normAutofit/>
          </a:bodyPr>
          <a:lstStyle/>
          <a:p>
            <a:pPr algn="ctr">
              <a:buNone/>
            </a:pPr>
            <a:r>
              <a:rPr lang="en-US" sz="3600" i="1" dirty="0" smtClean="0">
                <a:effectLst>
                  <a:outerShdw blurRad="38100" dist="38100" dir="2700000" algn="tl">
                    <a:srgbClr val="000000">
                      <a:alpha val="43137"/>
                    </a:srgbClr>
                  </a:outerShdw>
                </a:effectLst>
                <a:latin typeface="Arial Rounded MT Bold"/>
                <a:cs typeface="Arial Rounded MT Bold"/>
              </a:rPr>
              <a:t>How many people here think </a:t>
            </a:r>
          </a:p>
          <a:p>
            <a:pPr algn="ctr">
              <a:buNone/>
            </a:pPr>
            <a:r>
              <a:rPr lang="en-US" sz="3600" i="1" dirty="0" smtClean="0">
                <a:effectLst>
                  <a:outerShdw blurRad="38100" dist="38100" dir="2700000" algn="tl">
                    <a:srgbClr val="000000">
                      <a:alpha val="43137"/>
                    </a:srgbClr>
                  </a:outerShdw>
                </a:effectLst>
                <a:latin typeface="Arial Rounded MT Bold"/>
                <a:cs typeface="Arial Rounded MT Bold"/>
              </a:rPr>
              <a:t>they would be better off with </a:t>
            </a:r>
          </a:p>
          <a:p>
            <a:pPr algn="ctr">
              <a:buNone/>
            </a:pPr>
            <a:r>
              <a:rPr lang="en-US" sz="3600" i="1" dirty="0" smtClean="0">
                <a:effectLst>
                  <a:outerShdw blurRad="38100" dist="38100" dir="2700000" algn="tl">
                    <a:srgbClr val="000000">
                      <a:alpha val="43137"/>
                    </a:srgbClr>
                  </a:outerShdw>
                </a:effectLst>
                <a:latin typeface="Arial Rounded MT Bold"/>
                <a:cs typeface="Arial Rounded MT Bold"/>
              </a:rPr>
              <a:t>a little more money?</a:t>
            </a:r>
          </a:p>
          <a:p>
            <a:pPr algn="ctr">
              <a:buNone/>
            </a:pPr>
            <a:endParaRPr lang="en-US" dirty="0" smtClean="0">
              <a:effectLst>
                <a:outerShdw blurRad="38100" dist="38100" dir="2700000" algn="tl">
                  <a:srgbClr val="000000">
                    <a:alpha val="43137"/>
                  </a:srgbClr>
                </a:outerShdw>
              </a:effectLst>
              <a:latin typeface="Arial Rounded MT Bold"/>
              <a:cs typeface="Arial Rounded MT Bold"/>
            </a:endParaRPr>
          </a:p>
          <a:p>
            <a:pPr algn="ctr">
              <a:buNone/>
            </a:pPr>
            <a:r>
              <a:rPr lang="en-US" sz="2800" b="1" dirty="0" smtClean="0">
                <a:solidFill>
                  <a:srgbClr val="FFFF00"/>
                </a:solidFill>
                <a:effectLst>
                  <a:outerShdw blurRad="38100" dist="38100" dir="2700000" algn="tl">
                    <a:srgbClr val="000000">
                      <a:alpha val="43137"/>
                    </a:srgbClr>
                  </a:outerShdw>
                </a:effectLst>
              </a:rPr>
              <a:t>“For the love of money is a root of all evil…” </a:t>
            </a:r>
          </a:p>
          <a:p>
            <a:pPr algn="ctr">
              <a:buNone/>
            </a:pPr>
            <a:r>
              <a:rPr lang="en-US" b="1" dirty="0" smtClean="0">
                <a:solidFill>
                  <a:srgbClr val="FFFF00"/>
                </a:solidFill>
                <a:effectLst>
                  <a:outerShdw blurRad="38100" dist="38100" dir="2700000" algn="tl">
                    <a:srgbClr val="000000">
                      <a:alpha val="43137"/>
                    </a:srgbClr>
                  </a:outerShdw>
                </a:effectLst>
              </a:rPr>
              <a:t>– 1 Timothy 6:10</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arn(inVertical)">
                                      <p:cBhvr>
                                        <p:cTn id="1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effectLst>
                  <a:outerShdw blurRad="38100" dist="38100" dir="2700000" algn="tl">
                    <a:srgbClr val="000000">
                      <a:alpha val="43137"/>
                    </a:srgbClr>
                  </a:outerShdw>
                </a:effectLst>
                <a:latin typeface="Cambria"/>
                <a:cs typeface="Cambria"/>
              </a:rPr>
              <a:t>John D. Rockefeller</a:t>
            </a:r>
            <a:endParaRPr lang="en-US" dirty="0">
              <a:solidFill>
                <a:srgbClr val="008000"/>
              </a:solidFill>
              <a:latin typeface="Cambria"/>
              <a:cs typeface="Cambria"/>
            </a:endParaRPr>
          </a:p>
        </p:txBody>
      </p:sp>
      <p:sp>
        <p:nvSpPr>
          <p:cNvPr id="3" name="Content Placeholder 2"/>
          <p:cNvSpPr>
            <a:spLocks noGrp="1"/>
          </p:cNvSpPr>
          <p:nvPr>
            <p:ph idx="1"/>
          </p:nvPr>
        </p:nvSpPr>
        <p:spPr>
          <a:xfrm>
            <a:off x="457200" y="1600200"/>
            <a:ext cx="8059150" cy="4655017"/>
          </a:xfrm>
        </p:spPr>
        <p:txBody>
          <a:bodyPr>
            <a:normAutofit lnSpcReduction="10000"/>
          </a:bodyPr>
          <a:lstStyle/>
          <a:p>
            <a:pPr algn="ctr">
              <a:buNone/>
            </a:pPr>
            <a:r>
              <a:rPr lang="en-US" sz="3600" i="1" dirty="0" smtClean="0">
                <a:effectLst>
                  <a:outerShdw blurRad="38100" dist="38100" dir="2700000" algn="tl">
                    <a:srgbClr val="000000">
                      <a:alpha val="43137"/>
                    </a:srgbClr>
                  </a:outerShdw>
                </a:effectLst>
                <a:cs typeface="Arial Rounded MT Bold"/>
              </a:rPr>
              <a:t>    When John D. Rockefeller, co-founder   of Standard Oil Company, gave a rare interview, the reporter was shocked when Rockefeller said he didn’t have enough money. When the reporter asked how much more is enough, Rockefeller said, “Just a little bit more.”</a:t>
            </a:r>
          </a:p>
          <a:p>
            <a:pPr algn="ctr">
              <a:buNone/>
            </a:pPr>
            <a:endParaRPr lang="en-US" sz="1800" dirty="0" smtClean="0">
              <a:effectLst>
                <a:outerShdw blurRad="38100" dist="38100" dir="2700000" algn="tl">
                  <a:srgbClr val="000000">
                    <a:alpha val="43137"/>
                  </a:srgbClr>
                </a:outerShdw>
              </a:effectLst>
              <a:latin typeface="Arial Narrow"/>
              <a:cs typeface="Arial Narrow"/>
            </a:endParaRPr>
          </a:p>
          <a:p>
            <a:pPr algn="ctr">
              <a:buNone/>
            </a:pPr>
            <a:r>
              <a:rPr lang="en-US" sz="1700" dirty="0" err="1" smtClean="0">
                <a:effectLst>
                  <a:outerShdw blurRad="38100" dist="38100" dir="2700000" algn="tl">
                    <a:srgbClr val="000000">
                      <a:alpha val="43137"/>
                    </a:srgbClr>
                  </a:outerShdw>
                </a:effectLst>
                <a:latin typeface="Arial Narrow"/>
                <a:cs typeface="Arial Narrow"/>
              </a:rPr>
              <a:t>https://starwinar.wordpress.com/daily-short-story/just-a-little-bit-more/</a:t>
            </a:r>
            <a:endParaRPr lang="en-US" sz="1700" dirty="0" smtClean="0">
              <a:effectLst>
                <a:outerShdw blurRad="38100" dist="38100" dir="2700000" algn="tl">
                  <a:srgbClr val="000000">
                    <a:alpha val="43137"/>
                  </a:srgbClr>
                </a:outerShdw>
              </a:effectLst>
              <a:latin typeface="Arial Narrow"/>
              <a:cs typeface="Arial Narrow"/>
            </a:endParaRPr>
          </a:p>
        </p:txBody>
      </p:sp>
      <p:sp>
        <p:nvSpPr>
          <p:cNvPr id="4" name="TextBox 3"/>
          <p:cNvSpPr txBox="1"/>
          <p:nvPr/>
        </p:nvSpPr>
        <p:spPr>
          <a:xfrm>
            <a:off x="3766693" y="1122308"/>
            <a:ext cx="1921338" cy="430887"/>
          </a:xfrm>
          <a:prstGeom prst="rect">
            <a:avLst/>
          </a:prstGeom>
          <a:noFill/>
        </p:spPr>
        <p:txBody>
          <a:bodyPr wrap="square" rtlCol="0">
            <a:spAutoFit/>
          </a:bodyPr>
          <a:lstStyle/>
          <a:p>
            <a:r>
              <a:rPr lang="en-US" sz="2200" dirty="0" smtClean="0">
                <a:solidFill>
                  <a:srgbClr val="008000"/>
                </a:solidFill>
              </a:rPr>
              <a:t>(1839-1937)</a:t>
            </a:r>
            <a:endParaRPr lang="en-US" sz="2200" dirty="0">
              <a:solidFill>
                <a:srgbClr val="008000"/>
              </a:solidFill>
            </a:endParaRPr>
          </a:p>
        </p:txBody>
      </p:sp>
    </p:spTree>
  </p:cSld>
  <p:clrMapOvr>
    <a:masterClrMapping/>
  </p:clrMapOvr>
  <p:transition spd="slow">
    <p:wheel spokes="2"/>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effectLst>
                  <a:outerShdw blurRad="38100" dist="38100" dir="2700000" algn="tl">
                    <a:srgbClr val="000000">
                      <a:alpha val="43137"/>
                    </a:srgbClr>
                  </a:outerShdw>
                </a:effectLst>
                <a:latin typeface="Cambria"/>
                <a:cs typeface="Cambria"/>
              </a:rPr>
              <a:t>John D. Rockefeller</a:t>
            </a:r>
            <a:endParaRPr lang="en-US" dirty="0">
              <a:solidFill>
                <a:srgbClr val="008000"/>
              </a:solidFill>
              <a:latin typeface="Cambria"/>
              <a:cs typeface="Cambria"/>
            </a:endParaRPr>
          </a:p>
        </p:txBody>
      </p:sp>
      <p:sp>
        <p:nvSpPr>
          <p:cNvPr id="3" name="Content Placeholder 2"/>
          <p:cNvSpPr>
            <a:spLocks noGrp="1"/>
          </p:cNvSpPr>
          <p:nvPr>
            <p:ph idx="1"/>
          </p:nvPr>
        </p:nvSpPr>
        <p:spPr>
          <a:xfrm>
            <a:off x="457200" y="1769456"/>
            <a:ext cx="4666371" cy="4485761"/>
          </a:xfrm>
        </p:spPr>
        <p:txBody>
          <a:bodyPr>
            <a:normAutofit fontScale="77500" lnSpcReduction="20000"/>
          </a:bodyPr>
          <a:lstStyle/>
          <a:p>
            <a:pPr>
              <a:buNone/>
            </a:pPr>
            <a:endParaRPr lang="en-US" sz="3600" i="1" dirty="0" smtClean="0">
              <a:solidFill>
                <a:srgbClr val="FFFFFF"/>
              </a:solidFill>
              <a:effectLst>
                <a:outerShdw blurRad="38100" dist="38100" dir="2700000" algn="tl">
                  <a:srgbClr val="000000">
                    <a:alpha val="43137"/>
                  </a:srgbClr>
                </a:outerShdw>
              </a:effectLst>
              <a:latin typeface="Arial Rounded MT Bold"/>
              <a:cs typeface="Arial Rounded MT Bold"/>
            </a:endParaRPr>
          </a:p>
          <a:p>
            <a:pPr algn="r">
              <a:buNone/>
            </a:pPr>
            <a:r>
              <a:rPr lang="en-US" sz="3600" i="1" dirty="0" smtClean="0">
                <a:solidFill>
                  <a:srgbClr val="FFFFFF"/>
                </a:solidFill>
                <a:effectLst>
                  <a:outerShdw blurRad="38100" dist="38100" dir="2700000" algn="tl">
                    <a:srgbClr val="000000">
                      <a:alpha val="43137"/>
                    </a:srgbClr>
                  </a:outerShdw>
                </a:effectLst>
                <a:latin typeface="Arial Rounded MT Bold"/>
                <a:cs typeface="Arial Rounded MT Bold"/>
              </a:rPr>
              <a:t>	“It is wrong to assume </a:t>
            </a:r>
          </a:p>
          <a:p>
            <a:pPr algn="r">
              <a:buNone/>
            </a:pPr>
            <a:r>
              <a:rPr lang="en-US" sz="3600" i="1" dirty="0" smtClean="0">
                <a:solidFill>
                  <a:srgbClr val="FFFFFF"/>
                </a:solidFill>
                <a:effectLst>
                  <a:outerShdw blurRad="38100" dist="38100" dir="2700000" algn="tl">
                    <a:srgbClr val="000000">
                      <a:alpha val="43137"/>
                    </a:srgbClr>
                  </a:outerShdw>
                </a:effectLst>
                <a:latin typeface="Arial Rounded MT Bold"/>
                <a:cs typeface="Arial Rounded MT Bold"/>
              </a:rPr>
              <a:t>	that men of immense </a:t>
            </a:r>
          </a:p>
          <a:p>
            <a:pPr algn="r">
              <a:buNone/>
            </a:pPr>
            <a:r>
              <a:rPr lang="en-US" sz="3600" i="1" dirty="0" smtClean="0">
                <a:solidFill>
                  <a:srgbClr val="FFFFFF"/>
                </a:solidFill>
                <a:effectLst>
                  <a:outerShdw blurRad="38100" dist="38100" dir="2700000" algn="tl">
                    <a:srgbClr val="000000">
                      <a:alpha val="43137"/>
                    </a:srgbClr>
                  </a:outerShdw>
                </a:effectLst>
                <a:latin typeface="Arial Rounded MT Bold"/>
                <a:cs typeface="Arial Rounded MT Bold"/>
              </a:rPr>
              <a:t>	wealth are always </a:t>
            </a:r>
          </a:p>
          <a:p>
            <a:pPr algn="r">
              <a:buNone/>
            </a:pPr>
            <a:r>
              <a:rPr lang="en-US" sz="3600" i="1" dirty="0" smtClean="0">
                <a:solidFill>
                  <a:srgbClr val="FFFFFF"/>
                </a:solidFill>
                <a:effectLst>
                  <a:outerShdw blurRad="38100" dist="38100" dir="2700000" algn="tl">
                    <a:srgbClr val="000000">
                      <a:alpha val="43137"/>
                    </a:srgbClr>
                  </a:outerShdw>
                </a:effectLst>
                <a:latin typeface="Arial Rounded MT Bold"/>
                <a:cs typeface="Arial Rounded MT Bold"/>
              </a:rPr>
              <a:t>	happy.”</a:t>
            </a:r>
            <a:endParaRPr lang="en-US" sz="3600" dirty="0" smtClean="0">
              <a:solidFill>
                <a:srgbClr val="FFFFFF"/>
              </a:solidFill>
              <a:effectLst>
                <a:outerShdw blurRad="38100" dist="38100" dir="2700000" algn="tl">
                  <a:srgbClr val="000000">
                    <a:alpha val="43137"/>
                  </a:srgbClr>
                </a:outerShdw>
              </a:effectLst>
            </a:endParaRPr>
          </a:p>
          <a:p>
            <a:pPr algn="ctr">
              <a:buNone/>
            </a:pPr>
            <a:endParaRPr lang="en-US" sz="3600" dirty="0" smtClean="0">
              <a:solidFill>
                <a:srgbClr val="FFFFFF"/>
              </a:solidFill>
              <a:effectLst>
                <a:outerShdw blurRad="38100" dist="38100" dir="2700000" algn="tl">
                  <a:srgbClr val="000000">
                    <a:alpha val="43137"/>
                  </a:srgbClr>
                </a:outerShdw>
              </a:effectLst>
            </a:endParaRPr>
          </a:p>
          <a:p>
            <a:pPr algn="ctr">
              <a:buNone/>
            </a:pPr>
            <a:endParaRPr lang="en-US" sz="3600" dirty="0" smtClean="0">
              <a:solidFill>
                <a:srgbClr val="FFFFFF"/>
              </a:solidFill>
              <a:effectLst>
                <a:outerShdw blurRad="38100" dist="38100" dir="2700000" algn="tl">
                  <a:srgbClr val="000000">
                    <a:alpha val="43137"/>
                  </a:srgbClr>
                </a:outerShdw>
              </a:effectLst>
            </a:endParaRPr>
          </a:p>
          <a:p>
            <a:pPr algn="ctr">
              <a:buNone/>
            </a:pPr>
            <a:r>
              <a:rPr lang="en-US" sz="1800" dirty="0" err="1" smtClean="0">
                <a:solidFill>
                  <a:srgbClr val="FFFFFF"/>
                </a:solidFill>
                <a:effectLst>
                  <a:outerShdw blurRad="38100" dist="38100" dir="2700000" algn="tl">
                    <a:srgbClr val="000000">
                      <a:alpha val="43137"/>
                    </a:srgbClr>
                  </a:outerShdw>
                </a:effectLst>
                <a:latin typeface="Arial Narrow"/>
                <a:cs typeface="Arial Narrow"/>
              </a:rPr>
              <a:t>http://www.brainyquote.com/quotes/authors/j/john_d_rockefeller.html</a:t>
            </a:r>
            <a:endParaRPr lang="en-US" sz="1800" dirty="0" smtClean="0">
              <a:solidFill>
                <a:srgbClr val="FFFFFF"/>
              </a:solidFill>
              <a:effectLst>
                <a:outerShdw blurRad="38100" dist="38100" dir="2700000" algn="tl">
                  <a:srgbClr val="000000">
                    <a:alpha val="43137"/>
                  </a:srgbClr>
                </a:outerShdw>
              </a:effectLst>
              <a:latin typeface="Arial Narrow"/>
              <a:cs typeface="Arial Narrow"/>
            </a:endParaRPr>
          </a:p>
        </p:txBody>
      </p:sp>
      <p:pic>
        <p:nvPicPr>
          <p:cNvPr id="4" name="Picture 3"/>
          <p:cNvPicPr>
            <a:picLocks noChangeAspect="1"/>
          </p:cNvPicPr>
          <p:nvPr/>
        </p:nvPicPr>
        <p:blipFill>
          <a:blip r:embed="rId2"/>
          <a:stretch>
            <a:fillRect/>
          </a:stretch>
        </p:blipFill>
        <p:spPr>
          <a:xfrm>
            <a:off x="5785727" y="2254315"/>
            <a:ext cx="2591510" cy="3156327"/>
          </a:xfrm>
          <a:prstGeom prst="rect">
            <a:avLst/>
          </a:prstGeom>
          <a:ln w="88900" cap="sq" cmpd="thickThin">
            <a:solidFill>
              <a:srgbClr val="FFFF00"/>
            </a:solidFill>
            <a:prstDash val="solid"/>
            <a:miter lim="800000"/>
          </a:ln>
          <a:effectLst>
            <a:glow rad="228600">
              <a:schemeClr val="accent2">
                <a:alpha val="75000"/>
              </a:schemeClr>
            </a:glow>
            <a:innerShdw blurRad="76200">
              <a:srgbClr val="000000"/>
            </a:innerShdw>
          </a:effectLst>
        </p:spPr>
      </p:pic>
    </p:spTree>
  </p:cSld>
  <p:clrMapOvr>
    <a:masterClrMapping/>
  </p:clrMapOvr>
  <p:transition spd="slow">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outerShdw blurRad="38100" dist="38100" dir="2700000" algn="tl">
                    <a:srgbClr val="000000">
                      <a:alpha val="43137"/>
                    </a:srgbClr>
                  </a:outerShdw>
                </a:effectLst>
                <a:latin typeface="Cambria"/>
                <a:cs typeface="Cambria"/>
              </a:rPr>
              <a:t>Observation</a:t>
            </a:r>
            <a:endParaRPr lang="en-US" b="1" dirty="0">
              <a:solidFill>
                <a:srgbClr val="008000"/>
              </a:solidFill>
              <a:latin typeface="Cambria"/>
              <a:cs typeface="Cambria"/>
            </a:endParaRPr>
          </a:p>
        </p:txBody>
      </p:sp>
      <p:sp>
        <p:nvSpPr>
          <p:cNvPr id="3" name="Content Placeholder 2"/>
          <p:cNvSpPr>
            <a:spLocks noGrp="1"/>
          </p:cNvSpPr>
          <p:nvPr>
            <p:ph idx="1"/>
          </p:nvPr>
        </p:nvSpPr>
        <p:spPr>
          <a:xfrm>
            <a:off x="457200" y="1600200"/>
            <a:ext cx="8229600" cy="4655017"/>
          </a:xfrm>
        </p:spPr>
        <p:txBody>
          <a:bodyPr>
            <a:normAutofit/>
          </a:bodyPr>
          <a:lstStyle/>
          <a:p>
            <a:pPr algn="ctr">
              <a:buNone/>
            </a:pPr>
            <a:r>
              <a:rPr lang="en-US" sz="3000" b="1" i="1" dirty="0" smtClean="0">
                <a:effectLst>
                  <a:outerShdw blurRad="38100" dist="38100" dir="2700000" algn="tl">
                    <a:srgbClr val="000000">
                      <a:alpha val="43137"/>
                    </a:srgbClr>
                  </a:outerShdw>
                </a:effectLst>
                <a:latin typeface="Arial Unicode MS"/>
                <a:cs typeface="Arial Unicode MS"/>
              </a:rPr>
              <a:t>Trust in material riches is frequently </a:t>
            </a:r>
          </a:p>
          <a:p>
            <a:pPr algn="ctr">
              <a:buNone/>
            </a:pPr>
            <a:r>
              <a:rPr lang="en-US" sz="3000" b="1" i="1" dirty="0" smtClean="0">
                <a:effectLst>
                  <a:outerShdw blurRad="38100" dist="38100" dir="2700000" algn="tl">
                    <a:srgbClr val="000000">
                      <a:alpha val="43137"/>
                    </a:srgbClr>
                  </a:outerShdw>
                </a:effectLst>
                <a:latin typeface="Arial Unicode MS"/>
                <a:cs typeface="Arial Unicode MS"/>
              </a:rPr>
              <a:t>stronger than faith in spiritual matters, </a:t>
            </a:r>
          </a:p>
          <a:p>
            <a:pPr algn="ctr">
              <a:buNone/>
            </a:pPr>
            <a:r>
              <a:rPr lang="en-US" sz="3000" b="1" i="1" dirty="0" smtClean="0">
                <a:effectLst>
                  <a:outerShdw blurRad="38100" dist="38100" dir="2700000" algn="tl">
                    <a:srgbClr val="000000">
                      <a:alpha val="43137"/>
                    </a:srgbClr>
                  </a:outerShdw>
                </a:effectLst>
                <a:latin typeface="Arial Unicode MS"/>
                <a:cs typeface="Arial Unicode MS"/>
              </a:rPr>
              <a:t>especially faith in God and Jesus, and   </a:t>
            </a:r>
          </a:p>
          <a:p>
            <a:pPr algn="ctr">
              <a:buNone/>
            </a:pPr>
            <a:r>
              <a:rPr lang="en-US" sz="3000" b="1" i="1" dirty="0" smtClean="0">
                <a:effectLst>
                  <a:outerShdw blurRad="38100" dist="38100" dir="2700000" algn="tl">
                    <a:srgbClr val="000000">
                      <a:alpha val="43137"/>
                    </a:srgbClr>
                  </a:outerShdw>
                </a:effectLst>
                <a:latin typeface="Arial Unicode MS"/>
                <a:cs typeface="Arial Unicode MS"/>
              </a:rPr>
              <a:t>keeps many wealthy and “wannabe </a:t>
            </a:r>
          </a:p>
          <a:p>
            <a:pPr algn="ctr">
              <a:buNone/>
            </a:pPr>
            <a:r>
              <a:rPr lang="en-US" sz="3000" b="1" i="1" dirty="0" smtClean="0">
                <a:effectLst>
                  <a:outerShdw blurRad="38100" dist="38100" dir="2700000" algn="tl">
                    <a:srgbClr val="000000">
                      <a:alpha val="43137"/>
                    </a:srgbClr>
                  </a:outerShdw>
                </a:effectLst>
                <a:latin typeface="Arial Unicode MS"/>
                <a:cs typeface="Arial Unicode MS"/>
              </a:rPr>
              <a:t>wealthy” people out of heaven.</a:t>
            </a:r>
          </a:p>
          <a:p>
            <a:pPr algn="ctr">
              <a:buNone/>
            </a:pPr>
            <a:r>
              <a:rPr lang="en-US" sz="3200" b="1" i="1" dirty="0" smtClean="0">
                <a:solidFill>
                  <a:srgbClr val="FFFF00"/>
                </a:solidFill>
                <a:effectLst>
                  <a:outerShdw blurRad="38100" dist="38100" dir="2700000" algn="tl">
                    <a:srgbClr val="000000">
                      <a:alpha val="43137"/>
                    </a:srgbClr>
                  </a:outerShdw>
                </a:effectLst>
                <a:latin typeface="Arial Rounded MT Bold"/>
                <a:cs typeface="Arial Rounded MT Bold"/>
              </a:rPr>
              <a:t>Their “faith” is in only what they </a:t>
            </a:r>
            <a:r>
              <a:rPr lang="en-US" sz="3200" b="1" i="1" u="sng" dirty="0" smtClean="0">
                <a:solidFill>
                  <a:srgbClr val="FFFF00"/>
                </a:solidFill>
                <a:effectLst>
                  <a:outerShdw blurRad="38100" dist="38100" dir="2700000" algn="tl">
                    <a:srgbClr val="000000">
                      <a:alpha val="43137"/>
                    </a:srgbClr>
                  </a:outerShdw>
                </a:effectLst>
                <a:latin typeface="Arial Rounded MT Bold"/>
                <a:cs typeface="Arial Rounded MT Bold"/>
              </a:rPr>
              <a:t>see</a:t>
            </a:r>
            <a:r>
              <a:rPr lang="en-US" sz="3200" b="1" i="1" dirty="0" smtClean="0">
                <a:solidFill>
                  <a:srgbClr val="FFFF00"/>
                </a:solidFill>
                <a:effectLst>
                  <a:outerShdw blurRad="38100" dist="38100" dir="2700000" algn="tl">
                    <a:srgbClr val="000000">
                      <a:alpha val="43137"/>
                    </a:srgbClr>
                  </a:outerShdw>
                </a:effectLst>
                <a:latin typeface="Arial Rounded MT Bold"/>
                <a:cs typeface="Arial Rounded MT Bold"/>
              </a:rPr>
              <a:t>!</a:t>
            </a:r>
          </a:p>
          <a:p>
            <a:pPr algn="ctr">
              <a:buNone/>
            </a:pPr>
            <a:endParaRPr lang="en-US" sz="3000" b="1" i="1" dirty="0">
              <a:effectLst>
                <a:outerShdw blurRad="38100" dist="38100" dir="2700000" algn="tl">
                  <a:srgbClr val="000000">
                    <a:alpha val="43137"/>
                  </a:srgbClr>
                </a:outerShdw>
              </a:effectLst>
              <a:latin typeface="Arial Unicode MS"/>
              <a:cs typeface="Arial Unicode MS"/>
            </a:endParaRPr>
          </a:p>
        </p:txBody>
      </p:sp>
    </p:spTree>
  </p:cSld>
  <p:clrMapOvr>
    <a:masterClrMapping/>
  </p:clrMapOvr>
  <p:transition spd="slow">
    <p:check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outerShdw blurRad="38100" dist="38100" dir="2700000" algn="tl">
                    <a:srgbClr val="000000">
                      <a:alpha val="43137"/>
                    </a:srgbClr>
                  </a:outerShdw>
                </a:effectLst>
                <a:latin typeface="Cambria"/>
                <a:cs typeface="Cambria"/>
              </a:rPr>
              <a:t>Compare</a:t>
            </a:r>
            <a:endParaRPr lang="en-US" dirty="0">
              <a:solidFill>
                <a:srgbClr val="008000"/>
              </a:solidFill>
              <a:latin typeface="Cambria"/>
              <a:cs typeface="Cambria"/>
            </a:endParaRPr>
          </a:p>
        </p:txBody>
      </p:sp>
      <p:sp>
        <p:nvSpPr>
          <p:cNvPr id="4" name="Text Placeholder 3"/>
          <p:cNvSpPr>
            <a:spLocks noGrp="1"/>
          </p:cNvSpPr>
          <p:nvPr>
            <p:ph type="body" idx="1"/>
          </p:nvPr>
        </p:nvSpPr>
        <p:spPr/>
        <p:txBody>
          <a:bodyPr>
            <a:normAutofit/>
          </a:bodyPr>
          <a:lstStyle/>
          <a:p>
            <a:r>
              <a:rPr lang="en-US" sz="3000" dirty="0" smtClean="0"/>
              <a:t>Mark 10:26-27</a:t>
            </a:r>
            <a:endParaRPr lang="en-US" sz="3000" dirty="0"/>
          </a:p>
        </p:txBody>
      </p:sp>
      <p:sp>
        <p:nvSpPr>
          <p:cNvPr id="3" name="Content Placeholder 2"/>
          <p:cNvSpPr>
            <a:spLocks noGrp="1"/>
          </p:cNvSpPr>
          <p:nvPr>
            <p:ph sz="half" idx="2"/>
          </p:nvPr>
        </p:nvSpPr>
        <p:spPr/>
        <p:txBody>
          <a:bodyPr>
            <a:normAutofit/>
          </a:bodyPr>
          <a:lstStyle/>
          <a:p>
            <a:pPr>
              <a:buNone/>
            </a:pPr>
            <a:r>
              <a:rPr lang="en-US" dirty="0" smtClean="0">
                <a:effectLst>
                  <a:outerShdw blurRad="38100" dist="38100" dir="2700000" algn="tl">
                    <a:srgbClr val="000000">
                      <a:alpha val="43137"/>
                    </a:srgbClr>
                  </a:outerShdw>
                </a:effectLst>
              </a:rPr>
              <a:t>	</a:t>
            </a:r>
            <a:r>
              <a:rPr lang="en-US" b="1" dirty="0" smtClean="0"/>
              <a:t>And they were greatly astonished, saying among themselves, "</a:t>
            </a:r>
            <a:r>
              <a:rPr lang="en-US" b="1" u="sng" dirty="0" smtClean="0"/>
              <a:t>Who then can be saved</a:t>
            </a:r>
            <a:r>
              <a:rPr lang="en-US" b="1" dirty="0" smtClean="0"/>
              <a:t>?” But Jesus looked at them and said, "With men it is impossible, but not with God; for with God all things are possible."</a:t>
            </a:r>
            <a:endParaRPr lang="en-US" b="1" i="1" dirty="0" smtClean="0">
              <a:solidFill>
                <a:srgbClr val="FFFF00"/>
              </a:solidFill>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normAutofit/>
          </a:bodyPr>
          <a:lstStyle/>
          <a:p>
            <a:pPr>
              <a:buNone/>
            </a:pPr>
            <a:r>
              <a:rPr lang="en-US" dirty="0" smtClean="0">
                <a:effectLst>
                  <a:outerShdw blurRad="38100" dist="38100" dir="2700000" algn="tl">
                    <a:srgbClr val="000000">
                      <a:alpha val="43137"/>
                    </a:srgbClr>
                  </a:outerShdw>
                </a:effectLst>
              </a:rPr>
              <a:t>	</a:t>
            </a:r>
            <a:endParaRPr lang="en-US" b="1" i="1" dirty="0" smtClean="0">
              <a:solidFill>
                <a:srgbClr val="FFFF00"/>
              </a:solidFill>
              <a:effectLst>
                <a:outerShdw blurRad="38100" dist="38100" dir="2700000" algn="tl">
                  <a:srgbClr val="000000">
                    <a:alpha val="43137"/>
                  </a:srgbClr>
                </a:outerShdw>
              </a:effectLst>
            </a:endParaRPr>
          </a:p>
          <a:p>
            <a:endParaRPr lang="en-US" dirty="0"/>
          </a:p>
        </p:txBody>
      </p:sp>
      <p:pic>
        <p:nvPicPr>
          <p:cNvPr id="7" name="Picture 6"/>
          <p:cNvPicPr>
            <a:picLocks noChangeAspect="1"/>
          </p:cNvPicPr>
          <p:nvPr/>
        </p:nvPicPr>
        <p:blipFill>
          <a:blip r:embed="rId2"/>
          <a:stretch>
            <a:fillRect/>
          </a:stretch>
        </p:blipFill>
        <p:spPr>
          <a:xfrm>
            <a:off x="4866910" y="2590800"/>
            <a:ext cx="3898125" cy="2919831"/>
          </a:xfrm>
          <a:prstGeom prst="rect">
            <a:avLst/>
          </a:prstGeom>
          <a:solidFill>
            <a:srgbClr val="000000"/>
          </a:solidFill>
          <a:scene3d>
            <a:camera prst="perspectiveLeft" fov="2700000">
              <a:rot lat="0" lon="1200000" rev="0"/>
            </a:camera>
            <a:lightRig rig="threePt" dir="t"/>
          </a:scene3d>
        </p:spPr>
      </p:pic>
    </p:spTree>
  </p:cSld>
  <p:clrMapOvr>
    <a:masterClrMapping/>
  </p:clrMapOvr>
  <mc:AlternateContent xmlns:mc="http://schemas.openxmlformats.org/markup-compatibility/2006" xmlns:p14="http://schemas.microsoft.com/office/powerpoint/2010/main">
    <mc:Choice Requires="p14">
      <p:transition spd="slow">
        <p14:prism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outerShdw blurRad="38100" dist="38100" dir="2700000" algn="tl">
                    <a:srgbClr val="000000">
                      <a:alpha val="43137"/>
                    </a:srgbClr>
                  </a:outerShdw>
                </a:effectLst>
                <a:latin typeface="Cambria"/>
                <a:cs typeface="Cambria"/>
              </a:rPr>
              <a:t>Compare</a:t>
            </a:r>
            <a:endParaRPr lang="en-US" dirty="0">
              <a:solidFill>
                <a:srgbClr val="008000"/>
              </a:solidFill>
              <a:latin typeface="Cambria"/>
              <a:cs typeface="Cambria"/>
            </a:endParaRPr>
          </a:p>
        </p:txBody>
      </p:sp>
      <p:sp>
        <p:nvSpPr>
          <p:cNvPr id="4" name="Text Placeholder 3"/>
          <p:cNvSpPr>
            <a:spLocks noGrp="1"/>
          </p:cNvSpPr>
          <p:nvPr>
            <p:ph type="body" idx="1"/>
          </p:nvPr>
        </p:nvSpPr>
        <p:spPr/>
        <p:txBody>
          <a:bodyPr>
            <a:normAutofit/>
          </a:bodyPr>
          <a:lstStyle/>
          <a:p>
            <a:r>
              <a:rPr lang="en-US" sz="3000" dirty="0" smtClean="0"/>
              <a:t>Mark 10:26-27</a:t>
            </a:r>
            <a:endParaRPr lang="en-US" sz="3000" dirty="0"/>
          </a:p>
        </p:txBody>
      </p:sp>
      <p:sp>
        <p:nvSpPr>
          <p:cNvPr id="3" name="Content Placeholder 2"/>
          <p:cNvSpPr>
            <a:spLocks noGrp="1"/>
          </p:cNvSpPr>
          <p:nvPr>
            <p:ph sz="half" idx="2"/>
          </p:nvPr>
        </p:nvSpPr>
        <p:spPr/>
        <p:txBody>
          <a:bodyPr>
            <a:normAutofit/>
          </a:bodyPr>
          <a:lstStyle/>
          <a:p>
            <a:pPr>
              <a:buNone/>
            </a:pPr>
            <a:r>
              <a:rPr lang="en-US" dirty="0" smtClean="0">
                <a:effectLst>
                  <a:outerShdw blurRad="38100" dist="38100" dir="2700000" algn="tl">
                    <a:srgbClr val="000000">
                      <a:alpha val="43137"/>
                    </a:srgbClr>
                  </a:outerShdw>
                </a:effectLst>
              </a:rPr>
              <a:t>	</a:t>
            </a:r>
            <a:r>
              <a:rPr lang="en-US" b="1" dirty="0" smtClean="0"/>
              <a:t>And they were greatly astonished, saying among themselves, "</a:t>
            </a:r>
            <a:r>
              <a:rPr lang="en-US" b="1" u="sng" dirty="0" smtClean="0"/>
              <a:t>Who then can be saved</a:t>
            </a:r>
            <a:r>
              <a:rPr lang="en-US" b="1" dirty="0" smtClean="0"/>
              <a:t>?” But Jesus looked at them and said, "</a:t>
            </a:r>
            <a:r>
              <a:rPr lang="en-US" b="1" u="sng" dirty="0" smtClean="0"/>
              <a:t>With men it is impossible, but not with God; for with God all things are possible</a:t>
            </a:r>
            <a:r>
              <a:rPr lang="en-US" b="1" dirty="0" smtClean="0"/>
              <a:t>."</a:t>
            </a:r>
            <a:endParaRPr lang="en-US" b="1" i="1" dirty="0" smtClean="0">
              <a:solidFill>
                <a:srgbClr val="FFFF00"/>
              </a:solidFill>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a:xfrm>
            <a:off x="4719637" y="2692495"/>
            <a:ext cx="3657600" cy="3608293"/>
          </a:xfrm>
        </p:spPr>
        <p:txBody>
          <a:bodyPr>
            <a:normAutofit fontScale="25000" lnSpcReduction="20000"/>
          </a:bodyPr>
          <a:lstStyle/>
          <a:p>
            <a:pPr>
              <a:buNone/>
            </a:pPr>
            <a:r>
              <a:rPr lang="en-US" b="1" i="1" dirty="0" smtClean="0">
                <a:effectLst>
                  <a:outerShdw blurRad="38100" dist="38100" dir="2700000" algn="tl">
                    <a:srgbClr val="000000">
                      <a:alpha val="43137"/>
                    </a:srgbClr>
                  </a:outerShdw>
                </a:effectLst>
              </a:rPr>
              <a:t>	</a:t>
            </a:r>
            <a:r>
              <a:rPr lang="en-US" sz="8800" b="1" i="1" dirty="0" smtClean="0">
                <a:effectLst>
                  <a:outerShdw blurRad="38100" dist="38100" dir="2700000" algn="tl">
                    <a:srgbClr val="000000">
                      <a:alpha val="43137"/>
                    </a:srgbClr>
                  </a:outerShdw>
                </a:effectLst>
              </a:rPr>
              <a:t>The disciples are astonished at the impossible situation the parable describes and ask a great question. Jesus’ reply shows that </a:t>
            </a:r>
            <a:r>
              <a:rPr lang="en-US" sz="8800" b="1" i="1" dirty="0" smtClean="0">
                <a:solidFill>
                  <a:srgbClr val="FFFF00"/>
                </a:solidFill>
                <a:effectLst>
                  <a:outerShdw blurRad="38100" dist="38100" dir="2700000" algn="tl">
                    <a:srgbClr val="000000">
                      <a:alpha val="43137"/>
                    </a:srgbClr>
                  </a:outerShdw>
                </a:effectLst>
              </a:rPr>
              <a:t>only God can truly impact what happens   in the human heart.</a:t>
            </a:r>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outerShdw blurRad="38100" dist="38100" dir="2700000" algn="tl">
                    <a:srgbClr val="000000">
                      <a:alpha val="43137"/>
                    </a:srgbClr>
                  </a:outerShdw>
                </a:effectLst>
                <a:latin typeface="Cambria"/>
                <a:cs typeface="Cambria"/>
              </a:rPr>
              <a:t>Observation </a:t>
            </a:r>
            <a:endParaRPr lang="en-US" b="1" dirty="0">
              <a:solidFill>
                <a:srgbClr val="008000"/>
              </a:solidFill>
              <a:latin typeface="Cambria"/>
              <a:cs typeface="Cambria"/>
            </a:endParaRPr>
          </a:p>
        </p:txBody>
      </p:sp>
      <p:sp>
        <p:nvSpPr>
          <p:cNvPr id="3" name="Content Placeholder 2"/>
          <p:cNvSpPr>
            <a:spLocks noGrp="1"/>
          </p:cNvSpPr>
          <p:nvPr>
            <p:ph idx="1"/>
          </p:nvPr>
        </p:nvSpPr>
        <p:spPr>
          <a:xfrm>
            <a:off x="457200" y="1600200"/>
            <a:ext cx="8229600" cy="4655017"/>
          </a:xfrm>
        </p:spPr>
        <p:txBody>
          <a:bodyPr>
            <a:normAutofit/>
          </a:bodyPr>
          <a:lstStyle/>
          <a:p>
            <a:pPr algn="ctr">
              <a:buNone/>
            </a:pPr>
            <a:r>
              <a:rPr lang="en-US" sz="3000" b="1" i="1" dirty="0" smtClean="0">
                <a:solidFill>
                  <a:srgbClr val="FFFFFF"/>
                </a:solidFill>
                <a:effectLst>
                  <a:outerShdw blurRad="38100" dist="38100" dir="2700000" algn="tl">
                    <a:srgbClr val="000000">
                      <a:alpha val="43137"/>
                    </a:srgbClr>
                  </a:outerShdw>
                </a:effectLst>
                <a:latin typeface="Arial Unicode MS"/>
                <a:cs typeface="Arial Unicode MS"/>
              </a:rPr>
              <a:t>Since only God can truly work inside </a:t>
            </a:r>
          </a:p>
          <a:p>
            <a:pPr algn="ctr">
              <a:buNone/>
            </a:pPr>
            <a:r>
              <a:rPr lang="en-US" sz="3000" b="1" i="1" dirty="0" smtClean="0">
                <a:solidFill>
                  <a:srgbClr val="FFFFFF"/>
                </a:solidFill>
                <a:effectLst>
                  <a:outerShdw blurRad="38100" dist="38100" dir="2700000" algn="tl">
                    <a:srgbClr val="000000">
                      <a:alpha val="43137"/>
                    </a:srgbClr>
                  </a:outerShdw>
                </a:effectLst>
                <a:latin typeface="Arial Unicode MS"/>
                <a:cs typeface="Arial Unicode MS"/>
              </a:rPr>
              <a:t>the human heart and we cannot, we must </a:t>
            </a:r>
          </a:p>
          <a:p>
            <a:pPr algn="ctr">
              <a:buNone/>
            </a:pPr>
            <a:r>
              <a:rPr lang="en-US" sz="3000" b="1" i="1" dirty="0" smtClean="0">
                <a:solidFill>
                  <a:srgbClr val="FFFF00"/>
                </a:solidFill>
                <a:effectLst>
                  <a:outerShdw blurRad="38100" dist="38100" dir="2700000" algn="tl">
                    <a:srgbClr val="000000">
                      <a:alpha val="43137"/>
                    </a:srgbClr>
                  </a:outerShdw>
                </a:effectLst>
                <a:latin typeface="Arial Unicode MS"/>
                <a:cs typeface="Arial Unicode MS"/>
              </a:rPr>
              <a:t>trust him to work where we cannot work!</a:t>
            </a:r>
            <a:endParaRPr lang="en-US" sz="3000" b="1" i="1" dirty="0">
              <a:solidFill>
                <a:srgbClr val="FFFF00"/>
              </a:solidFill>
              <a:effectLst>
                <a:outerShdw blurRad="38100" dist="38100" dir="2700000" algn="tl">
                  <a:srgbClr val="000000">
                    <a:alpha val="43137"/>
                  </a:srgbClr>
                </a:outerShdw>
              </a:effectLst>
              <a:latin typeface="Arial Unicode MS"/>
              <a:cs typeface="Arial Unicode MS"/>
            </a:endParaRPr>
          </a:p>
        </p:txBody>
      </p:sp>
      <p:pic>
        <p:nvPicPr>
          <p:cNvPr id="5" name="Picture 4"/>
          <p:cNvPicPr>
            <a:picLocks noChangeAspect="1"/>
          </p:cNvPicPr>
          <p:nvPr/>
        </p:nvPicPr>
        <p:blipFill>
          <a:blip r:embed="rId2"/>
          <a:srcRect b="11657"/>
          <a:stretch>
            <a:fillRect/>
          </a:stretch>
        </p:blipFill>
        <p:spPr>
          <a:xfrm>
            <a:off x="3225789" y="4538869"/>
            <a:ext cx="3135165" cy="1457740"/>
          </a:xfrm>
          <a:prstGeom prst="rect">
            <a:avLst/>
          </a:prstGeom>
          <a:effectLst>
            <a:glow rad="101600">
              <a:schemeClr val="accent2">
                <a:alpha val="75000"/>
              </a:schemeClr>
            </a:glow>
            <a:reflection blurRad="6350" stA="52000" endA="300" endPos="35000" dir="5400000" sy="-100000" algn="bl" rotWithShape="0"/>
          </a:effectLst>
          <a:scene3d>
            <a:camera prst="perspectiveLeft" fov="2700000">
              <a:rot lat="0" lon="1200000" rev="0"/>
            </a:camera>
            <a:lightRig rig="threePt" dir="t"/>
          </a:scene3d>
        </p:spPr>
      </p:pic>
    </p:spTree>
  </p:cSld>
  <p:clrMapOvr>
    <a:masterClrMapping/>
  </p:clrMapOvr>
  <p:transition spd="slow">
    <p:cover dir="l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outerShdw blurRad="38100" dist="38100" dir="2700000" algn="tl">
                    <a:srgbClr val="000000">
                      <a:alpha val="43137"/>
                    </a:srgbClr>
                  </a:outerShdw>
                </a:effectLst>
                <a:latin typeface="Cambria"/>
                <a:cs typeface="Cambria"/>
              </a:rPr>
              <a:t>Mark 10:28</a:t>
            </a:r>
            <a:endParaRPr lang="en-US" b="1" dirty="0">
              <a:solidFill>
                <a:srgbClr val="008000"/>
              </a:solidFill>
              <a:effectLst>
                <a:outerShdw blurRad="38100" dist="38100" dir="2700000" algn="tl">
                  <a:srgbClr val="000000">
                    <a:alpha val="43137"/>
                  </a:srgbClr>
                </a:outerShdw>
              </a:effectLst>
              <a:latin typeface="Cambria"/>
              <a:cs typeface="Cambria"/>
            </a:endParaRPr>
          </a:p>
        </p:txBody>
      </p:sp>
      <p:sp>
        <p:nvSpPr>
          <p:cNvPr id="3" name="Content Placeholder 2"/>
          <p:cNvSpPr>
            <a:spLocks noGrp="1"/>
          </p:cNvSpPr>
          <p:nvPr>
            <p:ph idx="1"/>
          </p:nvPr>
        </p:nvSpPr>
        <p:spPr>
          <a:xfrm>
            <a:off x="457200" y="1600200"/>
            <a:ext cx="8039459" cy="4525963"/>
          </a:xfrm>
        </p:spPr>
        <p:txBody>
          <a:bodyPr>
            <a:normAutofit/>
          </a:bodyPr>
          <a:lstStyle/>
          <a:p>
            <a:pPr algn="ctr">
              <a:buNone/>
            </a:pPr>
            <a:r>
              <a:rPr lang="en-US" dirty="0" smtClean="0">
                <a:effectLst>
                  <a:outerShdw blurRad="38100" dist="38100" dir="2700000" algn="tl">
                    <a:srgbClr val="000000">
                      <a:alpha val="43137"/>
                    </a:srgbClr>
                  </a:outerShdw>
                </a:effectLst>
              </a:rPr>
              <a:t>	</a:t>
            </a:r>
            <a:r>
              <a:rPr lang="en-US" sz="3000" dirty="0" smtClean="0">
                <a:latin typeface="Cambria"/>
                <a:cs typeface="Cambria"/>
              </a:rPr>
              <a:t>Then Peter began to say to him, </a:t>
            </a:r>
          </a:p>
          <a:p>
            <a:pPr algn="ctr">
              <a:buNone/>
            </a:pPr>
            <a:r>
              <a:rPr lang="en-US" sz="3000" dirty="0" smtClean="0">
                <a:latin typeface="Cambria"/>
                <a:cs typeface="Cambria"/>
              </a:rPr>
              <a:t>“See, we have left all and followed you.”</a:t>
            </a:r>
          </a:p>
          <a:p>
            <a:pPr algn="ctr">
              <a:buNone/>
            </a:pPr>
            <a:r>
              <a:rPr lang="en-US" sz="3000" dirty="0" smtClean="0">
                <a:solidFill>
                  <a:srgbClr val="FFFF00"/>
                </a:solidFill>
                <a:effectLst>
                  <a:outerShdw blurRad="38100" dist="38100" dir="2700000" algn="tl">
                    <a:srgbClr val="000000">
                      <a:alpha val="43137"/>
                    </a:srgbClr>
                  </a:outerShdw>
                </a:effectLst>
                <a:latin typeface="Cambria"/>
                <a:cs typeface="Cambria"/>
              </a:rPr>
              <a:t>Matthew 19:27</a:t>
            </a:r>
            <a:r>
              <a:rPr lang="en-US" sz="3000" dirty="0" smtClean="0">
                <a:effectLst>
                  <a:outerShdw blurRad="38100" dist="38100" dir="2700000" algn="tl">
                    <a:srgbClr val="000000">
                      <a:alpha val="43137"/>
                    </a:srgbClr>
                  </a:outerShdw>
                </a:effectLst>
                <a:latin typeface="Cambria"/>
                <a:cs typeface="Cambria"/>
              </a:rPr>
              <a:t> adds Peter saying, </a:t>
            </a:r>
          </a:p>
          <a:p>
            <a:pPr algn="ctr">
              <a:buNone/>
            </a:pPr>
            <a:r>
              <a:rPr lang="en-US" sz="3000" dirty="0" smtClean="0">
                <a:effectLst>
                  <a:outerShdw blurRad="38100" dist="38100" dir="2700000" algn="tl">
                    <a:srgbClr val="000000">
                      <a:alpha val="43137"/>
                    </a:srgbClr>
                  </a:outerShdw>
                </a:effectLst>
                <a:latin typeface="Cambria"/>
                <a:cs typeface="Cambria"/>
              </a:rPr>
              <a:t>“Therefore what shall we have?”</a:t>
            </a:r>
          </a:p>
          <a:p>
            <a:pPr>
              <a:buNone/>
            </a:pPr>
            <a:endParaRPr lang="en-US" dirty="0"/>
          </a:p>
        </p:txBody>
      </p:sp>
    </p:spTree>
  </p:cSld>
  <p:clrMapOvr>
    <a:masterClrMapping/>
  </p:clrMapOvr>
  <p:transition spd="slow">
    <p:newsfla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outerShdw blurRad="38100" dist="38100" dir="2700000" algn="tl">
                    <a:srgbClr val="000000">
                      <a:alpha val="43137"/>
                    </a:srgbClr>
                  </a:outerShdw>
                </a:effectLst>
                <a:latin typeface="Cambria"/>
                <a:cs typeface="Cambria"/>
              </a:rPr>
              <a:t>Compare</a:t>
            </a:r>
            <a:endParaRPr lang="en-US" dirty="0">
              <a:solidFill>
                <a:srgbClr val="008000"/>
              </a:solidFill>
              <a:latin typeface="Cambria"/>
              <a:cs typeface="Cambria"/>
            </a:endParaRPr>
          </a:p>
        </p:txBody>
      </p:sp>
      <p:sp>
        <p:nvSpPr>
          <p:cNvPr id="4" name="Text Placeholder 3"/>
          <p:cNvSpPr>
            <a:spLocks noGrp="1"/>
          </p:cNvSpPr>
          <p:nvPr>
            <p:ph type="body" idx="1"/>
          </p:nvPr>
        </p:nvSpPr>
        <p:spPr/>
        <p:txBody>
          <a:bodyPr>
            <a:normAutofit/>
          </a:bodyPr>
          <a:lstStyle/>
          <a:p>
            <a:r>
              <a:rPr lang="en-US" sz="3000" dirty="0" smtClean="0"/>
              <a:t>Mark 10:28</a:t>
            </a:r>
            <a:endParaRPr lang="en-US" sz="3000" dirty="0"/>
          </a:p>
        </p:txBody>
      </p:sp>
      <p:sp>
        <p:nvSpPr>
          <p:cNvPr id="3" name="Content Placeholder 2"/>
          <p:cNvSpPr>
            <a:spLocks noGrp="1"/>
          </p:cNvSpPr>
          <p:nvPr>
            <p:ph sz="half" idx="2"/>
          </p:nvPr>
        </p:nvSpPr>
        <p:spPr/>
        <p:txBody>
          <a:bodyPr>
            <a:normAutofit/>
          </a:bodyPr>
          <a:lstStyle/>
          <a:p>
            <a:pPr>
              <a:buNone/>
            </a:pPr>
            <a:r>
              <a:rPr lang="en-US" dirty="0" smtClean="0">
                <a:effectLst>
                  <a:outerShdw blurRad="38100" dist="38100" dir="2700000" algn="tl">
                    <a:srgbClr val="000000">
                      <a:alpha val="43137"/>
                    </a:srgbClr>
                  </a:outerShdw>
                </a:effectLst>
              </a:rPr>
              <a:t>	</a:t>
            </a:r>
            <a:r>
              <a:rPr lang="en-US" b="1" dirty="0" smtClean="0">
                <a:latin typeface="Cambria"/>
                <a:cs typeface="Cambria"/>
              </a:rPr>
              <a:t>Then Peter began to say to him, “See, we have left all and followed you. </a:t>
            </a:r>
            <a:r>
              <a:rPr lang="en-US" b="1" dirty="0" smtClean="0">
                <a:effectLst>
                  <a:outerShdw blurRad="38100" dist="38100" dir="2700000" algn="tl">
                    <a:srgbClr val="000000">
                      <a:alpha val="43137"/>
                    </a:srgbClr>
                  </a:outerShdw>
                </a:effectLst>
                <a:latin typeface="Cambria"/>
                <a:cs typeface="Cambria"/>
              </a:rPr>
              <a:t>Therefore what shall we have?”</a:t>
            </a:r>
          </a:p>
          <a:p>
            <a:pPr>
              <a:buNone/>
            </a:pPr>
            <a:endParaRPr lang="en-US" dirty="0" smtClean="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lstStyle/>
          <a:p>
            <a:pPr>
              <a:buNone/>
            </a:pPr>
            <a:r>
              <a:rPr lang="en-US" dirty="0" smtClean="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rPr>
              <a:t>Peter asks what will they have (in other words, “What’s in it for me or us?”), remembering clearly what Jesus told the rich man: “You’ll have treasure in heaven.”</a:t>
            </a:r>
          </a:p>
          <a:p>
            <a:endParaRPr lang="en-US" dirty="0"/>
          </a:p>
        </p:txBody>
      </p:sp>
      <p:pic>
        <p:nvPicPr>
          <p:cNvPr id="7" name="Picture 6"/>
          <p:cNvPicPr>
            <a:picLocks noChangeAspect="1"/>
          </p:cNvPicPr>
          <p:nvPr/>
        </p:nvPicPr>
        <p:blipFill>
          <a:blip r:embed="rId2"/>
          <a:stretch>
            <a:fillRect/>
          </a:stretch>
        </p:blipFill>
        <p:spPr>
          <a:xfrm>
            <a:off x="470797" y="4374418"/>
            <a:ext cx="4248840" cy="1626966"/>
          </a:xfrm>
          <a:prstGeom prst="rect">
            <a:avLst/>
          </a:prstGeom>
          <a:solidFill>
            <a:srgbClr val="000000"/>
          </a:solidFill>
        </p:spPr>
      </p:pic>
      <p:pic>
        <p:nvPicPr>
          <p:cNvPr id="8" name="Picture 7"/>
          <p:cNvPicPr>
            <a:picLocks noChangeAspect="1"/>
          </p:cNvPicPr>
          <p:nvPr/>
        </p:nvPicPr>
        <p:blipFill>
          <a:blip r:embed="rId3"/>
          <a:stretch>
            <a:fillRect/>
          </a:stretch>
        </p:blipFill>
        <p:spPr>
          <a:xfrm rot="372336">
            <a:off x="6060965" y="5298964"/>
            <a:ext cx="1233769" cy="1128767"/>
          </a:xfrm>
          <a:prstGeom prst="rect">
            <a:avLst/>
          </a:prstGeom>
          <a:solidFill>
            <a:srgbClr val="000000"/>
          </a:solidFill>
          <a:ln w="25400" cap="flat" cmpd="sng" algn="ctr">
            <a:solidFill>
              <a:srgbClr val="800000"/>
            </a:solidFill>
            <a:prstDash val="solid"/>
            <a:round/>
            <a:headEnd type="none" w="med" len="med"/>
            <a:tailEnd type="none" w="med" len="med"/>
          </a:ln>
          <a:effectLst>
            <a:glow rad="228600">
              <a:schemeClr val="accent1">
                <a:alpha val="75000"/>
              </a:schemeClr>
            </a:glow>
          </a:effectLst>
        </p:spPr>
      </p:pic>
    </p:spTree>
  </p:cSld>
  <p:clrMapOvr>
    <a:masterClrMapping/>
  </p:clrMapOvr>
  <p:transition spd="slow">
    <p:plu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outerShdw blurRad="38100" dist="38100" dir="2700000" algn="tl">
                    <a:srgbClr val="000000">
                      <a:alpha val="43137"/>
                    </a:srgbClr>
                  </a:outerShdw>
                </a:effectLst>
                <a:latin typeface="Cambria"/>
                <a:cs typeface="Cambria"/>
              </a:rPr>
              <a:t>Mark 10:29-30</a:t>
            </a:r>
            <a:endParaRPr lang="en-US" b="1" dirty="0">
              <a:solidFill>
                <a:srgbClr val="008000"/>
              </a:solidFill>
              <a:effectLst>
                <a:outerShdw blurRad="38100" dist="38100" dir="2700000" algn="tl">
                  <a:srgbClr val="000000">
                    <a:alpha val="43137"/>
                  </a:srgbClr>
                </a:outerShdw>
              </a:effectLst>
              <a:latin typeface="Cambria"/>
              <a:cs typeface="Cambria"/>
            </a:endParaRPr>
          </a:p>
        </p:txBody>
      </p:sp>
      <p:sp>
        <p:nvSpPr>
          <p:cNvPr id="3" name="Content Placeholder 2"/>
          <p:cNvSpPr>
            <a:spLocks noGrp="1"/>
          </p:cNvSpPr>
          <p:nvPr>
            <p:ph idx="1"/>
          </p:nvPr>
        </p:nvSpPr>
        <p:spPr>
          <a:xfrm>
            <a:off x="457200" y="1600200"/>
            <a:ext cx="7920037" cy="4525963"/>
          </a:xfrm>
        </p:spPr>
        <p:txBody>
          <a:bodyPr>
            <a:normAutofit/>
          </a:bodyPr>
          <a:lstStyle/>
          <a:p>
            <a:pPr algn="ctr">
              <a:buNone/>
            </a:pPr>
            <a:r>
              <a:rPr lang="en-US" dirty="0" smtClean="0">
                <a:effectLst>
                  <a:outerShdw blurRad="38100" dist="38100" dir="2700000" algn="tl">
                    <a:srgbClr val="000000">
                      <a:alpha val="43137"/>
                    </a:srgbClr>
                  </a:outerShdw>
                </a:effectLst>
              </a:rPr>
              <a:t>	</a:t>
            </a:r>
            <a:r>
              <a:rPr lang="en-US" sz="2800" dirty="0" smtClean="0"/>
              <a:t>So Jesus answered and said, “Assuredly, I say  to you, there is no one who has left house or brothers or sisters or father or mother or wife or children or lands, for my sake and the gospel’s, who shall not receive a hundredfold now in this time--houses and brothers and sisters and mothers and children and lands, with persecutions--and in the age to come, eternal life.”</a:t>
            </a:r>
            <a:endParaRPr lang="en-US" sz="2800" dirty="0"/>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latin typeface="Cambria"/>
                <a:cs typeface="Cambria"/>
              </a:rPr>
              <a:t>Mark 10:18-19</a:t>
            </a:r>
            <a:endParaRPr lang="en-US" b="1" dirty="0">
              <a:solidFill>
                <a:srgbClr val="008000"/>
              </a:solidFill>
              <a:effectLst/>
              <a:latin typeface="Cambria"/>
              <a:cs typeface="Cambria"/>
            </a:endParaRPr>
          </a:p>
        </p:txBody>
      </p:sp>
      <p:sp>
        <p:nvSpPr>
          <p:cNvPr id="3" name="Content Placeholder 2"/>
          <p:cNvSpPr>
            <a:spLocks noGrp="1"/>
          </p:cNvSpPr>
          <p:nvPr>
            <p:ph type="body" orient="vert" idx="1"/>
          </p:nvPr>
        </p:nvSpPr>
        <p:spPr>
          <a:xfrm rot="16200000">
            <a:off x="508731" y="1847110"/>
            <a:ext cx="4799025" cy="4866460"/>
          </a:xfrm>
        </p:spPr>
        <p:txBody>
          <a:bodyPr>
            <a:normAutofit/>
          </a:bodyPr>
          <a:lstStyle/>
          <a:p>
            <a:pPr algn="l">
              <a:buNone/>
            </a:pPr>
            <a:r>
              <a:rPr lang="en-US" sz="2800" dirty="0" smtClean="0">
                <a:latin typeface="Cambria"/>
                <a:cs typeface="Cambria"/>
              </a:rPr>
              <a:t>	So Jesus said to him, “Why do you call Me good? No one is good but One, that is, God. You know the commandments: ‘Do not commit adultery,’ ‘Do not murder,’ ‘Do not steal,’ ‘Do not bear false witness,’ ‘Do not defraud,’ ‘Honor your father and your mother.’”</a:t>
            </a:r>
            <a:r>
              <a:rPr lang="en-US" sz="2600" dirty="0" smtClean="0">
                <a:latin typeface="Cambria"/>
                <a:cs typeface="Cambria"/>
              </a:rPr>
              <a:t> </a:t>
            </a:r>
            <a:endParaRPr lang="en-US" sz="2600" dirty="0" smtClean="0">
              <a:effectLst>
                <a:outerShdw blurRad="38100" dist="38100" dir="2700000" algn="tl">
                  <a:srgbClr val="000000">
                    <a:alpha val="43137"/>
                  </a:srgbClr>
                </a:outerShdw>
              </a:effectLst>
              <a:latin typeface="Cambria"/>
              <a:cs typeface="Cambria"/>
            </a:endParaRPr>
          </a:p>
          <a:p>
            <a:pPr>
              <a:buNone/>
            </a:pPr>
            <a:endParaRPr lang="en-US" dirty="0"/>
          </a:p>
        </p:txBody>
      </p:sp>
      <p:pic>
        <p:nvPicPr>
          <p:cNvPr id="4" name="Picture 3"/>
          <p:cNvPicPr>
            <a:picLocks noChangeAspect="1"/>
          </p:cNvPicPr>
          <p:nvPr/>
        </p:nvPicPr>
        <p:blipFill>
          <a:blip r:embed="rId2"/>
          <a:stretch>
            <a:fillRect/>
          </a:stretch>
        </p:blipFill>
        <p:spPr>
          <a:xfrm>
            <a:off x="5069421" y="2986060"/>
            <a:ext cx="3852818" cy="2581387"/>
          </a:xfrm>
          <a:prstGeom prst="rect">
            <a:avLst/>
          </a:prstGeom>
          <a:ln w="28575" cap="flat" cmpd="sng" algn="ctr">
            <a:solidFill>
              <a:schemeClr val="tx1"/>
            </a:solidFill>
            <a:prstDash val="solid"/>
            <a:round/>
            <a:headEnd type="none" w="med" len="med"/>
            <a:tailEnd type="none" w="med" len="med"/>
          </a:ln>
          <a:effectLst>
            <a:glow rad="101600">
              <a:schemeClr val="accent1">
                <a:alpha val="75000"/>
              </a:schemeClr>
            </a:glow>
          </a:effectLst>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outerShdw blurRad="38100" dist="38100" dir="2700000" algn="tl">
                    <a:srgbClr val="000000">
                      <a:alpha val="43137"/>
                    </a:srgbClr>
                  </a:outerShdw>
                </a:effectLst>
                <a:latin typeface="Cambria"/>
                <a:cs typeface="Cambria"/>
              </a:rPr>
              <a:t>Compare</a:t>
            </a:r>
            <a:endParaRPr lang="en-US" dirty="0">
              <a:solidFill>
                <a:srgbClr val="008000"/>
              </a:solidFill>
              <a:latin typeface="Cambria"/>
              <a:cs typeface="Cambria"/>
            </a:endParaRPr>
          </a:p>
        </p:txBody>
      </p:sp>
      <p:sp>
        <p:nvSpPr>
          <p:cNvPr id="4" name="Text Placeholder 3"/>
          <p:cNvSpPr>
            <a:spLocks noGrp="1"/>
          </p:cNvSpPr>
          <p:nvPr>
            <p:ph type="body" idx="1"/>
          </p:nvPr>
        </p:nvSpPr>
        <p:spPr/>
        <p:txBody>
          <a:bodyPr>
            <a:normAutofit/>
          </a:bodyPr>
          <a:lstStyle/>
          <a:p>
            <a:r>
              <a:rPr lang="en-US" sz="3000" dirty="0" smtClean="0"/>
              <a:t>Mark 10:29-30</a:t>
            </a:r>
            <a:endParaRPr lang="en-US" sz="3000" dirty="0"/>
          </a:p>
        </p:txBody>
      </p:sp>
      <p:sp>
        <p:nvSpPr>
          <p:cNvPr id="3" name="Content Placeholder 2"/>
          <p:cNvSpPr>
            <a:spLocks noGrp="1"/>
          </p:cNvSpPr>
          <p:nvPr>
            <p:ph sz="half" idx="2"/>
          </p:nvPr>
        </p:nvSpPr>
        <p:spPr/>
        <p:txBody>
          <a:bodyPr>
            <a:normAutofit fontScale="92500" lnSpcReduction="20000"/>
          </a:bodyPr>
          <a:lstStyle/>
          <a:p>
            <a:pPr>
              <a:buNone/>
            </a:pPr>
            <a:r>
              <a:rPr lang="en-US" dirty="0" smtClean="0"/>
              <a:t>	</a:t>
            </a:r>
            <a:r>
              <a:rPr lang="en-US" b="1" dirty="0" smtClean="0"/>
              <a:t>So Jesus answered and said, “Assuredly, I say  to you, there is no one who has left house or brothers or sisters or father or mother or wife or children or lands, for my sake and the gospel’s, who shall not receive a hundredfold now in this time--</a:t>
            </a:r>
            <a:r>
              <a:rPr lang="en-US" b="1" u="sng" dirty="0" smtClean="0"/>
              <a:t>houses and brothers and sisters and mothers and children and lands</a:t>
            </a:r>
            <a:r>
              <a:rPr lang="en-US" b="1" dirty="0" smtClean="0"/>
              <a:t>, with persecutions--and in the age to come, eternal life.</a:t>
            </a:r>
            <a:r>
              <a:rPr lang="en-US" dirty="0" smtClean="0"/>
              <a:t>”</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normAutofit/>
          </a:bodyPr>
          <a:lstStyle/>
          <a:p>
            <a:r>
              <a:rPr lang="en-US" sz="3000" dirty="0" smtClean="0"/>
              <a:t>Comment</a:t>
            </a:r>
            <a:endParaRPr lang="en-US" sz="3000" dirty="0"/>
          </a:p>
        </p:txBody>
      </p:sp>
      <p:sp>
        <p:nvSpPr>
          <p:cNvPr id="6" name="Content Placeholder 5"/>
          <p:cNvSpPr>
            <a:spLocks noGrp="1"/>
          </p:cNvSpPr>
          <p:nvPr>
            <p:ph sz="quarter" idx="4"/>
          </p:nvPr>
        </p:nvSpPr>
        <p:spPr>
          <a:xfrm>
            <a:off x="4719637" y="2583935"/>
            <a:ext cx="3657600" cy="3608293"/>
          </a:xfrm>
        </p:spPr>
        <p:txBody>
          <a:bodyPr/>
          <a:lstStyle/>
          <a:p>
            <a:pPr>
              <a:buNone/>
            </a:pPr>
            <a:r>
              <a:rPr lang="en-US" dirty="0" smtClean="0">
                <a:effectLst>
                  <a:outerShdw blurRad="38100" dist="38100" dir="2700000" algn="tl">
                    <a:srgbClr val="000000">
                      <a:alpha val="43137"/>
                    </a:srgbClr>
                  </a:outerShdw>
                </a:effectLst>
              </a:rPr>
              <a:t>	</a:t>
            </a:r>
            <a:r>
              <a:rPr lang="en-US" b="1" dirty="0" smtClean="0">
                <a:effectLst>
                  <a:outerShdw blurRad="38100" dist="38100" dir="2700000" algn="tl">
                    <a:srgbClr val="000000">
                      <a:alpha val="43137"/>
                    </a:srgbClr>
                  </a:outerShdw>
                </a:effectLst>
              </a:rPr>
              <a:t>Notice: </a:t>
            </a:r>
            <a:r>
              <a:rPr lang="en-US" b="1" i="1" dirty="0" smtClean="0">
                <a:effectLst>
                  <a:outerShdw blurRad="38100" dist="38100" dir="2700000" algn="tl">
                    <a:srgbClr val="000000">
                      <a:alpha val="43137"/>
                    </a:srgbClr>
                  </a:outerShdw>
                </a:effectLst>
              </a:rPr>
              <a:t>Jesus </a:t>
            </a:r>
            <a:r>
              <a:rPr lang="en-US" b="1" i="1" dirty="0" smtClean="0">
                <a:solidFill>
                  <a:srgbClr val="FFFF00"/>
                </a:solidFill>
                <a:effectLst>
                  <a:outerShdw blurRad="38100" dist="38100" dir="2700000" algn="tl">
                    <a:srgbClr val="000000">
                      <a:alpha val="43137"/>
                    </a:srgbClr>
                  </a:outerShdw>
                </a:effectLst>
              </a:rPr>
              <a:t>doesn’t rebuke him for such an apparently self-centered question! </a:t>
            </a:r>
            <a:r>
              <a:rPr lang="en-US" b="1" i="1" dirty="0" smtClean="0">
                <a:effectLst>
                  <a:outerShdw blurRad="38100" dist="38100" dir="2700000" algn="tl">
                    <a:srgbClr val="000000">
                      <a:alpha val="43137"/>
                    </a:srgbClr>
                  </a:outerShdw>
                </a:effectLst>
              </a:rPr>
              <a:t>On the contrary, Jesus affirms such thinking by rewarding his disciples 100 times what they left, including </a:t>
            </a:r>
            <a:r>
              <a:rPr lang="en-US" b="1" i="1" dirty="0" smtClean="0">
                <a:solidFill>
                  <a:srgbClr val="FFFF00"/>
                </a:solidFill>
                <a:effectLst>
                  <a:outerShdw blurRad="38100" dist="38100" dir="2700000" algn="tl">
                    <a:srgbClr val="000000">
                      <a:alpha val="43137"/>
                    </a:srgbClr>
                  </a:outerShdw>
                </a:effectLst>
              </a:rPr>
              <a:t>family</a:t>
            </a:r>
            <a:r>
              <a:rPr lang="en-US" b="1" i="1" dirty="0" smtClean="0">
                <a:effectLst>
                  <a:outerShdw blurRad="38100" dist="38100" dir="2700000" algn="tl">
                    <a:srgbClr val="000000">
                      <a:alpha val="43137"/>
                    </a:srgbClr>
                  </a:outerShdw>
                </a:effectLst>
              </a:rPr>
              <a:t>, </a:t>
            </a:r>
            <a:r>
              <a:rPr lang="en-US" b="1" i="1" dirty="0" smtClean="0">
                <a:solidFill>
                  <a:srgbClr val="FFFF00"/>
                </a:solidFill>
                <a:effectLst>
                  <a:outerShdw blurRad="38100" dist="38100" dir="2700000" algn="tl">
                    <a:srgbClr val="000000">
                      <a:alpha val="43137"/>
                    </a:srgbClr>
                  </a:outerShdw>
                </a:effectLst>
              </a:rPr>
              <a:t>property and community</a:t>
            </a:r>
            <a:r>
              <a:rPr lang="en-US" b="1" i="1" dirty="0" smtClean="0">
                <a:effectLst>
                  <a:outerShdw blurRad="38100" dist="38100" dir="2700000" algn="tl">
                    <a:srgbClr val="000000">
                      <a:alpha val="43137"/>
                    </a:srgbClr>
                  </a:outerShdw>
                </a:effectLst>
              </a:rPr>
              <a:t>.</a:t>
            </a:r>
          </a:p>
          <a:p>
            <a:endParaRPr lang="en-US" dirty="0"/>
          </a:p>
        </p:txBody>
      </p:sp>
      <p:pic>
        <p:nvPicPr>
          <p:cNvPr id="7" name="Picture 6"/>
          <p:cNvPicPr>
            <a:picLocks noChangeAspect="1"/>
          </p:cNvPicPr>
          <p:nvPr/>
        </p:nvPicPr>
        <p:blipFill>
          <a:blip r:embed="rId2"/>
          <a:stretch>
            <a:fillRect/>
          </a:stretch>
        </p:blipFill>
        <p:spPr>
          <a:xfrm rot="497143">
            <a:off x="7140535" y="5534039"/>
            <a:ext cx="1730868" cy="879171"/>
          </a:xfrm>
          <a:prstGeom prst="rect">
            <a:avLst/>
          </a:prstGeom>
          <a:solidFill>
            <a:schemeClr val="tx1"/>
          </a:solidFill>
          <a:effectLst>
            <a:glow rad="228600">
              <a:schemeClr val="accent1">
                <a:alpha val="75000"/>
              </a:schemeClr>
            </a:glow>
          </a:effectLst>
          <a:scene3d>
            <a:camera prst="perspectiveFront" fov="2700000">
              <a:rot lat="0" lon="0" rev="0"/>
            </a:camera>
            <a:lightRig rig="threePt" dir="t"/>
          </a:scene3d>
        </p:spPr>
      </p:pic>
    </p:spTree>
  </p:cSld>
  <p:clrMapOvr>
    <a:masterClrMapping/>
  </p:clrMapOvr>
  <p:transition spd="slow">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outerShdw blurRad="38100" dist="38100" dir="2700000" algn="tl">
                    <a:srgbClr val="000000">
                      <a:alpha val="43137"/>
                    </a:srgbClr>
                  </a:outerShdw>
                </a:effectLst>
                <a:latin typeface="Cambria"/>
                <a:cs typeface="Cambria"/>
              </a:rPr>
              <a:t>Mark 10:31</a:t>
            </a:r>
            <a:endParaRPr lang="en-US" b="1" dirty="0">
              <a:solidFill>
                <a:srgbClr val="008000"/>
              </a:solidFill>
              <a:effectLst>
                <a:outerShdw blurRad="38100" dist="38100" dir="2700000" algn="tl">
                  <a:srgbClr val="000000">
                    <a:alpha val="43137"/>
                  </a:srgbClr>
                </a:outerShdw>
              </a:effectLst>
              <a:latin typeface="Cambria"/>
              <a:cs typeface="Cambria"/>
            </a:endParaRPr>
          </a:p>
        </p:txBody>
      </p:sp>
      <p:sp>
        <p:nvSpPr>
          <p:cNvPr id="3" name="Content Placeholder 2"/>
          <p:cNvSpPr>
            <a:spLocks noGrp="1"/>
          </p:cNvSpPr>
          <p:nvPr>
            <p:ph idx="1"/>
          </p:nvPr>
        </p:nvSpPr>
        <p:spPr>
          <a:xfrm>
            <a:off x="457200" y="1600200"/>
            <a:ext cx="7920037" cy="4525963"/>
          </a:xfrm>
        </p:spPr>
        <p:txBody>
          <a:bodyPr>
            <a:normAutofit/>
          </a:bodyPr>
          <a:lstStyle/>
          <a:p>
            <a:pPr algn="ctr">
              <a:buNone/>
            </a:pPr>
            <a:r>
              <a:rPr lang="en-US" dirty="0" smtClean="0">
                <a:effectLst>
                  <a:outerShdw blurRad="38100" dist="38100" dir="2700000" algn="tl">
                    <a:srgbClr val="000000">
                      <a:alpha val="43137"/>
                    </a:srgbClr>
                  </a:outerShdw>
                </a:effectLst>
              </a:rPr>
              <a:t>	</a:t>
            </a:r>
            <a:r>
              <a:rPr lang="en-US" sz="3200" b="1" dirty="0" smtClean="0"/>
              <a:t>“But many who are first will be last, </a:t>
            </a:r>
          </a:p>
          <a:p>
            <a:pPr algn="ctr">
              <a:buNone/>
            </a:pPr>
            <a:r>
              <a:rPr lang="en-US" sz="3200" b="1" dirty="0" smtClean="0"/>
              <a:t>and the last first.”</a:t>
            </a:r>
            <a:endParaRPr lang="en-US" sz="3200" b="1" dirty="0"/>
          </a:p>
        </p:txBody>
      </p:sp>
    </p:spTree>
  </p:cSld>
  <p:clrMapOvr>
    <a:masterClrMapping/>
  </p:clrMapOvr>
  <p:transition spd="slow">
    <p:zoom dir="in"/>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outerShdw blurRad="38100" dist="38100" dir="2700000" algn="tl">
                    <a:srgbClr val="000000">
                      <a:alpha val="43137"/>
                    </a:srgbClr>
                  </a:outerShdw>
                </a:effectLst>
                <a:latin typeface="Cambria"/>
                <a:cs typeface="Cambria"/>
              </a:rPr>
              <a:t>Compare</a:t>
            </a:r>
            <a:endParaRPr lang="en-US" dirty="0">
              <a:solidFill>
                <a:srgbClr val="008000"/>
              </a:solidFill>
              <a:latin typeface="Cambria"/>
              <a:cs typeface="Cambria"/>
            </a:endParaRPr>
          </a:p>
        </p:txBody>
      </p:sp>
      <p:sp>
        <p:nvSpPr>
          <p:cNvPr id="4" name="Text Placeholder 3"/>
          <p:cNvSpPr>
            <a:spLocks noGrp="1"/>
          </p:cNvSpPr>
          <p:nvPr>
            <p:ph type="body" idx="1"/>
          </p:nvPr>
        </p:nvSpPr>
        <p:spPr/>
        <p:txBody>
          <a:bodyPr>
            <a:normAutofit/>
          </a:bodyPr>
          <a:lstStyle/>
          <a:p>
            <a:r>
              <a:rPr lang="en-US" sz="3000" dirty="0" smtClean="0"/>
              <a:t>Mark 10:31</a:t>
            </a:r>
            <a:endParaRPr lang="en-US" sz="3000" dirty="0"/>
          </a:p>
        </p:txBody>
      </p:sp>
      <p:sp>
        <p:nvSpPr>
          <p:cNvPr id="3" name="Content Placeholder 2"/>
          <p:cNvSpPr>
            <a:spLocks noGrp="1"/>
          </p:cNvSpPr>
          <p:nvPr>
            <p:ph sz="half" idx="2"/>
          </p:nvPr>
        </p:nvSpPr>
        <p:spPr/>
        <p:txBody>
          <a:bodyPr>
            <a:normAutofit/>
          </a:bodyPr>
          <a:lstStyle/>
          <a:p>
            <a:pPr>
              <a:buNone/>
            </a:pPr>
            <a:r>
              <a:rPr lang="en-US" dirty="0" smtClean="0">
                <a:effectLst>
                  <a:outerShdw blurRad="38100" dist="38100" dir="2700000" algn="tl">
                    <a:srgbClr val="000000">
                      <a:alpha val="43137"/>
                    </a:srgbClr>
                  </a:outerShdw>
                </a:effectLst>
              </a:rPr>
              <a:t>	</a:t>
            </a:r>
            <a:r>
              <a:rPr lang="en-US" sz="2200" b="1" dirty="0" smtClean="0">
                <a:effectLst>
                  <a:outerShdw blurRad="38100" dist="38100" dir="2700000" algn="tl">
                    <a:srgbClr val="000000">
                      <a:alpha val="43137"/>
                    </a:srgbClr>
                  </a:outerShdw>
                </a:effectLst>
              </a:rPr>
              <a:t>“</a:t>
            </a:r>
            <a:r>
              <a:rPr lang="en-US" sz="2200" b="1" u="sng" dirty="0" smtClean="0"/>
              <a:t>But many who are first will be last, and the last first</a:t>
            </a:r>
            <a:r>
              <a:rPr lang="en-US" sz="2200" b="1" dirty="0" smtClean="0"/>
              <a:t>.”</a:t>
            </a:r>
            <a:endParaRPr lang="en-US" sz="2200" b="1"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a:xfrm>
            <a:off x="4719637" y="2681639"/>
            <a:ext cx="3657600" cy="3608293"/>
          </a:xfrm>
        </p:spPr>
        <p:txBody>
          <a:bodyPr>
            <a:normAutofit lnSpcReduction="10000"/>
          </a:bodyPr>
          <a:lstStyle/>
          <a:p>
            <a:pPr>
              <a:buNone/>
            </a:pPr>
            <a:r>
              <a:rPr lang="en-US" dirty="0" smtClean="0"/>
              <a:t>	</a:t>
            </a:r>
            <a:r>
              <a:rPr lang="en-US" sz="2200" b="1" i="1" dirty="0" smtClean="0"/>
              <a:t>This means that those who put </a:t>
            </a:r>
            <a:r>
              <a:rPr lang="en-US" sz="2200" b="1" i="1" dirty="0" smtClean="0">
                <a:solidFill>
                  <a:srgbClr val="FFFF00"/>
                </a:solidFill>
              </a:rPr>
              <a:t>material things “first”</a:t>
            </a:r>
            <a:r>
              <a:rPr lang="en-US" sz="2200" b="1" i="1" dirty="0" smtClean="0"/>
              <a:t> will be “</a:t>
            </a:r>
            <a:r>
              <a:rPr lang="en-US" sz="2200" b="1" i="1" dirty="0" smtClean="0">
                <a:solidFill>
                  <a:srgbClr val="FFFF00"/>
                </a:solidFill>
                <a:effectLst>
                  <a:outerShdw blurRad="38100" dist="38100" dir="2700000" algn="tl">
                    <a:srgbClr val="000000">
                      <a:alpha val="43137"/>
                    </a:srgbClr>
                  </a:outerShdw>
                </a:effectLst>
              </a:rPr>
              <a:t>last” in the spiritual realm</a:t>
            </a:r>
            <a:r>
              <a:rPr lang="en-US" sz="2200" b="1" i="1" dirty="0" smtClean="0"/>
              <a:t>, and those who are thought  to be the </a:t>
            </a:r>
            <a:r>
              <a:rPr lang="en-US" sz="2200" b="1" i="1" dirty="0" smtClean="0">
                <a:solidFill>
                  <a:srgbClr val="FFFF00"/>
                </a:solidFill>
                <a:effectLst>
                  <a:outerShdw blurRad="38100" dist="38100" dir="2700000" algn="tl">
                    <a:srgbClr val="000000">
                      <a:alpha val="43137"/>
                    </a:srgbClr>
                  </a:outerShdw>
                </a:effectLst>
              </a:rPr>
              <a:t>“last” on earth</a:t>
            </a:r>
            <a:r>
              <a:rPr lang="en-US" sz="2200" b="1" i="1" dirty="0" smtClean="0"/>
              <a:t> (i.e., poor believers who don’t have many material blessings of   the rich) will be “</a:t>
            </a:r>
            <a:r>
              <a:rPr lang="en-US" sz="2200" b="1" i="1" dirty="0" smtClean="0">
                <a:solidFill>
                  <a:srgbClr val="FFFF00"/>
                </a:solidFill>
                <a:effectLst>
                  <a:outerShdw blurRad="38100" dist="38100" dir="2700000" algn="tl">
                    <a:srgbClr val="000000">
                      <a:alpha val="43137"/>
                    </a:srgbClr>
                  </a:outerShdw>
                </a:effectLst>
              </a:rPr>
              <a:t>first” in the spiritual realm.</a:t>
            </a:r>
            <a:endParaRPr lang="en-US" sz="2200" b="1" i="1" dirty="0" smtClean="0">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2"/>
          <a:stretch>
            <a:fillRect/>
          </a:stretch>
        </p:blipFill>
        <p:spPr>
          <a:xfrm>
            <a:off x="2086247" y="3484635"/>
            <a:ext cx="2094926" cy="3148112"/>
          </a:xfrm>
          <a:prstGeom prst="roundRect">
            <a:avLst>
              <a:gd name="adj" fmla="val 8594"/>
            </a:avLst>
          </a:prstGeom>
          <a:solidFill>
            <a:srgbClr val="FFFFFF">
              <a:shade val="85000"/>
            </a:srgbClr>
          </a:solidFill>
          <a:ln>
            <a:noFill/>
          </a:ln>
          <a:effectLst>
            <a:glow rad="101600">
              <a:schemeClr val="accent1">
                <a:alpha val="75000"/>
              </a:schemeClr>
            </a:glow>
            <a:reflection blurRad="12700" stA="38000" endPos="28000" dist="5000" dir="5400000" sy="-100000" algn="bl" rotWithShape="0"/>
          </a:effec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outerShdw blurRad="38100" dist="38100" dir="2700000" algn="tl">
                    <a:srgbClr val="000000">
                      <a:alpha val="43137"/>
                    </a:srgbClr>
                  </a:outerShdw>
                </a:effectLst>
                <a:latin typeface="Cambria"/>
                <a:cs typeface="Cambria"/>
              </a:rPr>
              <a:t>Compare</a:t>
            </a:r>
            <a:endParaRPr lang="en-US" dirty="0">
              <a:solidFill>
                <a:srgbClr val="008000"/>
              </a:solidFill>
              <a:latin typeface="Cambria"/>
              <a:cs typeface="Cambria"/>
            </a:endParaRPr>
          </a:p>
        </p:txBody>
      </p:sp>
      <p:sp>
        <p:nvSpPr>
          <p:cNvPr id="4" name="Text Placeholder 3"/>
          <p:cNvSpPr>
            <a:spLocks noGrp="1"/>
          </p:cNvSpPr>
          <p:nvPr>
            <p:ph type="body" idx="1"/>
          </p:nvPr>
        </p:nvSpPr>
        <p:spPr/>
        <p:txBody>
          <a:bodyPr>
            <a:normAutofit/>
          </a:bodyPr>
          <a:lstStyle/>
          <a:p>
            <a:r>
              <a:rPr lang="en-US" sz="3000" dirty="0" smtClean="0"/>
              <a:t>Mark 10:31</a:t>
            </a:r>
            <a:endParaRPr lang="en-US" sz="3000" dirty="0"/>
          </a:p>
        </p:txBody>
      </p:sp>
      <p:sp>
        <p:nvSpPr>
          <p:cNvPr id="3" name="Content Placeholder 2"/>
          <p:cNvSpPr>
            <a:spLocks noGrp="1"/>
          </p:cNvSpPr>
          <p:nvPr>
            <p:ph sz="half" idx="2"/>
          </p:nvPr>
        </p:nvSpPr>
        <p:spPr/>
        <p:txBody>
          <a:bodyPr>
            <a:normAutofit/>
          </a:bodyPr>
          <a:lstStyle/>
          <a:p>
            <a:pPr>
              <a:buNone/>
            </a:pPr>
            <a:r>
              <a:rPr lang="en-US" dirty="0" smtClean="0">
                <a:effectLst>
                  <a:outerShdw blurRad="38100" dist="38100" dir="2700000" algn="tl">
                    <a:srgbClr val="000000">
                      <a:alpha val="43137"/>
                    </a:srgbClr>
                  </a:outerShdw>
                </a:effectLst>
              </a:rPr>
              <a:t>	</a:t>
            </a:r>
            <a:r>
              <a:rPr lang="en-US" sz="2200" b="1" dirty="0" smtClean="0">
                <a:effectLst>
                  <a:outerShdw blurRad="38100" dist="38100" dir="2700000" algn="tl">
                    <a:srgbClr val="000000">
                      <a:alpha val="43137"/>
                    </a:srgbClr>
                  </a:outerShdw>
                </a:effectLst>
              </a:rPr>
              <a:t>“</a:t>
            </a:r>
            <a:r>
              <a:rPr lang="en-US" sz="2200" b="1" u="sng" dirty="0" smtClean="0"/>
              <a:t>But many who are first will be last, and the last first</a:t>
            </a:r>
            <a:r>
              <a:rPr lang="en-US" sz="2200" b="1" dirty="0" smtClean="0"/>
              <a:t>.”</a:t>
            </a:r>
            <a:endParaRPr lang="en-US" sz="2200" b="1" dirty="0">
              <a:effectLst>
                <a:outerShdw blurRad="38100" dist="38100" dir="2700000" algn="tl">
                  <a:srgbClr val="000000">
                    <a:alpha val="43137"/>
                  </a:srgbClr>
                </a:outerShdw>
              </a:effectLst>
            </a:endParaRPr>
          </a:p>
        </p:txBody>
      </p:sp>
      <p:sp>
        <p:nvSpPr>
          <p:cNvPr id="5" name="Text Placeholder 4"/>
          <p:cNvSpPr>
            <a:spLocks noGrp="1"/>
          </p:cNvSpPr>
          <p:nvPr>
            <p:ph type="body" sz="quarter" idx="3"/>
          </p:nvPr>
        </p:nvSpPr>
        <p:spPr/>
        <p:txBody>
          <a:bodyPr/>
          <a:lstStyle/>
          <a:p>
            <a:r>
              <a:rPr lang="en-US" sz="3000" dirty="0" smtClean="0"/>
              <a:t>Comment</a:t>
            </a:r>
            <a:endParaRPr lang="en-US" sz="3000" dirty="0"/>
          </a:p>
        </p:txBody>
      </p:sp>
      <p:sp>
        <p:nvSpPr>
          <p:cNvPr id="6" name="Content Placeholder 5"/>
          <p:cNvSpPr>
            <a:spLocks noGrp="1"/>
          </p:cNvSpPr>
          <p:nvPr>
            <p:ph sz="quarter" idx="4"/>
          </p:nvPr>
        </p:nvSpPr>
        <p:spPr/>
        <p:txBody>
          <a:bodyPr>
            <a:normAutofit/>
          </a:bodyPr>
          <a:lstStyle/>
          <a:p>
            <a:pPr>
              <a:buNone/>
            </a:pPr>
            <a:r>
              <a:rPr lang="en-US" dirty="0" smtClean="0"/>
              <a:t>	</a:t>
            </a:r>
            <a:r>
              <a:rPr lang="en-US" sz="2200" b="1" i="1" dirty="0" smtClean="0"/>
              <a:t>Jesus used this saying many times. At the very least it shows just how much </a:t>
            </a:r>
            <a:r>
              <a:rPr lang="en-US" sz="2200" b="1" i="1" dirty="0" smtClean="0">
                <a:solidFill>
                  <a:srgbClr val="FFFF00"/>
                </a:solidFill>
              </a:rPr>
              <a:t>human and worldly thinking is contrary to God’s thinking</a:t>
            </a:r>
            <a:r>
              <a:rPr lang="en-US" sz="2200" b="1" i="1" dirty="0" smtClean="0"/>
              <a:t> and therefore   is </a:t>
            </a:r>
            <a:r>
              <a:rPr lang="en-US" sz="2200" b="1" i="1" dirty="0" smtClean="0">
                <a:solidFill>
                  <a:srgbClr val="FFFF00"/>
                </a:solidFill>
              </a:rPr>
              <a:t>upside down</a:t>
            </a:r>
            <a:r>
              <a:rPr lang="en-US" sz="2200" b="1" i="1" dirty="0" smtClean="0"/>
              <a:t>.</a:t>
            </a:r>
            <a:endParaRPr lang="en-US" sz="2200" b="1" i="1" dirty="0"/>
          </a:p>
        </p:txBody>
      </p:sp>
      <p:pic>
        <p:nvPicPr>
          <p:cNvPr id="7" name="Picture 6"/>
          <p:cNvPicPr>
            <a:picLocks noChangeAspect="1"/>
          </p:cNvPicPr>
          <p:nvPr/>
        </p:nvPicPr>
        <p:blipFill>
          <a:blip r:embed="rId2"/>
          <a:srcRect t="7761" b="13485"/>
          <a:stretch>
            <a:fillRect/>
          </a:stretch>
        </p:blipFill>
        <p:spPr>
          <a:xfrm>
            <a:off x="2022474" y="3875435"/>
            <a:ext cx="2400300" cy="2670468"/>
          </a:xfrm>
          <a:prstGeom prst="roundRect">
            <a:avLst>
              <a:gd name="adj" fmla="val 8594"/>
            </a:avLst>
          </a:prstGeom>
          <a:solidFill>
            <a:srgbClr val="FFFFFF">
              <a:shade val="85000"/>
            </a:srgbClr>
          </a:solidFill>
          <a:ln>
            <a:noFill/>
          </a:ln>
          <a:effectLst>
            <a:glow rad="139700">
              <a:schemeClr val="accent1">
                <a:alpha val="75000"/>
              </a:schemeClr>
            </a:glow>
            <a:reflection blurRad="12700" stA="38000" endPos="28000" dist="5000" dir="5400000" sy="-100000" algn="bl" rotWithShape="0"/>
          </a:effectLst>
          <a:scene3d>
            <a:camera prst="perspectiveBelow" fov="2700000">
              <a:rot lat="1200000" lon="0" rev="0"/>
            </a:camera>
            <a:lightRig rig="threePt" dir="t"/>
          </a:scene3d>
        </p:spPr>
      </p:pic>
      <p:cxnSp>
        <p:nvCxnSpPr>
          <p:cNvPr id="9" name="Straight Arrow Connector 8"/>
          <p:cNvCxnSpPr/>
          <p:nvPr/>
        </p:nvCxnSpPr>
        <p:spPr>
          <a:xfrm rot="10800000">
            <a:off x="4266025" y="5449491"/>
            <a:ext cx="1834499" cy="651336"/>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495324">
            <a:off x="5991973" y="5937997"/>
            <a:ext cx="1595689" cy="553998"/>
          </a:xfrm>
          <a:prstGeom prst="rect">
            <a:avLst/>
          </a:prstGeom>
          <a:noFill/>
        </p:spPr>
        <p:txBody>
          <a:bodyPr wrap="square" rtlCol="0">
            <a:spAutoFit/>
          </a:bodyPr>
          <a:lstStyle/>
          <a:p>
            <a:r>
              <a:rPr lang="en-US" sz="3000" b="1" dirty="0" smtClean="0">
                <a:solidFill>
                  <a:srgbClr val="FFFF00"/>
                </a:solidFill>
                <a:effectLst>
                  <a:outerShdw blurRad="38100" dist="38100" dir="2700000" algn="tl">
                    <a:srgbClr val="000000">
                      <a:alpha val="43137"/>
                    </a:srgbClr>
                  </a:outerShdw>
                </a:effectLst>
                <a:latin typeface="Libian SC Regular"/>
                <a:cs typeface="Libian SC Regular"/>
              </a:rPr>
              <a:t>Amen!</a:t>
            </a:r>
            <a:endParaRPr lang="en-US" sz="3000" b="1" dirty="0">
              <a:solidFill>
                <a:srgbClr val="FFFF00"/>
              </a:solidFill>
              <a:effectLst>
                <a:outerShdw blurRad="38100" dist="38100" dir="2700000" algn="tl">
                  <a:srgbClr val="000000">
                    <a:alpha val="43137"/>
                  </a:srgbClr>
                </a:outerShdw>
              </a:effectLst>
              <a:latin typeface="Libian SC Regular"/>
              <a:cs typeface="Libian SC Regular"/>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latin typeface="Cambria"/>
                <a:cs typeface="Cambria"/>
              </a:rPr>
              <a:t>Summary Points</a:t>
            </a:r>
            <a:endParaRPr lang="en-US" b="1" dirty="0">
              <a:solidFill>
                <a:srgbClr val="008000"/>
              </a:solidFill>
              <a:latin typeface="Cambria"/>
              <a:cs typeface="Cambria"/>
            </a:endParaRPr>
          </a:p>
        </p:txBody>
      </p:sp>
      <p:sp>
        <p:nvSpPr>
          <p:cNvPr id="3" name="Content Placeholder 2"/>
          <p:cNvSpPr>
            <a:spLocks noGrp="1"/>
          </p:cNvSpPr>
          <p:nvPr>
            <p:ph idx="1"/>
          </p:nvPr>
        </p:nvSpPr>
        <p:spPr>
          <a:xfrm>
            <a:off x="457200" y="1600200"/>
            <a:ext cx="8097937" cy="4525963"/>
          </a:xfrm>
        </p:spPr>
        <p:txBody>
          <a:bodyPr>
            <a:normAutofit/>
          </a:bodyPr>
          <a:lstStyle/>
          <a:p>
            <a:pPr algn="ctr">
              <a:buNone/>
            </a:pPr>
            <a:r>
              <a:rPr lang="en-US" sz="3400" i="1" dirty="0" smtClean="0">
                <a:cs typeface="Goudy Old Style"/>
              </a:rPr>
              <a:t>The Jews thought God blessed wealthy people. As proof, even the disciples were shocked to see Jesus let the wealthy man leave and say how hard it is for the wealthy to understand God’s thinking. </a:t>
            </a:r>
          </a:p>
          <a:p>
            <a:pPr algn="ctr">
              <a:buNone/>
            </a:pPr>
            <a:r>
              <a:rPr lang="en-US" sz="1200" i="1" dirty="0" smtClean="0">
                <a:latin typeface="Calisto MT"/>
                <a:cs typeface="Calisto MT"/>
              </a:rPr>
              <a:t> </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latin typeface="Cambria"/>
                <a:cs typeface="Cambria"/>
              </a:rPr>
              <a:t>Summary Points</a:t>
            </a:r>
            <a:endParaRPr lang="en-US" b="1" dirty="0">
              <a:solidFill>
                <a:srgbClr val="008000"/>
              </a:solidFill>
              <a:latin typeface="Cambria"/>
              <a:cs typeface="Cambria"/>
            </a:endParaRPr>
          </a:p>
        </p:txBody>
      </p:sp>
      <p:sp>
        <p:nvSpPr>
          <p:cNvPr id="3" name="Content Placeholder 2"/>
          <p:cNvSpPr>
            <a:spLocks noGrp="1"/>
          </p:cNvSpPr>
          <p:nvPr>
            <p:ph idx="1"/>
          </p:nvPr>
        </p:nvSpPr>
        <p:spPr>
          <a:xfrm>
            <a:off x="457200" y="1600200"/>
            <a:ext cx="8097937" cy="4525963"/>
          </a:xfrm>
        </p:spPr>
        <p:txBody>
          <a:bodyPr>
            <a:normAutofit/>
          </a:bodyPr>
          <a:lstStyle/>
          <a:p>
            <a:pPr algn="ctr">
              <a:buNone/>
            </a:pPr>
            <a:r>
              <a:rPr lang="en-US" sz="3400" i="1" dirty="0" smtClean="0">
                <a:cs typeface="Goudy Old Style"/>
              </a:rPr>
              <a:t>What is a priority to man is last for God.</a:t>
            </a:r>
          </a:p>
          <a:p>
            <a:pPr algn="ctr">
              <a:buNone/>
            </a:pPr>
            <a:r>
              <a:rPr lang="en-US" sz="3400" i="1" dirty="0" smtClean="0">
                <a:cs typeface="Goudy Old Style"/>
              </a:rPr>
              <a:t>What is a priority for God is last for man.</a:t>
            </a:r>
          </a:p>
          <a:p>
            <a:pPr algn="ctr">
              <a:buNone/>
            </a:pPr>
            <a:r>
              <a:rPr lang="en-US" sz="3400" i="1" dirty="0" smtClean="0">
                <a:cs typeface="Goudy Old Style"/>
              </a:rPr>
              <a:t>Man thinks it’s possible to save himself.</a:t>
            </a:r>
          </a:p>
          <a:p>
            <a:pPr algn="ctr">
              <a:buNone/>
            </a:pPr>
            <a:r>
              <a:rPr lang="en-US" sz="3400" i="1" dirty="0" smtClean="0">
                <a:cs typeface="Goudy Old Style"/>
              </a:rPr>
              <a:t>God knows that’s impossible!</a:t>
            </a:r>
          </a:p>
          <a:p>
            <a:pPr algn="ctr">
              <a:buNone/>
            </a:pPr>
            <a:r>
              <a:rPr lang="en-US" sz="1200" i="1" dirty="0" smtClean="0">
                <a:latin typeface="Calisto MT"/>
                <a:cs typeface="Calisto MT"/>
              </a:rPr>
              <a:t> </a:t>
            </a:r>
          </a:p>
          <a:p>
            <a:pPr algn="ctr">
              <a:buNone/>
            </a:pPr>
            <a:r>
              <a:rPr lang="en-US" sz="2800" i="1" dirty="0" smtClean="0">
                <a:solidFill>
                  <a:srgbClr val="FFFF00"/>
                </a:solidFill>
                <a:latin typeface="Copperplate Gothic Bold"/>
                <a:cs typeface="Copperplate Gothic Bold"/>
              </a:rPr>
              <a:t>Only God can do what the impossible!</a:t>
            </a:r>
            <a:endParaRPr lang="en-US" sz="2800" i="1" dirty="0">
              <a:solidFill>
                <a:srgbClr val="FFFF00"/>
              </a:solidFill>
              <a:latin typeface="Copperplate Gothic Bold"/>
              <a:cs typeface="Copperplate Gothic Bold"/>
            </a:endParaRPr>
          </a:p>
        </p:txBody>
      </p:sp>
    </p:spTree>
  </p:cSld>
  <p:clrMapOvr>
    <a:masterClrMapping/>
  </p:clrMapOvr>
  <p:transition spd="slow">
    <p:randomBa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latin typeface="Cambria"/>
                <a:cs typeface="Cambria"/>
              </a:rPr>
              <a:t>Discipleship 101</a:t>
            </a:r>
            <a:endParaRPr lang="en-US" b="1" dirty="0">
              <a:solidFill>
                <a:srgbClr val="008000"/>
              </a:solidFill>
              <a:latin typeface="Cambria"/>
              <a:cs typeface="Cambria"/>
            </a:endParaRPr>
          </a:p>
        </p:txBody>
      </p:sp>
      <p:sp>
        <p:nvSpPr>
          <p:cNvPr id="3" name="Content Placeholder 2"/>
          <p:cNvSpPr>
            <a:spLocks noGrp="1"/>
          </p:cNvSpPr>
          <p:nvPr>
            <p:ph idx="1"/>
          </p:nvPr>
        </p:nvSpPr>
        <p:spPr>
          <a:xfrm>
            <a:off x="457200" y="1600200"/>
            <a:ext cx="8053138" cy="4525963"/>
          </a:xfrm>
        </p:spPr>
        <p:txBody>
          <a:bodyPr>
            <a:normAutofit/>
          </a:bodyPr>
          <a:lstStyle/>
          <a:p>
            <a:pPr algn="ctr">
              <a:buNone/>
            </a:pPr>
            <a:r>
              <a:rPr lang="en-US" sz="3200" i="1" dirty="0" smtClean="0">
                <a:cs typeface="Goudy Old Style"/>
              </a:rPr>
              <a:t>	What is needed today, especially in Christians living in the United States in this time, is a healthy beginning or </a:t>
            </a:r>
            <a:r>
              <a:rPr lang="en-US" sz="3200" b="1" i="1" dirty="0" smtClean="0">
                <a:cs typeface="Goudy Old Style"/>
              </a:rPr>
              <a:t>renewal in biblical and godly thinking</a:t>
            </a:r>
            <a:r>
              <a:rPr lang="en-US" sz="3200" i="1" dirty="0" smtClean="0">
                <a:cs typeface="Goudy Old Style"/>
              </a:rPr>
              <a:t>. It all starts with our thinking. We must be transformed “by the renewing of our minds” (Romans 12:2).  We’ll get more insights about biblical thinking next time.</a:t>
            </a:r>
            <a:endParaRPr lang="en-US" sz="3200" i="1" dirty="0">
              <a:solidFill>
                <a:srgbClr val="FFFF00"/>
              </a:solidFill>
              <a:latin typeface="Copperplate Gothic Bold"/>
              <a:cs typeface="Copperplate Gothic Bold"/>
            </a:endParaRPr>
          </a:p>
        </p:txBody>
      </p:sp>
    </p:spTree>
  </p:cSld>
  <p:clrMapOvr>
    <a:masterClrMapping/>
  </p:clrMapOvr>
  <p:transition spd="slow">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latin typeface="Cambria"/>
                <a:cs typeface="Cambria"/>
              </a:rPr>
              <a:t>Mark 10:20</a:t>
            </a:r>
            <a:endParaRPr lang="en-US" b="1" dirty="0">
              <a:solidFill>
                <a:srgbClr val="008000"/>
              </a:solidFill>
              <a:effectLst/>
              <a:latin typeface="Cambria"/>
              <a:cs typeface="Cambria"/>
            </a:endParaRPr>
          </a:p>
        </p:txBody>
      </p:sp>
      <p:sp>
        <p:nvSpPr>
          <p:cNvPr id="3" name="Content Placeholder 2"/>
          <p:cNvSpPr>
            <a:spLocks noGrp="1"/>
          </p:cNvSpPr>
          <p:nvPr>
            <p:ph idx="1"/>
          </p:nvPr>
        </p:nvSpPr>
        <p:spPr>
          <a:xfrm>
            <a:off x="485271" y="2070846"/>
            <a:ext cx="7723034" cy="4427321"/>
          </a:xfrm>
        </p:spPr>
        <p:txBody>
          <a:bodyPr>
            <a:normAutofit/>
          </a:bodyPr>
          <a:lstStyle/>
          <a:p>
            <a:pPr>
              <a:buNone/>
            </a:pPr>
            <a:r>
              <a:rPr lang="en-US" sz="3000" dirty="0" smtClean="0">
                <a:latin typeface="Cambria"/>
                <a:cs typeface="Cambria"/>
              </a:rPr>
              <a:t>	And he answered and said to him, “Teacher, all these things I have kept from my youth.”</a:t>
            </a:r>
            <a:endParaRPr lang="en-US" sz="3000" dirty="0">
              <a:latin typeface="Cambria"/>
              <a:cs typeface="Cambria"/>
            </a:endParaRPr>
          </a:p>
        </p:txBody>
      </p:sp>
      <p:pic>
        <p:nvPicPr>
          <p:cNvPr id="5" name="Picture 4"/>
          <p:cNvPicPr>
            <a:picLocks noChangeAspect="1"/>
          </p:cNvPicPr>
          <p:nvPr/>
        </p:nvPicPr>
        <p:blipFill>
          <a:blip r:embed="rId2"/>
          <a:stretch>
            <a:fillRect/>
          </a:stretch>
        </p:blipFill>
        <p:spPr>
          <a:xfrm rot="752934">
            <a:off x="4588876" y="4525685"/>
            <a:ext cx="2910715" cy="2110268"/>
          </a:xfrm>
          <a:prstGeom prst="ellipse">
            <a:avLst/>
          </a:prstGeom>
          <a:solidFill>
            <a:srgbClr val="FFFFFF"/>
          </a:solidFill>
          <a:ln w="31750" cap="rnd" cmpd="sng" algn="ctr">
            <a:solidFill>
              <a:srgbClr val="FFFFFF"/>
            </a:solidFill>
            <a:prstDash val="solid"/>
            <a:round/>
            <a:headEnd type="none" w="med" len="med"/>
            <a:tailEnd type="none" w="med" len="me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3"/>
          <a:stretch>
            <a:fillRect/>
          </a:stretch>
        </p:blipFill>
        <p:spPr>
          <a:xfrm rot="293881">
            <a:off x="3467988" y="3201649"/>
            <a:ext cx="1193628" cy="1541769"/>
          </a:xfrm>
          <a:prstGeom prst="rect">
            <a:avLst/>
          </a:prstGeom>
        </p:spPr>
      </p:pic>
      <p:pic>
        <p:nvPicPr>
          <p:cNvPr id="7" name="Picture 6"/>
          <p:cNvPicPr>
            <a:picLocks noChangeAspect="1"/>
          </p:cNvPicPr>
          <p:nvPr/>
        </p:nvPicPr>
        <p:blipFill>
          <a:blip r:embed="rId4"/>
          <a:stretch>
            <a:fillRect/>
          </a:stretch>
        </p:blipFill>
        <p:spPr>
          <a:xfrm rot="288290">
            <a:off x="2554436" y="5199298"/>
            <a:ext cx="1298870" cy="1298870"/>
          </a:xfrm>
          <a:prstGeom prst="rect">
            <a:avLst/>
          </a:prstGeom>
        </p:spPr>
      </p:pic>
      <p:pic>
        <p:nvPicPr>
          <p:cNvPr id="8" name="Picture 7"/>
          <p:cNvPicPr>
            <a:picLocks noChangeAspect="1"/>
          </p:cNvPicPr>
          <p:nvPr/>
        </p:nvPicPr>
        <p:blipFill>
          <a:blip r:embed="rId5"/>
          <a:srcRect l="44686" t="16155" b="17894"/>
          <a:stretch>
            <a:fillRect/>
          </a:stretch>
        </p:blipFill>
        <p:spPr>
          <a:xfrm rot="21217719">
            <a:off x="765174" y="3502428"/>
            <a:ext cx="1597765" cy="1428750"/>
          </a:xfrm>
          <a:prstGeom prst="rect">
            <a:avLst/>
          </a:prstGeom>
          <a:ln w="22225" cap="flat" cmpd="sng" algn="ctr">
            <a:solidFill>
              <a:schemeClr val="tx1"/>
            </a:solidFill>
            <a:prstDash val="solid"/>
            <a:round/>
            <a:headEnd type="none" w="med" len="med"/>
            <a:tailEnd type="none" w="med" len="med"/>
          </a:ln>
          <a:effectLst>
            <a:glow rad="228600">
              <a:schemeClr val="accent2">
                <a:alpha val="75000"/>
              </a:schemeClr>
            </a:glow>
          </a:effectLst>
        </p:spPr>
      </p:pic>
      <p:pic>
        <p:nvPicPr>
          <p:cNvPr id="10" name="Picture 9"/>
          <p:cNvPicPr>
            <a:picLocks noChangeAspect="1"/>
          </p:cNvPicPr>
          <p:nvPr/>
        </p:nvPicPr>
        <p:blipFill>
          <a:blip r:embed="rId6"/>
          <a:stretch>
            <a:fillRect/>
          </a:stretch>
        </p:blipFill>
        <p:spPr>
          <a:xfrm rot="332593">
            <a:off x="6945774" y="3418186"/>
            <a:ext cx="1262531" cy="1262531"/>
          </a:xfrm>
          <a:prstGeom prst="ellipse">
            <a:avLst/>
          </a:prstGeom>
          <a:ln w="28575" cap="rnd" cmpd="sng" algn="ctr">
            <a:solidFill>
              <a:schemeClr val="bg1"/>
            </a:solidFill>
            <a:prstDash val="solid"/>
            <a:round/>
            <a:headEnd type="none" w="med" len="med"/>
            <a:tailEnd type="none" w="med" len="med"/>
          </a:ln>
          <a:effectLst>
            <a:glow rad="228600">
              <a:schemeClr val="accent4">
                <a:alpha val="75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dirty="0"/>
          </a:p>
        </p:txBody>
      </p:sp>
      <p:sp>
        <p:nvSpPr>
          <p:cNvPr id="9" name="Text Placeholder 8"/>
          <p:cNvSpPr>
            <a:spLocks noGrp="1"/>
          </p:cNvSpPr>
          <p:nvPr>
            <p:ph type="body" idx="1"/>
          </p:nvPr>
        </p:nvSpPr>
        <p:spPr/>
        <p:txBody>
          <a:bodyPr/>
          <a:lstStyle/>
          <a:p>
            <a:endParaRPr lang="en-US" dirty="0"/>
          </a:p>
        </p:txBody>
      </p:sp>
      <p:sp>
        <p:nvSpPr>
          <p:cNvPr id="10" name="TextBox 9"/>
          <p:cNvSpPr txBox="1"/>
          <p:nvPr/>
        </p:nvSpPr>
        <p:spPr>
          <a:xfrm>
            <a:off x="930374" y="371679"/>
            <a:ext cx="7103540" cy="830997"/>
          </a:xfrm>
          <a:prstGeom prst="rect">
            <a:avLst/>
          </a:prstGeom>
          <a:noFill/>
        </p:spPr>
        <p:txBody>
          <a:bodyPr wrap="square" rtlCol="0">
            <a:spAutoFit/>
          </a:bodyPr>
          <a:lstStyle/>
          <a:p>
            <a:pPr algn="ctr"/>
            <a:r>
              <a:rPr lang="en-US" sz="4800" b="1" i="1" dirty="0" smtClean="0">
                <a:solidFill>
                  <a:schemeClr val="accent1"/>
                </a:solidFill>
                <a:effectLst>
                  <a:outerShdw blurRad="38100" dist="38100" dir="2700000" algn="tl">
                    <a:srgbClr val="000000">
                      <a:alpha val="43137"/>
                    </a:srgbClr>
                  </a:outerShdw>
                </a:effectLst>
                <a:latin typeface="Cambria"/>
                <a:cs typeface="Cambria"/>
              </a:rPr>
              <a:t>Who is this guy?</a:t>
            </a:r>
            <a:endParaRPr lang="en-US" sz="4800" b="1" i="1" dirty="0">
              <a:solidFill>
                <a:schemeClr val="accent1"/>
              </a:solidFill>
              <a:effectLst>
                <a:outerShdw blurRad="38100" dist="38100" dir="2700000" algn="tl">
                  <a:srgbClr val="000000">
                    <a:alpha val="43137"/>
                  </a:srgbClr>
                </a:outerShdw>
              </a:effectLst>
              <a:latin typeface="Cambria"/>
              <a:cs typeface="Cambria"/>
            </a:endParaRPr>
          </a:p>
        </p:txBody>
      </p:sp>
      <p:sp>
        <p:nvSpPr>
          <p:cNvPr id="11" name="TextBox 10"/>
          <p:cNvSpPr txBox="1"/>
          <p:nvPr/>
        </p:nvSpPr>
        <p:spPr>
          <a:xfrm>
            <a:off x="930374" y="1858397"/>
            <a:ext cx="7446864" cy="477054"/>
          </a:xfrm>
          <a:prstGeom prst="rect">
            <a:avLst/>
          </a:prstGeom>
          <a:noFill/>
        </p:spPr>
        <p:txBody>
          <a:bodyPr wrap="square" rtlCol="0">
            <a:spAutoFit/>
          </a:bodyPr>
          <a:lstStyle/>
          <a:p>
            <a:r>
              <a:rPr lang="en-US" sz="2500" dirty="0" smtClean="0">
                <a:latin typeface="Cambria"/>
                <a:cs typeface="Cambria"/>
              </a:rPr>
              <a:t>1. He has “great possessions” (verse 22).</a:t>
            </a:r>
            <a:endParaRPr lang="en-US" sz="2500" dirty="0">
              <a:latin typeface="Cambria"/>
              <a:cs typeface="Cambria"/>
            </a:endParaRPr>
          </a:p>
        </p:txBody>
      </p:sp>
      <p:sp>
        <p:nvSpPr>
          <p:cNvPr id="12" name="TextBox 11"/>
          <p:cNvSpPr txBox="1"/>
          <p:nvPr/>
        </p:nvSpPr>
        <p:spPr>
          <a:xfrm>
            <a:off x="951024" y="2436571"/>
            <a:ext cx="6627461" cy="477054"/>
          </a:xfrm>
          <a:prstGeom prst="rect">
            <a:avLst/>
          </a:prstGeom>
          <a:noFill/>
        </p:spPr>
        <p:txBody>
          <a:bodyPr wrap="square" rtlCol="0">
            <a:spAutoFit/>
          </a:bodyPr>
          <a:lstStyle/>
          <a:p>
            <a:r>
              <a:rPr lang="en-US" sz="2500" dirty="0" smtClean="0">
                <a:latin typeface="Cambria"/>
                <a:cs typeface="Cambria"/>
              </a:rPr>
              <a:t>2. He is thinking about eternal life.</a:t>
            </a:r>
          </a:p>
        </p:txBody>
      </p:sp>
      <p:sp>
        <p:nvSpPr>
          <p:cNvPr id="13" name="TextBox 12"/>
          <p:cNvSpPr txBox="1"/>
          <p:nvPr/>
        </p:nvSpPr>
        <p:spPr>
          <a:xfrm>
            <a:off x="951024" y="3617259"/>
            <a:ext cx="6844284" cy="477054"/>
          </a:xfrm>
          <a:prstGeom prst="rect">
            <a:avLst/>
          </a:prstGeom>
          <a:noFill/>
        </p:spPr>
        <p:txBody>
          <a:bodyPr wrap="square" rtlCol="0">
            <a:spAutoFit/>
          </a:bodyPr>
          <a:lstStyle/>
          <a:p>
            <a:r>
              <a:rPr lang="en-US" sz="2500" dirty="0" smtClean="0">
                <a:latin typeface="Cambria"/>
                <a:cs typeface="Cambria"/>
              </a:rPr>
              <a:t>4. He quotes God’s commandments.</a:t>
            </a:r>
            <a:endParaRPr lang="en-US" sz="2500" dirty="0">
              <a:latin typeface="Cambria"/>
              <a:cs typeface="Cambria"/>
            </a:endParaRPr>
          </a:p>
        </p:txBody>
      </p:sp>
      <p:sp>
        <p:nvSpPr>
          <p:cNvPr id="14" name="TextBox 13"/>
          <p:cNvSpPr txBox="1"/>
          <p:nvPr/>
        </p:nvSpPr>
        <p:spPr>
          <a:xfrm>
            <a:off x="930374" y="4625344"/>
            <a:ext cx="7103540" cy="1138773"/>
          </a:xfrm>
          <a:prstGeom prst="rect">
            <a:avLst/>
          </a:prstGeom>
          <a:noFill/>
        </p:spPr>
        <p:txBody>
          <a:bodyPr wrap="square" rtlCol="0">
            <a:spAutoFit/>
          </a:bodyPr>
          <a:lstStyle/>
          <a:p>
            <a:r>
              <a:rPr lang="en-US" sz="3400" i="1" dirty="0" smtClean="0">
                <a:latin typeface="Cambria"/>
                <a:cs typeface="Cambria"/>
              </a:rPr>
              <a:t>First impression: by today’s standards </a:t>
            </a:r>
            <a:r>
              <a:rPr lang="en-US" sz="3400" i="1" dirty="0" smtClean="0">
                <a:solidFill>
                  <a:srgbClr val="FFFFFF"/>
                </a:solidFill>
                <a:effectLst>
                  <a:outerShdw blurRad="38100" dist="38100" dir="2700000" algn="tl">
                    <a:srgbClr val="000000">
                      <a:alpha val="43137"/>
                    </a:srgbClr>
                  </a:outerShdw>
                </a:effectLst>
                <a:latin typeface="Cambria"/>
                <a:cs typeface="Cambria"/>
              </a:rPr>
              <a:t>he</a:t>
            </a:r>
            <a:r>
              <a:rPr lang="en-US" sz="3400" i="1" dirty="0" smtClean="0">
                <a:effectLst>
                  <a:outerShdw blurRad="38100" dist="38100" dir="2700000" algn="tl">
                    <a:srgbClr val="000000">
                      <a:alpha val="43137"/>
                    </a:srgbClr>
                  </a:outerShdw>
                </a:effectLst>
                <a:latin typeface="Cambria"/>
                <a:cs typeface="Cambria"/>
              </a:rPr>
              <a:t> </a:t>
            </a:r>
            <a:r>
              <a:rPr lang="en-US" sz="3400" i="1" dirty="0" smtClean="0">
                <a:solidFill>
                  <a:schemeClr val="bg1"/>
                </a:solidFill>
                <a:effectLst>
                  <a:outerShdw blurRad="38100" dist="38100" dir="2700000" algn="tl">
                    <a:srgbClr val="000000">
                      <a:alpha val="43137"/>
                    </a:srgbClr>
                  </a:outerShdw>
                </a:effectLst>
                <a:latin typeface="Cambria"/>
                <a:cs typeface="Cambria"/>
              </a:rPr>
              <a:t>sounds like he might be a Christian!</a:t>
            </a:r>
            <a:endParaRPr lang="en-US" sz="3400" i="1" dirty="0">
              <a:solidFill>
                <a:schemeClr val="bg1"/>
              </a:solidFill>
              <a:effectLst>
                <a:outerShdw blurRad="38100" dist="38100" dir="2700000" algn="tl">
                  <a:srgbClr val="000000">
                    <a:alpha val="43137"/>
                  </a:srgbClr>
                </a:outerShdw>
              </a:effectLst>
              <a:latin typeface="Cambria"/>
              <a:cs typeface="Cambria"/>
            </a:endParaRPr>
          </a:p>
        </p:txBody>
      </p:sp>
      <p:sp>
        <p:nvSpPr>
          <p:cNvPr id="15" name="TextBox 14"/>
          <p:cNvSpPr txBox="1"/>
          <p:nvPr/>
        </p:nvSpPr>
        <p:spPr>
          <a:xfrm>
            <a:off x="960216" y="3050605"/>
            <a:ext cx="6700867" cy="477054"/>
          </a:xfrm>
          <a:prstGeom prst="rect">
            <a:avLst/>
          </a:prstGeom>
          <a:noFill/>
        </p:spPr>
        <p:txBody>
          <a:bodyPr wrap="square" rtlCol="0">
            <a:spAutoFit/>
          </a:bodyPr>
          <a:lstStyle/>
          <a:p>
            <a:r>
              <a:rPr lang="en-US" sz="2500" dirty="0" smtClean="0">
                <a:latin typeface="Cambria"/>
                <a:cs typeface="Cambria"/>
              </a:rPr>
              <a:t>3. He asks a very good question.</a:t>
            </a:r>
          </a:p>
        </p:txBody>
      </p:sp>
      <p:sp>
        <p:nvSpPr>
          <p:cNvPr id="16" name="TextBox 15"/>
          <p:cNvSpPr txBox="1"/>
          <p:nvPr/>
        </p:nvSpPr>
        <p:spPr>
          <a:xfrm>
            <a:off x="960216" y="4150426"/>
            <a:ext cx="7417022" cy="477054"/>
          </a:xfrm>
          <a:prstGeom prst="rect">
            <a:avLst/>
          </a:prstGeom>
          <a:noFill/>
        </p:spPr>
        <p:txBody>
          <a:bodyPr wrap="square" rtlCol="0">
            <a:spAutoFit/>
          </a:bodyPr>
          <a:lstStyle/>
          <a:p>
            <a:r>
              <a:rPr lang="en-US" sz="2500" dirty="0" smtClean="0">
                <a:latin typeface="Cambria"/>
                <a:cs typeface="Cambria"/>
              </a:rPr>
              <a:t>5. He says he has kept God’s laws from childhood.</a:t>
            </a:r>
            <a:endParaRPr lang="en-US" sz="2500" dirty="0">
              <a:latin typeface="Cambria"/>
              <a:cs typeface="Cambria"/>
            </a:endParaRPr>
          </a:p>
        </p:txBody>
      </p:sp>
      <p:pic>
        <p:nvPicPr>
          <p:cNvPr id="18" name="Picture 17"/>
          <p:cNvPicPr>
            <a:picLocks noChangeAspect="1"/>
          </p:cNvPicPr>
          <p:nvPr/>
        </p:nvPicPr>
        <p:blipFill>
          <a:blip r:embed="rId2"/>
          <a:srcRect l="22582" r="31570" b="10842"/>
          <a:stretch>
            <a:fillRect/>
          </a:stretch>
        </p:blipFill>
        <p:spPr>
          <a:xfrm>
            <a:off x="7341898" y="247246"/>
            <a:ext cx="1373396" cy="1611152"/>
          </a:xfrm>
          <a:prstGeom prst="ellipse">
            <a:avLst/>
          </a:prstGeom>
          <a:ln>
            <a:noFill/>
          </a:ln>
          <a:effectLst>
            <a:glow rad="63500">
              <a:schemeClr val="accent1">
                <a:alpha val="75000"/>
              </a:schemeClr>
            </a:glow>
            <a:softEdge rad="112500"/>
          </a:effectLst>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latin typeface="Cambria"/>
                <a:cs typeface="Cambria"/>
              </a:rPr>
              <a:t>Observation: </a:t>
            </a:r>
            <a:endParaRPr lang="en-US" b="1" dirty="0">
              <a:solidFill>
                <a:srgbClr val="008000"/>
              </a:solidFill>
              <a:effectLst/>
              <a:latin typeface="Cambria"/>
              <a:cs typeface="Cambria"/>
            </a:endParaRPr>
          </a:p>
        </p:txBody>
      </p:sp>
      <p:sp>
        <p:nvSpPr>
          <p:cNvPr id="3" name="Content Placeholder 2"/>
          <p:cNvSpPr>
            <a:spLocks noGrp="1"/>
          </p:cNvSpPr>
          <p:nvPr>
            <p:ph idx="1"/>
          </p:nvPr>
        </p:nvSpPr>
        <p:spPr/>
        <p:txBody>
          <a:bodyPr>
            <a:normAutofit fontScale="92500"/>
          </a:bodyPr>
          <a:lstStyle/>
          <a:p>
            <a:pPr algn="ctr">
              <a:buNone/>
            </a:pPr>
            <a:r>
              <a:rPr lang="en-US" sz="3000" b="1" i="1" dirty="0" smtClean="0">
                <a:effectLst>
                  <a:outerShdw blurRad="38100" dist="38100" dir="2700000" algn="tl">
                    <a:srgbClr val="000000">
                      <a:alpha val="43137"/>
                    </a:srgbClr>
                  </a:outerShdw>
                </a:effectLst>
                <a:latin typeface="Cambria"/>
                <a:cs typeface="Cambria"/>
              </a:rPr>
              <a:t>The man claims to have obeyed these </a:t>
            </a:r>
          </a:p>
          <a:p>
            <a:pPr algn="ctr">
              <a:buNone/>
            </a:pPr>
            <a:r>
              <a:rPr lang="en-US" sz="3000" b="1" i="1" dirty="0" smtClean="0">
                <a:effectLst>
                  <a:outerShdw blurRad="38100" dist="38100" dir="2700000" algn="tl">
                    <a:srgbClr val="000000">
                      <a:alpha val="43137"/>
                    </a:srgbClr>
                  </a:outerShdw>
                </a:effectLst>
                <a:latin typeface="Cambria"/>
                <a:cs typeface="Cambria"/>
              </a:rPr>
              <a:t>commandments since a young boy (!) but still </a:t>
            </a:r>
          </a:p>
          <a:p>
            <a:pPr algn="ctr">
              <a:buNone/>
            </a:pPr>
            <a:r>
              <a:rPr lang="en-US" sz="3000" b="1" i="1" dirty="0" smtClean="0">
                <a:effectLst>
                  <a:outerShdw blurRad="38100" dist="38100" dir="2700000" algn="tl">
                    <a:srgbClr val="000000">
                      <a:alpha val="43137"/>
                    </a:srgbClr>
                  </a:outerShdw>
                </a:effectLst>
                <a:latin typeface="Cambria"/>
                <a:cs typeface="Cambria"/>
              </a:rPr>
              <a:t>lacks a knowledge/assurance of eternal life.</a:t>
            </a:r>
          </a:p>
          <a:p>
            <a:pPr>
              <a:buNone/>
            </a:pPr>
            <a:endParaRPr lang="en-US" dirty="0" smtClean="0">
              <a:effectLst>
                <a:outerShdw blurRad="38100" dist="38100" dir="2700000" algn="tl">
                  <a:srgbClr val="000000">
                    <a:alpha val="43137"/>
                  </a:srgbClr>
                </a:outerShdw>
              </a:effectLst>
            </a:endParaRPr>
          </a:p>
          <a:p>
            <a:pPr algn="ctr">
              <a:buNone/>
            </a:pPr>
            <a:r>
              <a:rPr lang="en-US" sz="3600" i="1" dirty="0" smtClean="0">
                <a:solidFill>
                  <a:srgbClr val="FFFF00"/>
                </a:solidFill>
                <a:effectLst>
                  <a:outerShdw blurRad="38100" dist="38100" dir="2700000" algn="tl">
                    <a:srgbClr val="000000">
                      <a:alpha val="43137"/>
                    </a:srgbClr>
                  </a:outerShdw>
                </a:effectLst>
                <a:latin typeface="Arial Rounded MT Bold"/>
                <a:cs typeface="Arial Rounded MT Bold"/>
              </a:rPr>
              <a:t>Have you ever met </a:t>
            </a:r>
          </a:p>
          <a:p>
            <a:pPr algn="ctr">
              <a:buNone/>
            </a:pPr>
            <a:r>
              <a:rPr lang="en-US" sz="3600" i="1" dirty="0" smtClean="0">
                <a:solidFill>
                  <a:srgbClr val="FFFF00"/>
                </a:solidFill>
                <a:effectLst>
                  <a:outerShdw blurRad="38100" dist="38100" dir="2700000" algn="tl">
                    <a:srgbClr val="000000">
                      <a:alpha val="43137"/>
                    </a:srgbClr>
                  </a:outerShdw>
                </a:effectLst>
                <a:latin typeface="Arial Rounded MT Bold"/>
                <a:cs typeface="Arial Rounded MT Bold"/>
              </a:rPr>
              <a:t>someone like this before?</a:t>
            </a:r>
          </a:p>
          <a:p>
            <a:endParaRPr lang="en-US" dirty="0"/>
          </a:p>
        </p:txBody>
      </p:sp>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80">
                                          <p:stCondLst>
                                            <p:cond delay="0"/>
                                          </p:stCondLst>
                                        </p:cTn>
                                        <p:tgtEl>
                                          <p:spTgt spid="3">
                                            <p:txEl>
                                              <p:pRg st="4" end="4"/>
                                            </p:txEl>
                                          </p:spTgt>
                                        </p:tgtEl>
                                      </p:cBhvr>
                                    </p:animEffect>
                                    <p:anim calcmode="lin" valueType="num">
                                      <p:cBhvr>
                                        <p:cTn id="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4" end="4"/>
                                            </p:txEl>
                                          </p:spTgt>
                                        </p:tgtEl>
                                      </p:cBhvr>
                                      <p:to x="100000" y="60000"/>
                                    </p:animScale>
                                    <p:animScale>
                                      <p:cBhvr>
                                        <p:cTn id="14" dur="166" decel="50000">
                                          <p:stCondLst>
                                            <p:cond delay="676"/>
                                          </p:stCondLst>
                                        </p:cTn>
                                        <p:tgtEl>
                                          <p:spTgt spid="3">
                                            <p:txEl>
                                              <p:pRg st="4" end="4"/>
                                            </p:txEl>
                                          </p:spTgt>
                                        </p:tgtEl>
                                      </p:cBhvr>
                                      <p:to x="100000" y="100000"/>
                                    </p:animScale>
                                    <p:animScale>
                                      <p:cBhvr>
                                        <p:cTn id="15" dur="26">
                                          <p:stCondLst>
                                            <p:cond delay="1312"/>
                                          </p:stCondLst>
                                        </p:cTn>
                                        <p:tgtEl>
                                          <p:spTgt spid="3">
                                            <p:txEl>
                                              <p:pRg st="4" end="4"/>
                                            </p:txEl>
                                          </p:spTgt>
                                        </p:tgtEl>
                                      </p:cBhvr>
                                      <p:to x="100000" y="80000"/>
                                    </p:animScale>
                                    <p:animScale>
                                      <p:cBhvr>
                                        <p:cTn id="16" dur="166" decel="50000">
                                          <p:stCondLst>
                                            <p:cond delay="1338"/>
                                          </p:stCondLst>
                                        </p:cTn>
                                        <p:tgtEl>
                                          <p:spTgt spid="3">
                                            <p:txEl>
                                              <p:pRg st="4" end="4"/>
                                            </p:txEl>
                                          </p:spTgt>
                                        </p:tgtEl>
                                      </p:cBhvr>
                                      <p:to x="100000" y="100000"/>
                                    </p:animScale>
                                    <p:animScale>
                                      <p:cBhvr>
                                        <p:cTn id="17" dur="26">
                                          <p:stCondLst>
                                            <p:cond delay="1642"/>
                                          </p:stCondLst>
                                        </p:cTn>
                                        <p:tgtEl>
                                          <p:spTgt spid="3">
                                            <p:txEl>
                                              <p:pRg st="4" end="4"/>
                                            </p:txEl>
                                          </p:spTgt>
                                        </p:tgtEl>
                                      </p:cBhvr>
                                      <p:to x="100000" y="90000"/>
                                    </p:animScale>
                                    <p:animScale>
                                      <p:cBhvr>
                                        <p:cTn id="18" dur="166" decel="50000">
                                          <p:stCondLst>
                                            <p:cond delay="1668"/>
                                          </p:stCondLst>
                                        </p:cTn>
                                        <p:tgtEl>
                                          <p:spTgt spid="3">
                                            <p:txEl>
                                              <p:pRg st="4" end="4"/>
                                            </p:txEl>
                                          </p:spTgt>
                                        </p:tgtEl>
                                      </p:cBhvr>
                                      <p:to x="100000" y="100000"/>
                                    </p:animScale>
                                    <p:animScale>
                                      <p:cBhvr>
                                        <p:cTn id="19" dur="26">
                                          <p:stCondLst>
                                            <p:cond delay="1808"/>
                                          </p:stCondLst>
                                        </p:cTn>
                                        <p:tgtEl>
                                          <p:spTgt spid="3">
                                            <p:txEl>
                                              <p:pRg st="4" end="4"/>
                                            </p:txEl>
                                          </p:spTgt>
                                        </p:tgtEl>
                                      </p:cBhvr>
                                      <p:to x="100000" y="95000"/>
                                    </p:animScale>
                                    <p:animScale>
                                      <p:cBhvr>
                                        <p:cTn id="20" dur="166" decel="50000">
                                          <p:stCondLst>
                                            <p:cond delay="1834"/>
                                          </p:stCondLst>
                                        </p:cTn>
                                        <p:tgtEl>
                                          <p:spTgt spid="3">
                                            <p:txEl>
                                              <p:pRg st="4" end="4"/>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down)">
                                      <p:cBhvr>
                                        <p:cTn id="23" dur="580">
                                          <p:stCondLst>
                                            <p:cond delay="0"/>
                                          </p:stCondLst>
                                        </p:cTn>
                                        <p:tgtEl>
                                          <p:spTgt spid="3">
                                            <p:txEl>
                                              <p:pRg st="5" end="5"/>
                                            </p:txEl>
                                          </p:spTgt>
                                        </p:tgtEl>
                                      </p:cBhvr>
                                    </p:animEffect>
                                    <p:anim calcmode="lin" valueType="num">
                                      <p:cBhvr>
                                        <p:cTn id="2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5" end="5"/>
                                            </p:txEl>
                                          </p:spTgt>
                                        </p:tgtEl>
                                      </p:cBhvr>
                                      <p:to x="100000" y="60000"/>
                                    </p:animScale>
                                    <p:animScale>
                                      <p:cBhvr>
                                        <p:cTn id="30" dur="166" decel="50000">
                                          <p:stCondLst>
                                            <p:cond delay="676"/>
                                          </p:stCondLst>
                                        </p:cTn>
                                        <p:tgtEl>
                                          <p:spTgt spid="3">
                                            <p:txEl>
                                              <p:pRg st="5" end="5"/>
                                            </p:txEl>
                                          </p:spTgt>
                                        </p:tgtEl>
                                      </p:cBhvr>
                                      <p:to x="100000" y="100000"/>
                                    </p:animScale>
                                    <p:animScale>
                                      <p:cBhvr>
                                        <p:cTn id="31" dur="26">
                                          <p:stCondLst>
                                            <p:cond delay="1312"/>
                                          </p:stCondLst>
                                        </p:cTn>
                                        <p:tgtEl>
                                          <p:spTgt spid="3">
                                            <p:txEl>
                                              <p:pRg st="5" end="5"/>
                                            </p:txEl>
                                          </p:spTgt>
                                        </p:tgtEl>
                                      </p:cBhvr>
                                      <p:to x="100000" y="80000"/>
                                    </p:animScale>
                                    <p:animScale>
                                      <p:cBhvr>
                                        <p:cTn id="32" dur="166" decel="50000">
                                          <p:stCondLst>
                                            <p:cond delay="1338"/>
                                          </p:stCondLst>
                                        </p:cTn>
                                        <p:tgtEl>
                                          <p:spTgt spid="3">
                                            <p:txEl>
                                              <p:pRg st="5" end="5"/>
                                            </p:txEl>
                                          </p:spTgt>
                                        </p:tgtEl>
                                      </p:cBhvr>
                                      <p:to x="100000" y="100000"/>
                                    </p:animScale>
                                    <p:animScale>
                                      <p:cBhvr>
                                        <p:cTn id="33" dur="26">
                                          <p:stCondLst>
                                            <p:cond delay="1642"/>
                                          </p:stCondLst>
                                        </p:cTn>
                                        <p:tgtEl>
                                          <p:spTgt spid="3">
                                            <p:txEl>
                                              <p:pRg st="5" end="5"/>
                                            </p:txEl>
                                          </p:spTgt>
                                        </p:tgtEl>
                                      </p:cBhvr>
                                      <p:to x="100000" y="90000"/>
                                    </p:animScale>
                                    <p:animScale>
                                      <p:cBhvr>
                                        <p:cTn id="34" dur="166" decel="50000">
                                          <p:stCondLst>
                                            <p:cond delay="1668"/>
                                          </p:stCondLst>
                                        </p:cTn>
                                        <p:tgtEl>
                                          <p:spTgt spid="3">
                                            <p:txEl>
                                              <p:pRg st="5" end="5"/>
                                            </p:txEl>
                                          </p:spTgt>
                                        </p:tgtEl>
                                      </p:cBhvr>
                                      <p:to x="100000" y="100000"/>
                                    </p:animScale>
                                    <p:animScale>
                                      <p:cBhvr>
                                        <p:cTn id="35" dur="26">
                                          <p:stCondLst>
                                            <p:cond delay="1808"/>
                                          </p:stCondLst>
                                        </p:cTn>
                                        <p:tgtEl>
                                          <p:spTgt spid="3">
                                            <p:txEl>
                                              <p:pRg st="5" end="5"/>
                                            </p:txEl>
                                          </p:spTgt>
                                        </p:tgtEl>
                                      </p:cBhvr>
                                      <p:to x="100000" y="95000"/>
                                    </p:animScale>
                                    <p:animScale>
                                      <p:cBhvr>
                                        <p:cTn id="36"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8000"/>
                </a:solidFill>
                <a:effectLst/>
              </a:rPr>
              <a:t>Mark 10:21</a:t>
            </a:r>
            <a:endParaRPr lang="en-US" b="1" dirty="0">
              <a:solidFill>
                <a:srgbClr val="008000"/>
              </a:solidFill>
              <a:effectLst/>
            </a:endParaRPr>
          </a:p>
        </p:txBody>
      </p:sp>
      <p:sp>
        <p:nvSpPr>
          <p:cNvPr id="3" name="Content Placeholder 2"/>
          <p:cNvSpPr>
            <a:spLocks noGrp="1"/>
          </p:cNvSpPr>
          <p:nvPr>
            <p:ph idx="1"/>
          </p:nvPr>
        </p:nvSpPr>
        <p:spPr>
          <a:xfrm>
            <a:off x="457200" y="1600200"/>
            <a:ext cx="8229600" cy="4646436"/>
          </a:xfrm>
        </p:spPr>
        <p:txBody>
          <a:bodyPr>
            <a:normAutofit/>
          </a:bodyPr>
          <a:lstStyle/>
          <a:p>
            <a:pPr algn="ctr">
              <a:buNone/>
            </a:pPr>
            <a:r>
              <a:rPr lang="en-US" sz="3000" dirty="0" smtClean="0">
                <a:latin typeface="Cambria"/>
                <a:cs typeface="Cambria"/>
              </a:rPr>
              <a:t>Then Jesus, looking at him, loved him, and said to him, “One thing you lack: Go your way, sell whatever you have and give to the poor, and you will have treasure in heaven; and come, take up the cross, and follow me.”</a:t>
            </a:r>
            <a:endParaRPr lang="en-US" sz="3000" dirty="0">
              <a:latin typeface="Cambria"/>
              <a:cs typeface="Cambria"/>
            </a:endParaRPr>
          </a:p>
        </p:txBody>
      </p:sp>
      <p:pic>
        <p:nvPicPr>
          <p:cNvPr id="4" name="Picture 3"/>
          <p:cNvPicPr>
            <a:picLocks noChangeAspect="1"/>
          </p:cNvPicPr>
          <p:nvPr/>
        </p:nvPicPr>
        <p:blipFill>
          <a:blip r:embed="rId2"/>
          <a:stretch>
            <a:fillRect/>
          </a:stretch>
        </p:blipFill>
        <p:spPr>
          <a:xfrm rot="335875">
            <a:off x="4967014" y="4159907"/>
            <a:ext cx="3606800" cy="226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majorFont>
      <a:minorFont>
        <a:latin typeface="Book Antiqua"/>
        <a:ea typeface=""/>
        <a:cs typeface=""/>
        <a:font script="Jpan" typeface="ＭＳ 明朝"/>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1926</TotalTime>
  <Words>853</Words>
  <Application>Microsoft Macintosh PowerPoint</Application>
  <PresentationFormat>On-screen Show (4:3)</PresentationFormat>
  <Paragraphs>251</Paragraphs>
  <Slides>56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56</vt:i4>
      </vt:variant>
    </vt:vector>
  </HeadingPairs>
  <TitlesOfParts>
    <vt:vector size="69" baseType="lpstr">
      <vt:lpstr>Arial</vt:lpstr>
      <vt:lpstr>Arial Narrow</vt:lpstr>
      <vt:lpstr>Arial Rounded MT Bold</vt:lpstr>
      <vt:lpstr>Arial Unicode MS</vt:lpstr>
      <vt:lpstr>Book Antiqua</vt:lpstr>
      <vt:lpstr>Calisto MT</vt:lpstr>
      <vt:lpstr>Cambria</vt:lpstr>
      <vt:lpstr>Copperplate Gothic Bold</vt:lpstr>
      <vt:lpstr>Georgia</vt:lpstr>
      <vt:lpstr>Goudy Old Style</vt:lpstr>
      <vt:lpstr>Libian SC Regular</vt:lpstr>
      <vt:lpstr>Wingdings 2</vt:lpstr>
      <vt:lpstr>Habitat</vt:lpstr>
      <vt:lpstr>Discipleship 101: What a Rich Man and a Camel    Can Teach Us</vt:lpstr>
      <vt:lpstr>What is a Parable?</vt:lpstr>
      <vt:lpstr>What is a Parable?</vt:lpstr>
      <vt:lpstr>Mark 10:17</vt:lpstr>
      <vt:lpstr>Mark 10:18-19</vt:lpstr>
      <vt:lpstr>Mark 10:20</vt:lpstr>
      <vt:lpstr>PowerPoint Presentation</vt:lpstr>
      <vt:lpstr>Observation: </vt:lpstr>
      <vt:lpstr>Mark 10:21</vt:lpstr>
      <vt:lpstr>Compare</vt:lpstr>
      <vt:lpstr>Compare</vt:lpstr>
      <vt:lpstr>What is Jesus doing?? </vt:lpstr>
      <vt:lpstr>What is Jesus doing?? </vt:lpstr>
      <vt:lpstr>What is Jesus doing?? </vt:lpstr>
      <vt:lpstr>What about you?? </vt:lpstr>
      <vt:lpstr>Observations: </vt:lpstr>
      <vt:lpstr>Observations: </vt:lpstr>
      <vt:lpstr>Observations: </vt:lpstr>
      <vt:lpstr>Observations: </vt:lpstr>
      <vt:lpstr>Observations: </vt:lpstr>
      <vt:lpstr>Question </vt:lpstr>
      <vt:lpstr>Answer</vt:lpstr>
      <vt:lpstr>Answer</vt:lpstr>
      <vt:lpstr>Answer</vt:lpstr>
      <vt:lpstr>What Jesus is doing: </vt:lpstr>
      <vt:lpstr>What does the young  man decide to do?</vt:lpstr>
      <vt:lpstr>Mark 10:22</vt:lpstr>
      <vt:lpstr>Compare</vt:lpstr>
      <vt:lpstr>Observations: </vt:lpstr>
      <vt:lpstr>Question </vt:lpstr>
      <vt:lpstr>Mark 10:23-25</vt:lpstr>
      <vt:lpstr>Compare</vt:lpstr>
      <vt:lpstr>PowerPoint Presentation</vt:lpstr>
      <vt:lpstr>Compare</vt:lpstr>
      <vt:lpstr>Compare</vt:lpstr>
      <vt:lpstr>Mark 10:26-27</vt:lpstr>
      <vt:lpstr>Compare</vt:lpstr>
      <vt:lpstr>Compare</vt:lpstr>
      <vt:lpstr>Let’s Be Honest!</vt:lpstr>
      <vt:lpstr>Let’s Be Honest!</vt:lpstr>
      <vt:lpstr>John D. Rockefeller</vt:lpstr>
      <vt:lpstr>John D. Rockefeller</vt:lpstr>
      <vt:lpstr>Observation</vt:lpstr>
      <vt:lpstr>Compare</vt:lpstr>
      <vt:lpstr>Compare</vt:lpstr>
      <vt:lpstr>Observation </vt:lpstr>
      <vt:lpstr>Mark 10:28</vt:lpstr>
      <vt:lpstr>Compare</vt:lpstr>
      <vt:lpstr>Mark 10:29-30</vt:lpstr>
      <vt:lpstr>Compare</vt:lpstr>
      <vt:lpstr>Mark 10:31</vt:lpstr>
      <vt:lpstr>Compare</vt:lpstr>
      <vt:lpstr>Compare</vt:lpstr>
      <vt:lpstr>Summary Points</vt:lpstr>
      <vt:lpstr>Summary Points</vt:lpstr>
      <vt:lpstr>Discipleship 101</vt:lpstr>
    </vt:vector>
  </TitlesOfParts>
  <Company>Interface</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Parable of the Camel  and the Rich Man</dc:title>
  <dc:creator>Bill Perry</dc:creator>
  <cp:lastModifiedBy>billperrytv@gmail.com</cp:lastModifiedBy>
  <cp:revision>162</cp:revision>
  <dcterms:created xsi:type="dcterms:W3CDTF">2017-05-21T01:32:18Z</dcterms:created>
  <dcterms:modified xsi:type="dcterms:W3CDTF">2017-07-08T21:20:05Z</dcterms:modified>
</cp:coreProperties>
</file>