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37"/>
  </p:notesMasterIdLst>
  <p:sldIdLst>
    <p:sldId id="321" r:id="rId2"/>
    <p:sldId id="316" r:id="rId3"/>
    <p:sldId id="322" r:id="rId4"/>
    <p:sldId id="323" r:id="rId5"/>
    <p:sldId id="324" r:id="rId6"/>
    <p:sldId id="334" r:id="rId7"/>
    <p:sldId id="358" r:id="rId8"/>
    <p:sldId id="338" r:id="rId9"/>
    <p:sldId id="339" r:id="rId10"/>
    <p:sldId id="354" r:id="rId11"/>
    <p:sldId id="355" r:id="rId12"/>
    <p:sldId id="317" r:id="rId13"/>
    <p:sldId id="325" r:id="rId14"/>
    <p:sldId id="318" r:id="rId15"/>
    <p:sldId id="340" r:id="rId16"/>
    <p:sldId id="341" r:id="rId17"/>
    <p:sldId id="342" r:id="rId18"/>
    <p:sldId id="319" r:id="rId19"/>
    <p:sldId id="356" r:id="rId20"/>
    <p:sldId id="330" r:id="rId21"/>
    <p:sldId id="326" r:id="rId22"/>
    <p:sldId id="331" r:id="rId23"/>
    <p:sldId id="333" r:id="rId24"/>
    <p:sldId id="336" r:id="rId25"/>
    <p:sldId id="337" r:id="rId26"/>
    <p:sldId id="327" r:id="rId27"/>
    <p:sldId id="328" r:id="rId28"/>
    <p:sldId id="346" r:id="rId29"/>
    <p:sldId id="348" r:id="rId30"/>
    <p:sldId id="359" r:id="rId31"/>
    <p:sldId id="360" r:id="rId32"/>
    <p:sldId id="343" r:id="rId33"/>
    <p:sldId id="344" r:id="rId34"/>
    <p:sldId id="357" r:id="rId35"/>
    <p:sldId id="347"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FF0000"/>
        </a:solidFill>
        <a:latin typeface="Times" pitchFamily="4" charset="0"/>
        <a:ea typeface="+mn-ea"/>
        <a:cs typeface="+mn-cs"/>
      </a:defRPr>
    </a:lvl1pPr>
    <a:lvl2pPr marL="457200" algn="l" rtl="0" eaLnBrk="0" fontAlgn="base" hangingPunct="0">
      <a:spcBef>
        <a:spcPct val="0"/>
      </a:spcBef>
      <a:spcAft>
        <a:spcPct val="0"/>
      </a:spcAft>
      <a:defRPr sz="2400" kern="1200">
        <a:solidFill>
          <a:srgbClr val="FF0000"/>
        </a:solidFill>
        <a:latin typeface="Times" pitchFamily="4" charset="0"/>
        <a:ea typeface="+mn-ea"/>
        <a:cs typeface="+mn-cs"/>
      </a:defRPr>
    </a:lvl2pPr>
    <a:lvl3pPr marL="914400" algn="l" rtl="0" eaLnBrk="0" fontAlgn="base" hangingPunct="0">
      <a:spcBef>
        <a:spcPct val="0"/>
      </a:spcBef>
      <a:spcAft>
        <a:spcPct val="0"/>
      </a:spcAft>
      <a:defRPr sz="2400" kern="1200">
        <a:solidFill>
          <a:srgbClr val="FF0000"/>
        </a:solidFill>
        <a:latin typeface="Times" pitchFamily="4" charset="0"/>
        <a:ea typeface="+mn-ea"/>
        <a:cs typeface="+mn-cs"/>
      </a:defRPr>
    </a:lvl3pPr>
    <a:lvl4pPr marL="1371600" algn="l" rtl="0" eaLnBrk="0" fontAlgn="base" hangingPunct="0">
      <a:spcBef>
        <a:spcPct val="0"/>
      </a:spcBef>
      <a:spcAft>
        <a:spcPct val="0"/>
      </a:spcAft>
      <a:defRPr sz="2400" kern="1200">
        <a:solidFill>
          <a:srgbClr val="FF0000"/>
        </a:solidFill>
        <a:latin typeface="Times" pitchFamily="4" charset="0"/>
        <a:ea typeface="+mn-ea"/>
        <a:cs typeface="+mn-cs"/>
      </a:defRPr>
    </a:lvl4pPr>
    <a:lvl5pPr marL="1828800" algn="l" rtl="0" eaLnBrk="0" fontAlgn="base" hangingPunct="0">
      <a:spcBef>
        <a:spcPct val="0"/>
      </a:spcBef>
      <a:spcAft>
        <a:spcPct val="0"/>
      </a:spcAft>
      <a:defRPr sz="2400" kern="1200">
        <a:solidFill>
          <a:srgbClr val="FF0000"/>
        </a:solidFill>
        <a:latin typeface="Times" pitchFamily="4" charset="0"/>
        <a:ea typeface="+mn-ea"/>
        <a:cs typeface="+mn-cs"/>
      </a:defRPr>
    </a:lvl5pPr>
    <a:lvl6pPr marL="2286000" algn="l" defTabSz="457200" rtl="0" eaLnBrk="1" latinLnBrk="0" hangingPunct="1">
      <a:defRPr sz="2400" kern="1200">
        <a:solidFill>
          <a:srgbClr val="FF0000"/>
        </a:solidFill>
        <a:latin typeface="Times" pitchFamily="4" charset="0"/>
        <a:ea typeface="+mn-ea"/>
        <a:cs typeface="+mn-cs"/>
      </a:defRPr>
    </a:lvl6pPr>
    <a:lvl7pPr marL="2743200" algn="l" defTabSz="457200" rtl="0" eaLnBrk="1" latinLnBrk="0" hangingPunct="1">
      <a:defRPr sz="2400" kern="1200">
        <a:solidFill>
          <a:srgbClr val="FF0000"/>
        </a:solidFill>
        <a:latin typeface="Times" pitchFamily="4" charset="0"/>
        <a:ea typeface="+mn-ea"/>
        <a:cs typeface="+mn-cs"/>
      </a:defRPr>
    </a:lvl7pPr>
    <a:lvl8pPr marL="3200400" algn="l" defTabSz="457200" rtl="0" eaLnBrk="1" latinLnBrk="0" hangingPunct="1">
      <a:defRPr sz="2400" kern="1200">
        <a:solidFill>
          <a:srgbClr val="FF0000"/>
        </a:solidFill>
        <a:latin typeface="Times" pitchFamily="4" charset="0"/>
        <a:ea typeface="+mn-ea"/>
        <a:cs typeface="+mn-cs"/>
      </a:defRPr>
    </a:lvl8pPr>
    <a:lvl9pPr marL="3657600" algn="l" defTabSz="457200" rtl="0" eaLnBrk="1" latinLnBrk="0" hangingPunct="1">
      <a:defRPr sz="2400" kern="1200">
        <a:solidFill>
          <a:srgbClr val="FF0000"/>
        </a:solidFill>
        <a:latin typeface="Times" pitchFamily="4" charset="0"/>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99"/>
    <a:srgbClr val="006600"/>
    <a:srgbClr val="003300"/>
    <a:srgbClr val="000094"/>
    <a:srgbClr val="1625C4"/>
    <a:srgbClr val="FFDB07"/>
    <a:srgbClr val="CC1FB2"/>
    <a:srgbClr val="FF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000" autoAdjust="0"/>
    <p:restoredTop sz="94660"/>
  </p:normalViewPr>
  <p:slideViewPr>
    <p:cSldViewPr>
      <p:cViewPr varScale="1">
        <p:scale>
          <a:sx n="159" d="100"/>
          <a:sy n="159" d="100"/>
        </p:scale>
        <p:origin x="-10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0" d="100"/>
          <a:sy n="120" d="100"/>
        </p:scale>
        <p:origin x="-406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pitchFamily="-111" charset="0"/>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11"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pitchFamily="-111" charset="0"/>
              </a:defRPr>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11" charset="0"/>
              </a:defRPr>
            </a:lvl1pPr>
          </a:lstStyle>
          <a:p>
            <a:pPr>
              <a:defRPr/>
            </a:pPr>
            <a:fld id="{4B809698-F761-7E45-B095-B8157FF50126}" type="slidenum">
              <a:rPr lang="en-US"/>
              <a:pPr>
                <a:defRPr/>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3175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91C85F5-2F50-1644-8A61-4D6F426319F7}" type="slidenum">
              <a:rPr lang="en-US">
                <a:latin typeface="Times" pitchFamily="4" charset="0"/>
              </a:rPr>
              <a:pPr/>
              <a:t>1</a:t>
            </a:fld>
            <a:endParaRPr lang="en-US" dirty="0">
              <a:latin typeface="Times" pitchFamily="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20</a:t>
            </a:fld>
            <a:endParaRPr lang="en-US" dirty="0">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21</a:t>
            </a:fld>
            <a:endParaRPr lang="en-US" dirty="0">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DD023CD-FB1D-674D-988C-2910BFCE3B07}" type="slidenum">
              <a:rPr lang="en-US">
                <a:latin typeface="Times" pitchFamily="4" charset="0"/>
              </a:rPr>
              <a:pPr/>
              <a:t>22</a:t>
            </a:fld>
            <a:endParaRPr lang="en-US" dirty="0">
              <a:latin typeface="Times" pitchFamily="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DD023CD-FB1D-674D-988C-2910BFCE3B07}" type="slidenum">
              <a:rPr lang="en-US">
                <a:latin typeface="Times" pitchFamily="4" charset="0"/>
              </a:rPr>
              <a:pPr/>
              <a:t>23</a:t>
            </a:fld>
            <a:endParaRPr lang="en-US" dirty="0">
              <a:latin typeface="Times" pitchFamily="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DD023CD-FB1D-674D-988C-2910BFCE3B07}" type="slidenum">
              <a:rPr lang="en-US">
                <a:latin typeface="Times" pitchFamily="4" charset="0"/>
              </a:rPr>
              <a:pPr/>
              <a:t>24</a:t>
            </a:fld>
            <a:endParaRPr lang="en-US" dirty="0">
              <a:latin typeface="Times" pitchFamily="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DD023CD-FB1D-674D-988C-2910BFCE3B07}" type="slidenum">
              <a:rPr lang="en-US">
                <a:latin typeface="Times" pitchFamily="4" charset="0"/>
              </a:rPr>
              <a:pPr/>
              <a:t>25</a:t>
            </a:fld>
            <a:endParaRPr lang="en-US" dirty="0">
              <a:latin typeface="Times" pitchFamily="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26</a:t>
            </a:fld>
            <a:endParaRPr lang="en-US" dirty="0">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27</a:t>
            </a:fld>
            <a:endParaRPr lang="en-US" dirty="0">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2</a:t>
            </a:fld>
            <a:endParaRPr lang="en-US" dirty="0">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3</a:t>
            </a:fld>
            <a:endParaRPr lang="en-US" dirty="0">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4</a:t>
            </a:fld>
            <a:endParaRPr lang="en-US" dirty="0">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5</a:t>
            </a:fld>
            <a:endParaRPr lang="en-US" dirty="0">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12</a:t>
            </a:fld>
            <a:endParaRPr lang="en-US" dirty="0">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13</a:t>
            </a:fld>
            <a:endParaRPr lang="en-US" dirty="0">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14</a:t>
            </a:fld>
            <a:endParaRPr lang="en-US" dirty="0">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18</a:t>
            </a:fld>
            <a:endParaRPr lang="en-US" dirty="0">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06C62BA-87D4-BD4A-8F2D-7B3356D92977}" type="slidenum">
              <a:rPr lang="en-US"/>
              <a:pPr>
                <a:defRPr/>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DF681A4-CA03-D14B-8C4E-85DC27BE995C}" type="slidenum">
              <a:rPr lang="en-US"/>
              <a:pPr>
                <a:defRPr/>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8F8973-7F68-454E-929D-D229FC62AC69}" type="slidenum">
              <a:rPr lang="en-US"/>
              <a:pPr>
                <a:defRPr/>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414B8E-F595-EE4F-B68A-D02F0BF496FE}" type="slidenum">
              <a:rPr lang="en-US"/>
              <a:pPr>
                <a:defRPr/>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897E1D4-FD17-9045-B76E-CC351CC851DA}" type="slidenum">
              <a:rPr lang="en-US"/>
              <a:pPr>
                <a:defRPr/>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C1EE747-7572-F547-829D-09838C08FEF3}" type="slidenum">
              <a:rPr lang="en-US"/>
              <a:pPr>
                <a:defRPr/>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ED75476-1818-A743-BE3F-0417A50DA33E}" type="slidenum">
              <a:rPr lang="en-US"/>
              <a:pPr>
                <a:defRPr/>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DC77090-8774-FA4F-AE2F-74042E4416B2}" type="slidenum">
              <a:rPr lang="en-US"/>
              <a:pPr>
                <a:defRPr/>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0145AD5-12E4-D14A-A9F7-443C114075B3}" type="slidenum">
              <a:rPr lang="en-US"/>
              <a:pPr>
                <a:defRPr/>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FC9CC88-5BA1-114C-BE96-B1D4BDB0EC50}" type="slidenum">
              <a:rPr lang="en-US"/>
              <a:pPr>
                <a:defRPr/>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8043677-83BF-144D-A9F6-C35CC8D06202}" type="slidenum">
              <a:rPr lang="en-US"/>
              <a:pPr>
                <a:defRPr/>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0">
          <a:gsLst>
            <a:gs pos="0">
              <a:srgbClr val="000094"/>
            </a:gs>
            <a:gs pos="100000">
              <a:schemeClr val="accent6">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pitchFamily="-111"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pitchFamily="-111"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pitchFamily="-111" charset="0"/>
              </a:defRPr>
            </a:lvl1pPr>
          </a:lstStyle>
          <a:p>
            <a:pPr>
              <a:defRPr/>
            </a:pPr>
            <a:fld id="{AD56253A-AE17-6A47-9FB2-EF0B9C834A8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rtl="0" eaLnBrk="0" fontAlgn="base" hangingPunct="0">
        <a:spcBef>
          <a:spcPct val="0"/>
        </a:spcBef>
        <a:spcAft>
          <a:spcPct val="0"/>
        </a:spcAft>
        <a:defRPr sz="4400">
          <a:solidFill>
            <a:schemeClr val="tx2"/>
          </a:solidFill>
          <a:latin typeface="+mj-lt"/>
          <a:ea typeface="ＭＳ Ｐゴシック" pitchFamily="4" charset="-128"/>
          <a:cs typeface="ＭＳ Ｐゴシック" pitchFamily="4"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4" charset="-128"/>
          <a:cs typeface="ＭＳ Ｐゴシック" pitchFamily="4"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4" charset="-128"/>
          <a:cs typeface="ＭＳ Ｐゴシック" pitchFamily="4"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4" charset="-128"/>
          <a:cs typeface="ＭＳ Ｐゴシック" pitchFamily="4"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4" charset="-128"/>
          <a:cs typeface="ＭＳ Ｐゴシック" pitchFamily="4" charset="-128"/>
        </a:defRPr>
      </a:lvl5pPr>
      <a:lvl6pPr marL="457200" algn="ctr" rtl="0" eaLnBrk="0" fontAlgn="base" hangingPunct="0">
        <a:spcBef>
          <a:spcPct val="0"/>
        </a:spcBef>
        <a:spcAft>
          <a:spcPct val="0"/>
        </a:spcAft>
        <a:defRPr sz="4400">
          <a:solidFill>
            <a:schemeClr val="tx2"/>
          </a:solidFill>
          <a:latin typeface="Times" pitchFamily="-111" charset="0"/>
        </a:defRPr>
      </a:lvl6pPr>
      <a:lvl7pPr marL="914400" algn="ctr" rtl="0" eaLnBrk="0" fontAlgn="base" hangingPunct="0">
        <a:spcBef>
          <a:spcPct val="0"/>
        </a:spcBef>
        <a:spcAft>
          <a:spcPct val="0"/>
        </a:spcAft>
        <a:defRPr sz="4400">
          <a:solidFill>
            <a:schemeClr val="tx2"/>
          </a:solidFill>
          <a:latin typeface="Times" pitchFamily="-111" charset="0"/>
        </a:defRPr>
      </a:lvl7pPr>
      <a:lvl8pPr marL="1371600" algn="ctr" rtl="0" eaLnBrk="0" fontAlgn="base" hangingPunct="0">
        <a:spcBef>
          <a:spcPct val="0"/>
        </a:spcBef>
        <a:spcAft>
          <a:spcPct val="0"/>
        </a:spcAft>
        <a:defRPr sz="4400">
          <a:solidFill>
            <a:schemeClr val="tx2"/>
          </a:solidFill>
          <a:latin typeface="Times" pitchFamily="-111" charset="0"/>
        </a:defRPr>
      </a:lvl8pPr>
      <a:lvl9pPr marL="1828800" algn="ctr" rtl="0" eaLnBrk="0" fontAlgn="base" hangingPunct="0">
        <a:spcBef>
          <a:spcPct val="0"/>
        </a:spcBef>
        <a:spcAft>
          <a:spcPct val="0"/>
        </a:spcAft>
        <a:defRPr sz="4400">
          <a:solidFill>
            <a:schemeClr val="tx2"/>
          </a:solidFill>
          <a:latin typeface="Times"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8.jpeg"/><Relationship Id="rId3"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7" name="Picture 3" descr="&#10;PSP Globe.tif                                                  0000B37FiBook HD                       ABA78158:"/>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67591" name="Text Box 7"/>
          <p:cNvSpPr txBox="1">
            <a:spLocks noChangeArrowheads="1"/>
          </p:cNvSpPr>
          <p:nvPr/>
        </p:nvSpPr>
        <p:spPr bwMode="auto">
          <a:xfrm>
            <a:off x="1295400" y="685800"/>
            <a:ext cx="6400800" cy="4285789"/>
          </a:xfrm>
          <a:prstGeom prst="rect">
            <a:avLst/>
          </a:prstGeom>
          <a:noFill/>
          <a:ln w="9525">
            <a:noFill/>
            <a:miter lim="800000"/>
            <a:headEnd/>
            <a:tailEnd/>
          </a:ln>
          <a:effectLst/>
        </p:spPr>
        <p:txBody>
          <a:bodyPr wrap="square">
            <a:prstTxWarp prst="textNoShape">
              <a:avLst/>
            </a:prstTxWarp>
            <a:spAutoFit/>
          </a:bodyPr>
          <a:lstStyle/>
          <a:p>
            <a:pPr>
              <a:spcBef>
                <a:spcPct val="50000"/>
              </a:spcBef>
              <a:defRPr/>
            </a:pPr>
            <a:r>
              <a:rPr lang="en-US" sz="5500" b="1" dirty="0">
                <a:solidFill>
                  <a:srgbClr val="FFFF00"/>
                </a:solidFill>
                <a:effectLst>
                  <a:outerShdw blurRad="38100" dist="38100" dir="2700000" algn="tl">
                    <a:srgbClr val="000000">
                      <a:alpha val="43137"/>
                    </a:srgbClr>
                  </a:outerShdw>
                </a:effectLst>
                <a:latin typeface="Times" pitchFamily="-111" charset="0"/>
              </a:rPr>
              <a:t>Welcome To Perspectives on the World Christian Movement</a:t>
            </a:r>
          </a:p>
          <a:p>
            <a:pPr>
              <a:spcBef>
                <a:spcPct val="50000"/>
              </a:spcBef>
              <a:defRPr/>
            </a:pPr>
            <a:r>
              <a:rPr lang="en-US" sz="3500" dirty="0">
                <a:solidFill>
                  <a:srgbClr val="FFFF00"/>
                </a:solidFill>
                <a:effectLst>
                  <a:outerShdw blurRad="38100" dist="38100" dir="2700000" algn="tl">
                    <a:srgbClr val="000000">
                      <a:alpha val="43137"/>
                    </a:srgbClr>
                  </a:outerShdw>
                </a:effectLst>
                <a:latin typeface="Times" pitchFamily="-111" charset="0"/>
              </a:rPr>
              <a:t>Lesson 7, Part 2: </a:t>
            </a:r>
          </a:p>
        </p:txBody>
      </p:sp>
      <p:sp>
        <p:nvSpPr>
          <p:cNvPr id="5" name="TextBox 4"/>
          <p:cNvSpPr txBox="1"/>
          <p:nvPr/>
        </p:nvSpPr>
        <p:spPr>
          <a:xfrm>
            <a:off x="4648200" y="4382869"/>
            <a:ext cx="3124200" cy="1384995"/>
          </a:xfrm>
          <a:prstGeom prst="rect">
            <a:avLst/>
          </a:prstGeom>
          <a:noFill/>
        </p:spPr>
        <p:txBody>
          <a:bodyPr wrap="square" rtlCol="0">
            <a:spAutoFit/>
          </a:bodyPr>
          <a:lstStyle/>
          <a:p>
            <a:r>
              <a:rPr lang="en-US" sz="2800" b="1" i="1" dirty="0">
                <a:solidFill>
                  <a:schemeClr val="bg1"/>
                </a:solidFill>
                <a:effectLst>
                  <a:outerShdw blurRad="38100" dist="38100" dir="2700000" algn="tl">
                    <a:srgbClr val="000000">
                      <a:alpha val="43137"/>
                    </a:srgbClr>
                  </a:outerShdw>
                </a:effectLst>
              </a:rPr>
              <a:t>International Student/Scholar Ministry (ISM)</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effectLst>
                  <a:outerShdw blurRad="38100" dist="38100" dir="2700000" algn="tl">
                    <a:srgbClr val="000000">
                      <a:alpha val="43137"/>
                    </a:srgbClr>
                  </a:outerShdw>
                </a:effectLst>
              </a:rPr>
              <a:t>A New ISM Model</a:t>
            </a:r>
          </a:p>
        </p:txBody>
      </p:sp>
      <p:sp>
        <p:nvSpPr>
          <p:cNvPr id="3" name="Content Placeholder 2"/>
          <p:cNvSpPr>
            <a:spLocks noGrp="1"/>
          </p:cNvSpPr>
          <p:nvPr>
            <p:ph idx="1"/>
          </p:nvPr>
        </p:nvSpPr>
        <p:spPr>
          <a:xfrm>
            <a:off x="685800" y="1828800"/>
            <a:ext cx="7924800" cy="4495800"/>
          </a:xfrm>
        </p:spPr>
        <p:txBody>
          <a:bodyPr/>
          <a:lstStyle/>
          <a:p>
            <a:pPr>
              <a:buNone/>
            </a:pPr>
            <a:r>
              <a:rPr lang="en-US" sz="2800" b="1" dirty="0">
                <a:solidFill>
                  <a:srgbClr val="FFDB07"/>
                </a:solidFill>
                <a:effectLst>
                  <a:outerShdw blurRad="38100" dist="38100" dir="2700000" algn="tl">
                    <a:srgbClr val="000000">
                      <a:alpha val="43137"/>
                    </a:srgbClr>
                  </a:outerShdw>
                </a:effectLst>
              </a:rPr>
              <a:t>Based on original research, our new model would:</a:t>
            </a:r>
          </a:p>
          <a:p>
            <a:pPr marL="514350" indent="-514350">
              <a:buAutoNum type="arabicParenR"/>
            </a:pPr>
            <a:r>
              <a:rPr lang="en-US" sz="2600" b="1" i="1" dirty="0">
                <a:solidFill>
                  <a:srgbClr val="FFDB07"/>
                </a:solidFill>
                <a:effectLst>
                  <a:outerShdw blurRad="38100" dist="38100" dir="2700000" algn="tl">
                    <a:srgbClr val="000000">
                      <a:alpha val="43137"/>
                    </a:srgbClr>
                  </a:outerShdw>
                </a:effectLst>
              </a:rPr>
              <a:t>Focus on volunteer peers (students), not paid staff</a:t>
            </a:r>
          </a:p>
          <a:p>
            <a:pPr marL="514350" indent="-514350">
              <a:buAutoNum type="arabicParenR"/>
            </a:pPr>
            <a:r>
              <a:rPr lang="en-US" sz="2600" b="1" i="1" dirty="0">
                <a:solidFill>
                  <a:srgbClr val="FFDB07"/>
                </a:solidFill>
                <a:effectLst>
                  <a:outerShdw blurRad="38100" dist="38100" dir="2700000" algn="tl">
                    <a:srgbClr val="000000">
                      <a:alpha val="43137"/>
                    </a:srgbClr>
                  </a:outerShdw>
                </a:effectLst>
              </a:rPr>
              <a:t>Automatically be cost effective</a:t>
            </a:r>
          </a:p>
          <a:p>
            <a:pPr marL="514350" indent="-514350">
              <a:buAutoNum type="arabicParenR"/>
            </a:pPr>
            <a:r>
              <a:rPr lang="en-US" sz="2600" b="1" i="1" dirty="0">
                <a:solidFill>
                  <a:srgbClr val="FFDB07"/>
                </a:solidFill>
                <a:effectLst>
                  <a:outerShdw blurRad="38100" dist="38100" dir="2700000" algn="tl">
                    <a:srgbClr val="000000">
                      <a:alpha val="43137"/>
                    </a:srgbClr>
                  </a:outerShdw>
                </a:effectLst>
              </a:rPr>
              <a:t>Begin training Christian high school juniors and seniors </a:t>
            </a:r>
            <a:r>
              <a:rPr lang="en-US" sz="2600" b="1" i="1" u="sng" dirty="0">
                <a:solidFill>
                  <a:srgbClr val="FFDB07"/>
                </a:solidFill>
                <a:effectLst>
                  <a:outerShdw blurRad="38100" dist="38100" dir="2700000" algn="tl">
                    <a:srgbClr val="000000">
                      <a:alpha val="43137"/>
                    </a:srgbClr>
                  </a:outerShdw>
                </a:effectLst>
              </a:rPr>
              <a:t>before</a:t>
            </a:r>
            <a:r>
              <a:rPr lang="en-US" sz="2600" b="1" dirty="0">
                <a:solidFill>
                  <a:srgbClr val="FFDB07"/>
                </a:solidFill>
                <a:effectLst>
                  <a:outerShdw blurRad="38100" dist="38100" dir="2700000" algn="tl">
                    <a:srgbClr val="000000">
                      <a:alpha val="43137"/>
                    </a:srgbClr>
                  </a:outerShdw>
                </a:effectLst>
              </a:rPr>
              <a:t> </a:t>
            </a:r>
            <a:r>
              <a:rPr lang="en-US" sz="2600" b="1" i="1" dirty="0">
                <a:solidFill>
                  <a:srgbClr val="FFDB07"/>
                </a:solidFill>
                <a:effectLst>
                  <a:outerShdw blurRad="38100" dist="38100" dir="2700000" algn="tl">
                    <a:srgbClr val="000000">
                      <a:alpha val="43137"/>
                    </a:srgbClr>
                  </a:outerShdw>
                </a:effectLst>
              </a:rPr>
              <a:t>they arrive at college</a:t>
            </a:r>
          </a:p>
          <a:p>
            <a:pPr marL="514350" indent="-514350">
              <a:buAutoNum type="arabicParenR"/>
            </a:pPr>
            <a:r>
              <a:rPr lang="en-US" sz="2600" b="1" i="1" dirty="0">
                <a:solidFill>
                  <a:srgbClr val="FFDB07"/>
                </a:solidFill>
                <a:effectLst>
                  <a:outerShdw blurRad="38100" dist="38100" dir="2700000" algn="tl">
                    <a:srgbClr val="000000">
                      <a:alpha val="43137"/>
                    </a:srgbClr>
                  </a:outerShdw>
                </a:effectLst>
              </a:rPr>
              <a:t>Have hard copy and online training materials </a:t>
            </a:r>
          </a:p>
          <a:p>
            <a:pPr marL="514350" indent="-514350">
              <a:buAutoNum type="arabicParenR"/>
            </a:pPr>
            <a:r>
              <a:rPr lang="en-US" sz="2600" b="1" i="1" dirty="0">
                <a:solidFill>
                  <a:srgbClr val="FFDB07"/>
                </a:solidFill>
                <a:effectLst>
                  <a:outerShdw blurRad="38100" dist="38100" dir="2700000" algn="tl">
                    <a:srgbClr val="000000">
                      <a:alpha val="43137"/>
                    </a:srgbClr>
                  </a:outerShdw>
                </a:effectLst>
              </a:rPr>
              <a:t>Have national online student and mentor networks</a:t>
            </a:r>
          </a:p>
          <a:p>
            <a:pPr marL="514350" indent="-514350">
              <a:buAutoNum type="arabicParenR"/>
            </a:pPr>
            <a:r>
              <a:rPr lang="en-US" sz="2600" b="1" i="1" dirty="0">
                <a:solidFill>
                  <a:srgbClr val="FFDB07"/>
                </a:solidFill>
                <a:effectLst>
                  <a:outerShdw blurRad="38100" dist="38100" dir="2700000" algn="tl">
                    <a:srgbClr val="000000">
                      <a:alpha val="43137"/>
                    </a:srgbClr>
                  </a:outerShdw>
                </a:effectLst>
              </a:rPr>
              <a:t>Be reformatted for every generation</a:t>
            </a:r>
          </a:p>
          <a:p>
            <a:pPr marL="514350" indent="-514350">
              <a:buAutoNum type="arabicParenR"/>
            </a:pPr>
            <a:endParaRPr lang="en-US" sz="2800" dirty="0"/>
          </a:p>
          <a:p>
            <a:pPr>
              <a:buNone/>
            </a:pPr>
            <a:endParaRPr lang="en-US"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effectLst>
                  <a:outerShdw blurRad="38100" dist="38100" dir="2700000" algn="tl">
                    <a:srgbClr val="000000">
                      <a:alpha val="43137"/>
                    </a:srgbClr>
                  </a:outerShdw>
                </a:effectLst>
              </a:rPr>
              <a:t>A New ISM Model</a:t>
            </a:r>
          </a:p>
        </p:txBody>
      </p:sp>
      <p:sp>
        <p:nvSpPr>
          <p:cNvPr id="3" name="Content Placeholder 2"/>
          <p:cNvSpPr>
            <a:spLocks noGrp="1"/>
          </p:cNvSpPr>
          <p:nvPr>
            <p:ph idx="1"/>
          </p:nvPr>
        </p:nvSpPr>
        <p:spPr>
          <a:xfrm>
            <a:off x="685800" y="1828800"/>
            <a:ext cx="7924800" cy="4495800"/>
          </a:xfrm>
        </p:spPr>
        <p:txBody>
          <a:bodyPr/>
          <a:lstStyle/>
          <a:p>
            <a:pPr>
              <a:buNone/>
            </a:pPr>
            <a:r>
              <a:rPr lang="en-US" sz="2800" b="1" dirty="0">
                <a:solidFill>
                  <a:srgbClr val="FFDB07"/>
                </a:solidFill>
                <a:effectLst>
                  <a:outerShdw blurRad="38100" dist="38100" dir="2700000" algn="tl">
                    <a:srgbClr val="000000">
                      <a:alpha val="43137"/>
                    </a:srgbClr>
                  </a:outerShdw>
                </a:effectLst>
              </a:rPr>
              <a:t>Based on original research, our new model would:</a:t>
            </a:r>
          </a:p>
          <a:p>
            <a:pPr marL="514350" indent="-514350">
              <a:buAutoNum type="arabicParenR"/>
            </a:pPr>
            <a:r>
              <a:rPr lang="en-US" sz="2600" b="1" i="1" dirty="0">
                <a:solidFill>
                  <a:srgbClr val="FFDB07"/>
                </a:solidFill>
                <a:effectLst>
                  <a:outerShdw blurRad="38100" dist="38100" dir="2700000" algn="tl">
                    <a:srgbClr val="000000">
                      <a:alpha val="43137"/>
                    </a:srgbClr>
                  </a:outerShdw>
                </a:effectLst>
              </a:rPr>
              <a:t>Focus on volunteer peers (students), not paid staff</a:t>
            </a:r>
          </a:p>
          <a:p>
            <a:pPr marL="514350" indent="-514350">
              <a:buAutoNum type="arabicParenR"/>
            </a:pPr>
            <a:r>
              <a:rPr lang="en-US" sz="2600" b="1" i="1" dirty="0">
                <a:solidFill>
                  <a:srgbClr val="FFDB07"/>
                </a:solidFill>
                <a:effectLst>
                  <a:outerShdw blurRad="38100" dist="38100" dir="2700000" algn="tl">
                    <a:srgbClr val="000000">
                      <a:alpha val="43137"/>
                    </a:srgbClr>
                  </a:outerShdw>
                </a:effectLst>
              </a:rPr>
              <a:t>Automatically be cost effective</a:t>
            </a:r>
          </a:p>
          <a:p>
            <a:pPr marL="514350" indent="-514350">
              <a:buAutoNum type="arabicParenR"/>
            </a:pPr>
            <a:r>
              <a:rPr lang="en-US" sz="2600" b="1" i="1" dirty="0">
                <a:solidFill>
                  <a:srgbClr val="FFDB07"/>
                </a:solidFill>
                <a:effectLst>
                  <a:outerShdw blurRad="38100" dist="38100" dir="2700000" algn="tl">
                    <a:srgbClr val="000000">
                      <a:alpha val="43137"/>
                    </a:srgbClr>
                  </a:outerShdw>
                </a:effectLst>
              </a:rPr>
              <a:t>Begin training Christian high school juniors and seniors </a:t>
            </a:r>
            <a:r>
              <a:rPr lang="en-US" sz="2600" b="1" i="1" u="sng" dirty="0">
                <a:solidFill>
                  <a:srgbClr val="FFDB07"/>
                </a:solidFill>
                <a:effectLst>
                  <a:outerShdw blurRad="38100" dist="38100" dir="2700000" algn="tl">
                    <a:srgbClr val="000000">
                      <a:alpha val="43137"/>
                    </a:srgbClr>
                  </a:outerShdw>
                </a:effectLst>
              </a:rPr>
              <a:t>before</a:t>
            </a:r>
            <a:r>
              <a:rPr lang="en-US" sz="2600" b="1" dirty="0">
                <a:solidFill>
                  <a:srgbClr val="FFDB07"/>
                </a:solidFill>
                <a:effectLst>
                  <a:outerShdw blurRad="38100" dist="38100" dir="2700000" algn="tl">
                    <a:srgbClr val="000000">
                      <a:alpha val="43137"/>
                    </a:srgbClr>
                  </a:outerShdw>
                </a:effectLst>
              </a:rPr>
              <a:t> </a:t>
            </a:r>
            <a:r>
              <a:rPr lang="en-US" sz="2600" b="1" i="1" dirty="0">
                <a:solidFill>
                  <a:srgbClr val="FFDB07"/>
                </a:solidFill>
                <a:effectLst>
                  <a:outerShdw blurRad="38100" dist="38100" dir="2700000" algn="tl">
                    <a:srgbClr val="000000">
                      <a:alpha val="43137"/>
                    </a:srgbClr>
                  </a:outerShdw>
                </a:effectLst>
              </a:rPr>
              <a:t>they arrive at college</a:t>
            </a:r>
          </a:p>
          <a:p>
            <a:pPr marL="514350" indent="-514350">
              <a:buAutoNum type="arabicParenR"/>
            </a:pPr>
            <a:r>
              <a:rPr lang="en-US" sz="2600" b="1" i="1" dirty="0">
                <a:solidFill>
                  <a:srgbClr val="FFDB07"/>
                </a:solidFill>
                <a:effectLst>
                  <a:outerShdw blurRad="38100" dist="38100" dir="2700000" algn="tl">
                    <a:srgbClr val="000000">
                      <a:alpha val="43137"/>
                    </a:srgbClr>
                  </a:outerShdw>
                </a:effectLst>
              </a:rPr>
              <a:t>Have hard copy and online training materials </a:t>
            </a:r>
          </a:p>
          <a:p>
            <a:pPr marL="514350" indent="-514350">
              <a:buAutoNum type="arabicParenR"/>
            </a:pPr>
            <a:r>
              <a:rPr lang="en-US" sz="2600" b="1" i="1" dirty="0">
                <a:solidFill>
                  <a:srgbClr val="FFDB07"/>
                </a:solidFill>
                <a:effectLst>
                  <a:outerShdw blurRad="38100" dist="38100" dir="2700000" algn="tl">
                    <a:srgbClr val="000000">
                      <a:alpha val="43137"/>
                    </a:srgbClr>
                  </a:outerShdw>
                </a:effectLst>
              </a:rPr>
              <a:t>Have national online student and mentor networks</a:t>
            </a:r>
          </a:p>
          <a:p>
            <a:pPr marL="514350" indent="-514350">
              <a:buAutoNum type="arabicParenR"/>
            </a:pPr>
            <a:r>
              <a:rPr lang="en-US" sz="2600" b="1" i="1" dirty="0">
                <a:solidFill>
                  <a:srgbClr val="FFDB07"/>
                </a:solidFill>
                <a:effectLst>
                  <a:outerShdw blurRad="38100" dist="38100" dir="2700000" algn="tl">
                    <a:srgbClr val="000000">
                      <a:alpha val="43137"/>
                    </a:srgbClr>
                  </a:outerShdw>
                </a:effectLst>
              </a:rPr>
              <a:t>Be reformatted for every generation</a:t>
            </a:r>
          </a:p>
          <a:p>
            <a:pPr marL="514350" indent="-514350">
              <a:buAutoNum type="arabicParenR"/>
            </a:pPr>
            <a:endParaRPr lang="en-US" sz="2800" dirty="0"/>
          </a:p>
          <a:p>
            <a:pPr>
              <a:buNone/>
            </a:pPr>
            <a:endParaRPr lang="en-US" dirty="0"/>
          </a:p>
        </p:txBody>
      </p:sp>
      <p:pic>
        <p:nvPicPr>
          <p:cNvPr id="4" name="Picture 3"/>
          <p:cNvPicPr>
            <a:picLocks noChangeAspect="1"/>
          </p:cNvPicPr>
          <p:nvPr/>
        </p:nvPicPr>
        <p:blipFill>
          <a:blip r:embed="rId2"/>
          <a:stretch>
            <a:fillRect/>
          </a:stretch>
        </p:blipFill>
        <p:spPr>
          <a:xfrm>
            <a:off x="6705600" y="5105400"/>
            <a:ext cx="1676400" cy="1676400"/>
          </a:xfrm>
          <a:prstGeom prst="rect">
            <a:avLst/>
          </a:prstGeom>
          <a:ln>
            <a:solidFill>
              <a:schemeClr val="tx1"/>
            </a:solidFill>
          </a:ln>
        </p:spPr>
      </p:pic>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66" name="Picture 2" descr="&#10;PSP Globe.tif                                                  0000B37FiBook HD                       ABA78158:"/>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a:xfrm>
            <a:off x="762000" y="1905000"/>
            <a:ext cx="7772400" cy="4114800"/>
          </a:xfrm>
        </p:spPr>
        <p:txBody>
          <a:bodyPr/>
          <a:lstStyle/>
          <a:p>
            <a:pPr>
              <a:buNone/>
            </a:pPr>
            <a:r>
              <a:rPr lang="en-US" sz="3000" dirty="0"/>
              <a:t>	</a:t>
            </a:r>
            <a:r>
              <a:rPr lang="en-US" sz="3000" b="1" i="1" dirty="0">
                <a:solidFill>
                  <a:srgbClr val="FFFF00"/>
                </a:solidFill>
                <a:effectLst>
                  <a:outerShdw blurRad="38100" dist="38100" dir="2700000" algn="tl">
                    <a:srgbClr val="000000">
                      <a:alpha val="43137"/>
                    </a:srgbClr>
                  </a:outerShdw>
                </a:effectLst>
              </a:rPr>
              <a:t>I keynoted the ACMI National Conference at St. Olaf’s College in Northfield, MN. There I demonstrated numerically that the 2 current models of doing international student/scholar ministry (ISM), the staff-centered and volunteer-centered models, would only touch   a </a:t>
            </a:r>
            <a:r>
              <a:rPr lang="en-US" sz="3000" b="1" i="1" u="sng" dirty="0">
                <a:solidFill>
                  <a:srgbClr val="FFFF00"/>
                </a:solidFill>
                <a:effectLst>
                  <a:outerShdw blurRad="38100" dist="38100" dir="2700000" algn="tl">
                    <a:srgbClr val="000000">
                      <a:alpha val="43137"/>
                    </a:srgbClr>
                  </a:outerShdw>
                </a:effectLst>
              </a:rPr>
              <a:t>very tiny fraction</a:t>
            </a:r>
            <a:r>
              <a:rPr lang="en-US" sz="3000" b="1" dirty="0">
                <a:solidFill>
                  <a:srgbClr val="FFFF00"/>
                </a:solidFill>
                <a:effectLst>
                  <a:outerShdw blurRad="38100" dist="38100" dir="2700000" algn="tl">
                    <a:srgbClr val="000000">
                      <a:alpha val="43137"/>
                    </a:srgbClr>
                  </a:outerShdw>
                </a:effectLst>
              </a:rPr>
              <a:t> </a:t>
            </a:r>
            <a:r>
              <a:rPr lang="en-US" sz="3000" b="1" i="1" dirty="0">
                <a:solidFill>
                  <a:srgbClr val="FFFF00"/>
                </a:solidFill>
                <a:effectLst>
                  <a:outerShdw blurRad="38100" dist="38100" dir="2700000" algn="tl">
                    <a:srgbClr val="000000">
                      <a:alpha val="43137"/>
                    </a:srgbClr>
                  </a:outerShdw>
                </a:effectLst>
              </a:rPr>
              <a:t>of the int’ls in the US.</a:t>
            </a:r>
          </a:p>
        </p:txBody>
      </p:sp>
      <p:pic>
        <p:nvPicPr>
          <p:cNvPr id="5" name="Picture 4"/>
          <p:cNvPicPr>
            <a:picLocks noChangeAspect="1"/>
          </p:cNvPicPr>
          <p:nvPr/>
        </p:nvPicPr>
        <p:blipFill>
          <a:blip r:embed="rId4"/>
          <a:stretch>
            <a:fillRect/>
          </a:stretch>
        </p:blipFill>
        <p:spPr>
          <a:xfrm>
            <a:off x="3078051" y="609600"/>
            <a:ext cx="2865550" cy="1143000"/>
          </a:xfrm>
          <a:prstGeom prst="rect">
            <a:avLst/>
          </a:prstGeom>
        </p:spPr>
      </p:pic>
      <p:pic>
        <p:nvPicPr>
          <p:cNvPr id="6" name="Picture 5"/>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685800" y="5486400"/>
            <a:ext cx="6781800" cy="990600"/>
          </a:xfrm>
          <a:prstGeom prst="rect">
            <a:avLst/>
          </a:prstGeom>
        </p:spPr>
      </p:pic>
      <p:sp>
        <p:nvSpPr>
          <p:cNvPr id="8" name="TextBox 7"/>
          <p:cNvSpPr txBox="1"/>
          <p:nvPr/>
        </p:nvSpPr>
        <p:spPr>
          <a:xfrm>
            <a:off x="762000" y="5772090"/>
            <a:ext cx="6705600" cy="430887"/>
          </a:xfrm>
          <a:prstGeom prst="rect">
            <a:avLst/>
          </a:prstGeom>
          <a:noFill/>
        </p:spPr>
        <p:txBody>
          <a:bodyPr wrap="square" rtlCol="0">
            <a:spAutoFit/>
          </a:bodyPr>
          <a:lstStyle/>
          <a:p>
            <a:r>
              <a:rPr lang="en-US" sz="2200" b="1" dirty="0">
                <a:ln w="3175" cap="flat" cmpd="sng" algn="ctr">
                  <a:solidFill>
                    <a:schemeClr val="bg1"/>
                  </a:solidFill>
                  <a:prstDash val="solid"/>
                  <a:round/>
                  <a:headEnd type="none" w="med" len="med"/>
                  <a:tailEnd type="none" w="med" len="med"/>
                </a:ln>
                <a:solidFill>
                  <a:srgbClr val="FF6600"/>
                </a:solidFill>
                <a:effectLst>
                  <a:outerShdw blurRad="38100" dist="38100" dir="2700000" algn="tl">
                    <a:srgbClr val="000000">
                      <a:alpha val="43137"/>
                    </a:srgbClr>
                  </a:outerShdw>
                </a:effectLst>
              </a:rPr>
              <a:t>Association of Christians Ministering to Internationals</a:t>
            </a:r>
          </a:p>
        </p:txBody>
      </p:sp>
      <p:pic>
        <p:nvPicPr>
          <p:cNvPr id="9" name="Picture 8"/>
          <p:cNvPicPr>
            <a:picLocks noChangeAspect="1"/>
          </p:cNvPicPr>
          <p:nvPr/>
        </p:nvPicPr>
        <p:blipFill>
          <a:blip r:embed="rId6"/>
          <a:stretch>
            <a:fillRect/>
          </a:stretch>
        </p:blipFill>
        <p:spPr>
          <a:xfrm rot="327761">
            <a:off x="7239000" y="821457"/>
            <a:ext cx="1295400" cy="970300"/>
          </a:xfrm>
          <a:prstGeom prst="roundRect">
            <a:avLst>
              <a:gd name="adj" fmla="val 8594"/>
            </a:avLst>
          </a:prstGeom>
          <a:solidFill>
            <a:srgbClr val="FFFFFF">
              <a:shade val="85000"/>
            </a:srgbClr>
          </a:solidFill>
          <a:ln>
            <a:noFill/>
          </a:ln>
          <a:effectLst>
            <a:glow rad="139700">
              <a:schemeClr val="accent4">
                <a:alpha val="75000"/>
              </a:schemeClr>
            </a:glow>
            <a:reflection blurRad="12700" stA="38000" endPos="28000" dist="5000" dir="5400000" sy="-100000" algn="bl" rotWithShape="0"/>
          </a:effectLst>
        </p:spPr>
      </p:pic>
      <p:sp>
        <p:nvSpPr>
          <p:cNvPr id="10" name="TextBox 9"/>
          <p:cNvSpPr txBox="1"/>
          <p:nvPr/>
        </p:nvSpPr>
        <p:spPr>
          <a:xfrm rot="20507587">
            <a:off x="228600" y="664242"/>
            <a:ext cx="2362200" cy="1077218"/>
          </a:xfrm>
          <a:prstGeom prst="rect">
            <a:avLst/>
          </a:prstGeom>
          <a:noFill/>
        </p:spPr>
        <p:txBody>
          <a:bodyPr wrap="square" rtlCol="0">
            <a:spAutoFit/>
          </a:bodyPr>
          <a:lstStyle/>
          <a:p>
            <a:r>
              <a:rPr lang="en-US" sz="6400" b="1" dirty="0">
                <a:effectLst>
                  <a:outerShdw blurRad="38100" dist="38100" dir="2700000" algn="tl">
                    <a:srgbClr val="000000">
                      <a:alpha val="43137"/>
                    </a:srgbClr>
                  </a:outerShdw>
                </a:effectLst>
                <a:latin typeface="Imprint MT Shadow"/>
                <a:cs typeface="Imprint MT Shadow"/>
              </a:rPr>
              <a:t>2007!</a:t>
            </a:r>
          </a:p>
        </p:txBody>
      </p:sp>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3008313" cy="838200"/>
          </a:xfrm>
        </p:spPr>
        <p:txBody>
          <a:bodyPr/>
          <a:lstStyle/>
          <a:p>
            <a:pPr algn="ctr"/>
            <a:r>
              <a:rPr lang="en-US" sz="5000" dirty="0">
                <a:solidFill>
                  <a:srgbClr val="FF0000"/>
                </a:solidFill>
                <a:effectLst>
                  <a:outerShdw blurRad="38100" dist="38100" dir="2700000" algn="tl">
                    <a:srgbClr val="000000">
                      <a:alpha val="43137"/>
                    </a:srgbClr>
                  </a:outerShdw>
                </a:effectLst>
                <a:latin typeface="Imprint MT Shadow"/>
                <a:cs typeface="Imprint MT Shadow"/>
              </a:rPr>
              <a:t>2007!</a:t>
            </a:r>
          </a:p>
        </p:txBody>
      </p:sp>
      <p:sp>
        <p:nvSpPr>
          <p:cNvPr id="4" name="Content Placeholder 3"/>
          <p:cNvSpPr>
            <a:spLocks noGrp="1"/>
          </p:cNvSpPr>
          <p:nvPr>
            <p:ph idx="1"/>
          </p:nvPr>
        </p:nvSpPr>
        <p:spPr>
          <a:xfrm>
            <a:off x="3575050" y="381000"/>
            <a:ext cx="5111750" cy="5745163"/>
          </a:xfrm>
        </p:spPr>
        <p:txBody>
          <a:bodyPr/>
          <a:lstStyle/>
          <a:p>
            <a:pPr>
              <a:buNone/>
            </a:pPr>
            <a:r>
              <a:rPr lang="en-US"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Then I introduced original research that showed that there is </a:t>
            </a:r>
            <a:r>
              <a:rPr lang="en-US" sz="2800" b="1" i="1" u="sng" dirty="0">
                <a:solidFill>
                  <a:srgbClr val="FFFF00"/>
                </a:solidFill>
                <a:effectLst>
                  <a:outerShdw blurRad="38100" dist="38100" dir="2700000" algn="tl">
                    <a:srgbClr val="000000">
                      <a:alpha val="43137"/>
                    </a:srgbClr>
                  </a:outerShdw>
                </a:effectLst>
              </a:rPr>
              <a:t>an equal or greater number of American Christian students at colleges nationwide as there are int’l student</a:t>
            </a:r>
            <a:r>
              <a:rPr lang="en-US" sz="2800" b="1" i="1" dirty="0">
                <a:solidFill>
                  <a:srgbClr val="FFFF00"/>
                </a:solidFill>
                <a:effectLst>
                  <a:outerShdw blurRad="38100" dist="38100" dir="2700000" algn="tl">
                    <a:srgbClr val="000000">
                      <a:alpha val="43137"/>
                    </a:srgbClr>
                  </a:outerShdw>
                </a:effectLst>
              </a:rPr>
              <a:t>s that graduate with their faith intact. In other words, reaching an int’l student with the gospel would be a 1-to-1 process by peer volunteers who have the greatest access to int’l students</a:t>
            </a:r>
            <a:r>
              <a:rPr lang="en-US" sz="2800" i="1" dirty="0">
                <a:solidFill>
                  <a:srgbClr val="FFFF00"/>
                </a:solidFill>
                <a:effectLst>
                  <a:outerShdw blurRad="38100" dist="38100" dir="2700000" algn="tl">
                    <a:srgbClr val="000000">
                      <a:alpha val="43137"/>
                    </a:srgbClr>
                  </a:outerShdw>
                </a:effectLst>
              </a:rPr>
              <a:t>.</a:t>
            </a:r>
          </a:p>
        </p:txBody>
      </p:sp>
      <p:sp>
        <p:nvSpPr>
          <p:cNvPr id="8" name="Text Placeholder 7"/>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3"/>
          <a:stretch>
            <a:fillRect/>
          </a:stretch>
        </p:blipFill>
        <p:spPr>
          <a:xfrm>
            <a:off x="533400" y="1066800"/>
            <a:ext cx="2865550" cy="1143000"/>
          </a:xfrm>
          <a:prstGeom prst="rect">
            <a:avLst/>
          </a:prstGeom>
        </p:spPr>
      </p:pic>
      <p:pic>
        <p:nvPicPr>
          <p:cNvPr id="6" name="Picture 5" descr="INTERNATIONAL STUDENT MINISTERS CONFER AT ACMI.JPG"/>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802216" y="2354262"/>
            <a:ext cx="2245784" cy="1684338"/>
          </a:xfrm>
          <a:prstGeom prst="rect">
            <a:avLst/>
          </a:prstGeom>
        </p:spPr>
      </p:pic>
      <p:pic>
        <p:nvPicPr>
          <p:cNvPr id="9" name="Picture 8" descr="ST OLAF CAFETERIA.JPG"/>
          <p:cNvPicPr>
            <a:picLocks noChangeAspect="1"/>
          </p:cNvPicPr>
          <p:nvPr/>
        </p:nvPicPr>
        <p:blipFill>
          <a:blip r:embed="rId5"/>
          <a:stretch>
            <a:fillRect/>
          </a:stretch>
        </p:blipFill>
        <p:spPr>
          <a:xfrm>
            <a:off x="228600" y="4168775"/>
            <a:ext cx="3583637" cy="2384425"/>
          </a:xfrm>
          <a:prstGeom prst="rect">
            <a:avLst/>
          </a:prstGeom>
        </p:spPr>
      </p:pic>
      <p:sp>
        <p:nvSpPr>
          <p:cNvPr id="10" name="TextBox 9"/>
          <p:cNvSpPr txBox="1"/>
          <p:nvPr/>
        </p:nvSpPr>
        <p:spPr>
          <a:xfrm>
            <a:off x="4495800" y="6172200"/>
            <a:ext cx="1828800" cy="338554"/>
          </a:xfrm>
          <a:prstGeom prst="rect">
            <a:avLst/>
          </a:prstGeom>
          <a:noFill/>
        </p:spPr>
        <p:txBody>
          <a:bodyPr wrap="square" rtlCol="0">
            <a:spAutoFit/>
          </a:bodyPr>
          <a:lstStyle/>
          <a:p>
            <a:r>
              <a:rPr lang="en-US" sz="1600" b="1" dirty="0">
                <a:solidFill>
                  <a:srgbClr val="47FFD1"/>
                </a:solidFill>
                <a:effectLst>
                  <a:outerShdw blurRad="38100" dist="38100" dir="2700000" algn="tl">
                    <a:srgbClr val="000000">
                      <a:alpha val="43137"/>
                    </a:srgbClr>
                  </a:outerShdw>
                </a:effectLst>
              </a:rPr>
              <a:t>St. Olaf cafeteria</a:t>
            </a:r>
          </a:p>
        </p:txBody>
      </p:sp>
      <p:cxnSp>
        <p:nvCxnSpPr>
          <p:cNvPr id="12" name="Straight Arrow Connector 11"/>
          <p:cNvCxnSpPr/>
          <p:nvPr/>
        </p:nvCxnSpPr>
        <p:spPr bwMode="auto">
          <a:xfrm rot="10800000">
            <a:off x="3810001" y="6248401"/>
            <a:ext cx="685800" cy="93077"/>
          </a:xfrm>
          <a:prstGeom prst="straightConnector1">
            <a:avLst/>
          </a:prstGeom>
          <a:solidFill>
            <a:schemeClr val="accent1"/>
          </a:solidFill>
          <a:ln w="9525" cap="flat" cmpd="sng" algn="ctr">
            <a:solidFill>
              <a:schemeClr val="accent1">
                <a:lumMod val="40000"/>
                <a:lumOff val="60000"/>
              </a:schemeClr>
            </a:solidFill>
            <a:prstDash val="solid"/>
            <a:round/>
            <a:headEnd type="none" w="med" len="med"/>
            <a:tailEnd type="arrow"/>
          </a:ln>
          <a:effectLst/>
        </p:spPr>
      </p:cxnSp>
    </p:spTree>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772400" cy="1143000"/>
          </a:xfrm>
        </p:spPr>
        <p:txBody>
          <a:bodyPr/>
          <a:lstStyle/>
          <a:p>
            <a:r>
              <a:rPr lang="en-US" dirty="0">
                <a:solidFill>
                  <a:srgbClr val="FFDB07"/>
                </a:solidFill>
                <a:effectLst>
                  <a:outerShdw blurRad="38100" dist="38100" dir="2700000" algn="tl">
                    <a:srgbClr val="000000">
                      <a:alpha val="43137"/>
                    </a:srgbClr>
                  </a:outerShdw>
                </a:effectLst>
              </a:rPr>
              <a:t>8 Years Later in 2015</a:t>
            </a:r>
          </a:p>
        </p:txBody>
      </p:sp>
      <p:sp>
        <p:nvSpPr>
          <p:cNvPr id="4" name="Content Placeholder 3"/>
          <p:cNvSpPr>
            <a:spLocks noGrp="1"/>
          </p:cNvSpPr>
          <p:nvPr>
            <p:ph idx="1"/>
          </p:nvPr>
        </p:nvSpPr>
        <p:spPr/>
        <p:txBody>
          <a:bodyPr/>
          <a:lstStyle/>
          <a:p>
            <a:pPr>
              <a:buNone/>
            </a:pPr>
            <a:endParaRPr lang="en-US" dirty="0"/>
          </a:p>
          <a:p>
            <a:pPr>
              <a:buNone/>
            </a:pPr>
            <a:endParaRPr lang="en-US" dirty="0"/>
          </a:p>
          <a:p>
            <a:pPr>
              <a:buNone/>
            </a:pPr>
            <a:endParaRPr lang="en-US" dirty="0"/>
          </a:p>
        </p:txBody>
      </p:sp>
      <p:pic>
        <p:nvPicPr>
          <p:cNvPr id="5" name="Picture 4"/>
          <p:cNvPicPr>
            <a:picLocks noChangeAspect="1"/>
          </p:cNvPicPr>
          <p:nvPr/>
        </p:nvPicPr>
        <p:blipFill>
          <a:blip r:embed="rId3"/>
          <a:stretch>
            <a:fillRect/>
          </a:stretch>
        </p:blipFill>
        <p:spPr>
          <a:xfrm>
            <a:off x="5480538" y="4953000"/>
            <a:ext cx="3511062" cy="1690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152400" y="5029200"/>
            <a:ext cx="2515785" cy="1676400"/>
          </a:xfrm>
          <a:prstGeom prst="rect">
            <a:avLst/>
          </a:prstGeom>
          <a:ln>
            <a:noFill/>
          </a:ln>
          <a:effectLst>
            <a:softEdge rad="112500"/>
          </a:effectLst>
        </p:spPr>
      </p:pic>
      <p:sp>
        <p:nvSpPr>
          <p:cNvPr id="7" name="TextBox 6"/>
          <p:cNvSpPr txBox="1"/>
          <p:nvPr/>
        </p:nvSpPr>
        <p:spPr>
          <a:xfrm>
            <a:off x="1295400" y="1551325"/>
            <a:ext cx="2362200" cy="3477875"/>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The number of international students and scholars in the US topped        </a:t>
            </a:r>
            <a:r>
              <a:rPr lang="en-US" sz="2800" b="1" i="1" u="sng" dirty="0">
                <a:solidFill>
                  <a:srgbClr val="FFFF00"/>
                </a:solidFill>
                <a:effectLst>
                  <a:outerShdw blurRad="38100" dist="38100" dir="2700000" algn="tl">
                    <a:srgbClr val="000000">
                      <a:alpha val="43137"/>
                    </a:srgbClr>
                  </a:outerShdw>
                </a:effectLst>
              </a:rPr>
              <a:t>1 million</a:t>
            </a:r>
            <a:r>
              <a:rPr lang="en-US" sz="2800" b="1" dirty="0">
                <a:solidFill>
                  <a:srgbClr val="FFFF00"/>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for the first time!</a:t>
            </a:r>
          </a:p>
          <a:p>
            <a:endParaRPr lang="en-US" dirty="0"/>
          </a:p>
        </p:txBody>
      </p:sp>
      <p:pic>
        <p:nvPicPr>
          <p:cNvPr id="8" name="Picture 7"/>
          <p:cNvPicPr>
            <a:picLocks noChangeAspect="1"/>
          </p:cNvPicPr>
          <p:nvPr/>
        </p:nvPicPr>
        <p:blipFill>
          <a:blip r:embed="rId5"/>
          <a:stretch>
            <a:fillRect/>
          </a:stretch>
        </p:blipFill>
        <p:spPr>
          <a:xfrm>
            <a:off x="2821784" y="5054415"/>
            <a:ext cx="2512216" cy="1680901"/>
          </a:xfrm>
          <a:prstGeom prst="ellipse">
            <a:avLst/>
          </a:prstGeom>
          <a:ln w="12700" cap="rnd" cmpd="sng" algn="ctr">
            <a:solidFill>
              <a:srgbClr val="333333"/>
            </a:solidFill>
            <a:prstDash val="solid"/>
            <a:round/>
            <a:headEnd type="none" w="med" len="med"/>
            <a:tailEnd type="none" w="med" len="me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International_Students_in_the_U.S_640_489_90.jpg"/>
          <p:cNvPicPr>
            <a:picLocks noChangeAspect="1"/>
          </p:cNvPicPr>
          <p:nvPr/>
        </p:nvPicPr>
        <p:blipFill>
          <a:blip r:embed="rId6"/>
          <a:stretch>
            <a:fillRect/>
          </a:stretch>
        </p:blipFill>
        <p:spPr>
          <a:xfrm>
            <a:off x="4191000" y="1447800"/>
            <a:ext cx="4360863" cy="3331972"/>
          </a:xfrm>
          <a:prstGeom prst="rect">
            <a:avLst/>
          </a:prstGeom>
          <a:ln w="38100" cap="sq">
            <a:solidFill>
              <a:srgbClr val="008000"/>
            </a:solidFill>
            <a:prstDash val="solid"/>
            <a:miter lim="800000"/>
          </a:ln>
          <a:effectLst>
            <a:outerShdw blurRad="50800" dist="38100" dir="2700000" algn="tl" rotWithShape="0">
              <a:srgbClr val="000000">
                <a:alpha val="43000"/>
              </a:srgbClr>
            </a:outerShdw>
          </a:effectLst>
        </p:spPr>
      </p:pic>
      <p:sp>
        <p:nvSpPr>
          <p:cNvPr id="10" name="Arc 9"/>
          <p:cNvSpPr/>
          <p:nvPr/>
        </p:nvSpPr>
        <p:spPr bwMode="auto">
          <a:xfrm>
            <a:off x="4343400" y="1752600"/>
            <a:ext cx="457200" cy="381000"/>
          </a:xfrm>
          <a:prstGeom prst="arc">
            <a:avLst>
              <a:gd name="adj1" fmla="val 16452349"/>
              <a:gd name="adj2" fmla="val 16386317"/>
            </a:avLst>
          </a:prstGeom>
          <a:solidFill>
            <a:schemeClr val="bg1">
              <a:alpha val="10000"/>
            </a:schemeClr>
          </a:solidFill>
          <a:ln w="1905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111" charset="0"/>
            </a:endParaRPr>
          </a:p>
        </p:txBody>
      </p:sp>
    </p:spTree>
  </p:cSld>
  <p:clrMapOvr>
    <a:masterClrMapping/>
  </p:clrMapOvr>
  <p:transition spd="med">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DB07"/>
                </a:solidFill>
                <a:effectLst>
                  <a:outerShdw blurRad="38100" dist="38100" dir="2700000" algn="tl">
                    <a:srgbClr val="000000">
                      <a:alpha val="43137"/>
                    </a:srgbClr>
                  </a:outerShdw>
                </a:effectLst>
              </a:rPr>
              <a:t>Quotable</a:t>
            </a:r>
          </a:p>
        </p:txBody>
      </p:sp>
      <p:sp>
        <p:nvSpPr>
          <p:cNvPr id="3" name="Content Placeholder 2"/>
          <p:cNvSpPr>
            <a:spLocks noGrp="1"/>
          </p:cNvSpPr>
          <p:nvPr>
            <p:ph idx="1"/>
          </p:nvPr>
        </p:nvSpPr>
        <p:spPr>
          <a:xfrm>
            <a:off x="685800" y="1905000"/>
            <a:ext cx="7772400" cy="4114800"/>
          </a:xfrm>
        </p:spPr>
        <p:txBody>
          <a:bodyPr/>
          <a:lstStyle/>
          <a:p>
            <a:pPr>
              <a:buNone/>
            </a:pPr>
            <a:r>
              <a:rPr lang="en-US" sz="2800" dirty="0"/>
              <a:t>	</a:t>
            </a:r>
            <a:r>
              <a:rPr lang="en-US" sz="2800" b="1" i="1" dirty="0">
                <a:solidFill>
                  <a:srgbClr val="FFFF00"/>
                </a:solidFill>
                <a:effectLst>
                  <a:outerShdw blurRad="38100" dist="38100" dir="2700000" algn="tl">
                    <a:srgbClr val="000000">
                      <a:alpha val="43137"/>
                    </a:srgbClr>
                  </a:outerShdw>
                </a:effectLst>
              </a:rPr>
              <a:t>“I think God desires every one of those million international students to hear a credible presentation of the gospel. With our sister organizations, we may be affecting 30,000 to 40,000 in a meaningful way. That leaves the   vast majority untouched.”  </a:t>
            </a:r>
            <a:r>
              <a:rPr lang="en-US" sz="2400" b="1" dirty="0">
                <a:solidFill>
                  <a:srgbClr val="FFDB07"/>
                </a:solidFill>
                <a:effectLst>
                  <a:outerShdw blurRad="38100" dist="38100" dir="2700000" algn="tl">
                    <a:srgbClr val="000000">
                      <a:alpha val="43137"/>
                    </a:srgbClr>
                  </a:outerShdw>
                </a:effectLst>
                <a:latin typeface="Arial"/>
                <a:cs typeface="Arial"/>
              </a:rPr>
              <a:t>(That’s 96%-97%)</a:t>
            </a:r>
            <a:endParaRPr lang="en-US" sz="2400" b="1" i="1" dirty="0">
              <a:solidFill>
                <a:srgbClr val="FFDB07"/>
              </a:solidFill>
              <a:effectLst>
                <a:outerShdw blurRad="38100" dist="38100" dir="2700000" algn="tl">
                  <a:srgbClr val="000000">
                    <a:alpha val="43137"/>
                  </a:srgbClr>
                </a:outerShdw>
              </a:effectLst>
              <a:latin typeface="Arial"/>
              <a:cs typeface="Arial"/>
            </a:endParaRPr>
          </a:p>
          <a:p>
            <a:pPr>
              <a:buNone/>
            </a:pPr>
            <a:endParaRPr lang="en-US" sz="1000" b="1" i="1" dirty="0">
              <a:solidFill>
                <a:srgbClr val="FFFF00"/>
              </a:solidFill>
              <a:effectLst>
                <a:outerShdw blurRad="38100" dist="38100" dir="2700000" algn="tl">
                  <a:srgbClr val="000000">
                    <a:alpha val="43137"/>
                  </a:srgbClr>
                </a:outerShdw>
              </a:effectLst>
            </a:endParaRPr>
          </a:p>
          <a:p>
            <a:pPr>
              <a:buNone/>
            </a:pPr>
            <a:r>
              <a:rPr lang="en-US" sz="2800" dirty="0">
                <a:solidFill>
                  <a:srgbClr val="FFFF00"/>
                </a:solidFill>
                <a:effectLst>
                  <a:outerShdw blurRad="38100" dist="38100" dir="2700000" algn="tl">
                    <a:srgbClr val="000000">
                      <a:alpha val="43137"/>
                    </a:srgbClr>
                  </a:outerShdw>
                </a:effectLst>
              </a:rPr>
              <a:t>		</a:t>
            </a:r>
            <a:r>
              <a:rPr lang="en-US" sz="2000" dirty="0">
                <a:solidFill>
                  <a:schemeClr val="bg1"/>
                </a:solidFill>
                <a:effectLst>
                  <a:outerShdw blurRad="38100" dist="38100" dir="2700000" algn="tl">
                    <a:srgbClr val="000000">
                      <a:alpha val="43137"/>
                    </a:srgbClr>
                  </a:outerShdw>
                </a:effectLst>
              </a:rPr>
              <a:t>– IVCF ISM Director Marc Papai, “Campus Ministries Race 	 	   to Keep Up with Record Number of International Students,” 	   	  	   Sarah Eekhoff Zylstra, February 2, 2017 </a:t>
            </a:r>
          </a:p>
          <a:p>
            <a:pPr>
              <a:buNone/>
            </a:pPr>
            <a:endParaRPr lang="en-US" dirty="0"/>
          </a:p>
        </p:txBody>
      </p:sp>
    </p:spTree>
  </p:cSld>
  <p:clrMapOvr>
    <a:masterClrMapping/>
  </p:clrMapOvr>
  <p:transition spd="med">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effectLst>
                  <a:outerShdw blurRad="38100" dist="38100" dir="2700000" algn="tl">
                    <a:srgbClr val="000000">
                      <a:alpha val="43137"/>
                    </a:srgbClr>
                  </a:outerShdw>
                </a:effectLst>
              </a:rPr>
              <a:t>Is the Context Considered?</a:t>
            </a:r>
          </a:p>
        </p:txBody>
      </p:sp>
      <p:sp>
        <p:nvSpPr>
          <p:cNvPr id="3" name="Content Placeholder 2"/>
          <p:cNvSpPr>
            <a:spLocks noGrp="1"/>
          </p:cNvSpPr>
          <p:nvPr>
            <p:ph sz="half" idx="1"/>
          </p:nvPr>
        </p:nvSpPr>
        <p:spPr/>
        <p:txBody>
          <a:bodyPr/>
          <a:lstStyle/>
          <a:p>
            <a:pPr>
              <a:buNone/>
            </a:pPr>
            <a:r>
              <a:rPr lang="en-US" dirty="0"/>
              <a:t>	</a:t>
            </a:r>
            <a:r>
              <a:rPr lang="en-US" sz="2500" b="1" dirty="0">
                <a:solidFill>
                  <a:srgbClr val="FFDB07"/>
                </a:solidFill>
                <a:effectLst>
                  <a:outerShdw blurRad="38100" dist="38100" dir="2700000" algn="tl">
                    <a:srgbClr val="000000">
                      <a:alpha val="43137"/>
                    </a:srgbClr>
                  </a:outerShdw>
                </a:effectLst>
              </a:rPr>
              <a:t>Another ISM regularly touts this statistic: “For the third year in a row, for every hour of every single day, students have told us they accepted Christ through this ministry.” That number is 8,760. Praise the Lord! </a:t>
            </a:r>
            <a:r>
              <a:rPr lang="en-US" sz="2500" b="1" i="1" dirty="0">
                <a:solidFill>
                  <a:srgbClr val="FFDB07"/>
                </a:solidFill>
                <a:effectLst>
                  <a:outerShdw blurRad="38100" dist="38100" dir="2700000" algn="tl">
                    <a:srgbClr val="000000">
                      <a:alpha val="43137"/>
                    </a:srgbClr>
                  </a:outerShdw>
                </a:effectLst>
              </a:rPr>
              <a:t>Amen!</a:t>
            </a:r>
          </a:p>
        </p:txBody>
      </p:sp>
    </p:spTree>
  </p:cSld>
  <p:clrMapOvr>
    <a:masterClrMapping/>
  </p:clrMapOvr>
  <p:transition spd="med">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effectLst>
                  <a:outerShdw blurRad="38100" dist="38100" dir="2700000" algn="tl">
                    <a:srgbClr val="000000">
                      <a:alpha val="43137"/>
                    </a:srgbClr>
                  </a:outerShdw>
                </a:effectLst>
              </a:rPr>
              <a:t>Is the Context Considered?</a:t>
            </a:r>
          </a:p>
        </p:txBody>
      </p:sp>
      <p:sp>
        <p:nvSpPr>
          <p:cNvPr id="3" name="Content Placeholder 2"/>
          <p:cNvSpPr>
            <a:spLocks noGrp="1"/>
          </p:cNvSpPr>
          <p:nvPr>
            <p:ph sz="half" idx="1"/>
          </p:nvPr>
        </p:nvSpPr>
        <p:spPr/>
        <p:txBody>
          <a:bodyPr/>
          <a:lstStyle/>
          <a:p>
            <a:pPr>
              <a:buNone/>
            </a:pPr>
            <a:r>
              <a:rPr lang="en-US" dirty="0"/>
              <a:t>	</a:t>
            </a:r>
            <a:r>
              <a:rPr lang="en-US" sz="2500" b="1" dirty="0">
                <a:solidFill>
                  <a:srgbClr val="FFDB07"/>
                </a:solidFill>
                <a:effectLst>
                  <a:outerShdw blurRad="38100" dist="38100" dir="2700000" algn="tl">
                    <a:srgbClr val="000000">
                      <a:alpha val="43137"/>
                    </a:srgbClr>
                  </a:outerShdw>
                </a:effectLst>
              </a:rPr>
              <a:t>Another ISM regularly touts this statistic: “For the third year in a row, for every hour of every single day, students have told us they accepted Christ through this ministry.” That number is 8,760. Praise the Lord! </a:t>
            </a:r>
            <a:r>
              <a:rPr lang="en-US" sz="2500" b="1" i="1" dirty="0">
                <a:solidFill>
                  <a:srgbClr val="FFDB07"/>
                </a:solidFill>
                <a:effectLst>
                  <a:outerShdw blurRad="38100" dist="38100" dir="2700000" algn="tl">
                    <a:srgbClr val="000000">
                      <a:alpha val="43137"/>
                    </a:srgbClr>
                  </a:outerShdw>
                </a:effectLst>
              </a:rPr>
              <a:t>Amen!</a:t>
            </a:r>
          </a:p>
        </p:txBody>
      </p:sp>
      <p:sp>
        <p:nvSpPr>
          <p:cNvPr id="4" name="Content Placeholder 3"/>
          <p:cNvSpPr>
            <a:spLocks noGrp="1"/>
          </p:cNvSpPr>
          <p:nvPr>
            <p:ph sz="half" idx="2"/>
          </p:nvPr>
        </p:nvSpPr>
        <p:spPr/>
        <p:txBody>
          <a:bodyPr/>
          <a:lstStyle/>
          <a:p>
            <a:pPr>
              <a:buNone/>
            </a:pPr>
            <a:r>
              <a:rPr lang="en-US" dirty="0">
                <a:solidFill>
                  <a:srgbClr val="FFFF00"/>
                </a:solidFill>
                <a:effectLst>
                  <a:outerShdw blurRad="38100" dist="38100" dir="2700000" algn="tl">
                    <a:srgbClr val="000000">
                      <a:alpha val="43137"/>
                    </a:srgbClr>
                  </a:outerShdw>
                </a:effectLst>
              </a:rPr>
              <a:t>	</a:t>
            </a:r>
            <a:r>
              <a:rPr lang="en-US" sz="2600" b="1" i="1" dirty="0">
                <a:solidFill>
                  <a:srgbClr val="FFFF00"/>
                </a:solidFill>
                <a:effectLst>
                  <a:outerShdw blurRad="38100" dist="38100" dir="2700000" algn="tl">
                    <a:srgbClr val="000000">
                      <a:alpha val="43137"/>
                    </a:srgbClr>
                  </a:outerShdw>
                </a:effectLst>
              </a:rPr>
              <a:t>But let’s consider the context: Of the 1.1 million int’l students in the US, that is 0.008% of the group they are reaching. Could we be more strategic, biblical and do it 		    with less 	       expense?</a:t>
            </a:r>
          </a:p>
        </p:txBody>
      </p:sp>
      <p:pic>
        <p:nvPicPr>
          <p:cNvPr id="5" name="Picture 4"/>
          <p:cNvPicPr>
            <a:picLocks noChangeAspect="1"/>
          </p:cNvPicPr>
          <p:nvPr/>
        </p:nvPicPr>
        <p:blipFill>
          <a:blip r:embed="rId2"/>
          <a:stretch>
            <a:fillRect/>
          </a:stretch>
        </p:blipFill>
        <p:spPr>
          <a:xfrm>
            <a:off x="6477000" y="4931641"/>
            <a:ext cx="2346640" cy="1697759"/>
          </a:xfrm>
          <a:prstGeom prst="rect">
            <a:avLst/>
          </a:prstGeom>
          <a:ln w="19050" cap="flat" cmpd="sng" algn="ctr">
            <a:solidFill>
              <a:srgbClr val="FF0000"/>
            </a:solidFill>
            <a:prstDash val="solid"/>
            <a:round/>
            <a:headEnd type="none" w="med" len="med"/>
            <a:tailEnd type="none" w="med" len="med"/>
          </a:ln>
          <a:effectLst>
            <a:glow rad="139700">
              <a:schemeClr val="accent2">
                <a:alpha val="75000"/>
              </a:schemeClr>
            </a:glow>
          </a:effec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66" name="Picture 2" descr="&#10;PSP Globe.tif                                                  0000B37FiBook HD                       ABA78158:"/>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 name="Title 2"/>
          <p:cNvSpPr>
            <a:spLocks noGrp="1"/>
          </p:cNvSpPr>
          <p:nvPr>
            <p:ph type="title"/>
          </p:nvPr>
        </p:nvSpPr>
        <p:spPr/>
        <p:txBody>
          <a:bodyPr/>
          <a:lstStyle/>
          <a:p>
            <a:endParaRPr lang="en-US"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828800"/>
            <a:ext cx="8458200" cy="4114800"/>
          </a:xfrm>
        </p:spPr>
        <p:txBody>
          <a:bodyPr/>
          <a:lstStyle/>
          <a:p>
            <a:pPr>
              <a:buNone/>
            </a:pPr>
            <a:r>
              <a:rPr lang="en-US" dirty="0"/>
              <a:t>	</a:t>
            </a:r>
            <a:r>
              <a:rPr lang="en-US" i="1" dirty="0">
                <a:solidFill>
                  <a:srgbClr val="FFFF00"/>
                </a:solidFill>
                <a:effectLst>
                  <a:outerShdw blurRad="38100" dist="38100" dir="2700000" algn="tl">
                    <a:srgbClr val="000000">
                      <a:alpha val="43137"/>
                    </a:srgbClr>
                  </a:outerShdw>
                </a:effectLst>
              </a:rPr>
              <a:t>There will </a:t>
            </a:r>
            <a:r>
              <a:rPr lang="en-US" b="1" i="1" u="sng" dirty="0">
                <a:solidFill>
                  <a:srgbClr val="FFFF00"/>
                </a:solidFill>
                <a:effectLst>
                  <a:outerShdw blurRad="38100" dist="38100" dir="2700000" algn="tl">
                    <a:srgbClr val="000000">
                      <a:alpha val="43137"/>
                    </a:srgbClr>
                  </a:outerShdw>
                </a:effectLst>
              </a:rPr>
              <a:t>neve</a:t>
            </a:r>
            <a:r>
              <a:rPr lang="en-US" b="1" i="1" dirty="0">
                <a:solidFill>
                  <a:srgbClr val="FFFF00"/>
                </a:solidFill>
                <a:effectLst>
                  <a:outerShdw blurRad="38100" dist="38100" dir="2700000" algn="tl">
                    <a:srgbClr val="000000">
                      <a:alpha val="43137"/>
                    </a:srgbClr>
                  </a:outerShdw>
                </a:effectLst>
              </a:rPr>
              <a:t>r </a:t>
            </a:r>
            <a:r>
              <a:rPr lang="en-US" i="1" dirty="0">
                <a:solidFill>
                  <a:srgbClr val="FFFF00"/>
                </a:solidFill>
                <a:effectLst>
                  <a:outerShdw blurRad="38100" dist="38100" dir="2700000" algn="tl">
                    <a:srgbClr val="000000">
                      <a:alpha val="43137"/>
                    </a:srgbClr>
                  </a:outerShdw>
                </a:effectLst>
              </a:rPr>
              <a:t>be enough paid staff and off-campus volunteers to reach every int’l student on campus. The largest volunteer base is </a:t>
            </a:r>
            <a:r>
              <a:rPr lang="en-US" i="1" u="sng" dirty="0">
                <a:solidFill>
                  <a:srgbClr val="FFFF00"/>
                </a:solidFill>
                <a:effectLst>
                  <a:outerShdw blurRad="38100" dist="38100" dir="2700000" algn="tl">
                    <a:srgbClr val="000000">
                      <a:alpha val="43137"/>
                    </a:srgbClr>
                  </a:outerShdw>
                </a:effectLst>
              </a:rPr>
              <a:t>on the campus right now</a:t>
            </a:r>
            <a:r>
              <a:rPr lang="en-US" i="1" dirty="0">
                <a:solidFill>
                  <a:srgbClr val="FFFF00"/>
                </a:solidFill>
                <a:effectLst>
                  <a:outerShdw blurRad="38100" dist="38100" dir="2700000" algn="tl">
                    <a:srgbClr val="000000">
                      <a:alpha val="43137"/>
                    </a:srgbClr>
                  </a:outerShdw>
                </a:effectLst>
              </a:rPr>
              <a:t>! All we need to do is vision cast, recruit and train American students to befriend </a:t>
            </a:r>
            <a:r>
              <a:rPr lang="en-US" b="1" i="1" dirty="0">
                <a:solidFill>
                  <a:srgbClr val="FFFF00"/>
                </a:solidFill>
                <a:effectLst>
                  <a:outerShdw blurRad="38100" dist="38100" dir="2700000" algn="tl">
                    <a:srgbClr val="000000">
                      <a:alpha val="43137"/>
                    </a:srgbClr>
                  </a:outerShdw>
                </a:effectLst>
              </a:rPr>
              <a:t>1</a:t>
            </a:r>
            <a:r>
              <a:rPr lang="en-US" i="1" dirty="0">
                <a:solidFill>
                  <a:srgbClr val="FFFF00"/>
                </a:solidFill>
                <a:effectLst>
                  <a:outerShdw blurRad="38100" dist="38100" dir="2700000" algn="tl">
                    <a:srgbClr val="000000">
                      <a:alpha val="43137"/>
                    </a:srgbClr>
                  </a:outerShdw>
                </a:effectLst>
              </a:rPr>
              <a:t> international student in </a:t>
            </a:r>
            <a:r>
              <a:rPr lang="en-US" b="1" i="1" dirty="0">
                <a:solidFill>
                  <a:srgbClr val="FFFF00"/>
                </a:solidFill>
                <a:effectLst>
                  <a:outerShdw blurRad="38100" dist="38100" dir="2700000" algn="tl">
                    <a:srgbClr val="000000">
                      <a:alpha val="43137"/>
                    </a:srgbClr>
                  </a:outerShdw>
                </a:effectLst>
              </a:rPr>
              <a:t>4</a:t>
            </a:r>
            <a:r>
              <a:rPr lang="en-US" i="1" dirty="0">
                <a:solidFill>
                  <a:srgbClr val="FFFF00"/>
                </a:solidFill>
                <a:effectLst>
                  <a:outerShdw blurRad="38100" dist="38100" dir="2700000" algn="tl">
                    <a:srgbClr val="000000">
                      <a:alpha val="43137"/>
                    </a:srgbClr>
                  </a:outerShdw>
                </a:effectLst>
              </a:rPr>
              <a:t> years of college.</a:t>
            </a:r>
          </a:p>
        </p:txBody>
      </p:sp>
      <p:pic>
        <p:nvPicPr>
          <p:cNvPr id="5" name="Picture 4"/>
          <p:cNvPicPr>
            <a:picLocks noChangeAspect="1"/>
          </p:cNvPicPr>
          <p:nvPr/>
        </p:nvPicPr>
        <p:blipFill>
          <a:blip r:embed="rId4"/>
          <a:stretch>
            <a:fillRect/>
          </a:stretch>
        </p:blipFill>
        <p:spPr>
          <a:xfrm>
            <a:off x="4038600" y="5029200"/>
            <a:ext cx="2641600" cy="1651000"/>
          </a:xfrm>
          <a:prstGeom prst="ellipse">
            <a:avLst/>
          </a:prstGeom>
          <a:solidFill>
            <a:srgbClr val="FF0000"/>
          </a:solidFill>
          <a:ln w="28575" cap="rnd" cmpd="sng" algn="ctr">
            <a:solidFill>
              <a:srgbClr val="CC1FB2"/>
            </a:solidFill>
            <a:prstDash val="solid"/>
            <a:round/>
            <a:headEnd type="none" w="med" len="med"/>
            <a:tailEnd type="none" w="med" len="med"/>
          </a:ln>
          <a:effectLst>
            <a:glow rad="101600">
              <a:schemeClr val="accent1">
                <a:alpha val="75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5"/>
          <a:stretch>
            <a:fillRect/>
          </a:stretch>
        </p:blipFill>
        <p:spPr>
          <a:xfrm>
            <a:off x="3886200" y="457200"/>
            <a:ext cx="1484594" cy="1346200"/>
          </a:xfrm>
          <a:prstGeom prst="rect">
            <a:avLst/>
          </a:prstGeom>
          <a:solidFill>
            <a:srgbClr val="FF0000"/>
          </a:solidFill>
          <a:ln>
            <a:solidFill>
              <a:srgbClr val="008000"/>
            </a:solidFill>
          </a:ln>
        </p:spPr>
      </p:pic>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76600" y="273050"/>
            <a:ext cx="3008313" cy="1162050"/>
          </a:xfrm>
        </p:spPr>
        <p:txBody>
          <a:bodyPr/>
          <a:lstStyle/>
          <a:p>
            <a:r>
              <a:rPr lang="en-US" dirty="0">
                <a:solidFill>
                  <a:srgbClr val="FFFF00"/>
                </a:solidFill>
                <a:effectLst>
                  <a:outerShdw blurRad="38100" dist="38100" dir="2700000" algn="tl">
                    <a:srgbClr val="000000">
                      <a:alpha val="43137"/>
                    </a:srgbClr>
                  </a:outerShdw>
                </a:effectLst>
              </a:rPr>
              <a:t>Consider</a:t>
            </a:r>
          </a:p>
        </p:txBody>
      </p:sp>
      <p:sp>
        <p:nvSpPr>
          <p:cNvPr id="3" name="Content Placeholder 2"/>
          <p:cNvSpPr>
            <a:spLocks noGrp="1"/>
          </p:cNvSpPr>
          <p:nvPr>
            <p:ph idx="4294967295"/>
          </p:nvPr>
        </p:nvSpPr>
        <p:spPr>
          <a:xfrm>
            <a:off x="381000" y="1295400"/>
            <a:ext cx="5111750" cy="5059363"/>
          </a:xfrm>
        </p:spPr>
        <p:txBody>
          <a:bodyPr/>
          <a:lstStyle/>
          <a:p>
            <a:pPr algn="ctr">
              <a:buNone/>
            </a:pPr>
            <a:r>
              <a:rPr lang="en-US" dirty="0"/>
              <a:t>	</a:t>
            </a:r>
            <a:r>
              <a:rPr lang="en-US" i="1" dirty="0">
                <a:solidFill>
                  <a:srgbClr val="FFDB07"/>
                </a:solidFill>
                <a:effectLst>
                  <a:outerShdw blurRad="38100" dist="38100" dir="2700000" algn="tl">
                    <a:srgbClr val="000000">
                      <a:alpha val="43137"/>
                    </a:srgbClr>
                  </a:outerShdw>
                </a:effectLst>
              </a:rPr>
              <a:t>With only 1 exception, all the Christian high school and college students I have talked to about this tell me they can easily make a friend with 1 international student  in 4 years at the university. In many cases, they ask me what else can they do!</a:t>
            </a:r>
          </a:p>
        </p:txBody>
      </p:sp>
      <p:pic>
        <p:nvPicPr>
          <p:cNvPr id="4" name="Picture 3"/>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5867400" y="1485900"/>
            <a:ext cx="1371600" cy="1943100"/>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6629400" y="3200400"/>
            <a:ext cx="2133600" cy="2247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5410200" y="4800600"/>
            <a:ext cx="1295400" cy="1896836"/>
          </a:xfrm>
          <a:prstGeom prst="rect">
            <a:avLst/>
          </a:prstGeom>
          <a:ln>
            <a:noFill/>
          </a:ln>
          <a:effectLst>
            <a:glow rad="63500">
              <a:schemeClr val="accent5">
                <a:alpha val="75000"/>
              </a:schemeClr>
            </a:glow>
            <a:softEdge rad="112500"/>
          </a:effectLst>
        </p:spPr>
      </p:pic>
      <p:pic>
        <p:nvPicPr>
          <p:cNvPr id="8" name="Picture 7"/>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7239000" y="5346700"/>
            <a:ext cx="1266092" cy="1371600"/>
          </a:xfrm>
          <a:prstGeom prst="rect">
            <a:avLst/>
          </a:prstGeom>
          <a:ln>
            <a:solidFill>
              <a:schemeClr val="accent1">
                <a:lumMod val="75000"/>
              </a:schemeClr>
            </a:solidFill>
          </a:ln>
        </p:spPr>
      </p:pic>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66" name="Picture 2" descr="&#10;PSP Globe.tif                                                  0000B37FiBook HD                       ABA78158:"/>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 name="Title 2"/>
          <p:cNvSpPr>
            <a:spLocks noGrp="1"/>
          </p:cNvSpPr>
          <p:nvPr>
            <p:ph type="title"/>
          </p:nvPr>
        </p:nvSpPr>
        <p:spPr/>
        <p:txBody>
          <a:bodyPr/>
          <a:lstStyle/>
          <a:p>
            <a:r>
              <a:rPr lang="en-US" dirty="0">
                <a:solidFill>
                  <a:srgbClr val="FFFF00"/>
                </a:solidFill>
                <a:effectLst>
                  <a:outerShdw blurRad="38100" dist="38100" dir="2700000" algn="tl">
                    <a:srgbClr val="000000">
                      <a:alpha val="43137"/>
                    </a:srgbClr>
                  </a:outerShdw>
                </a:effectLst>
              </a:rPr>
              <a:t>What We Have Seen </a:t>
            </a:r>
            <a:r>
              <a:rPr lang="en-US" sz="3800" dirty="0">
                <a:solidFill>
                  <a:srgbClr val="FFFF00"/>
                </a:solidFill>
                <a:effectLst>
                  <a:outerShdw blurRad="38100" dist="38100" dir="2700000" algn="tl">
                    <a:srgbClr val="000000">
                      <a:alpha val="43137"/>
                    </a:srgbClr>
                  </a:outerShdw>
                </a:effectLst>
              </a:rPr>
              <a:t>(Part A)</a:t>
            </a:r>
          </a:p>
        </p:txBody>
      </p:sp>
      <p:sp>
        <p:nvSpPr>
          <p:cNvPr id="4" name="Content Placeholder 3"/>
          <p:cNvSpPr>
            <a:spLocks noGrp="1"/>
          </p:cNvSpPr>
          <p:nvPr>
            <p:ph idx="1"/>
          </p:nvPr>
        </p:nvSpPr>
        <p:spPr/>
        <p:txBody>
          <a:bodyPr/>
          <a:lstStyle/>
          <a:p>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pPr algn="ctr">
              <a:buNone/>
            </a:pPr>
            <a:r>
              <a:rPr lang="en-US" sz="5500" b="1" i="1" dirty="0">
                <a:solidFill>
                  <a:srgbClr val="FFDB07"/>
                </a:solidFill>
                <a:effectLst>
                  <a:outerShdw blurRad="38100" dist="38100" dir="2700000" algn="tl">
                    <a:srgbClr val="000000">
                      <a:alpha val="43137"/>
                    </a:srgbClr>
                  </a:outerShdw>
                </a:effectLst>
              </a:rPr>
              <a:t>The best missions trip they </a:t>
            </a:r>
            <a:r>
              <a:rPr lang="en-US" sz="5500" b="1" i="1" u="sng" dirty="0">
                <a:solidFill>
                  <a:srgbClr val="FFDB07"/>
                </a:solidFill>
                <a:effectLst>
                  <a:outerShdw blurRad="38100" dist="38100" dir="2700000" algn="tl">
                    <a:srgbClr val="000000">
                      <a:alpha val="43137"/>
                    </a:srgbClr>
                  </a:outerShdw>
                </a:effectLst>
              </a:rPr>
              <a:t>never</a:t>
            </a:r>
            <a:r>
              <a:rPr lang="en-US" sz="5500" b="1" dirty="0">
                <a:solidFill>
                  <a:srgbClr val="FFDB07"/>
                </a:solidFill>
                <a:effectLst>
                  <a:outerShdw blurRad="38100" dist="38100" dir="2700000" algn="tl">
                    <a:srgbClr val="000000">
                      <a:alpha val="43137"/>
                    </a:srgbClr>
                  </a:outerShdw>
                </a:effectLst>
              </a:rPr>
              <a:t> </a:t>
            </a:r>
            <a:r>
              <a:rPr lang="en-US" sz="5500" b="1" i="1" dirty="0">
                <a:solidFill>
                  <a:srgbClr val="FFDB07"/>
                </a:solidFill>
                <a:effectLst>
                  <a:outerShdw blurRad="38100" dist="38100" dir="2700000" algn="tl">
                    <a:srgbClr val="000000">
                      <a:alpha val="43137"/>
                    </a:srgbClr>
                  </a:outerShdw>
                </a:effectLst>
              </a:rPr>
              <a:t>took!</a:t>
            </a:r>
          </a:p>
        </p:txBody>
      </p:sp>
      <p:sp>
        <p:nvSpPr>
          <p:cNvPr id="7" name="Text Placeholder 6"/>
          <p:cNvSpPr>
            <a:spLocks noGrp="1"/>
          </p:cNvSpPr>
          <p:nvPr>
            <p:ph type="body" sz="half" idx="2"/>
          </p:nvPr>
        </p:nvSpPr>
        <p:spPr>
          <a:xfrm>
            <a:off x="457200" y="1600200"/>
            <a:ext cx="3008313" cy="4525963"/>
          </a:xfrm>
        </p:spPr>
        <p:txBody>
          <a:bodyPr/>
          <a:lstStyle/>
          <a:p>
            <a:r>
              <a:rPr lang="en-US" sz="4800" dirty="0">
                <a:solidFill>
                  <a:srgbClr val="FFFF00"/>
                </a:solidFill>
              </a:rPr>
              <a:t>For</a:t>
            </a:r>
          </a:p>
          <a:p>
            <a:r>
              <a:rPr lang="en-US" sz="4800" dirty="0">
                <a:solidFill>
                  <a:srgbClr val="FFFF00"/>
                </a:solidFill>
              </a:rPr>
              <a:t>Christian students, college should be…</a:t>
            </a:r>
          </a:p>
        </p:txBody>
      </p:sp>
      <p:pic>
        <p:nvPicPr>
          <p:cNvPr id="8" name="Picture 7"/>
          <p:cNvPicPr>
            <a:picLocks noChangeAspect="1"/>
          </p:cNvPicPr>
          <p:nvPr/>
        </p:nvPicPr>
        <p:blipFill>
          <a:blip r:embed="rId3"/>
          <a:stretch>
            <a:fillRect/>
          </a:stretch>
        </p:blipFill>
        <p:spPr>
          <a:xfrm>
            <a:off x="990600" y="304800"/>
            <a:ext cx="2044700" cy="1484934"/>
          </a:xfrm>
          <a:prstGeom prst="rect">
            <a:avLst/>
          </a:prstGeom>
        </p:spPr>
      </p:pic>
      <p:pic>
        <p:nvPicPr>
          <p:cNvPr id="10" name="Picture 9"/>
          <p:cNvPicPr>
            <a:picLocks noChangeAspect="1"/>
          </p:cNvPicPr>
          <p:nvPr/>
        </p:nvPicPr>
        <p:blipFill>
          <a:blip r:embed="rId4"/>
          <a:stretch>
            <a:fillRect/>
          </a:stretch>
        </p:blipFill>
        <p:spPr>
          <a:xfrm>
            <a:off x="2667000" y="4343400"/>
            <a:ext cx="2806700" cy="1867731"/>
          </a:xfrm>
          <a:prstGeom prst="rect">
            <a:avLst/>
          </a:prstGeom>
          <a:ln>
            <a:noFill/>
          </a:ln>
          <a:effectLst>
            <a:softEdge rad="112500"/>
          </a:effectLst>
        </p:spPr>
      </p:pic>
      <p:pic>
        <p:nvPicPr>
          <p:cNvPr id="11" name="Picture 10"/>
          <p:cNvPicPr>
            <a:picLocks noChangeAspect="1"/>
          </p:cNvPicPr>
          <p:nvPr/>
        </p:nvPicPr>
        <p:blipFill>
          <a:blip r:embed="rId5"/>
          <a:stretch>
            <a:fillRect/>
          </a:stretch>
        </p:blipFill>
        <p:spPr>
          <a:xfrm>
            <a:off x="4648200" y="3962400"/>
            <a:ext cx="3683000" cy="2209800"/>
          </a:xfrm>
          <a:prstGeom prst="rect">
            <a:avLst/>
          </a:prstGeom>
          <a:solidFill>
            <a:srgbClr val="3333CC"/>
          </a:solidFill>
          <a:ln>
            <a:noFill/>
          </a:ln>
          <a:effectLst>
            <a:outerShdw blurRad="292100" dist="139700" dir="2700000" algn="tl" rotWithShape="0">
              <a:srgbClr val="333333">
                <a:alpha val="65000"/>
              </a:srgbClr>
            </a:outerShdw>
          </a:effec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FFDB07"/>
                </a:solidFill>
                <a:effectLst>
                  <a:outerShdw blurRad="38100" dist="38100" dir="2700000" algn="tl">
                    <a:srgbClr val="000000">
                      <a:alpha val="43137"/>
                    </a:srgbClr>
                  </a:outerShdw>
                </a:effectLst>
              </a:rPr>
              <a:t>What’s Even Better:</a:t>
            </a:r>
          </a:p>
        </p:txBody>
      </p:sp>
      <p:sp>
        <p:nvSpPr>
          <p:cNvPr id="4" name="Content Placeholder 3"/>
          <p:cNvSpPr>
            <a:spLocks noGrp="1"/>
          </p:cNvSpPr>
          <p:nvPr>
            <p:ph idx="1"/>
          </p:nvPr>
        </p:nvSpPr>
        <p:spPr>
          <a:xfrm>
            <a:off x="533400" y="1676400"/>
            <a:ext cx="7924800" cy="4114800"/>
          </a:xfrm>
        </p:spPr>
        <p:txBody>
          <a:bodyPr/>
          <a:lstStyle/>
          <a:p>
            <a:pPr>
              <a:buNone/>
            </a:pPr>
            <a:r>
              <a:rPr lang="en-US" dirty="0">
                <a:solidFill>
                  <a:srgbClr val="FFFF00"/>
                </a:solidFill>
                <a:effectLst>
                  <a:outerShdw blurRad="38100" dist="38100" dir="2700000" algn="tl">
                    <a:srgbClr val="000000">
                      <a:alpha val="43137"/>
                    </a:srgbClr>
                  </a:outerShdw>
                </a:effectLst>
              </a:rPr>
              <a:t>	</a:t>
            </a:r>
            <a:r>
              <a:rPr lang="en-US" sz="3000" b="1" i="1" dirty="0">
                <a:solidFill>
                  <a:srgbClr val="FFFF00"/>
                </a:solidFill>
                <a:effectLst>
                  <a:outerShdw blurRad="38100" dist="38100" dir="2700000" algn="tl">
                    <a:srgbClr val="000000">
                      <a:alpha val="43137"/>
                    </a:srgbClr>
                  </a:outerShdw>
                </a:effectLst>
              </a:rPr>
              <a:t>Training college bound students to reach</a:t>
            </a:r>
            <a:r>
              <a:rPr lang="en-US" sz="3000" b="1" i="1" dirty="0" smtClean="0">
                <a:solidFill>
                  <a:srgbClr val="FFFF00"/>
                </a:solidFill>
                <a:effectLst>
                  <a:outerShdw blurRad="38100" dist="38100" dir="2700000" algn="tl">
                    <a:srgbClr val="000000">
                      <a:alpha val="43137"/>
                    </a:srgbClr>
                  </a:outerShdw>
                </a:effectLst>
              </a:rPr>
              <a:t> </a:t>
            </a:r>
          </a:p>
          <a:p>
            <a:pPr>
              <a:buNone/>
            </a:pPr>
            <a:r>
              <a:rPr lang="en-US" sz="3000" b="1" i="1" dirty="0" smtClean="0">
                <a:solidFill>
                  <a:srgbClr val="FFFF00"/>
                </a:solidFill>
                <a:effectLst>
                  <a:outerShdw blurRad="38100" dist="38100" dir="2700000" algn="tl">
                    <a:srgbClr val="000000">
                      <a:alpha val="43137"/>
                    </a:srgbClr>
                  </a:outerShdw>
                </a:effectLst>
              </a:rPr>
              <a:t>	international </a:t>
            </a:r>
            <a:r>
              <a:rPr lang="en-US" sz="3000" b="1" i="1" dirty="0">
                <a:solidFill>
                  <a:srgbClr val="FFFF00"/>
                </a:solidFill>
                <a:effectLst>
                  <a:outerShdw blurRad="38100" dist="38100" dir="2700000" algn="tl">
                    <a:srgbClr val="000000">
                      <a:alpha val="43137"/>
                    </a:srgbClr>
                  </a:outerShdw>
                </a:effectLst>
              </a:rPr>
              <a:t>students and scholars </a:t>
            </a:r>
            <a:r>
              <a:rPr lang="en-US" sz="3000" b="1" i="1" u="sng" dirty="0">
                <a:solidFill>
                  <a:srgbClr val="FFFF00"/>
                </a:solidFill>
                <a:effectLst>
                  <a:outerShdw blurRad="38100" dist="38100" dir="2700000" algn="tl">
                    <a:srgbClr val="000000">
                      <a:alpha val="43137"/>
                    </a:srgbClr>
                  </a:outerShdw>
                </a:effectLst>
              </a:rPr>
              <a:t>before</a:t>
            </a:r>
            <a:r>
              <a:rPr lang="en-US" sz="3000" b="1" i="1" u="sng" dirty="0" smtClean="0">
                <a:solidFill>
                  <a:srgbClr val="FFFF00"/>
                </a:solidFill>
                <a:effectLst>
                  <a:outerShdw blurRad="38100" dist="38100" dir="2700000" algn="tl">
                    <a:srgbClr val="000000">
                      <a:alpha val="43137"/>
                    </a:srgbClr>
                  </a:outerShdw>
                </a:effectLst>
              </a:rPr>
              <a:t> </a:t>
            </a:r>
          </a:p>
          <a:p>
            <a:pPr>
              <a:buNone/>
            </a:pPr>
            <a:r>
              <a:rPr lang="en-US" sz="3000" b="1" i="1" dirty="0" smtClean="0">
                <a:solidFill>
                  <a:srgbClr val="FFFF00"/>
                </a:solidFill>
                <a:effectLst>
                  <a:outerShdw blurRad="38100" dist="38100" dir="2700000" algn="tl">
                    <a:srgbClr val="000000">
                      <a:alpha val="43137"/>
                    </a:srgbClr>
                  </a:outerShdw>
                </a:effectLst>
              </a:rPr>
              <a:t>	</a:t>
            </a:r>
            <a:r>
              <a:rPr lang="en-US" sz="3000" b="1" i="1" u="sng" dirty="0" smtClean="0">
                <a:solidFill>
                  <a:srgbClr val="FFFF00"/>
                </a:solidFill>
                <a:effectLst>
                  <a:outerShdw blurRad="38100" dist="38100" dir="2700000" algn="tl">
                    <a:srgbClr val="000000">
                      <a:alpha val="43137"/>
                    </a:srgbClr>
                  </a:outerShdw>
                </a:effectLst>
              </a:rPr>
              <a:t>they </a:t>
            </a:r>
            <a:r>
              <a:rPr lang="en-US" sz="3000" b="1" i="1" u="sng" dirty="0">
                <a:solidFill>
                  <a:srgbClr val="FFFF00"/>
                </a:solidFill>
                <a:effectLst>
                  <a:outerShdw blurRad="38100" dist="38100" dir="2700000" algn="tl">
                    <a:srgbClr val="000000">
                      <a:alpha val="43137"/>
                    </a:srgbClr>
                  </a:outerShdw>
                </a:effectLst>
              </a:rPr>
              <a:t>arrive on campu</a:t>
            </a:r>
            <a:r>
              <a:rPr lang="en-US" sz="3000" b="1" i="1" dirty="0">
                <a:solidFill>
                  <a:srgbClr val="FFFF00"/>
                </a:solidFill>
                <a:effectLst>
                  <a:outerShdw blurRad="38100" dist="38100" dir="2700000" algn="tl">
                    <a:srgbClr val="000000">
                      <a:alpha val="43137"/>
                    </a:srgbClr>
                  </a:outerShdw>
                </a:effectLst>
              </a:rPr>
              <a:t>s, while they are still </a:t>
            </a:r>
            <a:r>
              <a:rPr lang="en-US" sz="3000" b="1" i="1" dirty="0" smtClean="0">
                <a:solidFill>
                  <a:srgbClr val="FFFF00"/>
                </a:solidFill>
                <a:effectLst>
                  <a:outerShdw blurRad="38100" dist="38100" dir="2700000" algn="tl">
                    <a:srgbClr val="000000">
                      <a:alpha val="43137"/>
                    </a:srgbClr>
                  </a:outerShdw>
                </a:effectLst>
              </a:rPr>
              <a:t> </a:t>
            </a:r>
          </a:p>
          <a:p>
            <a:pPr>
              <a:buNone/>
            </a:pPr>
            <a:r>
              <a:rPr lang="en-US" sz="3000" b="1" i="1" dirty="0" smtClean="0">
                <a:solidFill>
                  <a:srgbClr val="FFFF00"/>
                </a:solidFill>
                <a:effectLst>
                  <a:outerShdw blurRad="38100" dist="38100" dir="2700000" algn="tl">
                    <a:srgbClr val="000000">
                      <a:alpha val="43137"/>
                    </a:srgbClr>
                  </a:outerShdw>
                </a:effectLst>
              </a:rPr>
              <a:t>	juniors </a:t>
            </a:r>
            <a:r>
              <a:rPr lang="en-US" sz="3000" b="1" i="1" dirty="0">
                <a:solidFill>
                  <a:srgbClr val="FFFF00"/>
                </a:solidFill>
                <a:effectLst>
                  <a:outerShdw blurRad="38100" dist="38100" dir="2700000" algn="tl">
                    <a:srgbClr val="000000">
                      <a:alpha val="43137"/>
                    </a:srgbClr>
                  </a:outerShdw>
                </a:effectLst>
              </a:rPr>
              <a:t>and seniors in high school still</a:t>
            </a:r>
            <a:r>
              <a:rPr lang="en-US" sz="3000" b="1" i="1" dirty="0" smtClean="0">
                <a:solidFill>
                  <a:srgbClr val="FFFF00"/>
                </a:solidFill>
                <a:effectLst>
                  <a:outerShdw blurRad="38100" dist="38100" dir="2700000" algn="tl">
                    <a:srgbClr val="000000">
                      <a:alpha val="43137"/>
                    </a:srgbClr>
                  </a:outerShdw>
                </a:effectLst>
              </a:rPr>
              <a:t> under </a:t>
            </a:r>
          </a:p>
          <a:p>
            <a:pPr>
              <a:buNone/>
            </a:pPr>
            <a:r>
              <a:rPr lang="en-US" sz="3000" b="1" i="1" dirty="0" smtClean="0">
                <a:solidFill>
                  <a:srgbClr val="FFFF00"/>
                </a:solidFill>
                <a:effectLst>
                  <a:outerShdw blurRad="38100" dist="38100" dir="2700000" algn="tl">
                    <a:srgbClr val="000000">
                      <a:alpha val="43137"/>
                    </a:srgbClr>
                  </a:outerShdw>
                </a:effectLst>
              </a:rPr>
              <a:t>	the </a:t>
            </a:r>
            <a:r>
              <a:rPr lang="en-US" sz="3000" b="1" i="1" dirty="0">
                <a:solidFill>
                  <a:srgbClr val="FFFF00"/>
                </a:solidFill>
                <a:effectLst>
                  <a:outerShdw blurRad="38100" dist="38100" dir="2700000" algn="tl">
                    <a:srgbClr val="000000">
                      <a:alpha val="43137"/>
                    </a:srgbClr>
                  </a:outerShdw>
                </a:effectLst>
              </a:rPr>
              <a:t>oversight of</a:t>
            </a:r>
            <a:r>
              <a:rPr lang="en-US" sz="3000" b="1" i="1" dirty="0" smtClean="0">
                <a:solidFill>
                  <a:srgbClr val="FFFF00"/>
                </a:solidFill>
                <a:effectLst>
                  <a:outerShdw blurRad="38100" dist="38100" dir="2700000" algn="tl">
                    <a:srgbClr val="000000">
                      <a:alpha val="43137"/>
                    </a:srgbClr>
                  </a:outerShdw>
                </a:effectLst>
              </a:rPr>
              <a:t> parents and </a:t>
            </a:r>
            <a:r>
              <a:rPr lang="en-US" sz="3000" b="1" i="1" dirty="0">
                <a:solidFill>
                  <a:srgbClr val="FFFF00"/>
                </a:solidFill>
                <a:effectLst>
                  <a:outerShdw blurRad="38100" dist="38100" dir="2700000" algn="tl">
                    <a:srgbClr val="000000">
                      <a:alpha val="43137"/>
                    </a:srgbClr>
                  </a:outerShdw>
                </a:effectLst>
              </a:rPr>
              <a:t>in church</a:t>
            </a:r>
            <a:r>
              <a:rPr lang="en-US" sz="3000" b="1" i="1" dirty="0" smtClean="0">
                <a:solidFill>
                  <a:srgbClr val="FFFF00"/>
                </a:solidFill>
                <a:effectLst>
                  <a:outerShdw blurRad="38100" dist="38100" dir="2700000" algn="tl">
                    <a:srgbClr val="000000">
                      <a:alpha val="43137"/>
                    </a:srgbClr>
                  </a:outerShdw>
                </a:effectLst>
              </a:rPr>
              <a:t> youth </a:t>
            </a:r>
          </a:p>
          <a:p>
            <a:pPr>
              <a:buNone/>
            </a:pPr>
            <a:r>
              <a:rPr lang="en-US" sz="3000" b="1" i="1" dirty="0" smtClean="0">
                <a:solidFill>
                  <a:srgbClr val="FFFF00"/>
                </a:solidFill>
                <a:effectLst>
                  <a:outerShdw blurRad="38100" dist="38100" dir="2700000" algn="tl">
                    <a:srgbClr val="000000">
                      <a:alpha val="43137"/>
                    </a:srgbClr>
                  </a:outerShdw>
                </a:effectLst>
              </a:rPr>
              <a:t>	groups </a:t>
            </a:r>
            <a:r>
              <a:rPr lang="en-US" sz="3000" b="1" i="1" dirty="0">
                <a:solidFill>
                  <a:srgbClr val="FFFF00"/>
                </a:solidFill>
                <a:effectLst>
                  <a:outerShdw blurRad="38100" dist="38100" dir="2700000" algn="tl">
                    <a:srgbClr val="000000">
                      <a:alpha val="43137"/>
                    </a:srgbClr>
                  </a:outerShdw>
                </a:effectLst>
              </a:rPr>
              <a:t>and</a:t>
            </a:r>
            <a:r>
              <a:rPr lang="en-US" sz="3000" b="1" i="1" dirty="0" smtClean="0">
                <a:solidFill>
                  <a:srgbClr val="FFFF00"/>
                </a:solidFill>
                <a:effectLst>
                  <a:outerShdw blurRad="38100" dist="38100" dir="2700000" algn="tl">
                    <a:srgbClr val="000000">
                      <a:alpha val="43137"/>
                    </a:srgbClr>
                  </a:outerShdw>
                </a:effectLst>
              </a:rPr>
              <a:t> Christian </a:t>
            </a:r>
          </a:p>
          <a:p>
            <a:pPr>
              <a:buNone/>
            </a:pPr>
            <a:r>
              <a:rPr lang="en-US" sz="3000" b="1" i="1" dirty="0" smtClean="0">
                <a:solidFill>
                  <a:srgbClr val="FFFF00"/>
                </a:solidFill>
                <a:effectLst>
                  <a:outerShdw blurRad="38100" dist="38100" dir="2700000" algn="tl">
                    <a:srgbClr val="000000">
                      <a:alpha val="43137"/>
                    </a:srgbClr>
                  </a:outerShdw>
                </a:effectLst>
              </a:rPr>
              <a:t>	or </a:t>
            </a:r>
            <a:r>
              <a:rPr lang="en-US" sz="3000" b="1" i="1" dirty="0">
                <a:solidFill>
                  <a:srgbClr val="FFFF00"/>
                </a:solidFill>
                <a:effectLst>
                  <a:outerShdw blurRad="38100" dist="38100" dir="2700000" algn="tl">
                    <a:srgbClr val="000000">
                      <a:alpha val="43137"/>
                    </a:srgbClr>
                  </a:outerShdw>
                </a:effectLst>
              </a:rPr>
              <a:t>home schools.</a:t>
            </a:r>
          </a:p>
        </p:txBody>
      </p:sp>
      <p:pic>
        <p:nvPicPr>
          <p:cNvPr id="5" name="Picture 4"/>
          <p:cNvPicPr>
            <a:picLocks noChangeAspect="1"/>
          </p:cNvPicPr>
          <p:nvPr/>
        </p:nvPicPr>
        <p:blipFill>
          <a:blip r:embed="rId3"/>
          <a:stretch>
            <a:fillRect/>
          </a:stretch>
        </p:blipFill>
        <p:spPr>
          <a:xfrm>
            <a:off x="4419600" y="4153177"/>
            <a:ext cx="3950116" cy="26286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5334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Remember the Period of Transition?</a:t>
            </a:r>
            <a:endParaRPr lang="en-US" dirty="0">
              <a:solidFill>
                <a:srgbClr val="FFFF00"/>
              </a:solidFill>
              <a:effectLst>
                <a:outerShdw blurRad="38100" dist="38100" dir="2700000" algn="tl">
                  <a:srgbClr val="FFFFFF"/>
                </a:outerShdw>
              </a:effectLst>
              <a:ea typeface="+mj-ea"/>
              <a:cs typeface="+mj-cs"/>
            </a:endParaRPr>
          </a:p>
        </p:txBody>
      </p:sp>
      <p:pic>
        <p:nvPicPr>
          <p:cNvPr id="53251" name="Picture 3" descr="&#10;PSP Globe.tif                                                  0000B37FiBook HD                       ABA78158:"/>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6868" name="Text Box 4"/>
          <p:cNvSpPr txBox="1">
            <a:spLocks noChangeArrowheads="1"/>
          </p:cNvSpPr>
          <p:nvPr/>
        </p:nvSpPr>
        <p:spPr bwMode="auto">
          <a:xfrm>
            <a:off x="3733800" y="1600200"/>
            <a:ext cx="4800600" cy="457200"/>
          </a:xfrm>
          <a:prstGeom prst="rect">
            <a:avLst/>
          </a:prstGeom>
          <a:noFill/>
          <a:ln w="9525">
            <a:noFill/>
            <a:miter lim="800000"/>
            <a:headEnd/>
            <a:tailEnd/>
          </a:ln>
          <a:effectLst/>
        </p:spPr>
        <p:txBody>
          <a:bodyPr>
            <a:prstTxWarp prst="textNoShape">
              <a:avLst/>
            </a:prstTxWarp>
            <a:spAutoFit/>
          </a:bodyPr>
          <a:lstStyle/>
          <a:p>
            <a:pPr>
              <a:defRPr/>
            </a:pPr>
            <a:r>
              <a:rPr lang="en-US" sz="1200" dirty="0">
                <a:solidFill>
                  <a:srgbClr val="000000"/>
                </a:solidFill>
                <a:latin typeface="Times" pitchFamily="-111" charset="0"/>
              </a:rPr>
              <a:t> </a:t>
            </a:r>
            <a:endParaRPr lang="en-US" dirty="0">
              <a:solidFill>
                <a:srgbClr val="000000"/>
              </a:solidFill>
              <a:effectLst>
                <a:outerShdw blurRad="38100" dist="38100" dir="2700000" algn="tl">
                  <a:srgbClr val="FFFFFF"/>
                </a:outerShdw>
              </a:effectLst>
              <a:latin typeface="Times" pitchFamily="-111" charset="0"/>
            </a:endParaRPr>
          </a:p>
        </p:txBody>
      </p:sp>
      <p:sp>
        <p:nvSpPr>
          <p:cNvPr id="53253" name="Line 5"/>
          <p:cNvSpPr>
            <a:spLocks noChangeShapeType="1"/>
          </p:cNvSpPr>
          <p:nvPr/>
        </p:nvSpPr>
        <p:spPr bwMode="auto">
          <a:xfrm>
            <a:off x="0" y="38862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dirty="0"/>
          </a:p>
        </p:txBody>
      </p:sp>
      <p:sp>
        <p:nvSpPr>
          <p:cNvPr id="36870" name="Text Box 6"/>
          <p:cNvSpPr txBox="1">
            <a:spLocks noChangeArrowheads="1"/>
          </p:cNvSpPr>
          <p:nvPr/>
        </p:nvSpPr>
        <p:spPr bwMode="auto">
          <a:xfrm>
            <a:off x="1676400" y="40386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1934</a:t>
            </a:r>
            <a:endParaRPr lang="en-US" dirty="0">
              <a:solidFill>
                <a:schemeClr val="tx1"/>
              </a:solidFill>
              <a:latin typeface="Times" pitchFamily="-111" charset="0"/>
            </a:endParaRPr>
          </a:p>
        </p:txBody>
      </p:sp>
      <p:sp>
        <p:nvSpPr>
          <p:cNvPr id="36872" name="Text Box 8"/>
          <p:cNvSpPr txBox="1">
            <a:spLocks noChangeArrowheads="1"/>
          </p:cNvSpPr>
          <p:nvPr/>
        </p:nvSpPr>
        <p:spPr bwMode="auto">
          <a:xfrm>
            <a:off x="6096000" y="40386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1980</a:t>
            </a:r>
            <a:endParaRPr lang="en-US" dirty="0">
              <a:solidFill>
                <a:schemeClr val="tx1"/>
              </a:solidFill>
              <a:latin typeface="Times" pitchFamily="-111" charset="0"/>
            </a:endParaRPr>
          </a:p>
        </p:txBody>
      </p:sp>
      <p:sp>
        <p:nvSpPr>
          <p:cNvPr id="36876" name="Text Box 12"/>
          <p:cNvSpPr txBox="1">
            <a:spLocks noChangeArrowheads="1"/>
          </p:cNvSpPr>
          <p:nvPr/>
        </p:nvSpPr>
        <p:spPr bwMode="auto">
          <a:xfrm>
            <a:off x="76200" y="1905000"/>
            <a:ext cx="1828800" cy="523220"/>
          </a:xfrm>
          <a:prstGeom prst="rect">
            <a:avLst/>
          </a:prstGeom>
          <a:noFill/>
          <a:ln w="9525">
            <a:noFill/>
            <a:miter lim="800000"/>
            <a:headEnd/>
            <a:tailEnd/>
          </a:ln>
          <a:effectLst/>
        </p:spPr>
        <p:txBody>
          <a:bodyPr wrap="square">
            <a:prstTxWarp prst="textNoShape">
              <a:avLst/>
            </a:prstTxWarp>
            <a:spAutoFit/>
          </a:bodyPr>
          <a:lstStyle/>
          <a:p>
            <a:pPr algn="ctr">
              <a:spcBef>
                <a:spcPct val="50000"/>
              </a:spcBef>
              <a:defRPr/>
            </a:pPr>
            <a:r>
              <a:rPr lang="en-US" sz="2800" dirty="0">
                <a:solidFill>
                  <a:schemeClr val="tx1"/>
                </a:solidFill>
                <a:effectLst>
                  <a:outerShdw blurRad="38100" dist="38100" dir="2700000" algn="tl">
                    <a:srgbClr val="FFFFFF"/>
                  </a:outerShdw>
                </a:effectLst>
                <a:latin typeface="Times" pitchFamily="-111" charset="0"/>
              </a:rPr>
              <a:t>Second Era</a:t>
            </a:r>
          </a:p>
        </p:txBody>
      </p:sp>
      <p:sp>
        <p:nvSpPr>
          <p:cNvPr id="36879" name="Text Box 15"/>
          <p:cNvSpPr txBox="1">
            <a:spLocks noChangeArrowheads="1"/>
          </p:cNvSpPr>
          <p:nvPr/>
        </p:nvSpPr>
        <p:spPr bwMode="auto">
          <a:xfrm>
            <a:off x="7010400" y="1981200"/>
            <a:ext cx="2057400" cy="519112"/>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dirty="0">
                <a:solidFill>
                  <a:schemeClr val="tx1"/>
                </a:solidFill>
                <a:effectLst>
                  <a:outerShdw blurRad="38100" dist="38100" dir="2700000" algn="tl">
                    <a:srgbClr val="FFFFFF"/>
                  </a:outerShdw>
                </a:effectLst>
                <a:latin typeface="Times" pitchFamily="-111" charset="0"/>
              </a:rPr>
              <a:t>Third Era</a:t>
            </a:r>
          </a:p>
        </p:txBody>
      </p:sp>
      <p:sp>
        <p:nvSpPr>
          <p:cNvPr id="36880" name="AutoShape 16"/>
          <p:cNvSpPr>
            <a:spLocks noChangeArrowheads="1"/>
          </p:cNvSpPr>
          <p:nvPr/>
        </p:nvSpPr>
        <p:spPr bwMode="auto">
          <a:xfrm>
            <a:off x="2286000" y="3886200"/>
            <a:ext cx="39624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609 w 21600"/>
              <a:gd name="T13" fmla="*/ 4609 h 21600"/>
              <a:gd name="T14" fmla="*/ 16991 w 21600"/>
              <a:gd name="T15" fmla="*/ 16991 h 21600"/>
            </a:gdLst>
            <a:ahLst/>
            <a:cxnLst>
              <a:cxn ang="T8">
                <a:pos x="T0" y="T1"/>
              </a:cxn>
              <a:cxn ang="T9">
                <a:pos x="T2" y="T3"/>
              </a:cxn>
              <a:cxn ang="T10">
                <a:pos x="T4" y="T5"/>
              </a:cxn>
              <a:cxn ang="T11">
                <a:pos x="T6" y="T7"/>
              </a:cxn>
            </a:cxnLst>
            <a:rect l="T12" t="T13" r="T14" b="T15"/>
            <a:pathLst>
              <a:path w="21600" h="21600">
                <a:moveTo>
                  <a:pt x="0" y="0"/>
                </a:moveTo>
                <a:lnTo>
                  <a:pt x="5618" y="21600"/>
                </a:lnTo>
                <a:lnTo>
                  <a:pt x="15982" y="21600"/>
                </a:lnTo>
                <a:lnTo>
                  <a:pt x="21600" y="0"/>
                </a:lnTo>
                <a:close/>
              </a:path>
            </a:pathLst>
          </a:custGeom>
          <a:solidFill>
            <a:srgbClr val="3366FF">
              <a:alpha val="50195"/>
            </a:srgbClr>
          </a:solidFill>
          <a:ln w="19050">
            <a:solidFill>
              <a:schemeClr val="tx1"/>
            </a:solidFill>
            <a:miter lim="800000"/>
            <a:headEnd/>
            <a:tailEnd/>
          </a:ln>
        </p:spPr>
        <p:txBody>
          <a:bodyPr wrap="none" anchor="ctr">
            <a:prstTxWarp prst="textNoShape">
              <a:avLst/>
            </a:prstTxWarp>
          </a:bodyPr>
          <a:lstStyle/>
          <a:p>
            <a:endParaRPr lang="en-US" dirty="0"/>
          </a:p>
        </p:txBody>
      </p:sp>
      <p:sp>
        <p:nvSpPr>
          <p:cNvPr id="36881" name="Text Box 17"/>
          <p:cNvSpPr txBox="1">
            <a:spLocks noChangeArrowheads="1"/>
          </p:cNvSpPr>
          <p:nvPr/>
        </p:nvSpPr>
        <p:spPr bwMode="auto">
          <a:xfrm>
            <a:off x="3276600" y="4343400"/>
            <a:ext cx="1828800" cy="83099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dirty="0">
                <a:solidFill>
                  <a:schemeClr val="bg1"/>
                </a:solidFill>
                <a:effectLst>
                  <a:outerShdw blurRad="38100" dist="38100" dir="2700000" algn="tl">
                    <a:srgbClr val="000000"/>
                  </a:outerShdw>
                </a:effectLst>
                <a:latin typeface="Times" pitchFamily="-111" charset="0"/>
              </a:rPr>
              <a:t>Period of Transition</a:t>
            </a:r>
            <a:endParaRPr lang="en-US" dirty="0">
              <a:solidFill>
                <a:schemeClr val="tx1"/>
              </a:solidFill>
              <a:latin typeface="Times" pitchFamily="-111" charset="0"/>
            </a:endParaRPr>
          </a:p>
        </p:txBody>
      </p:sp>
      <p:sp>
        <p:nvSpPr>
          <p:cNvPr id="53260" name="Arc 20"/>
          <p:cNvSpPr>
            <a:spLocks/>
          </p:cNvSpPr>
          <p:nvPr/>
        </p:nvSpPr>
        <p:spPr bwMode="auto">
          <a:xfrm flipH="1">
            <a:off x="2286000" y="1524000"/>
            <a:ext cx="68580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dirty="0"/>
          </a:p>
        </p:txBody>
      </p:sp>
      <p:sp>
        <p:nvSpPr>
          <p:cNvPr id="53261" name="Arc 21"/>
          <p:cNvSpPr>
            <a:spLocks/>
          </p:cNvSpPr>
          <p:nvPr/>
        </p:nvSpPr>
        <p:spPr bwMode="auto">
          <a:xfrm>
            <a:off x="0" y="1524000"/>
            <a:ext cx="62484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dirty="0"/>
          </a:p>
        </p:txBody>
      </p:sp>
      <p:sp>
        <p:nvSpPr>
          <p:cNvPr id="16" name="TextBox 15"/>
          <p:cNvSpPr txBox="1"/>
          <p:nvPr/>
        </p:nvSpPr>
        <p:spPr>
          <a:xfrm>
            <a:off x="1066800" y="6019800"/>
            <a:ext cx="6019800" cy="523220"/>
          </a:xfrm>
          <a:prstGeom prst="rect">
            <a:avLst/>
          </a:prstGeom>
          <a:noFill/>
        </p:spPr>
        <p:txBody>
          <a:bodyPr wrap="square" rtlCol="0">
            <a:spAutoFit/>
          </a:bodyPr>
          <a:lstStyle/>
          <a:p>
            <a:r>
              <a:rPr lang="en-US" sz="2800" b="1" i="1" dirty="0">
                <a:solidFill>
                  <a:srgbClr val="CCFFCC"/>
                </a:solidFill>
                <a:effectLst>
                  <a:outerShdw blurRad="38100" dist="38100" dir="2700000" algn="tl">
                    <a:srgbClr val="000000">
                      <a:alpha val="43137"/>
                    </a:srgbClr>
                  </a:outerShdw>
                </a:effectLst>
              </a:rPr>
              <a:t>How Did Ralph Winter characterize it?</a:t>
            </a:r>
          </a:p>
        </p:txBody>
      </p:sp>
    </p:spTree>
  </p:cSld>
  <p:clrMapOvr>
    <a:masterClrMapping/>
  </p:clrMapOvr>
  <p:transition spd="med">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5334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Remember the Period of Transition?</a:t>
            </a:r>
            <a:endParaRPr lang="en-US" dirty="0">
              <a:solidFill>
                <a:srgbClr val="FFFF00"/>
              </a:solidFill>
              <a:effectLst>
                <a:outerShdw blurRad="38100" dist="38100" dir="2700000" algn="tl">
                  <a:srgbClr val="FFFFFF"/>
                </a:outerShdw>
              </a:effectLst>
              <a:ea typeface="+mj-ea"/>
              <a:cs typeface="+mj-cs"/>
            </a:endParaRPr>
          </a:p>
        </p:txBody>
      </p:sp>
      <p:sp>
        <p:nvSpPr>
          <p:cNvPr id="36868" name="Text Box 4"/>
          <p:cNvSpPr txBox="1">
            <a:spLocks noChangeArrowheads="1"/>
          </p:cNvSpPr>
          <p:nvPr/>
        </p:nvSpPr>
        <p:spPr bwMode="auto">
          <a:xfrm>
            <a:off x="3733800" y="1600200"/>
            <a:ext cx="4800600" cy="457200"/>
          </a:xfrm>
          <a:prstGeom prst="rect">
            <a:avLst/>
          </a:prstGeom>
          <a:noFill/>
          <a:ln w="9525">
            <a:noFill/>
            <a:miter lim="800000"/>
            <a:headEnd/>
            <a:tailEnd/>
          </a:ln>
          <a:effectLst/>
        </p:spPr>
        <p:txBody>
          <a:bodyPr>
            <a:prstTxWarp prst="textNoShape">
              <a:avLst/>
            </a:prstTxWarp>
            <a:spAutoFit/>
          </a:bodyPr>
          <a:lstStyle/>
          <a:p>
            <a:pPr>
              <a:defRPr/>
            </a:pPr>
            <a:r>
              <a:rPr lang="en-US" sz="1200" dirty="0">
                <a:solidFill>
                  <a:srgbClr val="000000"/>
                </a:solidFill>
                <a:latin typeface="Times" pitchFamily="-111" charset="0"/>
              </a:rPr>
              <a:t> </a:t>
            </a:r>
            <a:endParaRPr lang="en-US" dirty="0">
              <a:solidFill>
                <a:srgbClr val="000000"/>
              </a:solidFill>
              <a:effectLst>
                <a:outerShdw blurRad="38100" dist="38100" dir="2700000" algn="tl">
                  <a:srgbClr val="FFFFFF"/>
                </a:outerShdw>
              </a:effectLst>
              <a:latin typeface="Times" pitchFamily="-111" charset="0"/>
            </a:endParaRPr>
          </a:p>
        </p:txBody>
      </p:sp>
      <p:sp>
        <p:nvSpPr>
          <p:cNvPr id="53253" name="Line 5"/>
          <p:cNvSpPr>
            <a:spLocks noChangeShapeType="1"/>
          </p:cNvSpPr>
          <p:nvPr/>
        </p:nvSpPr>
        <p:spPr bwMode="auto">
          <a:xfrm>
            <a:off x="0" y="38862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dirty="0"/>
          </a:p>
        </p:txBody>
      </p:sp>
      <p:sp>
        <p:nvSpPr>
          <p:cNvPr id="36870" name="Text Box 6"/>
          <p:cNvSpPr txBox="1">
            <a:spLocks noChangeArrowheads="1"/>
          </p:cNvSpPr>
          <p:nvPr/>
        </p:nvSpPr>
        <p:spPr bwMode="auto">
          <a:xfrm>
            <a:off x="1676400" y="40386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1934</a:t>
            </a:r>
            <a:endParaRPr lang="en-US" dirty="0">
              <a:solidFill>
                <a:schemeClr val="tx1"/>
              </a:solidFill>
              <a:latin typeface="Times" pitchFamily="-111" charset="0"/>
            </a:endParaRPr>
          </a:p>
        </p:txBody>
      </p:sp>
      <p:sp>
        <p:nvSpPr>
          <p:cNvPr id="36872" name="Text Box 8"/>
          <p:cNvSpPr txBox="1">
            <a:spLocks noChangeArrowheads="1"/>
          </p:cNvSpPr>
          <p:nvPr/>
        </p:nvSpPr>
        <p:spPr bwMode="auto">
          <a:xfrm>
            <a:off x="6096000" y="40386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1980</a:t>
            </a:r>
            <a:endParaRPr lang="en-US" dirty="0">
              <a:solidFill>
                <a:schemeClr val="tx1"/>
              </a:solidFill>
              <a:latin typeface="Times" pitchFamily="-111" charset="0"/>
            </a:endParaRPr>
          </a:p>
        </p:txBody>
      </p:sp>
      <p:sp>
        <p:nvSpPr>
          <p:cNvPr id="36876" name="Text Box 12"/>
          <p:cNvSpPr txBox="1">
            <a:spLocks noChangeArrowheads="1"/>
          </p:cNvSpPr>
          <p:nvPr/>
        </p:nvSpPr>
        <p:spPr bwMode="auto">
          <a:xfrm>
            <a:off x="76200" y="1905000"/>
            <a:ext cx="1828800" cy="523220"/>
          </a:xfrm>
          <a:prstGeom prst="rect">
            <a:avLst/>
          </a:prstGeom>
          <a:noFill/>
          <a:ln w="9525">
            <a:noFill/>
            <a:miter lim="800000"/>
            <a:headEnd/>
            <a:tailEnd/>
          </a:ln>
          <a:effectLst/>
        </p:spPr>
        <p:txBody>
          <a:bodyPr wrap="square">
            <a:prstTxWarp prst="textNoShape">
              <a:avLst/>
            </a:prstTxWarp>
            <a:spAutoFit/>
          </a:bodyPr>
          <a:lstStyle/>
          <a:p>
            <a:pPr algn="ctr">
              <a:spcBef>
                <a:spcPct val="50000"/>
              </a:spcBef>
              <a:defRPr/>
            </a:pPr>
            <a:r>
              <a:rPr lang="en-US" sz="2800" dirty="0">
                <a:solidFill>
                  <a:schemeClr val="tx1"/>
                </a:solidFill>
                <a:effectLst>
                  <a:outerShdw blurRad="38100" dist="38100" dir="2700000" algn="tl">
                    <a:srgbClr val="FFFFFF"/>
                  </a:outerShdw>
                </a:effectLst>
                <a:latin typeface="Times" pitchFamily="-111" charset="0"/>
              </a:rPr>
              <a:t>Second Era</a:t>
            </a:r>
          </a:p>
        </p:txBody>
      </p:sp>
      <p:sp>
        <p:nvSpPr>
          <p:cNvPr id="36879" name="Text Box 15"/>
          <p:cNvSpPr txBox="1">
            <a:spLocks noChangeArrowheads="1"/>
          </p:cNvSpPr>
          <p:nvPr/>
        </p:nvSpPr>
        <p:spPr bwMode="auto">
          <a:xfrm>
            <a:off x="7010400" y="1981200"/>
            <a:ext cx="2057400" cy="519112"/>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dirty="0">
                <a:solidFill>
                  <a:schemeClr val="tx1"/>
                </a:solidFill>
                <a:effectLst>
                  <a:outerShdw blurRad="38100" dist="38100" dir="2700000" algn="tl">
                    <a:srgbClr val="FFFFFF"/>
                  </a:outerShdw>
                </a:effectLst>
                <a:latin typeface="Times" pitchFamily="-111" charset="0"/>
              </a:rPr>
              <a:t>Third Era</a:t>
            </a:r>
          </a:p>
        </p:txBody>
      </p:sp>
      <p:sp>
        <p:nvSpPr>
          <p:cNvPr id="36880" name="AutoShape 16"/>
          <p:cNvSpPr>
            <a:spLocks noChangeArrowheads="1"/>
          </p:cNvSpPr>
          <p:nvPr/>
        </p:nvSpPr>
        <p:spPr bwMode="auto">
          <a:xfrm>
            <a:off x="2286000" y="3886200"/>
            <a:ext cx="39624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609 w 21600"/>
              <a:gd name="T13" fmla="*/ 4609 h 21600"/>
              <a:gd name="T14" fmla="*/ 16991 w 21600"/>
              <a:gd name="T15" fmla="*/ 16991 h 21600"/>
            </a:gdLst>
            <a:ahLst/>
            <a:cxnLst>
              <a:cxn ang="T8">
                <a:pos x="T0" y="T1"/>
              </a:cxn>
              <a:cxn ang="T9">
                <a:pos x="T2" y="T3"/>
              </a:cxn>
              <a:cxn ang="T10">
                <a:pos x="T4" y="T5"/>
              </a:cxn>
              <a:cxn ang="T11">
                <a:pos x="T6" y="T7"/>
              </a:cxn>
            </a:cxnLst>
            <a:rect l="T12" t="T13" r="T14" b="T15"/>
            <a:pathLst>
              <a:path w="21600" h="21600">
                <a:moveTo>
                  <a:pt x="0" y="0"/>
                </a:moveTo>
                <a:lnTo>
                  <a:pt x="5618" y="21600"/>
                </a:lnTo>
                <a:lnTo>
                  <a:pt x="15982" y="21600"/>
                </a:lnTo>
                <a:lnTo>
                  <a:pt x="21600" y="0"/>
                </a:lnTo>
                <a:close/>
              </a:path>
            </a:pathLst>
          </a:custGeom>
          <a:solidFill>
            <a:srgbClr val="3366FF">
              <a:alpha val="50195"/>
            </a:srgbClr>
          </a:solidFill>
          <a:ln w="19050">
            <a:solidFill>
              <a:schemeClr val="tx1"/>
            </a:solidFill>
            <a:miter lim="800000"/>
            <a:headEnd/>
            <a:tailEnd/>
          </a:ln>
        </p:spPr>
        <p:txBody>
          <a:bodyPr wrap="none" anchor="ctr">
            <a:prstTxWarp prst="textNoShape">
              <a:avLst/>
            </a:prstTxWarp>
          </a:bodyPr>
          <a:lstStyle/>
          <a:p>
            <a:endParaRPr lang="en-US" dirty="0"/>
          </a:p>
        </p:txBody>
      </p:sp>
      <p:sp>
        <p:nvSpPr>
          <p:cNvPr id="36881" name="Text Box 17"/>
          <p:cNvSpPr txBox="1">
            <a:spLocks noChangeArrowheads="1"/>
          </p:cNvSpPr>
          <p:nvPr/>
        </p:nvSpPr>
        <p:spPr bwMode="auto">
          <a:xfrm>
            <a:off x="3276600" y="4343400"/>
            <a:ext cx="1828800" cy="83099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dirty="0">
                <a:solidFill>
                  <a:schemeClr val="bg1"/>
                </a:solidFill>
                <a:effectLst>
                  <a:outerShdw blurRad="38100" dist="38100" dir="2700000" algn="tl">
                    <a:srgbClr val="000000"/>
                  </a:outerShdw>
                </a:effectLst>
                <a:latin typeface="Times" pitchFamily="-111" charset="0"/>
              </a:rPr>
              <a:t>Period of Transition</a:t>
            </a:r>
            <a:endParaRPr lang="en-US" dirty="0">
              <a:solidFill>
                <a:schemeClr val="tx1"/>
              </a:solidFill>
              <a:latin typeface="Times" pitchFamily="-111" charset="0"/>
            </a:endParaRPr>
          </a:p>
        </p:txBody>
      </p:sp>
      <p:sp>
        <p:nvSpPr>
          <p:cNvPr id="53260" name="Arc 20"/>
          <p:cNvSpPr>
            <a:spLocks/>
          </p:cNvSpPr>
          <p:nvPr/>
        </p:nvSpPr>
        <p:spPr bwMode="auto">
          <a:xfrm flipH="1">
            <a:off x="2286000" y="1524000"/>
            <a:ext cx="68580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dirty="0"/>
          </a:p>
        </p:txBody>
      </p:sp>
      <p:sp>
        <p:nvSpPr>
          <p:cNvPr id="53261" name="Arc 21"/>
          <p:cNvSpPr>
            <a:spLocks/>
          </p:cNvSpPr>
          <p:nvPr/>
        </p:nvSpPr>
        <p:spPr bwMode="auto">
          <a:xfrm>
            <a:off x="0" y="1524000"/>
            <a:ext cx="62484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dirty="0"/>
          </a:p>
        </p:txBody>
      </p:sp>
      <p:sp>
        <p:nvSpPr>
          <p:cNvPr id="15" name="TextBox 14"/>
          <p:cNvSpPr txBox="1"/>
          <p:nvPr/>
        </p:nvSpPr>
        <p:spPr>
          <a:xfrm>
            <a:off x="990600" y="5257800"/>
            <a:ext cx="6096000" cy="1446550"/>
          </a:xfrm>
          <a:prstGeom prst="rect">
            <a:avLst/>
          </a:prstGeom>
          <a:noFill/>
        </p:spPr>
        <p:txBody>
          <a:bodyPr wrap="square" rtlCol="0">
            <a:spAutoFit/>
          </a:bodyPr>
          <a:lstStyle/>
          <a:p>
            <a:r>
              <a:rPr lang="en-US" sz="2200" b="1" i="1" dirty="0">
                <a:solidFill>
                  <a:srgbClr val="FFFF00"/>
                </a:solidFill>
                <a:effectLst>
                  <a:outerShdw blurRad="38100" dist="38100" dir="2700000" algn="tl">
                    <a:srgbClr val="000000">
                      <a:alpha val="43137"/>
                    </a:srgbClr>
                  </a:outerShdw>
                </a:effectLst>
              </a:rPr>
              <a:t> “…[S]ignificant tension existed due to the divergent missiologies (understandings of mission) appropriate in older fields of mission work and what was appropriate to new beginnings…” </a:t>
            </a:r>
            <a:endParaRPr lang="en-US" sz="2200" b="1" dirty="0">
              <a:solidFill>
                <a:srgbClr val="FFFF00"/>
              </a:solidFill>
              <a:effectLst>
                <a:outerShdw blurRad="38100" dist="38100" dir="2700000" algn="tl">
                  <a:srgbClr val="000000">
                    <a:alpha val="43137"/>
                  </a:srgbClr>
                </a:outerShdw>
              </a:effectLst>
            </a:endParaRPr>
          </a:p>
        </p:txBody>
      </p:sp>
      <p:pic>
        <p:nvPicPr>
          <p:cNvPr id="17" name="Picture 16"/>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696200" y="5410200"/>
            <a:ext cx="1295400" cy="1371600"/>
          </a:xfrm>
          <a:prstGeom prst="rect">
            <a:avLst/>
          </a:prstGeom>
          <a:noFill/>
          <a:ln w="9525">
            <a:solidFill>
              <a:schemeClr val="tx1"/>
            </a:solidFill>
            <a:miter lim="800000"/>
            <a:headEnd/>
            <a:tailEnd/>
          </a:ln>
        </p:spPr>
      </p:pic>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5334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ISM Organization Timeline</a:t>
            </a:r>
            <a:endParaRPr lang="en-US" dirty="0">
              <a:solidFill>
                <a:srgbClr val="FFFF00"/>
              </a:solidFill>
              <a:effectLst>
                <a:outerShdw blurRad="38100" dist="38100" dir="2700000" algn="tl">
                  <a:srgbClr val="FFFFFF"/>
                </a:outerShdw>
              </a:effectLst>
              <a:ea typeface="+mj-ea"/>
              <a:cs typeface="+mj-cs"/>
            </a:endParaRPr>
          </a:p>
        </p:txBody>
      </p:sp>
      <p:pic>
        <p:nvPicPr>
          <p:cNvPr id="53251" name="Picture 3" descr="&#10;PSP Globe.tif                                                  0000B37FiBook HD                       ABA78158:"/>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6868" name="Text Box 4"/>
          <p:cNvSpPr txBox="1">
            <a:spLocks noChangeArrowheads="1"/>
          </p:cNvSpPr>
          <p:nvPr/>
        </p:nvSpPr>
        <p:spPr bwMode="auto">
          <a:xfrm>
            <a:off x="3733800" y="1600200"/>
            <a:ext cx="4800600" cy="457200"/>
          </a:xfrm>
          <a:prstGeom prst="rect">
            <a:avLst/>
          </a:prstGeom>
          <a:noFill/>
          <a:ln w="9525">
            <a:noFill/>
            <a:miter lim="800000"/>
            <a:headEnd/>
            <a:tailEnd/>
          </a:ln>
          <a:effectLst/>
        </p:spPr>
        <p:txBody>
          <a:bodyPr>
            <a:prstTxWarp prst="textNoShape">
              <a:avLst/>
            </a:prstTxWarp>
            <a:spAutoFit/>
          </a:bodyPr>
          <a:lstStyle/>
          <a:p>
            <a:pPr>
              <a:defRPr/>
            </a:pPr>
            <a:r>
              <a:rPr lang="en-US" sz="1200" dirty="0">
                <a:solidFill>
                  <a:srgbClr val="000000"/>
                </a:solidFill>
                <a:latin typeface="Times" pitchFamily="-111" charset="0"/>
              </a:rPr>
              <a:t> </a:t>
            </a:r>
            <a:endParaRPr lang="en-US" dirty="0">
              <a:solidFill>
                <a:srgbClr val="000000"/>
              </a:solidFill>
              <a:effectLst>
                <a:outerShdw blurRad="38100" dist="38100" dir="2700000" algn="tl">
                  <a:srgbClr val="FFFFFF"/>
                </a:outerShdw>
              </a:effectLst>
              <a:latin typeface="Times" pitchFamily="-111" charset="0"/>
            </a:endParaRPr>
          </a:p>
        </p:txBody>
      </p:sp>
      <p:sp>
        <p:nvSpPr>
          <p:cNvPr id="53253" name="Line 5"/>
          <p:cNvSpPr>
            <a:spLocks noChangeShapeType="1"/>
          </p:cNvSpPr>
          <p:nvPr/>
        </p:nvSpPr>
        <p:spPr bwMode="auto">
          <a:xfrm>
            <a:off x="0" y="38862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dirty="0"/>
          </a:p>
        </p:txBody>
      </p:sp>
      <p:sp>
        <p:nvSpPr>
          <p:cNvPr id="36870" name="Text Box 6"/>
          <p:cNvSpPr txBox="1">
            <a:spLocks noChangeArrowheads="1"/>
          </p:cNvSpPr>
          <p:nvPr/>
        </p:nvSpPr>
        <p:spPr bwMode="auto">
          <a:xfrm>
            <a:off x="1676400" y="40386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1934</a:t>
            </a:r>
            <a:endParaRPr lang="en-US" dirty="0">
              <a:solidFill>
                <a:schemeClr val="tx1"/>
              </a:solidFill>
              <a:latin typeface="Times" pitchFamily="-111" charset="0"/>
            </a:endParaRPr>
          </a:p>
        </p:txBody>
      </p:sp>
      <p:sp>
        <p:nvSpPr>
          <p:cNvPr id="36872" name="Text Box 8"/>
          <p:cNvSpPr txBox="1">
            <a:spLocks noChangeArrowheads="1"/>
          </p:cNvSpPr>
          <p:nvPr/>
        </p:nvSpPr>
        <p:spPr bwMode="auto">
          <a:xfrm>
            <a:off x="6096000" y="40386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1980</a:t>
            </a:r>
            <a:endParaRPr lang="en-US" dirty="0">
              <a:solidFill>
                <a:schemeClr val="tx1"/>
              </a:solidFill>
              <a:latin typeface="Times" pitchFamily="-111" charset="0"/>
            </a:endParaRPr>
          </a:p>
        </p:txBody>
      </p:sp>
      <p:sp>
        <p:nvSpPr>
          <p:cNvPr id="36876" name="Text Box 12"/>
          <p:cNvSpPr txBox="1">
            <a:spLocks noChangeArrowheads="1"/>
          </p:cNvSpPr>
          <p:nvPr/>
        </p:nvSpPr>
        <p:spPr bwMode="auto">
          <a:xfrm>
            <a:off x="76200" y="1905000"/>
            <a:ext cx="1828800" cy="523220"/>
          </a:xfrm>
          <a:prstGeom prst="rect">
            <a:avLst/>
          </a:prstGeom>
          <a:noFill/>
          <a:ln w="9525">
            <a:noFill/>
            <a:miter lim="800000"/>
            <a:headEnd/>
            <a:tailEnd/>
          </a:ln>
          <a:effectLst/>
        </p:spPr>
        <p:txBody>
          <a:bodyPr wrap="square">
            <a:prstTxWarp prst="textNoShape">
              <a:avLst/>
            </a:prstTxWarp>
            <a:spAutoFit/>
          </a:bodyPr>
          <a:lstStyle/>
          <a:p>
            <a:pPr algn="ctr">
              <a:spcBef>
                <a:spcPct val="50000"/>
              </a:spcBef>
              <a:defRPr/>
            </a:pPr>
            <a:r>
              <a:rPr lang="en-US" sz="2800" dirty="0">
                <a:solidFill>
                  <a:schemeClr val="tx1"/>
                </a:solidFill>
                <a:effectLst>
                  <a:outerShdw blurRad="38100" dist="38100" dir="2700000" algn="tl">
                    <a:srgbClr val="FFFFFF"/>
                  </a:outerShdw>
                </a:effectLst>
                <a:latin typeface="Times" pitchFamily="-111" charset="0"/>
              </a:rPr>
              <a:t>Second Era</a:t>
            </a:r>
          </a:p>
        </p:txBody>
      </p:sp>
      <p:sp>
        <p:nvSpPr>
          <p:cNvPr id="36879" name="Text Box 15"/>
          <p:cNvSpPr txBox="1">
            <a:spLocks noChangeArrowheads="1"/>
          </p:cNvSpPr>
          <p:nvPr/>
        </p:nvSpPr>
        <p:spPr bwMode="auto">
          <a:xfrm>
            <a:off x="7010400" y="1981200"/>
            <a:ext cx="2057400" cy="519112"/>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dirty="0">
                <a:solidFill>
                  <a:schemeClr val="tx1"/>
                </a:solidFill>
                <a:effectLst>
                  <a:outerShdw blurRad="38100" dist="38100" dir="2700000" algn="tl">
                    <a:srgbClr val="FFFFFF"/>
                  </a:outerShdw>
                </a:effectLst>
                <a:latin typeface="Times" pitchFamily="-111" charset="0"/>
              </a:rPr>
              <a:t>Third Era</a:t>
            </a:r>
          </a:p>
        </p:txBody>
      </p:sp>
      <p:sp>
        <p:nvSpPr>
          <p:cNvPr id="36880" name="AutoShape 16"/>
          <p:cNvSpPr>
            <a:spLocks noChangeArrowheads="1"/>
          </p:cNvSpPr>
          <p:nvPr/>
        </p:nvSpPr>
        <p:spPr bwMode="auto">
          <a:xfrm>
            <a:off x="2286000" y="3886200"/>
            <a:ext cx="39624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609 w 21600"/>
              <a:gd name="T13" fmla="*/ 4609 h 21600"/>
              <a:gd name="T14" fmla="*/ 16991 w 21600"/>
              <a:gd name="T15" fmla="*/ 16991 h 21600"/>
            </a:gdLst>
            <a:ahLst/>
            <a:cxnLst>
              <a:cxn ang="T8">
                <a:pos x="T0" y="T1"/>
              </a:cxn>
              <a:cxn ang="T9">
                <a:pos x="T2" y="T3"/>
              </a:cxn>
              <a:cxn ang="T10">
                <a:pos x="T4" y="T5"/>
              </a:cxn>
              <a:cxn ang="T11">
                <a:pos x="T6" y="T7"/>
              </a:cxn>
            </a:cxnLst>
            <a:rect l="T12" t="T13" r="T14" b="T15"/>
            <a:pathLst>
              <a:path w="21600" h="21600">
                <a:moveTo>
                  <a:pt x="0" y="0"/>
                </a:moveTo>
                <a:lnTo>
                  <a:pt x="5618" y="21600"/>
                </a:lnTo>
                <a:lnTo>
                  <a:pt x="15982" y="21600"/>
                </a:lnTo>
                <a:lnTo>
                  <a:pt x="21600" y="0"/>
                </a:lnTo>
                <a:close/>
              </a:path>
            </a:pathLst>
          </a:custGeom>
          <a:solidFill>
            <a:srgbClr val="3366FF">
              <a:alpha val="50195"/>
            </a:srgbClr>
          </a:solidFill>
          <a:ln w="19050">
            <a:solidFill>
              <a:schemeClr val="tx1"/>
            </a:solidFill>
            <a:miter lim="800000"/>
            <a:headEnd/>
            <a:tailEnd/>
          </a:ln>
        </p:spPr>
        <p:txBody>
          <a:bodyPr wrap="none" anchor="ctr">
            <a:prstTxWarp prst="textNoShape">
              <a:avLst/>
            </a:prstTxWarp>
          </a:bodyPr>
          <a:lstStyle/>
          <a:p>
            <a:endParaRPr lang="en-US" dirty="0"/>
          </a:p>
        </p:txBody>
      </p:sp>
      <p:sp>
        <p:nvSpPr>
          <p:cNvPr id="36881" name="Text Box 17"/>
          <p:cNvSpPr txBox="1">
            <a:spLocks noChangeArrowheads="1"/>
          </p:cNvSpPr>
          <p:nvPr/>
        </p:nvSpPr>
        <p:spPr bwMode="auto">
          <a:xfrm>
            <a:off x="3276600" y="4343400"/>
            <a:ext cx="1828800" cy="83099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dirty="0">
                <a:solidFill>
                  <a:schemeClr val="bg1"/>
                </a:solidFill>
                <a:effectLst>
                  <a:outerShdw blurRad="38100" dist="38100" dir="2700000" algn="tl">
                    <a:srgbClr val="000000"/>
                  </a:outerShdw>
                </a:effectLst>
                <a:latin typeface="Times" pitchFamily="-111" charset="0"/>
              </a:rPr>
              <a:t>Period of Transition</a:t>
            </a:r>
            <a:endParaRPr lang="en-US" dirty="0">
              <a:solidFill>
                <a:schemeClr val="tx1"/>
              </a:solidFill>
              <a:latin typeface="Times" pitchFamily="-111" charset="0"/>
            </a:endParaRPr>
          </a:p>
        </p:txBody>
      </p:sp>
      <p:sp>
        <p:nvSpPr>
          <p:cNvPr id="53260" name="Arc 20"/>
          <p:cNvSpPr>
            <a:spLocks/>
          </p:cNvSpPr>
          <p:nvPr/>
        </p:nvSpPr>
        <p:spPr bwMode="auto">
          <a:xfrm flipH="1">
            <a:off x="2286000" y="1524000"/>
            <a:ext cx="68580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dirty="0"/>
          </a:p>
        </p:txBody>
      </p:sp>
      <p:sp>
        <p:nvSpPr>
          <p:cNvPr id="53261" name="Arc 21"/>
          <p:cNvSpPr>
            <a:spLocks/>
          </p:cNvSpPr>
          <p:nvPr/>
        </p:nvSpPr>
        <p:spPr bwMode="auto">
          <a:xfrm>
            <a:off x="0" y="1524000"/>
            <a:ext cx="62484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dirty="0"/>
          </a:p>
        </p:txBody>
      </p:sp>
      <p:cxnSp>
        <p:nvCxnSpPr>
          <p:cNvPr id="17" name="Straight Connector 16"/>
          <p:cNvCxnSpPr/>
          <p:nvPr/>
        </p:nvCxnSpPr>
        <p:spPr bwMode="auto">
          <a:xfrm rot="5400000">
            <a:off x="1066800" y="3733006"/>
            <a:ext cx="3048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8" name="TextBox 17"/>
          <p:cNvSpPr txBox="1"/>
          <p:nvPr/>
        </p:nvSpPr>
        <p:spPr>
          <a:xfrm>
            <a:off x="762000" y="3881735"/>
            <a:ext cx="990600" cy="769441"/>
          </a:xfrm>
          <a:prstGeom prst="rect">
            <a:avLst/>
          </a:prstGeom>
          <a:noFill/>
        </p:spPr>
        <p:txBody>
          <a:bodyPr wrap="square" rtlCol="0">
            <a:spAutoFit/>
          </a:bodyPr>
          <a:lstStyle/>
          <a:p>
            <a:r>
              <a:rPr lang="en-US" b="1" dirty="0">
                <a:solidFill>
                  <a:srgbClr val="FFFF00"/>
                </a:solidFill>
                <a:effectLst>
                  <a:outerShdw blurRad="38100" dist="38100" dir="2700000" algn="tl">
                    <a:srgbClr val="000000">
                      <a:alpha val="43137"/>
                    </a:srgbClr>
                  </a:outerShdw>
                </a:effectLst>
              </a:rPr>
              <a:t>1913 </a:t>
            </a:r>
            <a:r>
              <a:rPr lang="en-US" sz="2000" b="1" dirty="0">
                <a:solidFill>
                  <a:srgbClr val="FFFF00"/>
                </a:solidFill>
                <a:effectLst>
                  <a:outerShdw blurRad="38100" dist="38100" dir="2700000" algn="tl">
                    <a:srgbClr val="000000">
                      <a:alpha val="43137"/>
                    </a:srgbClr>
                  </a:outerShdw>
                </a:effectLst>
              </a:rPr>
              <a:t>Wesley</a:t>
            </a:r>
          </a:p>
        </p:txBody>
      </p:sp>
      <p:cxnSp>
        <p:nvCxnSpPr>
          <p:cNvPr id="20" name="Straight Connector 19"/>
          <p:cNvCxnSpPr/>
          <p:nvPr/>
        </p:nvCxnSpPr>
        <p:spPr bwMode="auto">
          <a:xfrm rot="5400000">
            <a:off x="5715000" y="3733800"/>
            <a:ext cx="3048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1" name="TextBox 20"/>
          <p:cNvSpPr txBox="1"/>
          <p:nvPr/>
        </p:nvSpPr>
        <p:spPr>
          <a:xfrm>
            <a:off x="5410200" y="3886200"/>
            <a:ext cx="914400" cy="769441"/>
          </a:xfrm>
          <a:prstGeom prst="rect">
            <a:avLst/>
          </a:prstGeom>
          <a:noFill/>
        </p:spPr>
        <p:txBody>
          <a:bodyPr wrap="square" rtlCol="0">
            <a:spAutoFit/>
          </a:bodyPr>
          <a:lstStyle/>
          <a:p>
            <a:r>
              <a:rPr lang="en-US" b="1" dirty="0">
                <a:solidFill>
                  <a:srgbClr val="FFFF00"/>
                </a:solidFill>
                <a:effectLst>
                  <a:outerShdw blurRad="38100" dist="38100" dir="2700000" algn="tl">
                    <a:srgbClr val="000000">
                      <a:alpha val="43137"/>
                    </a:srgbClr>
                  </a:outerShdw>
                </a:effectLst>
              </a:rPr>
              <a:t>1973</a:t>
            </a:r>
          </a:p>
          <a:p>
            <a:r>
              <a:rPr lang="en-US" sz="2000" b="1" dirty="0">
                <a:solidFill>
                  <a:srgbClr val="FFFF00"/>
                </a:solidFill>
                <a:effectLst>
                  <a:outerShdw blurRad="38100" dist="38100" dir="2700000" algn="tl">
                    <a:srgbClr val="000000">
                      <a:alpha val="43137"/>
                    </a:srgbClr>
                  </a:outerShdw>
                </a:effectLst>
              </a:rPr>
              <a:t> RUF</a:t>
            </a:r>
          </a:p>
        </p:txBody>
      </p:sp>
      <p:sp>
        <p:nvSpPr>
          <p:cNvPr id="22" name="Arc 21"/>
          <p:cNvSpPr/>
          <p:nvPr/>
        </p:nvSpPr>
        <p:spPr bwMode="auto">
          <a:xfrm>
            <a:off x="1219200" y="3048000"/>
            <a:ext cx="4648200" cy="1066800"/>
          </a:xfrm>
          <a:prstGeom prst="arc">
            <a:avLst>
              <a:gd name="adj1" fmla="val 10781800"/>
              <a:gd name="adj2" fmla="val 0"/>
            </a:avLst>
          </a:prstGeom>
          <a:solidFill>
            <a:schemeClr val="accent1">
              <a:alpha val="0"/>
            </a:schemeClr>
          </a:solid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pitchFamily="-111" charset="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5334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ISM Organization Timeline</a:t>
            </a:r>
            <a:endParaRPr lang="en-US" dirty="0">
              <a:solidFill>
                <a:srgbClr val="FFFF00"/>
              </a:solidFill>
              <a:effectLst>
                <a:outerShdw blurRad="38100" dist="38100" dir="2700000" algn="tl">
                  <a:srgbClr val="FFFFFF"/>
                </a:outerShdw>
              </a:effectLst>
              <a:ea typeface="+mj-ea"/>
              <a:cs typeface="+mj-cs"/>
            </a:endParaRPr>
          </a:p>
        </p:txBody>
      </p:sp>
      <p:pic>
        <p:nvPicPr>
          <p:cNvPr id="53251" name="Picture 3" descr="&#10;PSP Globe.tif                                                  0000B37FiBook HD                       ABA78158:"/>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6868" name="Text Box 4"/>
          <p:cNvSpPr txBox="1">
            <a:spLocks noChangeArrowheads="1"/>
          </p:cNvSpPr>
          <p:nvPr/>
        </p:nvSpPr>
        <p:spPr bwMode="auto">
          <a:xfrm>
            <a:off x="3733800" y="1600200"/>
            <a:ext cx="4800600" cy="457200"/>
          </a:xfrm>
          <a:prstGeom prst="rect">
            <a:avLst/>
          </a:prstGeom>
          <a:noFill/>
          <a:ln w="9525">
            <a:noFill/>
            <a:miter lim="800000"/>
            <a:headEnd/>
            <a:tailEnd/>
          </a:ln>
          <a:effectLst/>
        </p:spPr>
        <p:txBody>
          <a:bodyPr>
            <a:prstTxWarp prst="textNoShape">
              <a:avLst/>
            </a:prstTxWarp>
            <a:spAutoFit/>
          </a:bodyPr>
          <a:lstStyle/>
          <a:p>
            <a:pPr>
              <a:defRPr/>
            </a:pPr>
            <a:r>
              <a:rPr lang="en-US" sz="1200" dirty="0">
                <a:solidFill>
                  <a:srgbClr val="000000"/>
                </a:solidFill>
                <a:latin typeface="Times" pitchFamily="-111" charset="0"/>
              </a:rPr>
              <a:t> </a:t>
            </a:r>
            <a:endParaRPr lang="en-US" dirty="0">
              <a:solidFill>
                <a:srgbClr val="000000"/>
              </a:solidFill>
              <a:effectLst>
                <a:outerShdw blurRad="38100" dist="38100" dir="2700000" algn="tl">
                  <a:srgbClr val="FFFFFF"/>
                </a:outerShdw>
              </a:effectLst>
              <a:latin typeface="Times" pitchFamily="-111" charset="0"/>
            </a:endParaRPr>
          </a:p>
        </p:txBody>
      </p:sp>
      <p:sp>
        <p:nvSpPr>
          <p:cNvPr id="53253" name="Line 5"/>
          <p:cNvSpPr>
            <a:spLocks noChangeShapeType="1"/>
          </p:cNvSpPr>
          <p:nvPr/>
        </p:nvSpPr>
        <p:spPr bwMode="auto">
          <a:xfrm>
            <a:off x="0" y="38862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dirty="0"/>
          </a:p>
        </p:txBody>
      </p:sp>
      <p:sp>
        <p:nvSpPr>
          <p:cNvPr id="36870" name="Text Box 6"/>
          <p:cNvSpPr txBox="1">
            <a:spLocks noChangeArrowheads="1"/>
          </p:cNvSpPr>
          <p:nvPr/>
        </p:nvSpPr>
        <p:spPr bwMode="auto">
          <a:xfrm>
            <a:off x="1676400" y="40386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1934</a:t>
            </a:r>
            <a:endParaRPr lang="en-US" dirty="0">
              <a:solidFill>
                <a:schemeClr val="tx1"/>
              </a:solidFill>
              <a:latin typeface="Times" pitchFamily="-111" charset="0"/>
            </a:endParaRPr>
          </a:p>
        </p:txBody>
      </p:sp>
      <p:sp>
        <p:nvSpPr>
          <p:cNvPr id="36872" name="Text Box 8"/>
          <p:cNvSpPr txBox="1">
            <a:spLocks noChangeArrowheads="1"/>
          </p:cNvSpPr>
          <p:nvPr/>
        </p:nvSpPr>
        <p:spPr bwMode="auto">
          <a:xfrm>
            <a:off x="6096000" y="40386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1980</a:t>
            </a:r>
            <a:endParaRPr lang="en-US" dirty="0">
              <a:solidFill>
                <a:schemeClr val="tx1"/>
              </a:solidFill>
              <a:latin typeface="Times" pitchFamily="-111" charset="0"/>
            </a:endParaRPr>
          </a:p>
        </p:txBody>
      </p:sp>
      <p:sp>
        <p:nvSpPr>
          <p:cNvPr id="36876" name="Text Box 12"/>
          <p:cNvSpPr txBox="1">
            <a:spLocks noChangeArrowheads="1"/>
          </p:cNvSpPr>
          <p:nvPr/>
        </p:nvSpPr>
        <p:spPr bwMode="auto">
          <a:xfrm>
            <a:off x="76200" y="1905000"/>
            <a:ext cx="1828800" cy="523220"/>
          </a:xfrm>
          <a:prstGeom prst="rect">
            <a:avLst/>
          </a:prstGeom>
          <a:noFill/>
          <a:ln w="9525">
            <a:noFill/>
            <a:miter lim="800000"/>
            <a:headEnd/>
            <a:tailEnd/>
          </a:ln>
          <a:effectLst/>
        </p:spPr>
        <p:txBody>
          <a:bodyPr wrap="square">
            <a:prstTxWarp prst="textNoShape">
              <a:avLst/>
            </a:prstTxWarp>
            <a:spAutoFit/>
          </a:bodyPr>
          <a:lstStyle/>
          <a:p>
            <a:pPr algn="ctr">
              <a:spcBef>
                <a:spcPct val="50000"/>
              </a:spcBef>
              <a:defRPr/>
            </a:pPr>
            <a:r>
              <a:rPr lang="en-US" sz="2800" dirty="0">
                <a:solidFill>
                  <a:schemeClr val="tx1"/>
                </a:solidFill>
                <a:effectLst>
                  <a:outerShdw blurRad="38100" dist="38100" dir="2700000" algn="tl">
                    <a:srgbClr val="FFFFFF"/>
                  </a:outerShdw>
                </a:effectLst>
                <a:latin typeface="Times" pitchFamily="-111" charset="0"/>
              </a:rPr>
              <a:t>Second Era</a:t>
            </a:r>
          </a:p>
        </p:txBody>
      </p:sp>
      <p:sp>
        <p:nvSpPr>
          <p:cNvPr id="36879" name="Text Box 15"/>
          <p:cNvSpPr txBox="1">
            <a:spLocks noChangeArrowheads="1"/>
          </p:cNvSpPr>
          <p:nvPr/>
        </p:nvSpPr>
        <p:spPr bwMode="auto">
          <a:xfrm>
            <a:off x="7010400" y="1981200"/>
            <a:ext cx="2057400" cy="519112"/>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dirty="0">
                <a:solidFill>
                  <a:schemeClr val="tx1"/>
                </a:solidFill>
                <a:effectLst>
                  <a:outerShdw blurRad="38100" dist="38100" dir="2700000" algn="tl">
                    <a:srgbClr val="FFFFFF"/>
                  </a:outerShdw>
                </a:effectLst>
                <a:latin typeface="Times" pitchFamily="-111" charset="0"/>
              </a:rPr>
              <a:t>Third Era</a:t>
            </a:r>
          </a:p>
        </p:txBody>
      </p:sp>
      <p:sp>
        <p:nvSpPr>
          <p:cNvPr id="36880" name="AutoShape 16"/>
          <p:cNvSpPr>
            <a:spLocks noChangeArrowheads="1"/>
          </p:cNvSpPr>
          <p:nvPr/>
        </p:nvSpPr>
        <p:spPr bwMode="auto">
          <a:xfrm>
            <a:off x="2286000" y="3886200"/>
            <a:ext cx="39624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609 w 21600"/>
              <a:gd name="T13" fmla="*/ 4609 h 21600"/>
              <a:gd name="T14" fmla="*/ 16991 w 21600"/>
              <a:gd name="T15" fmla="*/ 16991 h 21600"/>
            </a:gdLst>
            <a:ahLst/>
            <a:cxnLst>
              <a:cxn ang="T8">
                <a:pos x="T0" y="T1"/>
              </a:cxn>
              <a:cxn ang="T9">
                <a:pos x="T2" y="T3"/>
              </a:cxn>
              <a:cxn ang="T10">
                <a:pos x="T4" y="T5"/>
              </a:cxn>
              <a:cxn ang="T11">
                <a:pos x="T6" y="T7"/>
              </a:cxn>
            </a:cxnLst>
            <a:rect l="T12" t="T13" r="T14" b="T15"/>
            <a:pathLst>
              <a:path w="21600" h="21600">
                <a:moveTo>
                  <a:pt x="0" y="0"/>
                </a:moveTo>
                <a:lnTo>
                  <a:pt x="5618" y="21600"/>
                </a:lnTo>
                <a:lnTo>
                  <a:pt x="15982" y="21600"/>
                </a:lnTo>
                <a:lnTo>
                  <a:pt x="21600" y="0"/>
                </a:lnTo>
                <a:close/>
              </a:path>
            </a:pathLst>
          </a:custGeom>
          <a:solidFill>
            <a:srgbClr val="3366FF">
              <a:alpha val="50195"/>
            </a:srgbClr>
          </a:solidFill>
          <a:ln w="19050">
            <a:solidFill>
              <a:schemeClr val="tx1"/>
            </a:solidFill>
            <a:miter lim="800000"/>
            <a:headEnd/>
            <a:tailEnd/>
          </a:ln>
        </p:spPr>
        <p:txBody>
          <a:bodyPr wrap="none" anchor="ctr">
            <a:prstTxWarp prst="textNoShape">
              <a:avLst/>
            </a:prstTxWarp>
          </a:bodyPr>
          <a:lstStyle/>
          <a:p>
            <a:endParaRPr lang="en-US" dirty="0"/>
          </a:p>
        </p:txBody>
      </p:sp>
      <p:sp>
        <p:nvSpPr>
          <p:cNvPr id="36881" name="Text Box 17"/>
          <p:cNvSpPr txBox="1">
            <a:spLocks noChangeArrowheads="1"/>
          </p:cNvSpPr>
          <p:nvPr/>
        </p:nvSpPr>
        <p:spPr bwMode="auto">
          <a:xfrm>
            <a:off x="3276600" y="4343400"/>
            <a:ext cx="1828800" cy="83099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dirty="0">
                <a:solidFill>
                  <a:schemeClr val="bg1"/>
                </a:solidFill>
                <a:effectLst>
                  <a:outerShdw blurRad="38100" dist="38100" dir="2700000" algn="tl">
                    <a:srgbClr val="000000"/>
                  </a:outerShdw>
                </a:effectLst>
                <a:latin typeface="Times" pitchFamily="-111" charset="0"/>
              </a:rPr>
              <a:t>Period of Transition</a:t>
            </a:r>
            <a:endParaRPr lang="en-US" dirty="0">
              <a:solidFill>
                <a:schemeClr val="tx1"/>
              </a:solidFill>
              <a:latin typeface="Times" pitchFamily="-111" charset="0"/>
            </a:endParaRPr>
          </a:p>
        </p:txBody>
      </p:sp>
      <p:sp>
        <p:nvSpPr>
          <p:cNvPr id="53260" name="Arc 20"/>
          <p:cNvSpPr>
            <a:spLocks/>
          </p:cNvSpPr>
          <p:nvPr/>
        </p:nvSpPr>
        <p:spPr bwMode="auto">
          <a:xfrm flipH="1">
            <a:off x="2286000" y="1524000"/>
            <a:ext cx="68580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dirty="0"/>
          </a:p>
        </p:txBody>
      </p:sp>
      <p:sp>
        <p:nvSpPr>
          <p:cNvPr id="53261" name="Arc 21"/>
          <p:cNvSpPr>
            <a:spLocks/>
          </p:cNvSpPr>
          <p:nvPr/>
        </p:nvSpPr>
        <p:spPr bwMode="auto">
          <a:xfrm>
            <a:off x="0" y="1524000"/>
            <a:ext cx="62484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dirty="0"/>
          </a:p>
        </p:txBody>
      </p:sp>
      <p:cxnSp>
        <p:nvCxnSpPr>
          <p:cNvPr id="17" name="Straight Connector 16"/>
          <p:cNvCxnSpPr/>
          <p:nvPr/>
        </p:nvCxnSpPr>
        <p:spPr bwMode="auto">
          <a:xfrm rot="5400000">
            <a:off x="1066800" y="3733006"/>
            <a:ext cx="3048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8" name="TextBox 17"/>
          <p:cNvSpPr txBox="1"/>
          <p:nvPr/>
        </p:nvSpPr>
        <p:spPr>
          <a:xfrm>
            <a:off x="762000" y="3881735"/>
            <a:ext cx="990600" cy="769441"/>
          </a:xfrm>
          <a:prstGeom prst="rect">
            <a:avLst/>
          </a:prstGeom>
          <a:noFill/>
        </p:spPr>
        <p:txBody>
          <a:bodyPr wrap="square" rtlCol="0">
            <a:spAutoFit/>
          </a:bodyPr>
          <a:lstStyle/>
          <a:p>
            <a:r>
              <a:rPr lang="en-US" b="1" dirty="0">
                <a:solidFill>
                  <a:srgbClr val="FFFF00"/>
                </a:solidFill>
                <a:effectLst>
                  <a:outerShdw blurRad="38100" dist="38100" dir="2700000" algn="tl">
                    <a:srgbClr val="000000">
                      <a:alpha val="43137"/>
                    </a:srgbClr>
                  </a:outerShdw>
                </a:effectLst>
              </a:rPr>
              <a:t>1913 </a:t>
            </a:r>
            <a:r>
              <a:rPr lang="en-US" sz="2000" b="1" dirty="0">
                <a:solidFill>
                  <a:srgbClr val="FFFF00"/>
                </a:solidFill>
                <a:effectLst>
                  <a:outerShdw blurRad="38100" dist="38100" dir="2700000" algn="tl">
                    <a:srgbClr val="000000">
                      <a:alpha val="43137"/>
                    </a:srgbClr>
                  </a:outerShdw>
                </a:effectLst>
              </a:rPr>
              <a:t>Wesley</a:t>
            </a:r>
          </a:p>
        </p:txBody>
      </p:sp>
      <p:cxnSp>
        <p:nvCxnSpPr>
          <p:cNvPr id="20" name="Straight Connector 19"/>
          <p:cNvCxnSpPr/>
          <p:nvPr/>
        </p:nvCxnSpPr>
        <p:spPr bwMode="auto">
          <a:xfrm rot="5400000">
            <a:off x="5715000" y="3733800"/>
            <a:ext cx="3048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1" name="TextBox 20"/>
          <p:cNvSpPr txBox="1"/>
          <p:nvPr/>
        </p:nvSpPr>
        <p:spPr>
          <a:xfrm>
            <a:off x="5410200" y="3886200"/>
            <a:ext cx="914400" cy="769441"/>
          </a:xfrm>
          <a:prstGeom prst="rect">
            <a:avLst/>
          </a:prstGeom>
          <a:noFill/>
        </p:spPr>
        <p:txBody>
          <a:bodyPr wrap="square" rtlCol="0">
            <a:spAutoFit/>
          </a:bodyPr>
          <a:lstStyle/>
          <a:p>
            <a:r>
              <a:rPr lang="en-US" b="1" dirty="0">
                <a:solidFill>
                  <a:srgbClr val="FFFF00"/>
                </a:solidFill>
                <a:effectLst>
                  <a:outerShdw blurRad="38100" dist="38100" dir="2700000" algn="tl">
                    <a:srgbClr val="000000">
                      <a:alpha val="43137"/>
                    </a:srgbClr>
                  </a:outerShdw>
                </a:effectLst>
              </a:rPr>
              <a:t>1973</a:t>
            </a:r>
          </a:p>
          <a:p>
            <a:r>
              <a:rPr lang="en-US" sz="2000" b="1" dirty="0">
                <a:solidFill>
                  <a:srgbClr val="FFFF00"/>
                </a:solidFill>
                <a:effectLst>
                  <a:outerShdw blurRad="38100" dist="38100" dir="2700000" algn="tl">
                    <a:srgbClr val="000000">
                      <a:alpha val="43137"/>
                    </a:srgbClr>
                  </a:outerShdw>
                </a:effectLst>
              </a:rPr>
              <a:t> RUF</a:t>
            </a:r>
          </a:p>
        </p:txBody>
      </p:sp>
      <p:sp>
        <p:nvSpPr>
          <p:cNvPr id="22" name="Arc 21"/>
          <p:cNvSpPr/>
          <p:nvPr/>
        </p:nvSpPr>
        <p:spPr bwMode="auto">
          <a:xfrm>
            <a:off x="1219200" y="3048000"/>
            <a:ext cx="4648200" cy="1066800"/>
          </a:xfrm>
          <a:prstGeom prst="arc">
            <a:avLst>
              <a:gd name="adj1" fmla="val 10788650"/>
              <a:gd name="adj2" fmla="val 0"/>
            </a:avLst>
          </a:prstGeom>
          <a:solidFill>
            <a:schemeClr val="accent1">
              <a:alpha val="0"/>
            </a:schemeClr>
          </a:solid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pitchFamily="-111" charset="0"/>
            </a:endParaRPr>
          </a:p>
        </p:txBody>
      </p:sp>
      <p:cxnSp>
        <p:nvCxnSpPr>
          <p:cNvPr id="24" name="Straight Connector 23"/>
          <p:cNvCxnSpPr/>
          <p:nvPr/>
        </p:nvCxnSpPr>
        <p:spPr bwMode="auto">
          <a:xfrm rot="5400000">
            <a:off x="7620000" y="3733800"/>
            <a:ext cx="304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3" name="TextBox 22"/>
          <p:cNvSpPr txBox="1"/>
          <p:nvPr/>
        </p:nvSpPr>
        <p:spPr>
          <a:xfrm>
            <a:off x="7315200" y="3886200"/>
            <a:ext cx="914400" cy="430887"/>
          </a:xfrm>
          <a:prstGeom prst="rect">
            <a:avLst/>
          </a:prstGeom>
          <a:noFill/>
        </p:spPr>
        <p:txBody>
          <a:bodyPr wrap="square" rtlCol="0">
            <a:spAutoFit/>
          </a:bodyPr>
          <a:lstStyle/>
          <a:p>
            <a:r>
              <a:rPr lang="en-US" sz="2200" b="1" dirty="0">
                <a:solidFill>
                  <a:srgbClr val="FFFF00"/>
                </a:solidFill>
                <a:effectLst>
                  <a:outerShdw blurRad="38100" dist="38100" dir="2700000" algn="tl">
                    <a:srgbClr val="000000">
                      <a:alpha val="43137"/>
                    </a:srgbClr>
                  </a:outerShdw>
                </a:effectLst>
              </a:rPr>
              <a:t> 2007</a:t>
            </a:r>
          </a:p>
        </p:txBody>
      </p:sp>
      <p:sp>
        <p:nvSpPr>
          <p:cNvPr id="25" name="Arc 24"/>
          <p:cNvSpPr/>
          <p:nvPr/>
        </p:nvSpPr>
        <p:spPr bwMode="auto">
          <a:xfrm>
            <a:off x="7086600" y="3276600"/>
            <a:ext cx="1371600" cy="1295400"/>
          </a:xfrm>
          <a:prstGeom prst="arc">
            <a:avLst>
              <a:gd name="adj1" fmla="val 27559"/>
              <a:gd name="adj2" fmla="val 21535408"/>
            </a:avLst>
          </a:prstGeom>
          <a:solidFill>
            <a:srgbClr val="FFFF00">
              <a:alpha val="0"/>
            </a:srgbClr>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pitchFamily="-111" charset="0"/>
            </a:endParaRPr>
          </a:p>
        </p:txBody>
      </p:sp>
      <p:sp>
        <p:nvSpPr>
          <p:cNvPr id="26" name="TextBox 25"/>
          <p:cNvSpPr txBox="1"/>
          <p:nvPr/>
        </p:nvSpPr>
        <p:spPr>
          <a:xfrm>
            <a:off x="6172200" y="5083314"/>
            <a:ext cx="1219200" cy="707886"/>
          </a:xfrm>
          <a:prstGeom prst="rect">
            <a:avLst/>
          </a:prstGeom>
          <a:noFill/>
        </p:spPr>
        <p:txBody>
          <a:bodyPr wrap="square" rtlCol="0">
            <a:spAutoFit/>
          </a:bodyPr>
          <a:lstStyle/>
          <a:p>
            <a:r>
              <a:rPr lang="en-US" sz="2000" b="1" dirty="0">
                <a:solidFill>
                  <a:srgbClr val="CCFFCC"/>
                </a:solidFill>
                <a:effectLst>
                  <a:outerShdw blurRad="38100" dist="38100" dir="2700000" algn="tl">
                    <a:srgbClr val="000000">
                      <a:alpha val="43137"/>
                    </a:srgbClr>
                  </a:outerShdw>
                </a:effectLst>
              </a:rPr>
              <a:t>My talk at ACMI</a:t>
            </a:r>
          </a:p>
        </p:txBody>
      </p:sp>
      <p:cxnSp>
        <p:nvCxnSpPr>
          <p:cNvPr id="28" name="Straight Arrow Connector 27"/>
          <p:cNvCxnSpPr/>
          <p:nvPr/>
        </p:nvCxnSpPr>
        <p:spPr bwMode="auto">
          <a:xfrm rot="5400000" flipH="1" flipV="1">
            <a:off x="6858000" y="4419600"/>
            <a:ext cx="838200" cy="533400"/>
          </a:xfrm>
          <a:prstGeom prst="straightConnector1">
            <a:avLst/>
          </a:prstGeom>
          <a:solidFill>
            <a:schemeClr val="accent1"/>
          </a:solidFill>
          <a:ln w="28575" cap="flat" cmpd="sng" algn="ctr">
            <a:solidFill>
              <a:srgbClr val="85FFE0"/>
            </a:solidFill>
            <a:prstDash val="solid"/>
            <a:round/>
            <a:headEnd type="none" w="med" len="med"/>
            <a:tailEnd type="arrow" w="med" len="med"/>
          </a:ln>
          <a:effectLst/>
        </p:spPr>
      </p:cxnSp>
    </p:spTree>
  </p:cSld>
  <p:clrMapOvr>
    <a:masterClrMapping/>
  </p:clrMapOvr>
  <p:transition spd="med">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429000"/>
            <a:ext cx="3008313" cy="1447800"/>
          </a:xfrm>
        </p:spPr>
        <p:txBody>
          <a:bodyPr/>
          <a:lstStyle/>
          <a:p>
            <a:r>
              <a:rPr lang="en-US" sz="5000" dirty="0">
                <a:solidFill>
                  <a:srgbClr val="FFDB07"/>
                </a:solidFill>
                <a:effectLst>
                  <a:outerShdw blurRad="38100" dist="38100" dir="2700000" algn="tl">
                    <a:srgbClr val="000000">
                      <a:alpha val="43137"/>
                    </a:srgbClr>
                  </a:outerShdw>
                </a:effectLst>
                <a:latin typeface="Imprint MT Shadow"/>
                <a:cs typeface="Imprint MT Shadow"/>
              </a:rPr>
              <a:t/>
            </a:r>
            <a:br>
              <a:rPr lang="en-US" sz="5000" dirty="0">
                <a:solidFill>
                  <a:srgbClr val="FFDB07"/>
                </a:solidFill>
                <a:effectLst>
                  <a:outerShdw blurRad="38100" dist="38100" dir="2700000" algn="tl">
                    <a:srgbClr val="000000">
                      <a:alpha val="43137"/>
                    </a:srgbClr>
                  </a:outerShdw>
                </a:effectLst>
                <a:latin typeface="Imprint MT Shadow"/>
                <a:cs typeface="Imprint MT Shadow"/>
              </a:rPr>
            </a:br>
            <a:r>
              <a:rPr lang="en-US" sz="5000" dirty="0">
                <a:solidFill>
                  <a:srgbClr val="FFDB07"/>
                </a:solidFill>
                <a:effectLst>
                  <a:outerShdw blurRad="38100" dist="38100" dir="2700000" algn="tl">
                    <a:srgbClr val="000000">
                      <a:alpha val="43137"/>
                    </a:srgbClr>
                  </a:outerShdw>
                </a:effectLst>
                <a:latin typeface="Imprint MT Shadow"/>
                <a:cs typeface="Imprint MT Shadow"/>
              </a:rPr>
              <a:t/>
            </a:r>
            <a:br>
              <a:rPr lang="en-US" sz="5000" dirty="0">
                <a:solidFill>
                  <a:srgbClr val="FFDB07"/>
                </a:solidFill>
                <a:effectLst>
                  <a:outerShdw blurRad="38100" dist="38100" dir="2700000" algn="tl">
                    <a:srgbClr val="000000">
                      <a:alpha val="43137"/>
                    </a:srgbClr>
                  </a:outerShdw>
                </a:effectLst>
                <a:latin typeface="Imprint MT Shadow"/>
                <a:cs typeface="Imprint MT Shadow"/>
              </a:rPr>
            </a:br>
            <a:r>
              <a:rPr lang="en-US" sz="5000" dirty="0">
                <a:solidFill>
                  <a:srgbClr val="FFDB07"/>
                </a:solidFill>
                <a:effectLst>
                  <a:outerShdw blurRad="38100" dist="38100" dir="2700000" algn="tl">
                    <a:srgbClr val="000000">
                      <a:alpha val="43137"/>
                    </a:srgbClr>
                  </a:outerShdw>
                </a:effectLst>
                <a:latin typeface="Imprint MT Shadow"/>
                <a:cs typeface="Imprint MT Shadow"/>
              </a:rPr>
              <a:t/>
            </a:r>
            <a:br>
              <a:rPr lang="en-US" sz="5000" dirty="0">
                <a:solidFill>
                  <a:srgbClr val="FFDB07"/>
                </a:solidFill>
                <a:effectLst>
                  <a:outerShdw blurRad="38100" dist="38100" dir="2700000" algn="tl">
                    <a:srgbClr val="000000">
                      <a:alpha val="43137"/>
                    </a:srgbClr>
                  </a:outerShdw>
                </a:effectLst>
                <a:latin typeface="Imprint MT Shadow"/>
                <a:cs typeface="Imprint MT Shadow"/>
              </a:rPr>
            </a:br>
            <a:r>
              <a:rPr lang="en-US" sz="5000" dirty="0">
                <a:solidFill>
                  <a:srgbClr val="FFDB07"/>
                </a:solidFill>
                <a:effectLst>
                  <a:outerShdw blurRad="38100" dist="38100" dir="2700000" algn="tl">
                    <a:srgbClr val="000000">
                      <a:alpha val="43137"/>
                    </a:srgbClr>
                  </a:outerShdw>
                </a:effectLst>
                <a:latin typeface="Imprint MT Shadow"/>
                <a:cs typeface="Imprint MT Shadow"/>
              </a:rPr>
              <a:t/>
            </a:r>
            <a:br>
              <a:rPr lang="en-US" sz="5000" dirty="0">
                <a:solidFill>
                  <a:srgbClr val="FFDB07"/>
                </a:solidFill>
                <a:effectLst>
                  <a:outerShdw blurRad="38100" dist="38100" dir="2700000" algn="tl">
                    <a:srgbClr val="000000">
                      <a:alpha val="43137"/>
                    </a:srgbClr>
                  </a:outerShdw>
                </a:effectLst>
                <a:latin typeface="Imprint MT Shadow"/>
                <a:cs typeface="Imprint MT Shadow"/>
              </a:rPr>
            </a:br>
            <a:r>
              <a:rPr lang="en-US" sz="5000" dirty="0">
                <a:solidFill>
                  <a:srgbClr val="FFDB07"/>
                </a:solidFill>
                <a:effectLst>
                  <a:outerShdw blurRad="38100" dist="38100" dir="2700000" algn="tl">
                    <a:srgbClr val="000000">
                      <a:alpha val="43137"/>
                    </a:srgbClr>
                  </a:outerShdw>
                </a:effectLst>
                <a:latin typeface="Imprint MT Shadow"/>
                <a:cs typeface="Imprint MT Shadow"/>
              </a:rPr>
              <a:t/>
            </a:r>
            <a:br>
              <a:rPr lang="en-US" sz="5000" dirty="0">
                <a:solidFill>
                  <a:srgbClr val="FFDB07"/>
                </a:solidFill>
                <a:effectLst>
                  <a:outerShdw blurRad="38100" dist="38100" dir="2700000" algn="tl">
                    <a:srgbClr val="000000">
                      <a:alpha val="43137"/>
                    </a:srgbClr>
                  </a:outerShdw>
                </a:effectLst>
                <a:latin typeface="Imprint MT Shadow"/>
                <a:cs typeface="Imprint MT Shadow"/>
              </a:rPr>
            </a:br>
            <a:r>
              <a:rPr lang="en-US" sz="5000" dirty="0">
                <a:solidFill>
                  <a:srgbClr val="FFDB07"/>
                </a:solidFill>
                <a:effectLst>
                  <a:outerShdw blurRad="38100" dist="38100" dir="2700000" algn="tl">
                    <a:srgbClr val="000000">
                      <a:alpha val="43137"/>
                    </a:srgbClr>
                  </a:outerShdw>
                </a:effectLst>
                <a:latin typeface="Imprint MT Shadow"/>
                <a:cs typeface="Imprint MT Shadow"/>
              </a:rPr>
              <a:t>So </a:t>
            </a:r>
            <a:br>
              <a:rPr lang="en-US" sz="5000" dirty="0">
                <a:solidFill>
                  <a:srgbClr val="FFDB07"/>
                </a:solidFill>
                <a:effectLst>
                  <a:outerShdw blurRad="38100" dist="38100" dir="2700000" algn="tl">
                    <a:srgbClr val="000000">
                      <a:alpha val="43137"/>
                    </a:srgbClr>
                  </a:outerShdw>
                </a:effectLst>
                <a:latin typeface="Imprint MT Shadow"/>
                <a:cs typeface="Imprint MT Shadow"/>
              </a:rPr>
            </a:br>
            <a:r>
              <a:rPr lang="en-US" sz="5000" dirty="0">
                <a:solidFill>
                  <a:srgbClr val="FFDB07"/>
                </a:solidFill>
                <a:effectLst>
                  <a:outerShdw blurRad="38100" dist="38100" dir="2700000" algn="tl">
                    <a:srgbClr val="000000">
                      <a:alpha val="43137"/>
                    </a:srgbClr>
                  </a:outerShdw>
                </a:effectLst>
                <a:latin typeface="Imprint MT Shadow"/>
                <a:cs typeface="Imprint MT Shadow"/>
              </a:rPr>
              <a:t>What </a:t>
            </a:r>
            <a:br>
              <a:rPr lang="en-US" sz="5000" dirty="0">
                <a:solidFill>
                  <a:srgbClr val="FFDB07"/>
                </a:solidFill>
                <a:effectLst>
                  <a:outerShdw blurRad="38100" dist="38100" dir="2700000" algn="tl">
                    <a:srgbClr val="000000">
                      <a:alpha val="43137"/>
                    </a:srgbClr>
                  </a:outerShdw>
                </a:effectLst>
                <a:latin typeface="Imprint MT Shadow"/>
                <a:cs typeface="Imprint MT Shadow"/>
              </a:rPr>
            </a:br>
            <a:r>
              <a:rPr lang="en-US" sz="5000" dirty="0">
                <a:solidFill>
                  <a:srgbClr val="FFDB07"/>
                </a:solidFill>
                <a:effectLst>
                  <a:outerShdw blurRad="38100" dist="38100" dir="2700000" algn="tl">
                    <a:srgbClr val="000000">
                      <a:alpha val="43137"/>
                    </a:srgbClr>
                  </a:outerShdw>
                </a:effectLst>
                <a:latin typeface="Imprint MT Shadow"/>
                <a:cs typeface="Imprint MT Shadow"/>
              </a:rPr>
              <a:t>Was</a:t>
            </a:r>
            <a:br>
              <a:rPr lang="en-US" sz="5000" dirty="0">
                <a:solidFill>
                  <a:srgbClr val="FFDB07"/>
                </a:solidFill>
                <a:effectLst>
                  <a:outerShdw blurRad="38100" dist="38100" dir="2700000" algn="tl">
                    <a:srgbClr val="000000">
                      <a:alpha val="43137"/>
                    </a:srgbClr>
                  </a:outerShdw>
                </a:effectLst>
                <a:latin typeface="Imprint MT Shadow"/>
                <a:cs typeface="Imprint MT Shadow"/>
              </a:rPr>
            </a:br>
            <a:r>
              <a:rPr lang="en-US" sz="5000" dirty="0">
                <a:solidFill>
                  <a:srgbClr val="FFDB07"/>
                </a:solidFill>
                <a:effectLst>
                  <a:outerShdw blurRad="38100" dist="38100" dir="2700000" algn="tl">
                    <a:srgbClr val="000000">
                      <a:alpha val="43137"/>
                    </a:srgbClr>
                  </a:outerShdw>
                </a:effectLst>
                <a:latin typeface="Imprint MT Shadow"/>
                <a:cs typeface="Imprint MT Shadow"/>
              </a:rPr>
              <a:t>The</a:t>
            </a:r>
            <a:br>
              <a:rPr lang="en-US" sz="5000" dirty="0">
                <a:solidFill>
                  <a:srgbClr val="FFDB07"/>
                </a:solidFill>
                <a:effectLst>
                  <a:outerShdw blurRad="38100" dist="38100" dir="2700000" algn="tl">
                    <a:srgbClr val="000000">
                      <a:alpha val="43137"/>
                    </a:srgbClr>
                  </a:outerShdw>
                </a:effectLst>
                <a:latin typeface="Imprint MT Shadow"/>
                <a:cs typeface="Imprint MT Shadow"/>
              </a:rPr>
            </a:br>
            <a:r>
              <a:rPr lang="en-US" sz="5000" dirty="0">
                <a:solidFill>
                  <a:srgbClr val="FFDB07"/>
                </a:solidFill>
                <a:effectLst>
                  <a:outerShdw blurRad="38100" dist="38100" dir="2700000" algn="tl">
                    <a:srgbClr val="000000">
                      <a:alpha val="43137"/>
                    </a:srgbClr>
                  </a:outerShdw>
                </a:effectLst>
                <a:latin typeface="Imprint MT Shadow"/>
                <a:cs typeface="Imprint MT Shadow"/>
              </a:rPr>
              <a:t>Result?</a:t>
            </a:r>
          </a:p>
        </p:txBody>
      </p:sp>
      <p:sp>
        <p:nvSpPr>
          <p:cNvPr id="4" name="Content Placeholder 3"/>
          <p:cNvSpPr>
            <a:spLocks noGrp="1"/>
          </p:cNvSpPr>
          <p:nvPr>
            <p:ph idx="1"/>
          </p:nvPr>
        </p:nvSpPr>
        <p:spPr>
          <a:xfrm>
            <a:off x="2279650" y="623887"/>
            <a:ext cx="5568950" cy="5853113"/>
          </a:xfrm>
        </p:spPr>
        <p:txBody>
          <a:bodyPr/>
          <a:lstStyle/>
          <a:p>
            <a:pPr>
              <a:buNone/>
            </a:pPr>
            <a:r>
              <a:rPr lang="en-US" dirty="0"/>
              <a:t>	</a:t>
            </a:r>
            <a:r>
              <a:rPr lang="en-US" sz="3000" b="1" i="1" dirty="0">
                <a:solidFill>
                  <a:srgbClr val="FFFF00"/>
                </a:solidFill>
                <a:effectLst>
                  <a:outerShdw blurRad="38100" dist="38100" dir="2700000" algn="tl">
                    <a:srgbClr val="000000">
                      <a:alpha val="43137"/>
                    </a:srgbClr>
                  </a:outerShdw>
                </a:effectLst>
              </a:rPr>
              <a:t>After 4 years of speaking nationally at large regional  and national home school conventions vision casting and challenging students, parents, educators, youth group leaders, etc., on college as a global missions field, we saw no long </a:t>
            </a:r>
            <a:r>
              <a:rPr lang="en-US" b="1" i="1" dirty="0">
                <a:solidFill>
                  <a:srgbClr val="FFFF00"/>
                </a:solidFill>
                <a:effectLst>
                  <a:outerShdw blurRad="38100" dist="38100" dir="2700000" algn="tl">
                    <a:srgbClr val="000000">
                      <a:alpha val="43137"/>
                    </a:srgbClr>
                  </a:outerShdw>
                </a:effectLst>
              </a:rPr>
              <a:t>lasting response.  After draining our savings                account, we had to stop.</a:t>
            </a:r>
          </a:p>
        </p:txBody>
      </p:sp>
      <p:sp>
        <p:nvSpPr>
          <p:cNvPr id="5" name="Text Placeholder 4"/>
          <p:cNvSpPr>
            <a:spLocks noGrp="1"/>
          </p:cNvSpPr>
          <p:nvPr>
            <p:ph type="body" sz="half" idx="2"/>
          </p:nvPr>
        </p:nvSpPr>
        <p:spPr>
          <a:xfrm>
            <a:off x="457201" y="2057400"/>
            <a:ext cx="2209800" cy="4081463"/>
          </a:xfrm>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l="5530" t="7725" r="14286" b="4721"/>
          <a:stretch>
            <a:fillRect/>
          </a:stretch>
        </p:blipFill>
        <p:spPr>
          <a:xfrm>
            <a:off x="7162800" y="4648200"/>
            <a:ext cx="1754841" cy="2057400"/>
          </a:xfrm>
          <a:prstGeom prst="rect">
            <a:avLst/>
          </a:prstGeom>
          <a:ln>
            <a:solidFill>
              <a:srgbClr val="00CC99"/>
            </a:solidFill>
          </a:ln>
          <a:effectLst>
            <a:glow rad="228600">
              <a:schemeClr val="accent5">
                <a:alpha val="75000"/>
              </a:schemeClr>
            </a:glow>
          </a:effectLst>
        </p:spPr>
      </p:pic>
    </p:spTree>
  </p:cSld>
  <p:clrMapOvr>
    <a:masterClrMapping/>
  </p:clrMapOvr>
  <p:transition spd="med">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66" name="Picture 2" descr="&#10;PSP Globe.tif                                                  0000B37FiBook HD                       ABA78158:"/>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 name="Title 2"/>
          <p:cNvSpPr>
            <a:spLocks noGrp="1"/>
          </p:cNvSpPr>
          <p:nvPr>
            <p:ph type="title"/>
          </p:nvPr>
        </p:nvSpPr>
        <p:spPr/>
        <p:txBody>
          <a:bodyPr/>
          <a:lstStyle/>
          <a:p>
            <a:r>
              <a:rPr lang="en-US" sz="8000" b="1" dirty="0">
                <a:solidFill>
                  <a:srgbClr val="FF0000"/>
                </a:solidFill>
                <a:effectLst>
                  <a:outerShdw blurRad="38100" dist="38100" dir="2700000" algn="tl">
                    <a:srgbClr val="000000">
                      <a:alpha val="43137"/>
                    </a:srgbClr>
                  </a:outerShdw>
                </a:effectLst>
                <a:latin typeface="Curlz MT"/>
                <a:cs typeface="Curlz MT"/>
              </a:rPr>
              <a:t>But there is</a:t>
            </a:r>
            <a:endParaRPr lang="en-US" sz="8000" dirty="0"/>
          </a:p>
        </p:txBody>
      </p:sp>
      <p:sp>
        <p:nvSpPr>
          <p:cNvPr id="4" name="Content Placeholder 3"/>
          <p:cNvSpPr>
            <a:spLocks noGrp="1"/>
          </p:cNvSpPr>
          <p:nvPr>
            <p:ph idx="1"/>
          </p:nvPr>
        </p:nvSpPr>
        <p:spPr/>
        <p:txBody>
          <a:bodyPr/>
          <a:lstStyle/>
          <a:p>
            <a:pPr algn="ctr">
              <a:buNone/>
            </a:pPr>
            <a:endParaRPr lang="en-US" sz="6000" b="1" dirty="0">
              <a:solidFill>
                <a:srgbClr val="FF0000"/>
              </a:solidFill>
              <a:effectLst>
                <a:outerShdw blurRad="38100" dist="38100" dir="2700000" algn="tl">
                  <a:srgbClr val="000000">
                    <a:alpha val="43137"/>
                  </a:srgbClr>
                </a:outerShdw>
              </a:effectLst>
              <a:latin typeface="Curlz MT"/>
              <a:cs typeface="Curlz MT"/>
            </a:endParaRPr>
          </a:p>
        </p:txBody>
      </p:sp>
      <p:pic>
        <p:nvPicPr>
          <p:cNvPr id="5" name="Picture 4"/>
          <p:cNvPicPr>
            <a:picLocks noChangeAspect="1"/>
          </p:cNvPicPr>
          <p:nvPr/>
        </p:nvPicPr>
        <p:blipFill>
          <a:blip r:embed="rId4"/>
          <a:stretch>
            <a:fillRect/>
          </a:stretch>
        </p:blipFill>
        <p:spPr>
          <a:xfrm>
            <a:off x="2362200" y="2209800"/>
            <a:ext cx="4690973" cy="4196144"/>
          </a:xfrm>
          <a:prstGeom prst="ellipse">
            <a:avLst/>
          </a:prstGeom>
          <a:solidFill>
            <a:srgbClr val="FF6600"/>
          </a:solidFill>
          <a:ln w="63500" cap="rnd">
            <a:solidFill>
              <a:srgbClr val="FF6600"/>
            </a:solidFill>
          </a:ln>
          <a:effectLst>
            <a:glow rad="139700">
              <a:schemeClr val="accent1">
                <a:alpha val="75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7086600" y="1828800"/>
            <a:ext cx="1905000" cy="1939018"/>
          </a:xfrm>
          <a:prstGeom prst="rect">
            <a:avLst/>
          </a:prstGeom>
          <a:ln>
            <a:noFill/>
          </a:ln>
          <a:effectLst>
            <a:softEdge rad="112500"/>
          </a:effectLst>
        </p:spPr>
      </p:pic>
      <p:pic>
        <p:nvPicPr>
          <p:cNvPr id="10" name="Picture 9"/>
          <p:cNvPicPr>
            <a:picLocks noChangeAspect="1"/>
          </p:cNvPicPr>
          <p:nvPr/>
        </p:nvPicPr>
        <p:blipFill>
          <a:blip r:embed="rId6"/>
          <a:stretch>
            <a:fillRect/>
          </a:stretch>
        </p:blipFill>
        <p:spPr>
          <a:xfrm>
            <a:off x="685800" y="3429000"/>
            <a:ext cx="1524000" cy="2356701"/>
          </a:xfrm>
          <a:prstGeom prst="rect">
            <a:avLst/>
          </a:prstGeom>
          <a:ln>
            <a:noFill/>
          </a:ln>
          <a:effectLst>
            <a:softEdge rad="112500"/>
          </a:effectLst>
        </p:spPr>
      </p:pic>
    </p:spTree>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DB07"/>
                </a:solidFill>
                <a:effectLst>
                  <a:outerShdw blurRad="38100" dist="38100" dir="2700000" algn="tl">
                    <a:srgbClr val="000000">
                      <a:alpha val="43137"/>
                    </a:srgbClr>
                  </a:outerShdw>
                </a:effectLst>
              </a:rPr>
              <a:t>Good News Point #1</a:t>
            </a:r>
          </a:p>
        </p:txBody>
      </p:sp>
      <p:sp>
        <p:nvSpPr>
          <p:cNvPr id="3" name="Content Placeholder 2"/>
          <p:cNvSpPr>
            <a:spLocks noGrp="1"/>
          </p:cNvSpPr>
          <p:nvPr>
            <p:ph idx="1"/>
          </p:nvPr>
        </p:nvSpPr>
        <p:spPr>
          <a:xfrm>
            <a:off x="457200" y="1981200"/>
            <a:ext cx="8077200" cy="4114800"/>
          </a:xfrm>
        </p:spPr>
        <p:txBody>
          <a:bodyPr/>
          <a:lstStyle/>
          <a:p>
            <a:pPr algn="ctr">
              <a:buNone/>
            </a:pPr>
            <a:r>
              <a:rPr lang="en-US" sz="2600" dirty="0">
                <a:solidFill>
                  <a:srgbClr val="FFFF00"/>
                </a:solidFill>
                <a:effectLst>
                  <a:outerShdw blurRad="38100" dist="38100" dir="2700000" algn="tl">
                    <a:srgbClr val="000000">
                      <a:alpha val="43137"/>
                    </a:srgbClr>
                  </a:outerShdw>
                </a:effectLst>
              </a:rPr>
              <a:t>	</a:t>
            </a:r>
            <a:endParaRPr lang="en-US" sz="2800" b="1" i="1" dirty="0">
              <a:solidFill>
                <a:srgbClr val="FFFF00"/>
              </a:solidFill>
              <a:effectLst>
                <a:outerShdw blurRad="38100" dist="38100" dir="2700000" algn="tl">
                  <a:srgbClr val="000000">
                    <a:alpha val="43137"/>
                  </a:srgbClr>
                </a:outerShdw>
              </a:effectLst>
            </a:endParaRPr>
          </a:p>
          <a:p>
            <a:pPr>
              <a:buNone/>
            </a:pPr>
            <a:endParaRPr lang="en-US" sz="2600" dirty="0">
              <a:solidFill>
                <a:srgbClr val="FFFF00"/>
              </a:solidFill>
              <a:effectLst>
                <a:outerShdw blurRad="38100" dist="38100" dir="2700000" algn="tl">
                  <a:srgbClr val="000000">
                    <a:alpha val="43137"/>
                  </a:srgbClr>
                </a:outerShdw>
              </a:effectLst>
            </a:endParaRPr>
          </a:p>
          <a:p>
            <a:pPr>
              <a:buNone/>
            </a:pPr>
            <a:r>
              <a:rPr lang="en-US" sz="2600" dirty="0">
                <a:solidFill>
                  <a:srgbClr val="FFFF00"/>
                </a:solidFill>
                <a:effectLst>
                  <a:outerShdw blurRad="38100" dist="38100" dir="2700000" algn="tl">
                    <a:srgbClr val="000000">
                      <a:alpha val="43137"/>
                    </a:srgbClr>
                  </a:outerShdw>
                </a:effectLst>
              </a:rPr>
              <a:t>	</a:t>
            </a:r>
          </a:p>
          <a:p>
            <a:pPr>
              <a:buNone/>
            </a:pPr>
            <a:endParaRPr lang="en-US" sz="2600" dirty="0">
              <a:solidFill>
                <a:srgbClr val="FFFF00"/>
              </a:solidFill>
              <a:effectLst>
                <a:outerShdw blurRad="38100" dist="38100" dir="2700000" algn="tl">
                  <a:srgbClr val="000000">
                    <a:alpha val="43137"/>
                  </a:srgbClr>
                </a:outerShdw>
              </a:effectLst>
            </a:endParaRPr>
          </a:p>
          <a:p>
            <a:pPr>
              <a:buNone/>
            </a:pPr>
            <a:endParaRPr lang="en-US" sz="2600" dirty="0">
              <a:solidFill>
                <a:srgbClr val="FFFF00"/>
              </a:solidFill>
              <a:effectLst>
                <a:outerShdw blurRad="38100" dist="38100" dir="2700000" algn="tl">
                  <a:srgbClr val="000000">
                    <a:alpha val="43137"/>
                  </a:srgbClr>
                </a:outerShdw>
              </a:effectLst>
            </a:endParaRPr>
          </a:p>
          <a:p>
            <a:pPr>
              <a:buNone/>
            </a:pPr>
            <a:endParaRPr lang="en-US" sz="2600" dirty="0">
              <a:solidFill>
                <a:srgbClr val="FFFF00"/>
              </a:solidFill>
              <a:effectLst>
                <a:outerShdw blurRad="38100" dist="38100" dir="2700000" algn="tl">
                  <a:srgbClr val="000000">
                    <a:alpha val="43137"/>
                  </a:srgbClr>
                </a:outerShdw>
              </a:effectLst>
            </a:endParaRPr>
          </a:p>
          <a:p>
            <a:pPr>
              <a:buNone/>
            </a:pPr>
            <a:r>
              <a:rPr lang="en-US" sz="2600" dirty="0">
                <a:solidFill>
                  <a:srgbClr val="FFFF00"/>
                </a:solidFill>
                <a:effectLst>
                  <a:outerShdw blurRad="38100" dist="38100" dir="2700000" algn="tl">
                    <a:srgbClr val="000000">
                      <a:alpha val="43137"/>
                    </a:srgbClr>
                  </a:outerShdw>
                </a:effectLst>
              </a:rPr>
              <a:t>	</a:t>
            </a:r>
            <a:r>
              <a:rPr lang="en-US" sz="2200" dirty="0">
                <a:solidFill>
                  <a:srgbClr val="FFFF00"/>
                </a:solidFill>
                <a:effectLst>
                  <a:outerShdw blurRad="38100" dist="38100" dir="2700000" algn="tl">
                    <a:srgbClr val="000000">
                      <a:alpha val="43137"/>
                    </a:srgbClr>
                  </a:outerShdw>
                </a:effectLst>
              </a:rPr>
              <a:t>-- Sarah Eekhoff Zylstra, “Campus Ministries Race to Keep up with Record Number of International Students” (2/2/17),</a:t>
            </a:r>
            <a:r>
              <a:rPr lang="en-US" sz="2200" dirty="0" smtClean="0">
                <a:solidFill>
                  <a:srgbClr val="FFFF00"/>
                </a:solidFill>
                <a:effectLst>
                  <a:outerShdw blurRad="38100" dist="38100" dir="2700000" algn="tl">
                    <a:srgbClr val="000000">
                      <a:alpha val="43137"/>
                    </a:srgbClr>
                  </a:outerShdw>
                </a:effectLst>
              </a:rPr>
              <a:t> </a:t>
            </a:r>
            <a:r>
              <a:rPr lang="en-US" sz="1600" dirty="0" err="1" smtClean="0">
                <a:ln>
                  <a:solidFill>
                    <a:srgbClr val="85FFE0"/>
                  </a:solidFill>
                </a:ln>
                <a:solidFill>
                  <a:srgbClr val="FFFFFF"/>
                </a:solidFill>
                <a:effectLst>
                  <a:outerShdw blurRad="38100" dist="38100" dir="2700000" algn="tl">
                    <a:srgbClr val="000000">
                      <a:alpha val="43137"/>
                    </a:srgbClr>
                  </a:outerShdw>
                </a:effectLst>
                <a:latin typeface="Bell MT"/>
                <a:cs typeface="Bell MT"/>
              </a:rPr>
              <a:t>https://www.thegospelcoalition.org/article/campus-ministries-race-to-keep-up-with-record-number-international-students</a:t>
            </a:r>
            <a:endParaRPr lang="en-US" sz="1600" dirty="0" smtClean="0">
              <a:ln>
                <a:solidFill>
                  <a:srgbClr val="000094"/>
                </a:solidFill>
              </a:ln>
              <a:solidFill>
                <a:schemeClr val="accent5"/>
              </a:solidFill>
              <a:latin typeface="Bell MT"/>
              <a:cs typeface="Bell MT"/>
            </a:endParaRPr>
          </a:p>
          <a:p>
            <a:pPr>
              <a:buNone/>
            </a:pPr>
            <a:endParaRPr lang="en-US" dirty="0"/>
          </a:p>
        </p:txBody>
      </p:sp>
      <p:sp>
        <p:nvSpPr>
          <p:cNvPr id="4" name="TextBox 3"/>
          <p:cNvSpPr txBox="1"/>
          <p:nvPr/>
        </p:nvSpPr>
        <p:spPr>
          <a:xfrm>
            <a:off x="1600200" y="1752600"/>
            <a:ext cx="6172200" cy="2862322"/>
          </a:xfrm>
          <a:prstGeom prst="rect">
            <a:avLst/>
          </a:prstGeom>
          <a:noFill/>
        </p:spPr>
        <p:txBody>
          <a:bodyPr wrap="square" rtlCol="0">
            <a:spAutoFit/>
          </a:bodyPr>
          <a:lstStyle/>
          <a:p>
            <a:pPr algn="ctr"/>
            <a:r>
              <a:rPr lang="en-US" sz="3000" b="1" i="1" dirty="0">
                <a:solidFill>
                  <a:srgbClr val="FFFF00"/>
                </a:solidFill>
                <a:effectLst>
                  <a:outerShdw blurRad="38100" dist="38100" dir="2700000" algn="tl">
                    <a:srgbClr val="000000">
                      <a:alpha val="43137"/>
                    </a:srgbClr>
                  </a:outerShdw>
                </a:effectLst>
              </a:rPr>
              <a:t>“In January </a:t>
            </a:r>
            <a:r>
              <a:rPr lang="en-US" sz="2200" b="1" i="1" dirty="0">
                <a:solidFill>
                  <a:srgbClr val="FFFF00"/>
                </a:solidFill>
                <a:effectLst>
                  <a:outerShdw blurRad="38100" dist="38100" dir="2700000" algn="tl">
                    <a:srgbClr val="000000">
                      <a:alpha val="43137"/>
                    </a:srgbClr>
                  </a:outerShdw>
                </a:effectLst>
              </a:rPr>
              <a:t>[2017]</a:t>
            </a:r>
            <a:r>
              <a:rPr lang="en-US" sz="3000" b="1" i="1" dirty="0">
                <a:solidFill>
                  <a:srgbClr val="FFFF00"/>
                </a:solidFill>
                <a:effectLst>
                  <a:outerShdw blurRad="38100" dist="38100" dir="2700000" algn="tl">
                    <a:srgbClr val="000000">
                      <a:alpha val="43137"/>
                    </a:srgbClr>
                  </a:outerShdw>
                </a:effectLst>
              </a:rPr>
              <a:t>, Chi Alpha rolled out an initiative that acknowledges </a:t>
            </a:r>
          </a:p>
          <a:p>
            <a:pPr algn="ctr"/>
            <a:r>
              <a:rPr lang="en-US" sz="3000" b="1" i="1" dirty="0">
                <a:solidFill>
                  <a:srgbClr val="FFFF00"/>
                </a:solidFill>
                <a:effectLst>
                  <a:outerShdw blurRad="38100" dist="38100" dir="2700000" algn="tl">
                    <a:srgbClr val="000000">
                      <a:alpha val="43137"/>
                    </a:srgbClr>
                  </a:outerShdw>
                </a:effectLst>
              </a:rPr>
              <a:t>both the work God is doing among international students and the responsibility of Christian students </a:t>
            </a:r>
          </a:p>
          <a:p>
            <a:pPr algn="ctr"/>
            <a:r>
              <a:rPr lang="en-US" sz="3000" b="1" i="1" dirty="0">
                <a:solidFill>
                  <a:srgbClr val="FFFF00"/>
                </a:solidFill>
                <a:effectLst>
                  <a:outerShdw blurRad="38100" dist="38100" dir="2700000" algn="tl">
                    <a:srgbClr val="000000">
                      <a:alpha val="43137"/>
                    </a:srgbClr>
                  </a:outerShdw>
                </a:effectLst>
              </a:rPr>
              <a:t>to intentionally engage them.”</a:t>
            </a:r>
            <a:endParaRPr lang="en-US" sz="3000" dirty="0"/>
          </a:p>
        </p:txBody>
      </p:sp>
    </p:spTree>
  </p:cSld>
  <p:clrMapOvr>
    <a:masterClrMapping/>
  </p:clrMapOvr>
  <p:transition spd="med">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DB07"/>
                </a:solidFill>
                <a:effectLst>
                  <a:outerShdw blurRad="38100" dist="38100" dir="2700000" algn="tl">
                    <a:srgbClr val="000000">
                      <a:alpha val="43137"/>
                    </a:srgbClr>
                  </a:outerShdw>
                </a:effectLst>
              </a:rPr>
              <a:t>Good News Point #2</a:t>
            </a:r>
          </a:p>
        </p:txBody>
      </p:sp>
      <p:sp>
        <p:nvSpPr>
          <p:cNvPr id="3" name="Content Placeholder 2"/>
          <p:cNvSpPr>
            <a:spLocks noGrp="1"/>
          </p:cNvSpPr>
          <p:nvPr>
            <p:ph idx="1"/>
          </p:nvPr>
        </p:nvSpPr>
        <p:spPr>
          <a:xfrm>
            <a:off x="381000" y="1981200"/>
            <a:ext cx="8153400" cy="4114800"/>
          </a:xfrm>
        </p:spPr>
        <p:txBody>
          <a:bodyPr/>
          <a:lstStyle/>
          <a:p>
            <a:pPr>
              <a:buNone/>
            </a:pPr>
            <a:r>
              <a:rPr lang="en-US" sz="2600" dirty="0">
                <a:solidFill>
                  <a:srgbClr val="FFFF00"/>
                </a:solidFill>
                <a:effectLst>
                  <a:outerShdw blurRad="38100" dist="38100" dir="2700000" algn="tl">
                    <a:srgbClr val="000000">
                      <a:alpha val="43137"/>
                    </a:srgbClr>
                  </a:outerShdw>
                </a:effectLst>
              </a:rPr>
              <a:t>	</a:t>
            </a:r>
            <a:r>
              <a:rPr lang="en-US" sz="3000" b="1" i="1" dirty="0">
                <a:solidFill>
                  <a:srgbClr val="FFDB07"/>
                </a:solidFill>
                <a:effectLst>
                  <a:outerShdw blurRad="38100" dist="38100" dir="2700000" algn="tl">
                    <a:srgbClr val="000000">
                      <a:alpha val="43137"/>
                    </a:srgbClr>
                  </a:outerShdw>
                </a:effectLst>
              </a:rPr>
              <a:t>“Almost all of InterVarsity’s 1,000 chapters  now contain at least one international student.”</a:t>
            </a:r>
          </a:p>
          <a:p>
            <a:pPr>
              <a:buNone/>
            </a:pPr>
            <a:endParaRPr lang="en-US" sz="2600" dirty="0">
              <a:solidFill>
                <a:srgbClr val="FFFF00"/>
              </a:solidFill>
              <a:effectLst>
                <a:outerShdw blurRad="38100" dist="38100" dir="2700000" algn="tl">
                  <a:srgbClr val="000000">
                    <a:alpha val="43137"/>
                  </a:srgbClr>
                </a:outerShdw>
              </a:effectLst>
            </a:endParaRPr>
          </a:p>
          <a:p>
            <a:pPr>
              <a:buNone/>
            </a:pPr>
            <a:r>
              <a:rPr lang="en-US" sz="2600" dirty="0">
                <a:solidFill>
                  <a:srgbClr val="FFFF00"/>
                </a:solidFill>
                <a:effectLst>
                  <a:outerShdw blurRad="38100" dist="38100" dir="2700000" algn="tl">
                    <a:srgbClr val="000000">
                      <a:alpha val="43137"/>
                    </a:srgbClr>
                  </a:outerShdw>
                </a:effectLst>
              </a:rPr>
              <a:t>	</a:t>
            </a:r>
            <a:r>
              <a:rPr lang="en-US" sz="2200" dirty="0">
                <a:solidFill>
                  <a:srgbClr val="FFFF00"/>
                </a:solidFill>
                <a:effectLst>
                  <a:outerShdw blurRad="38100" dist="38100" dir="2700000" algn="tl">
                    <a:srgbClr val="000000">
                      <a:alpha val="43137"/>
                    </a:srgbClr>
                  </a:outerShdw>
                </a:effectLst>
              </a:rPr>
              <a:t>-- Marc Papai, Director of InterVarsity ISM, quote by Sarah Eekhoff Zylstra in “Campus Ministries Race to Keep up with Record Number of International Students” (2/2/17), </a:t>
            </a:r>
            <a:r>
              <a:rPr lang="en-US" sz="1800" dirty="0" err="1">
                <a:ln>
                  <a:solidFill>
                    <a:srgbClr val="85FFE0"/>
                  </a:solidFill>
                </a:ln>
                <a:solidFill>
                  <a:srgbClr val="FFFFFF"/>
                </a:solidFill>
                <a:effectLst>
                  <a:outerShdw blurRad="38100" dist="38100" dir="2700000" algn="tl">
                    <a:srgbClr val="000000">
                      <a:alpha val="43137"/>
                    </a:srgbClr>
                  </a:outerShdw>
                </a:effectLst>
                <a:latin typeface="Bell MT"/>
                <a:cs typeface="Bell MT"/>
              </a:rPr>
              <a:t>https://www.thegospelcoalition.org/article/campus-ministries-race-to-keep-up-</a:t>
            </a:r>
            <a:r>
              <a:rPr lang="en-US" sz="1800" dirty="0">
                <a:ln>
                  <a:solidFill>
                    <a:srgbClr val="85FFE0"/>
                  </a:solidFill>
                </a:ln>
                <a:solidFill>
                  <a:srgbClr val="FFFFFF"/>
                </a:solidFill>
                <a:effectLst>
                  <a:outerShdw blurRad="38100" dist="38100" dir="2700000" algn="tl">
                    <a:srgbClr val="000000">
                      <a:alpha val="43137"/>
                    </a:srgbClr>
                  </a:outerShdw>
                </a:effectLst>
                <a:latin typeface="Bell MT"/>
                <a:cs typeface="Bell MT"/>
              </a:rPr>
              <a:t>        with-record-number-international-students</a:t>
            </a:r>
          </a:p>
          <a:p>
            <a:pPr>
              <a:buNone/>
            </a:pPr>
            <a:endParaRPr lang="en-US" dirty="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66" name="Picture 2" descr="&#10;PSP Globe.tif                                                  0000B37FiBook HD                       ABA78158:"/>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 name="Title 2"/>
          <p:cNvSpPr>
            <a:spLocks noGrp="1"/>
          </p:cNvSpPr>
          <p:nvPr>
            <p:ph type="title"/>
          </p:nvPr>
        </p:nvSpPr>
        <p:spPr/>
        <p:txBody>
          <a:bodyPr/>
          <a:lstStyle/>
          <a:p>
            <a:r>
              <a:rPr lang="en-US" dirty="0">
                <a:solidFill>
                  <a:srgbClr val="FFFF00"/>
                </a:solidFill>
                <a:effectLst>
                  <a:outerShdw blurRad="38100" dist="38100" dir="2700000" algn="tl">
                    <a:srgbClr val="000000">
                      <a:alpha val="43137"/>
                    </a:srgbClr>
                  </a:outerShdw>
                </a:effectLst>
              </a:rPr>
              <a:t>What We Have Seen </a:t>
            </a:r>
            <a:r>
              <a:rPr lang="en-US" sz="3800" dirty="0">
                <a:solidFill>
                  <a:srgbClr val="FFFF00"/>
                </a:solidFill>
                <a:effectLst>
                  <a:outerShdw blurRad="38100" dist="38100" dir="2700000" algn="tl">
                    <a:srgbClr val="000000">
                      <a:alpha val="43137"/>
                    </a:srgbClr>
                  </a:outerShdw>
                </a:effectLst>
              </a:rPr>
              <a:t>(Part A)</a:t>
            </a:r>
            <a:endParaRPr lang="en-US" dirty="0">
              <a:solidFill>
                <a:srgbClr val="FFFF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85800" y="1828800"/>
            <a:ext cx="8153400" cy="4114800"/>
          </a:xfrm>
        </p:spPr>
        <p:txBody>
          <a:bodyPr/>
          <a:lstStyle/>
          <a:p>
            <a:r>
              <a:rPr lang="en-US" sz="3000" i="1" dirty="0">
                <a:solidFill>
                  <a:srgbClr val="FFFF00"/>
                </a:solidFill>
                <a:effectLst>
                  <a:outerShdw blurRad="38100" dist="38100" dir="2700000" algn="tl">
                    <a:srgbClr val="000000">
                      <a:alpha val="43137"/>
                    </a:srgbClr>
                  </a:outerShdw>
                </a:effectLst>
              </a:rPr>
              <a:t>We are in the Third Wave of global mission outreach.</a:t>
            </a:r>
          </a:p>
        </p:txBody>
      </p:sp>
      <p:pic>
        <p:nvPicPr>
          <p:cNvPr id="5" name="Picture 4"/>
          <p:cNvPicPr>
            <a:picLocks noChangeAspect="1"/>
          </p:cNvPicPr>
          <p:nvPr/>
        </p:nvPicPr>
        <p:blipFill>
          <a:blip r:embed="rId4"/>
          <a:stretch>
            <a:fillRect/>
          </a:stretch>
        </p:blipFill>
        <p:spPr>
          <a:xfrm>
            <a:off x="8001000" y="2590800"/>
            <a:ext cx="952500" cy="952500"/>
          </a:xfrm>
          <a:prstGeom prst="rect">
            <a:avLst/>
          </a:prstGeom>
          <a:effectLst>
            <a:glow rad="228600">
              <a:schemeClr val="accent2">
                <a:alpha val="75000"/>
              </a:schemeClr>
            </a:glow>
          </a:effectLst>
        </p:spPr>
      </p:pic>
      <p:pic>
        <p:nvPicPr>
          <p:cNvPr id="6" name="Picture 5"/>
          <p:cNvPicPr>
            <a:picLocks noChangeAspect="1"/>
          </p:cNvPicPr>
          <p:nvPr/>
        </p:nvPicPr>
        <p:blipFill>
          <a:blip r:embed="rId5"/>
          <a:stretch>
            <a:fillRect/>
          </a:stretch>
        </p:blipFill>
        <p:spPr>
          <a:xfrm>
            <a:off x="3124200" y="2590800"/>
            <a:ext cx="3048000" cy="2603500"/>
          </a:xfrm>
          <a:prstGeom prst="rect">
            <a:avLst/>
          </a:prstGeom>
          <a:ln>
            <a:solidFill>
              <a:srgbClr val="0000FF"/>
            </a:solidFill>
          </a:ln>
        </p:spPr>
      </p:pic>
      <p:pic>
        <p:nvPicPr>
          <p:cNvPr id="7" name="Picture 6"/>
          <p:cNvPicPr>
            <a:picLocks noChangeAspect="1"/>
          </p:cNvPicPr>
          <p:nvPr/>
        </p:nvPicPr>
        <p:blipFill>
          <a:blip r:embed="rId6"/>
          <a:stretch>
            <a:fillRect/>
          </a:stretch>
        </p:blipFill>
        <p:spPr>
          <a:xfrm rot="16200000">
            <a:off x="-907659" y="4426342"/>
            <a:ext cx="3581400" cy="824717"/>
          </a:xfrm>
          <a:prstGeom prst="rect">
            <a:avLst/>
          </a:prstGeom>
          <a:effectLst>
            <a:glow rad="228600">
              <a:schemeClr val="accent1">
                <a:alpha val="75000"/>
              </a:schemeClr>
            </a:glow>
          </a:effectLst>
        </p:spPr>
      </p:pic>
      <p:pic>
        <p:nvPicPr>
          <p:cNvPr id="8" name="Picture 7"/>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rot="20590812">
            <a:off x="1447800" y="3320246"/>
            <a:ext cx="1524000" cy="1143000"/>
          </a:xfrm>
          <a:prstGeom prst="rect">
            <a:avLst/>
          </a:prstGeom>
          <a:scene3d>
            <a:camera prst="orthographicFront"/>
            <a:lightRig rig="threePt" dir="t"/>
          </a:scene3d>
          <a:sp3d>
            <a:bevelT w="139700" prst="cross"/>
          </a:sp3d>
        </p:spPr>
      </p:pic>
      <p:pic>
        <p:nvPicPr>
          <p:cNvPr id="9" name="Picture 8"/>
          <p:cNvPicPr>
            <a:picLocks noChangeAspect="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1524000" y="5257800"/>
            <a:ext cx="23622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rot="1581619">
            <a:off x="6406713" y="3343848"/>
            <a:ext cx="1671650" cy="1447800"/>
          </a:xfrm>
          <a:prstGeom prst="rect">
            <a:avLst/>
          </a:prstGeom>
          <a:ln>
            <a:solidFill>
              <a:srgbClr val="FF6600"/>
            </a:solidFill>
          </a:ln>
        </p:spPr>
      </p:pic>
      <p:pic>
        <p:nvPicPr>
          <p:cNvPr id="11" name="Picture 10"/>
          <p:cNvPicPr>
            <a:picLocks noChangeAspect="1"/>
          </p:cNvPicPr>
          <p:nvPr/>
        </p:nvPicPr>
        <p:blipFill>
          <a:blip r:embed="rId10"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rot="1699924">
            <a:off x="7492975" y="4465496"/>
            <a:ext cx="416349" cy="170308"/>
          </a:xfrm>
          <a:prstGeom prst="rect">
            <a:avLst/>
          </a:prstGeom>
        </p:spPr>
      </p:pic>
      <p:pic>
        <p:nvPicPr>
          <p:cNvPr id="12" name="Picture 11"/>
          <p:cNvPicPr>
            <a:picLocks noChangeAspect="1"/>
          </p:cNvPicPr>
          <p:nvPr/>
        </p:nvPicPr>
        <p:blipFill>
          <a:blip r:embed="rId11"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rot="20242169">
            <a:off x="4802538" y="5447213"/>
            <a:ext cx="2692861" cy="620202"/>
          </a:xfrm>
          <a:prstGeom prst="rect">
            <a:avLst/>
          </a:prstGeom>
          <a:ln w="28575" cap="flat" cmpd="sng" algn="ctr">
            <a:solidFill>
              <a:srgbClr val="FFFF00"/>
            </a:solidFill>
            <a:prstDash val="solid"/>
            <a:round/>
            <a:headEnd type="none" w="med" len="med"/>
            <a:tailEnd type="none" w="med" len="med"/>
          </a:ln>
          <a:effectLst>
            <a:glow rad="139700">
              <a:schemeClr val="accent4">
                <a:alpha val="75000"/>
              </a:schemeClr>
            </a:glow>
          </a:effectLst>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3050"/>
            <a:ext cx="3008313" cy="1162050"/>
          </a:xfrm>
        </p:spPr>
        <p:txBody>
          <a:bodyPr/>
          <a:lstStyle/>
          <a:p>
            <a:r>
              <a:rPr lang="en-US" sz="3200" dirty="0">
                <a:solidFill>
                  <a:srgbClr val="FFDB07"/>
                </a:solidFill>
                <a:effectLst>
                  <a:outerShdw blurRad="38100" dist="38100" dir="2700000" algn="tl">
                    <a:srgbClr val="000000">
                      <a:alpha val="43137"/>
                    </a:srgbClr>
                  </a:outerShdw>
                </a:effectLst>
              </a:rPr>
              <a:t>Kenneth E. Bailey</a:t>
            </a:r>
          </a:p>
        </p:txBody>
      </p:sp>
      <p:sp>
        <p:nvSpPr>
          <p:cNvPr id="3" name="Content Placeholder 2"/>
          <p:cNvSpPr>
            <a:spLocks noGrp="1"/>
          </p:cNvSpPr>
          <p:nvPr>
            <p:ph idx="1"/>
          </p:nvPr>
        </p:nvSpPr>
        <p:spPr/>
        <p:txBody>
          <a:bodyPr/>
          <a:lstStyle/>
          <a:p>
            <a:pPr>
              <a:buNone/>
            </a:pPr>
            <a:r>
              <a:rPr lang="en-US" sz="2600" dirty="0">
                <a:solidFill>
                  <a:srgbClr val="FFFF00"/>
                </a:solidFill>
                <a:effectLst>
                  <a:outerShdw blurRad="38100" dist="38100" dir="2700000" algn="tl">
                    <a:srgbClr val="000000">
                      <a:alpha val="43137"/>
                    </a:srgbClr>
                  </a:outerShdw>
                </a:effectLst>
              </a:rPr>
              <a:t>	</a:t>
            </a:r>
            <a:endParaRPr lang="en-US" sz="3000" b="1" i="1" dirty="0">
              <a:solidFill>
                <a:srgbClr val="FFDB07"/>
              </a:solidFill>
              <a:effectLst>
                <a:outerShdw blurRad="38100" dist="38100" dir="2700000" algn="tl">
                  <a:srgbClr val="000000">
                    <a:alpha val="43137"/>
                  </a:srgbClr>
                </a:outerShdw>
              </a:effectLst>
            </a:endParaRPr>
          </a:p>
          <a:p>
            <a:pPr>
              <a:buNone/>
            </a:pPr>
            <a:endParaRPr lang="en-US" sz="2600" dirty="0">
              <a:solidFill>
                <a:srgbClr val="FFFF00"/>
              </a:solidFill>
              <a:effectLst>
                <a:outerShdw blurRad="38100" dist="38100" dir="2700000" algn="tl">
                  <a:srgbClr val="000000">
                    <a:alpha val="43137"/>
                  </a:srgbClr>
                </a:outerShdw>
              </a:effectLst>
            </a:endParaRPr>
          </a:p>
          <a:p>
            <a:pPr>
              <a:buNone/>
            </a:pPr>
            <a:r>
              <a:rPr lang="en-US" sz="2600" dirty="0">
                <a:solidFill>
                  <a:srgbClr val="FFFF00"/>
                </a:solidFill>
                <a:effectLst>
                  <a:outerShdw blurRad="38100" dist="38100" dir="2700000" algn="tl">
                    <a:srgbClr val="000000">
                      <a:alpha val="43137"/>
                    </a:srgbClr>
                  </a:outerShdw>
                </a:effectLst>
              </a:rPr>
              <a:t>	</a:t>
            </a:r>
            <a:endParaRPr lang="en-US" sz="1800" dirty="0">
              <a:ln>
                <a:solidFill>
                  <a:srgbClr val="000094"/>
                </a:solidFill>
              </a:ln>
              <a:latin typeface="Bell MT"/>
              <a:cs typeface="Bell MT"/>
            </a:endParaRPr>
          </a:p>
          <a:p>
            <a:pPr>
              <a:buNone/>
            </a:pPr>
            <a:endParaRPr lang="en-US" dirty="0"/>
          </a:p>
        </p:txBody>
      </p:sp>
      <p:pic>
        <p:nvPicPr>
          <p:cNvPr id="8" name="Picture 7" descr="516c022FUDL._SX331_BO1,204,203,200_.jpg"/>
          <p:cNvPicPr>
            <a:picLocks noChangeAspect="1"/>
          </p:cNvPicPr>
          <p:nvPr/>
        </p:nvPicPr>
        <p:blipFill>
          <a:blip r:embed="rId2"/>
          <a:stretch>
            <a:fillRect/>
          </a:stretch>
        </p:blipFill>
        <p:spPr>
          <a:xfrm>
            <a:off x="304800" y="1641618"/>
            <a:ext cx="2209800" cy="3311382"/>
          </a:xfrm>
          <a:prstGeom prst="rect">
            <a:avLst/>
          </a:prstGeom>
        </p:spPr>
      </p:pic>
      <p:sp>
        <p:nvSpPr>
          <p:cNvPr id="9" name="TextBox 8"/>
          <p:cNvSpPr txBox="1"/>
          <p:nvPr/>
        </p:nvSpPr>
        <p:spPr>
          <a:xfrm>
            <a:off x="381000" y="5086290"/>
            <a:ext cx="2209800" cy="400110"/>
          </a:xfrm>
          <a:prstGeom prst="rect">
            <a:avLst/>
          </a:prstGeom>
          <a:noFill/>
        </p:spPr>
        <p:txBody>
          <a:bodyPr wrap="square" rtlCol="0">
            <a:spAutoFit/>
          </a:bodyPr>
          <a:lstStyle/>
          <a:p>
            <a:r>
              <a:rPr lang="en-US" sz="2000" b="1" dirty="0">
                <a:solidFill>
                  <a:srgbClr val="FFFF00"/>
                </a:solidFill>
                <a:effectLst>
                  <a:outerShdw blurRad="38100" dist="38100" dir="2700000" algn="tl">
                    <a:srgbClr val="000000">
                      <a:alpha val="43137"/>
                    </a:srgbClr>
                  </a:outerShdw>
                </a:effectLst>
                <a:latin typeface="Times New Roman"/>
                <a:cs typeface="Times New Roman"/>
              </a:rPr>
              <a:t>(2011) -- Page 261</a:t>
            </a:r>
          </a:p>
        </p:txBody>
      </p:sp>
      <p:sp>
        <p:nvSpPr>
          <p:cNvPr id="10" name="TextBox 9"/>
          <p:cNvSpPr txBox="1"/>
          <p:nvPr/>
        </p:nvSpPr>
        <p:spPr>
          <a:xfrm>
            <a:off x="2743200" y="856595"/>
            <a:ext cx="5791200" cy="4708981"/>
          </a:xfrm>
          <a:custGeom>
            <a:avLst/>
            <a:gdLst>
              <a:gd name="connsiteX0" fmla="*/ 0 w 5181600"/>
              <a:gd name="connsiteY0" fmla="*/ 0 h 5847754"/>
              <a:gd name="connsiteX1" fmla="*/ 5181600 w 5181600"/>
              <a:gd name="connsiteY1" fmla="*/ 0 h 5847754"/>
              <a:gd name="connsiteX2" fmla="*/ 5181600 w 5181600"/>
              <a:gd name="connsiteY2" fmla="*/ 5847754 h 5847754"/>
              <a:gd name="connsiteX3" fmla="*/ 0 w 5181600"/>
              <a:gd name="connsiteY3" fmla="*/ 5847754 h 5847754"/>
              <a:gd name="connsiteX4" fmla="*/ 0 w 5181600"/>
              <a:gd name="connsiteY4" fmla="*/ 0 h 5847754"/>
              <a:gd name="connsiteX0" fmla="*/ 0 w 5181600"/>
              <a:gd name="connsiteY0" fmla="*/ 0 h 5847754"/>
              <a:gd name="connsiteX1" fmla="*/ 5181600 w 5181600"/>
              <a:gd name="connsiteY1" fmla="*/ 0 h 5847754"/>
              <a:gd name="connsiteX2" fmla="*/ 5167745 w 5181600"/>
              <a:gd name="connsiteY2" fmla="*/ 1343891 h 5847754"/>
              <a:gd name="connsiteX3" fmla="*/ 5181600 w 5181600"/>
              <a:gd name="connsiteY3" fmla="*/ 5847754 h 5847754"/>
              <a:gd name="connsiteX4" fmla="*/ 0 w 5181600"/>
              <a:gd name="connsiteY4" fmla="*/ 5847754 h 5847754"/>
              <a:gd name="connsiteX5" fmla="*/ 0 w 5181600"/>
              <a:gd name="connsiteY5" fmla="*/ 0 h 5847754"/>
              <a:gd name="connsiteX0" fmla="*/ 0 w 5181600"/>
              <a:gd name="connsiteY0" fmla="*/ 0 h 5847754"/>
              <a:gd name="connsiteX1" fmla="*/ 3837709 w 5181600"/>
              <a:gd name="connsiteY1" fmla="*/ 0 h 5847754"/>
              <a:gd name="connsiteX2" fmla="*/ 5181600 w 5181600"/>
              <a:gd name="connsiteY2" fmla="*/ 0 h 5847754"/>
              <a:gd name="connsiteX3" fmla="*/ 5167745 w 5181600"/>
              <a:gd name="connsiteY3" fmla="*/ 1343891 h 5847754"/>
              <a:gd name="connsiteX4" fmla="*/ 5181600 w 5181600"/>
              <a:gd name="connsiteY4" fmla="*/ 5847754 h 5847754"/>
              <a:gd name="connsiteX5" fmla="*/ 0 w 5181600"/>
              <a:gd name="connsiteY5" fmla="*/ 5847754 h 5847754"/>
              <a:gd name="connsiteX6" fmla="*/ 0 w 5181600"/>
              <a:gd name="connsiteY6" fmla="*/ 0 h 5847754"/>
              <a:gd name="connsiteX0" fmla="*/ 0 w 5181600"/>
              <a:gd name="connsiteY0" fmla="*/ 0 h 5847754"/>
              <a:gd name="connsiteX1" fmla="*/ 3837709 w 5181600"/>
              <a:gd name="connsiteY1" fmla="*/ 0 h 5847754"/>
              <a:gd name="connsiteX2" fmla="*/ 3823855 w 5181600"/>
              <a:gd name="connsiteY2" fmla="*/ 1330037 h 5847754"/>
              <a:gd name="connsiteX3" fmla="*/ 5167745 w 5181600"/>
              <a:gd name="connsiteY3" fmla="*/ 1343891 h 5847754"/>
              <a:gd name="connsiteX4" fmla="*/ 5181600 w 5181600"/>
              <a:gd name="connsiteY4" fmla="*/ 5847754 h 5847754"/>
              <a:gd name="connsiteX5" fmla="*/ 0 w 5181600"/>
              <a:gd name="connsiteY5" fmla="*/ 5847754 h 5847754"/>
              <a:gd name="connsiteX6" fmla="*/ 0 w 5181600"/>
              <a:gd name="connsiteY6" fmla="*/ 0 h 584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1600" h="5847754">
                <a:moveTo>
                  <a:pt x="0" y="0"/>
                </a:moveTo>
                <a:lnTo>
                  <a:pt x="3837709" y="0"/>
                </a:lnTo>
                <a:lnTo>
                  <a:pt x="3823855" y="1330037"/>
                </a:lnTo>
                <a:lnTo>
                  <a:pt x="5167745" y="1343891"/>
                </a:lnTo>
                <a:cubicBezTo>
                  <a:pt x="5172363" y="2845179"/>
                  <a:pt x="5176982" y="4346466"/>
                  <a:pt x="5181600" y="5847754"/>
                </a:cubicBezTo>
                <a:lnTo>
                  <a:pt x="0" y="5847754"/>
                </a:lnTo>
                <a:lnTo>
                  <a:pt x="0" y="0"/>
                </a:lnTo>
                <a:close/>
              </a:path>
            </a:pathLst>
          </a:custGeom>
          <a:noFill/>
        </p:spPr>
        <p:txBody>
          <a:bodyPr wrap="square" rtlCol="0">
            <a:spAutoFit/>
          </a:bodyPr>
          <a:lstStyle/>
          <a:p>
            <a:r>
              <a:rPr lang="en-US" sz="2000" b="1" dirty="0">
                <a:solidFill>
                  <a:srgbClr val="FFFF00"/>
                </a:solidFill>
                <a:effectLst>
                  <a:outerShdw blurRad="38100" dist="38100" dir="2700000" algn="tl">
                    <a:srgbClr val="000000">
                      <a:alpha val="43137"/>
                    </a:srgbClr>
                  </a:outerShdw>
                </a:effectLst>
                <a:latin typeface="Avenir Next Condensed Medium"/>
                <a:cs typeface="Avenir Next Condensed Medium"/>
              </a:rPr>
              <a:t>Concerning 1 Corinthians 9:22-23 –</a:t>
            </a:r>
          </a:p>
          <a:p>
            <a:r>
              <a:rPr lang="en-US" sz="2000" b="1" dirty="0">
                <a:solidFill>
                  <a:srgbClr val="FFFFFF"/>
                </a:solidFill>
                <a:effectLst>
                  <a:outerShdw blurRad="38100" dist="38100" dir="2700000" algn="tl">
                    <a:srgbClr val="000000">
                      <a:alpha val="43137"/>
                    </a:srgbClr>
                  </a:outerShdw>
                </a:effectLst>
                <a:latin typeface="Avenir Next Condensed Medium"/>
                <a:cs typeface="Avenir Next Condensed Medium"/>
              </a:rPr>
              <a:t>“</a:t>
            </a:r>
            <a:r>
              <a:rPr lang="en-US" sz="2000" dirty="0">
                <a:solidFill>
                  <a:srgbClr val="FFFFFF"/>
                </a:solidFill>
                <a:effectLst>
                  <a:outerShdw blurRad="38100" dist="38100" dir="2700000" algn="tl">
                    <a:srgbClr val="000000">
                      <a:alpha val="43137"/>
                    </a:srgbClr>
                  </a:outerShdw>
                </a:effectLst>
                <a:latin typeface="Avenir Next Condensed Medium"/>
                <a:cs typeface="Avenir Next Condensed Medium"/>
              </a:rPr>
              <a:t>Paul </a:t>
            </a:r>
            <a:r>
              <a:rPr lang="en-US" sz="2000" b="1" dirty="0">
                <a:solidFill>
                  <a:srgbClr val="FFFFFF"/>
                </a:solidFill>
                <a:effectLst>
                  <a:outerShdw blurRad="38100" dist="38100" dir="2700000" algn="tl">
                    <a:srgbClr val="000000">
                      <a:alpha val="43137"/>
                    </a:srgbClr>
                  </a:outerShdw>
                </a:effectLst>
                <a:latin typeface="Avenir Next Condensed Medium"/>
                <a:cs typeface="Avenir Next Condensed Medium"/>
              </a:rPr>
              <a:t>does not argue that he ‘must </a:t>
            </a:r>
          </a:p>
          <a:p>
            <a:r>
              <a:rPr lang="en-US" sz="2000" b="1" dirty="0">
                <a:solidFill>
                  <a:srgbClr val="FFFFFF"/>
                </a:solidFill>
                <a:effectLst>
                  <a:outerShdw blurRad="38100" dist="38100" dir="2700000" algn="tl">
                    <a:srgbClr val="000000">
                      <a:alpha val="43137"/>
                    </a:srgbClr>
                  </a:outerShdw>
                </a:effectLst>
                <a:latin typeface="Avenir Next Condensed Medium"/>
                <a:cs typeface="Avenir Next Condensed Medium"/>
              </a:rPr>
              <a:t>become all things to all people’ so </a:t>
            </a:r>
          </a:p>
          <a:p>
            <a:r>
              <a:rPr lang="en-US" sz="2000" b="1" dirty="0">
                <a:solidFill>
                  <a:srgbClr val="FFFFFF"/>
                </a:solidFill>
                <a:effectLst>
                  <a:outerShdw blurRad="38100" dist="38100" dir="2700000" algn="tl">
                    <a:srgbClr val="000000">
                      <a:alpha val="43137"/>
                    </a:srgbClr>
                  </a:outerShdw>
                </a:effectLst>
                <a:latin typeface="Avenir Next Condensed Medium"/>
                <a:cs typeface="Avenir Next Condensed Medium"/>
              </a:rPr>
              <a:t>that the gospel can </a:t>
            </a:r>
            <a:r>
              <a:rPr lang="en-US" sz="2000" b="1" i="1" dirty="0">
                <a:solidFill>
                  <a:srgbClr val="FFFFFF"/>
                </a:solidFill>
                <a:effectLst>
                  <a:outerShdw blurRad="38100" dist="38100" dir="2700000" algn="tl">
                    <a:srgbClr val="000000">
                      <a:alpha val="43137"/>
                    </a:srgbClr>
                  </a:outerShdw>
                </a:effectLst>
                <a:latin typeface="Avenir Next Condensed Medium"/>
                <a:cs typeface="Avenir Next Condensed Medium"/>
              </a:rPr>
              <a:t>receive a hearing </a:t>
            </a:r>
          </a:p>
          <a:p>
            <a:r>
              <a:rPr lang="en-US" sz="2000" b="1" i="1" dirty="0">
                <a:solidFill>
                  <a:srgbClr val="FFFFFF"/>
                </a:solidFill>
                <a:effectLst>
                  <a:outerShdw blurRad="38100" dist="38100" dir="2700000" algn="tl">
                    <a:srgbClr val="000000">
                      <a:alpha val="43137"/>
                    </a:srgbClr>
                  </a:outerShdw>
                </a:effectLst>
                <a:latin typeface="Avenir Next Condensed Medium"/>
                <a:cs typeface="Avenir Next Condensed Medium"/>
              </a:rPr>
              <a:t>and be accepted</a:t>
            </a:r>
            <a:r>
              <a:rPr lang="en-US" sz="2000" b="1" dirty="0">
                <a:solidFill>
                  <a:srgbClr val="FFFFFF"/>
                </a:solidFill>
                <a:effectLst>
                  <a:outerShdw blurRad="38100" dist="38100" dir="2700000" algn="tl">
                    <a:srgbClr val="000000">
                      <a:alpha val="43137"/>
                    </a:srgbClr>
                  </a:outerShdw>
                </a:effectLst>
                <a:latin typeface="Avenir Next Condensed Medium"/>
                <a:cs typeface="Avenir Next Condensed Medium"/>
              </a:rPr>
              <a:t>. For him, God, through the gospel, was already at work across cultural lines, and he wanted to become its </a:t>
            </a:r>
            <a:r>
              <a:rPr lang="en-US" sz="2000" b="1" i="1" dirty="0">
                <a:solidFill>
                  <a:srgbClr val="FFFFFF"/>
                </a:solidFill>
                <a:effectLst>
                  <a:outerShdw blurRad="38100" dist="38100" dir="2700000" algn="tl">
                    <a:srgbClr val="000000">
                      <a:alpha val="43137"/>
                    </a:srgbClr>
                  </a:outerShdw>
                </a:effectLst>
                <a:latin typeface="Avenir Next Condensed Medium"/>
                <a:cs typeface="Avenir Next Condensed Medium"/>
              </a:rPr>
              <a:t>partner</a:t>
            </a:r>
            <a:r>
              <a:rPr lang="en-US" sz="2000" b="1" dirty="0">
                <a:solidFill>
                  <a:srgbClr val="FFFFFF"/>
                </a:solidFill>
                <a:effectLst>
                  <a:outerShdw blurRad="38100" dist="38100" dir="2700000" algn="tl">
                    <a:srgbClr val="000000">
                      <a:alpha val="43137"/>
                    </a:srgbClr>
                  </a:outerShdw>
                </a:effectLst>
                <a:latin typeface="Avenir Next Condensed Medium"/>
                <a:cs typeface="Avenir Next Condensed Medium"/>
              </a:rPr>
              <a:t>. The gospel train was moving and he could jump on or be </a:t>
            </a:r>
            <a:r>
              <a:rPr lang="en-US" sz="2000" dirty="0">
                <a:solidFill>
                  <a:srgbClr val="FFFFFF"/>
                </a:solidFill>
                <a:effectLst>
                  <a:outerShdw blurRad="38100" dist="38100" dir="2700000" algn="tl">
                    <a:srgbClr val="000000">
                      <a:alpha val="43137"/>
                    </a:srgbClr>
                  </a:outerShdw>
                </a:effectLst>
                <a:latin typeface="Avenir Next Condensed Medium"/>
                <a:cs typeface="Avenir Next Condensed Medium"/>
              </a:rPr>
              <a:t>left </a:t>
            </a:r>
            <a:r>
              <a:rPr lang="en-US" sz="2000" b="1" dirty="0">
                <a:solidFill>
                  <a:srgbClr val="FFFFFF"/>
                </a:solidFill>
                <a:effectLst>
                  <a:outerShdw blurRad="38100" dist="38100" dir="2700000" algn="tl">
                    <a:srgbClr val="000000">
                      <a:alpha val="43137"/>
                    </a:srgbClr>
                  </a:outerShdw>
                </a:effectLst>
                <a:latin typeface="Avenir Next Condensed Medium"/>
                <a:cs typeface="Avenir Next Condensed Medium"/>
              </a:rPr>
              <a:t>behind. This wonderful language describes a gospel out of control that has its own energy and is on the move. No one</a:t>
            </a:r>
            <a:r>
              <a:rPr lang="en-US" sz="2000" b="1" dirty="0" smtClean="0">
                <a:solidFill>
                  <a:srgbClr val="FFFFFF"/>
                </a:solidFill>
                <a:effectLst>
                  <a:outerShdw blurRad="38100" dist="38100" dir="2700000" algn="tl">
                    <a:srgbClr val="000000">
                      <a:alpha val="43137"/>
                    </a:srgbClr>
                  </a:outerShdw>
                </a:effectLst>
                <a:latin typeface="Avenir Next Condensed Medium"/>
                <a:cs typeface="Avenir Next Condensed Medium"/>
              </a:rPr>
              <a:t>  can </a:t>
            </a:r>
            <a:r>
              <a:rPr lang="en-US" sz="2000" dirty="0">
                <a:solidFill>
                  <a:srgbClr val="FFFFFF"/>
                </a:solidFill>
                <a:effectLst>
                  <a:outerShdw blurRad="38100" dist="38100" dir="2700000" algn="tl">
                    <a:srgbClr val="000000">
                      <a:alpha val="43137"/>
                    </a:srgbClr>
                  </a:outerShdw>
                </a:effectLst>
                <a:latin typeface="Avenir Next Condensed Medium"/>
                <a:cs typeface="Avenir Next Condensed Medium"/>
              </a:rPr>
              <a:t>chain it down (2 </a:t>
            </a:r>
            <a:r>
              <a:rPr lang="en-US" sz="2000" b="1" dirty="0">
                <a:solidFill>
                  <a:srgbClr val="FFFFFF"/>
                </a:solidFill>
                <a:effectLst>
                  <a:outerShdw blurRad="38100" dist="38100" dir="2700000" algn="tl">
                    <a:srgbClr val="000000">
                      <a:alpha val="43137"/>
                    </a:srgbClr>
                  </a:outerShdw>
                </a:effectLst>
                <a:latin typeface="Avenir Next Condensed Medium"/>
                <a:cs typeface="Avenir Next Condensed Medium"/>
              </a:rPr>
              <a:t>Timothy 2:9). The same sense of wonder and excitement is felt by people all over the world as they observe the continuing rapid expansion of the gospel in </a:t>
            </a:r>
            <a:r>
              <a:rPr lang="en-US" sz="2000" b="1" dirty="0">
                <a:solidFill>
                  <a:srgbClr val="FFFF00"/>
                </a:solidFill>
                <a:effectLst>
                  <a:outerShdw blurRad="38100" dist="38100" dir="2700000" algn="tl">
                    <a:srgbClr val="000000">
                      <a:alpha val="43137"/>
                    </a:srgbClr>
                  </a:outerShdw>
                </a:effectLst>
                <a:latin typeface="Avenir Next Condensed Medium"/>
                <a:cs typeface="Avenir Next Condensed Medium"/>
              </a:rPr>
              <a:t>Asia, Africa and South America</a:t>
            </a:r>
            <a:r>
              <a:rPr lang="en-US" sz="2000" b="1" dirty="0">
                <a:solidFill>
                  <a:srgbClr val="FFFFFF"/>
                </a:solidFill>
                <a:effectLst>
                  <a:outerShdw blurRad="38100" dist="38100" dir="2700000" algn="tl">
                    <a:srgbClr val="000000">
                      <a:alpha val="43137"/>
                    </a:srgbClr>
                  </a:outerShdw>
                </a:effectLst>
                <a:latin typeface="Avenir Next Condensed Medium"/>
                <a:cs typeface="Avenir Next Condensed Medium"/>
              </a:rPr>
              <a:t>. We, like Paul, have two choices: Join that movement or be left behind by it.”  </a:t>
            </a:r>
            <a:r>
              <a:rPr lang="en-US" sz="1600" dirty="0">
                <a:solidFill>
                  <a:srgbClr val="FFFFFF"/>
                </a:solidFill>
                <a:effectLst>
                  <a:outerShdw blurRad="38100" dist="38100" dir="2700000" algn="tl">
                    <a:srgbClr val="000000">
                      <a:alpha val="43137"/>
                    </a:srgbClr>
                  </a:outerShdw>
                </a:effectLst>
                <a:latin typeface="Avenir Next Condensed Regular"/>
                <a:cs typeface="Avenir Next Condensed Regular"/>
              </a:rPr>
              <a:t>(Emphasis his.)</a:t>
            </a:r>
          </a:p>
        </p:txBody>
      </p:sp>
      <p:pic>
        <p:nvPicPr>
          <p:cNvPr id="12" name="Picture 11"/>
          <p:cNvPicPr>
            <a:picLocks noChangeAspect="1"/>
          </p:cNvPicPr>
          <p:nvPr/>
        </p:nvPicPr>
        <p:blipFill>
          <a:blip r:embed="rId3"/>
          <a:stretch>
            <a:fillRect/>
          </a:stretch>
        </p:blipFill>
        <p:spPr>
          <a:xfrm>
            <a:off x="7696200" y="228600"/>
            <a:ext cx="1099250" cy="1467555"/>
          </a:xfrm>
          <a:prstGeom prst="rect">
            <a:avLst/>
          </a:prstGeom>
        </p:spPr>
      </p:pic>
      <p:sp>
        <p:nvSpPr>
          <p:cNvPr id="13" name="TextBox 12"/>
          <p:cNvSpPr txBox="1"/>
          <p:nvPr/>
        </p:nvSpPr>
        <p:spPr>
          <a:xfrm>
            <a:off x="1905000" y="863024"/>
            <a:ext cx="685800" cy="584776"/>
          </a:xfrm>
          <a:prstGeom prst="rect">
            <a:avLst/>
          </a:prstGeom>
          <a:noFill/>
        </p:spPr>
        <p:txBody>
          <a:bodyPr wrap="square" rtlCol="0">
            <a:spAutoFit/>
          </a:bodyPr>
          <a:lstStyle/>
          <a:p>
            <a:r>
              <a:rPr lang="en-US" sz="1600" b="1" dirty="0">
                <a:solidFill>
                  <a:srgbClr val="FFFF00"/>
                </a:solidFill>
                <a:effectLst>
                  <a:outerShdw blurRad="38100" dist="38100" dir="2700000" algn="tl">
                    <a:srgbClr val="000000">
                      <a:alpha val="43137"/>
                    </a:srgbClr>
                  </a:outerShdw>
                </a:effectLst>
              </a:rPr>
              <a:t>1930-2016</a:t>
            </a:r>
          </a:p>
        </p:txBody>
      </p:sp>
      <p:sp>
        <p:nvSpPr>
          <p:cNvPr id="14" name="Left Bracket 13"/>
          <p:cNvSpPr/>
          <p:nvPr/>
        </p:nvSpPr>
        <p:spPr bwMode="auto">
          <a:xfrm>
            <a:off x="1905000" y="939224"/>
            <a:ext cx="76200" cy="457200"/>
          </a:xfrm>
          <a:prstGeom prst="leftBracket">
            <a:avLst/>
          </a:prstGeom>
          <a:solidFill>
            <a:schemeClr val="accent1">
              <a:alpha val="0"/>
            </a:scheme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Times" pitchFamily="-111" charset="0"/>
            </a:endParaRPr>
          </a:p>
        </p:txBody>
      </p:sp>
      <p:sp>
        <p:nvSpPr>
          <p:cNvPr id="15" name="Right Bracket 14"/>
          <p:cNvSpPr/>
          <p:nvPr/>
        </p:nvSpPr>
        <p:spPr bwMode="auto">
          <a:xfrm>
            <a:off x="2438400" y="939224"/>
            <a:ext cx="76200" cy="457200"/>
          </a:xfrm>
          <a:prstGeom prst="rightBracket">
            <a:avLst/>
          </a:prstGeom>
          <a:solidFill>
            <a:schemeClr val="accent1">
              <a:alpha val="0"/>
            </a:scheme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Times" pitchFamily="-111" charset="0"/>
            </a:endParaRPr>
          </a:p>
        </p:txBody>
      </p:sp>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Consider</a:t>
            </a:r>
          </a:p>
        </p:txBody>
      </p:sp>
      <p:sp>
        <p:nvSpPr>
          <p:cNvPr id="3" name="Content Placeholder 2"/>
          <p:cNvSpPr>
            <a:spLocks noGrp="1"/>
          </p:cNvSpPr>
          <p:nvPr>
            <p:ph idx="1"/>
          </p:nvPr>
        </p:nvSpPr>
        <p:spPr>
          <a:xfrm>
            <a:off x="685800" y="1905000"/>
            <a:ext cx="7772400" cy="4114800"/>
          </a:xfrm>
        </p:spPr>
        <p:txBody>
          <a:bodyPr/>
          <a:lstStyle/>
          <a:p>
            <a:pPr algn="ctr">
              <a:buNone/>
            </a:pPr>
            <a:r>
              <a:rPr lang="en-US" b="1" dirty="0">
                <a:solidFill>
                  <a:srgbClr val="FFFF00"/>
                </a:solidFill>
                <a:effectLst>
                  <a:outerShdw blurRad="38100" dist="38100" dir="2700000" algn="tl">
                    <a:srgbClr val="000000">
                      <a:alpha val="43137"/>
                    </a:srgbClr>
                  </a:outerShdw>
                </a:effectLst>
              </a:rPr>
              <a:t>	</a:t>
            </a:r>
            <a:r>
              <a:rPr lang="en-US" b="1" i="1" dirty="0">
                <a:solidFill>
                  <a:schemeClr val="bg1"/>
                </a:solidFill>
                <a:effectLst>
                  <a:outerShdw blurRad="38100" dist="38100" dir="2700000" algn="tl">
                    <a:srgbClr val="000000">
                      <a:alpha val="43137"/>
                    </a:srgbClr>
                  </a:outerShdw>
                </a:effectLst>
              </a:rPr>
              <a:t>Approximately 98% of all </a:t>
            </a:r>
          </a:p>
          <a:p>
            <a:pPr algn="ctr">
              <a:buNone/>
            </a:pPr>
            <a:r>
              <a:rPr lang="en-US" b="1" i="1" dirty="0">
                <a:solidFill>
                  <a:schemeClr val="bg1"/>
                </a:solidFill>
                <a:effectLst>
                  <a:outerShdw blurRad="38100" dist="38100" dir="2700000" algn="tl">
                    <a:srgbClr val="000000">
                      <a:alpha val="43137"/>
                    </a:srgbClr>
                  </a:outerShdw>
                </a:effectLst>
              </a:rPr>
              <a:t>	international students in the </a:t>
            </a:r>
          </a:p>
          <a:p>
            <a:pPr algn="ctr">
              <a:buNone/>
            </a:pPr>
            <a:r>
              <a:rPr lang="en-US" b="1" i="1" dirty="0">
                <a:solidFill>
                  <a:schemeClr val="bg1"/>
                </a:solidFill>
                <a:effectLst>
                  <a:outerShdw blurRad="38100" dist="38100" dir="2700000" algn="tl">
                    <a:srgbClr val="000000">
                      <a:alpha val="43137"/>
                    </a:srgbClr>
                  </a:outerShdw>
                </a:effectLst>
              </a:rPr>
              <a:t>US are from Asia, Africa </a:t>
            </a:r>
          </a:p>
          <a:p>
            <a:pPr algn="ctr">
              <a:buNone/>
            </a:pPr>
            <a:r>
              <a:rPr lang="en-US" b="1" i="1" dirty="0">
                <a:solidFill>
                  <a:schemeClr val="bg1"/>
                </a:solidFill>
                <a:effectLst>
                  <a:outerShdw blurRad="38100" dist="38100" dir="2700000" algn="tl">
                    <a:srgbClr val="000000">
                      <a:alpha val="43137"/>
                    </a:srgbClr>
                  </a:outerShdw>
                </a:effectLst>
              </a:rPr>
              <a:t>	and South America.</a:t>
            </a:r>
            <a:r>
              <a:rPr lang="en-US" dirty="0"/>
              <a:t>	</a:t>
            </a:r>
          </a:p>
          <a:p>
            <a:endParaRPr lang="en-US" dirty="0"/>
          </a:p>
        </p:txBody>
      </p:sp>
      <p:pic>
        <p:nvPicPr>
          <p:cNvPr id="20" name="Picture 19"/>
          <p:cNvPicPr>
            <a:picLocks noChangeAspect="1"/>
          </p:cNvPicPr>
          <p:nvPr/>
        </p:nvPicPr>
        <p:blipFill>
          <a:blip r:embed="rId2"/>
          <a:stretch>
            <a:fillRect/>
          </a:stretch>
        </p:blipFill>
        <p:spPr>
          <a:xfrm>
            <a:off x="381000" y="4419600"/>
            <a:ext cx="3759200" cy="2159000"/>
          </a:xfrm>
          <a:prstGeom prst="rect">
            <a:avLst/>
          </a:prstGeom>
          <a:ln>
            <a:solidFill>
              <a:schemeClr val="tx1"/>
            </a:solidFill>
          </a:ln>
          <a:effectLst>
            <a:glow rad="63500">
              <a:schemeClr val="accent4">
                <a:alpha val="75000"/>
              </a:schemeClr>
            </a:glow>
          </a:effectLst>
        </p:spPr>
      </p:pic>
      <p:pic>
        <p:nvPicPr>
          <p:cNvPr id="21" name="Picture 20"/>
          <p:cNvPicPr>
            <a:picLocks noChangeAspect="1"/>
          </p:cNvPicPr>
          <p:nvPr/>
        </p:nvPicPr>
        <p:blipFill>
          <a:blip r:embed="rId3"/>
          <a:stretch>
            <a:fillRect/>
          </a:stretch>
        </p:blipFill>
        <p:spPr>
          <a:xfrm>
            <a:off x="4572000" y="4724400"/>
            <a:ext cx="4381500" cy="1854200"/>
          </a:xfrm>
          <a:prstGeom prst="rect">
            <a:avLst/>
          </a:prstGeom>
          <a:ln w="19050" cap="flat" cmpd="sng" algn="ctr">
            <a:solidFill>
              <a:srgbClr val="0000FF"/>
            </a:solidFill>
            <a:prstDash val="solid"/>
            <a:round/>
            <a:headEnd type="none" w="med" len="med"/>
            <a:tailEnd type="none" w="med" len="med"/>
          </a:ln>
          <a:effectLst/>
        </p:spPr>
      </p:pic>
      <p:pic>
        <p:nvPicPr>
          <p:cNvPr id="22" name="Picture 21"/>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552450" y="1600200"/>
            <a:ext cx="1276350" cy="1993900"/>
          </a:xfrm>
          <a:prstGeom prst="rect">
            <a:avLst/>
          </a:prstGeom>
          <a:solidFill>
            <a:srgbClr val="800000"/>
          </a:solidFill>
          <a:ln>
            <a:solidFill>
              <a:srgbClr val="CCFFCC"/>
            </a:solidFill>
          </a:ln>
          <a:effectLst>
            <a:glow rad="139700">
              <a:schemeClr val="accent2">
                <a:alpha val="75000"/>
              </a:schemeClr>
            </a:glow>
          </a:effectLst>
        </p:spPr>
      </p:pic>
      <p:pic>
        <p:nvPicPr>
          <p:cNvPr id="23" name="Picture 22"/>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7391400" y="1752600"/>
            <a:ext cx="1447800" cy="2108200"/>
          </a:xfrm>
          <a:prstGeom prst="rect">
            <a:avLst/>
          </a:prstGeom>
          <a:ln>
            <a:noFill/>
          </a:ln>
          <a:effectLst>
            <a:glow rad="101600">
              <a:schemeClr val="accent5">
                <a:alpha val="75000"/>
              </a:schemeClr>
            </a:glow>
            <a:softEdge rad="112500"/>
          </a:effec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DB07"/>
                </a:solidFill>
                <a:effectLst>
                  <a:outerShdw blurRad="38100" dist="38100" dir="2700000" algn="tl">
                    <a:srgbClr val="000000">
                      <a:alpha val="43137"/>
                    </a:srgbClr>
                  </a:outerShdw>
                </a:effectLst>
              </a:rPr>
              <a:t>What About You?</a:t>
            </a:r>
          </a:p>
        </p:txBody>
      </p:sp>
      <p:sp>
        <p:nvSpPr>
          <p:cNvPr id="3" name="Content Placeholder 2"/>
          <p:cNvSpPr>
            <a:spLocks noGrp="1"/>
          </p:cNvSpPr>
          <p:nvPr>
            <p:ph idx="1"/>
          </p:nvPr>
        </p:nvSpPr>
        <p:spPr>
          <a:xfrm>
            <a:off x="685800" y="1828800"/>
            <a:ext cx="7772400" cy="4114800"/>
          </a:xfrm>
        </p:spPr>
        <p:txBody>
          <a:bodyPr/>
          <a:lstStyle/>
          <a:p>
            <a:pPr algn="ctr">
              <a:buNone/>
            </a:pPr>
            <a:r>
              <a:rPr lang="en-US" dirty="0"/>
              <a:t>	</a:t>
            </a:r>
            <a:r>
              <a:rPr lang="en-US" sz="3000" b="1" i="1" dirty="0">
                <a:solidFill>
                  <a:srgbClr val="FFFF00"/>
                </a:solidFill>
                <a:effectLst>
                  <a:outerShdw blurRad="38100" dist="38100" dir="2700000" algn="tl">
                    <a:srgbClr val="000000">
                      <a:alpha val="43137"/>
                    </a:srgbClr>
                  </a:outerShdw>
                </a:effectLst>
              </a:rPr>
              <a:t>Anyone today can start a generational movement to send missionaries to college to reach the world right now by influencing, vision casting and preparing young people at home, in the “hood,” in Sunday school, church, youth group, Bible studies…</a:t>
            </a:r>
          </a:p>
          <a:p>
            <a:pPr>
              <a:buNone/>
            </a:pPr>
            <a:r>
              <a:rPr lang="en-US" dirty="0"/>
              <a:t>	</a:t>
            </a:r>
          </a:p>
        </p:txBody>
      </p:sp>
      <p:pic>
        <p:nvPicPr>
          <p:cNvPr id="4" name="Picture 3"/>
          <p:cNvPicPr>
            <a:picLocks noChangeAspect="1"/>
          </p:cNvPicPr>
          <p:nvPr/>
        </p:nvPicPr>
        <p:blipFill>
          <a:blip r:embed="rId2"/>
          <a:stretch>
            <a:fillRect/>
          </a:stretch>
        </p:blipFill>
        <p:spPr>
          <a:xfrm>
            <a:off x="2286000" y="4876800"/>
            <a:ext cx="5080000" cy="1600200"/>
          </a:xfrm>
          <a:prstGeom prst="rect">
            <a:avLst/>
          </a:prstGeom>
        </p:spPr>
      </p:pic>
    </p:spTree>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1243584"/>
            <a:ext cx="5943600" cy="3938016"/>
          </a:xfrm>
          <a:prstGeom prst="ellipse">
            <a:avLst/>
          </a:prstGeom>
          <a:solidFill>
            <a:srgbClr val="FF6600"/>
          </a:solidFill>
          <a:ln w="63500" cap="rnd">
            <a:solidFill>
              <a:srgbClr val="FF0000"/>
            </a:solidFill>
          </a:ln>
          <a:effectLst>
            <a:glow rad="228600">
              <a:schemeClr val="accent4">
                <a:alpha val="75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1243584"/>
            <a:ext cx="5943600" cy="3938016"/>
          </a:xfrm>
          <a:prstGeom prst="ellipse">
            <a:avLst/>
          </a:prstGeom>
          <a:solidFill>
            <a:srgbClr val="FF6600"/>
          </a:solidFill>
          <a:ln w="63500" cap="rnd">
            <a:solidFill>
              <a:srgbClr val="FF0000"/>
            </a:solidFill>
          </a:ln>
          <a:effectLst>
            <a:glow rad="228600">
              <a:schemeClr val="accent4">
                <a:alpha val="75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b="5333"/>
          <a:stretch>
            <a:fillRect/>
          </a:stretch>
        </p:blipFill>
        <p:spPr>
          <a:xfrm>
            <a:off x="3124201" y="1626616"/>
            <a:ext cx="3352800" cy="3173984"/>
          </a:xfrm>
          <a:prstGeom prst="rect">
            <a:avLst/>
          </a:prstGeom>
        </p:spPr>
      </p:pic>
      <p:sp>
        <p:nvSpPr>
          <p:cNvPr id="6" name="TextBox 5"/>
          <p:cNvSpPr txBox="1"/>
          <p:nvPr/>
        </p:nvSpPr>
        <p:spPr>
          <a:xfrm>
            <a:off x="3352800" y="5334000"/>
            <a:ext cx="2971800" cy="707886"/>
          </a:xfrm>
          <a:prstGeom prst="rect">
            <a:avLst/>
          </a:prstGeom>
          <a:noFill/>
        </p:spPr>
        <p:txBody>
          <a:bodyPr wrap="square" rtlCol="0">
            <a:spAutoFit/>
          </a:bodyPr>
          <a:lstStyle/>
          <a:p>
            <a:pPr algn="ctr"/>
            <a:r>
              <a:rPr lang="en-US" sz="4000" b="1" i="1" u="sng" dirty="0">
                <a:solidFill>
                  <a:srgbClr val="FFFF00"/>
                </a:solidFill>
                <a:effectLst>
                  <a:outerShdw blurRad="38100" dist="38100" dir="2700000" algn="tl">
                    <a:srgbClr val="000000">
                      <a:alpha val="43137"/>
                    </a:srgbClr>
                  </a:outerShdw>
                </a:effectLst>
                <a:latin typeface="Cooper Black"/>
                <a:cs typeface="Cooper Black"/>
              </a:rPr>
              <a:t>Today</a:t>
            </a:r>
            <a:r>
              <a:rPr lang="en-US" sz="4000" b="1" i="1" dirty="0">
                <a:solidFill>
                  <a:srgbClr val="FFFF00"/>
                </a:solidFill>
                <a:effectLst>
                  <a:outerShdw blurRad="38100" dist="38100" dir="2700000" algn="tl">
                    <a:srgbClr val="000000">
                      <a:alpha val="43137"/>
                    </a:srgbClr>
                  </a:outerShdw>
                </a:effectLst>
                <a:latin typeface="Cooper Black"/>
                <a:cs typeface="Cooper Black"/>
              </a:rPr>
              <a:t>!</a:t>
            </a:r>
          </a:p>
        </p:txBody>
      </p:sp>
    </p:spTree>
  </p:cSld>
  <p:clrMapOvr>
    <a:masterClrMapping/>
  </p:clrMapOvr>
  <p:transition spd="med">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3500" b="1" i="1" dirty="0">
                <a:solidFill>
                  <a:srgbClr val="FFDB07"/>
                </a:solidFill>
                <a:effectLst>
                  <a:outerShdw blurRad="38100" dist="38100" dir="2700000" algn="tl">
                    <a:srgbClr val="000000">
                      <a:alpha val="43137"/>
                    </a:srgbClr>
                  </a:outerShdw>
                </a:effectLst>
              </a:rPr>
              <a:t>If you would like a free copy of </a:t>
            </a:r>
          </a:p>
          <a:p>
            <a:pPr algn="ctr">
              <a:buNone/>
            </a:pPr>
            <a:r>
              <a:rPr lang="en-US" sz="3500" b="1" i="1" dirty="0">
                <a:solidFill>
                  <a:srgbClr val="FFDB07"/>
                </a:solidFill>
                <a:effectLst>
                  <a:outerShdw blurRad="38100" dist="38100" dir="2700000" algn="tl">
                    <a:srgbClr val="000000">
                      <a:alpha val="43137"/>
                    </a:srgbClr>
                  </a:outerShdw>
                </a:effectLst>
              </a:rPr>
              <a:t>this powerpoint, please go to </a:t>
            </a:r>
            <a:r>
              <a:rPr lang="en-US" sz="3500" b="1" i="1" dirty="0">
                <a:solidFill>
                  <a:srgbClr val="FFFF00"/>
                </a:solidFill>
                <a:effectLst>
                  <a:outerShdw blurRad="38100" dist="38100" dir="2700000" algn="tl">
                    <a:srgbClr val="000000">
                      <a:alpha val="43137"/>
                    </a:srgbClr>
                  </a:outerShdw>
                </a:effectLst>
              </a:rPr>
              <a:t>KingdomServants.com/powerpoints/ </a:t>
            </a:r>
          </a:p>
          <a:p>
            <a:pPr algn="ctr">
              <a:buNone/>
            </a:pPr>
            <a:r>
              <a:rPr lang="en-US" sz="3500" b="1" i="1" dirty="0">
                <a:solidFill>
                  <a:srgbClr val="FFDB07"/>
                </a:solidFill>
                <a:effectLst>
                  <a:outerShdw blurRad="38100" dist="38100" dir="2700000" algn="tl">
                    <a:srgbClr val="000000">
                      <a:alpha val="43137"/>
                    </a:srgbClr>
                  </a:outerShdw>
                </a:effectLst>
              </a:rPr>
              <a:t>and download it for free.</a:t>
            </a:r>
          </a:p>
        </p:txBody>
      </p:sp>
    </p:spTree>
  </p:cSld>
  <p:clrMapOvr>
    <a:masterClrMapping/>
  </p:clrMapOvr>
  <p:transition spd="med">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66" name="Picture 2" descr="&#10;PSP Globe.tif                                                  0000B37FiBook HD                       ABA78158:"/>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 name="Title 2"/>
          <p:cNvSpPr>
            <a:spLocks noGrp="1"/>
          </p:cNvSpPr>
          <p:nvPr>
            <p:ph type="title"/>
          </p:nvPr>
        </p:nvSpPr>
        <p:spPr/>
        <p:txBody>
          <a:bodyPr/>
          <a:lstStyle/>
          <a:p>
            <a:r>
              <a:rPr lang="en-US" dirty="0">
                <a:solidFill>
                  <a:srgbClr val="FFFF00"/>
                </a:solidFill>
                <a:effectLst>
                  <a:outerShdw blurRad="38100" dist="38100" dir="2700000" algn="tl">
                    <a:srgbClr val="000000">
                      <a:alpha val="43137"/>
                    </a:srgbClr>
                  </a:outerShdw>
                </a:effectLst>
              </a:rPr>
              <a:t>What We Have Seen </a:t>
            </a:r>
            <a:r>
              <a:rPr lang="en-US" sz="3800" dirty="0">
                <a:solidFill>
                  <a:srgbClr val="FFFF00"/>
                </a:solidFill>
                <a:effectLst>
                  <a:outerShdw blurRad="38100" dist="38100" dir="2700000" algn="tl">
                    <a:srgbClr val="000000">
                      <a:alpha val="43137"/>
                    </a:srgbClr>
                  </a:outerShdw>
                </a:effectLst>
              </a:rPr>
              <a:t>(Part A)</a:t>
            </a:r>
            <a:endParaRPr lang="en-US" dirty="0">
              <a:solidFill>
                <a:srgbClr val="FFFF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85800" y="1828800"/>
            <a:ext cx="8001000" cy="4114800"/>
          </a:xfrm>
        </p:spPr>
        <p:txBody>
          <a:bodyPr/>
          <a:lstStyle/>
          <a:p>
            <a:r>
              <a:rPr lang="en-US" sz="2600" dirty="0">
                <a:solidFill>
                  <a:schemeClr val="bg1"/>
                </a:solidFill>
                <a:effectLst>
                  <a:outerShdw blurRad="38100" dist="38100" dir="2700000" algn="tl">
                    <a:srgbClr val="000000">
                      <a:alpha val="43137"/>
                    </a:srgbClr>
                  </a:outerShdw>
                </a:effectLst>
              </a:rPr>
              <a:t>We are in the Third Wave of global mission outreach.</a:t>
            </a:r>
          </a:p>
          <a:p>
            <a:r>
              <a:rPr lang="en-US" i="1" dirty="0">
                <a:solidFill>
                  <a:srgbClr val="FFFF00"/>
                </a:solidFill>
                <a:effectLst>
                  <a:outerShdw blurRad="38100" dist="38100" dir="2700000" algn="tl">
                    <a:srgbClr val="000000">
                      <a:alpha val="43137"/>
                    </a:srgbClr>
                  </a:outerShdw>
                </a:effectLst>
              </a:rPr>
              <a:t>Based on how close we are to finishing the task, the Third Wave could inevitably be the last wave.</a:t>
            </a:r>
          </a:p>
        </p:txBody>
      </p:sp>
      <p:pic>
        <p:nvPicPr>
          <p:cNvPr id="5" name="Picture 4"/>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rot="20631366">
            <a:off x="4267200" y="4020668"/>
            <a:ext cx="3289300" cy="914400"/>
          </a:xfrm>
          <a:prstGeom prst="rect">
            <a:avLst/>
          </a:prstGeom>
          <a:effectLst>
            <a:glow rad="228600">
              <a:schemeClr val="accent2">
                <a:alpha val="75000"/>
              </a:schemeClr>
            </a:glow>
          </a:effectLst>
          <a:scene3d>
            <a:camera prst="orthographicFront"/>
            <a:lightRig rig="threePt" dir="t"/>
          </a:scene3d>
        </p:spPr>
      </p:pic>
      <p:pic>
        <p:nvPicPr>
          <p:cNvPr id="6" name="Picture 5"/>
          <p:cNvPicPr>
            <a:picLocks noChangeAspect="1"/>
          </p:cNvPicPr>
          <p:nvPr/>
        </p:nvPicPr>
        <p:blipFill>
          <a:blip r:embed="rId5"/>
          <a:stretch>
            <a:fillRect/>
          </a:stretch>
        </p:blipFill>
        <p:spPr>
          <a:xfrm>
            <a:off x="228600" y="4419600"/>
            <a:ext cx="3720790" cy="1981200"/>
          </a:xfrm>
          <a:prstGeom prst="rect">
            <a:avLst/>
          </a:prstGeom>
          <a:solidFill>
            <a:srgbClr val="0000FF"/>
          </a:solidFill>
          <a:ln>
            <a:solidFill>
              <a:schemeClr val="accent1"/>
            </a:solidFill>
          </a:ln>
        </p:spPr>
      </p:pic>
      <p:pic>
        <p:nvPicPr>
          <p:cNvPr id="7" name="Picture 6"/>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5638800" y="5105400"/>
            <a:ext cx="1524000" cy="1524000"/>
          </a:xfrm>
          <a:prstGeom prst="decagon">
            <a:avLst/>
          </a:prstGeom>
          <a:solidFill>
            <a:srgbClr val="FFFF00"/>
          </a:solidFill>
        </p:spPr>
      </p:pic>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00"/>
                </a:solidFill>
                <a:effectLst>
                  <a:outerShdw blurRad="38100" dist="38100" dir="2700000" algn="tl">
                    <a:srgbClr val="000000">
                      <a:alpha val="43137"/>
                    </a:srgbClr>
                  </a:outerShdw>
                </a:effectLst>
              </a:rPr>
              <a:t>What We Have Seen </a:t>
            </a:r>
            <a:r>
              <a:rPr lang="en-US" sz="3800" dirty="0">
                <a:solidFill>
                  <a:srgbClr val="FFFF00"/>
                </a:solidFill>
                <a:effectLst>
                  <a:outerShdw blurRad="38100" dist="38100" dir="2700000" algn="tl">
                    <a:srgbClr val="000000">
                      <a:alpha val="43137"/>
                    </a:srgbClr>
                  </a:outerShdw>
                </a:effectLst>
              </a:rPr>
              <a:t>(Part A)</a:t>
            </a:r>
            <a:endParaRPr lang="en-US" dirty="0">
              <a:solidFill>
                <a:srgbClr val="FFFF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85800" y="1828800"/>
            <a:ext cx="7772400" cy="4114800"/>
          </a:xfrm>
        </p:spPr>
        <p:txBody>
          <a:bodyPr/>
          <a:lstStyle/>
          <a:p>
            <a:r>
              <a:rPr lang="en-US" sz="2600" dirty="0">
                <a:solidFill>
                  <a:schemeClr val="bg1"/>
                </a:solidFill>
                <a:effectLst>
                  <a:outerShdw blurRad="38100" dist="38100" dir="2700000" algn="tl">
                    <a:srgbClr val="000000">
                      <a:alpha val="43137"/>
                    </a:srgbClr>
                  </a:outerShdw>
                </a:effectLst>
              </a:rPr>
              <a:t>We are in the Third Wave of global mission outreach.</a:t>
            </a:r>
          </a:p>
          <a:p>
            <a:r>
              <a:rPr lang="en-US" sz="2600" dirty="0">
                <a:solidFill>
                  <a:schemeClr val="bg1"/>
                </a:solidFill>
                <a:effectLst>
                  <a:outerShdw blurRad="38100" dist="38100" dir="2700000" algn="tl">
                    <a:srgbClr val="000000">
                      <a:alpha val="43137"/>
                    </a:srgbClr>
                  </a:outerShdw>
                </a:effectLst>
              </a:rPr>
              <a:t>Based on how close we are to finishing the task, the Third Wave should inevitably be the last wave.</a:t>
            </a:r>
          </a:p>
          <a:p>
            <a:r>
              <a:rPr lang="en-US" i="1" dirty="0">
                <a:solidFill>
                  <a:srgbClr val="FFFF00"/>
                </a:solidFill>
                <a:effectLst>
                  <a:outerShdw blurRad="38100" dist="38100" dir="2700000" algn="tl">
                    <a:srgbClr val="000000">
                      <a:alpha val="43137"/>
                    </a:srgbClr>
                  </a:outerShdw>
                </a:effectLst>
              </a:rPr>
              <a:t>God continues to use wars, social and political disruptions, etc., for his glory.</a:t>
            </a:r>
          </a:p>
        </p:txBody>
      </p:sp>
      <p:pic>
        <p:nvPicPr>
          <p:cNvPr id="5" name="Picture 4"/>
          <p:cNvPicPr>
            <a:picLocks noChangeAspect="1"/>
          </p:cNvPicPr>
          <p:nvPr/>
        </p:nvPicPr>
        <p:blipFill>
          <a:blip r:embed="rId3"/>
          <a:stretch>
            <a:fillRect/>
          </a:stretch>
        </p:blipFill>
        <p:spPr>
          <a:xfrm>
            <a:off x="685800" y="4648200"/>
            <a:ext cx="1554480" cy="1295400"/>
          </a:xfrm>
          <a:prstGeom prst="rect">
            <a:avLst/>
          </a:prstGeom>
          <a:ln>
            <a:solidFill>
              <a:srgbClr val="FF0000"/>
            </a:solidFill>
          </a:ln>
        </p:spPr>
      </p:pic>
      <p:pic>
        <p:nvPicPr>
          <p:cNvPr id="6" name="Picture 5"/>
          <p:cNvPicPr>
            <a:picLocks noChangeAspect="1"/>
          </p:cNvPicPr>
          <p:nvPr/>
        </p:nvPicPr>
        <p:blipFill>
          <a:blip r:embed="rId4"/>
          <a:stretch>
            <a:fillRect/>
          </a:stretch>
        </p:blipFill>
        <p:spPr>
          <a:xfrm>
            <a:off x="2819400" y="4953000"/>
            <a:ext cx="3009634" cy="1219200"/>
          </a:xfrm>
          <a:prstGeom prst="rect">
            <a:avLst/>
          </a:prstGeom>
          <a:ln>
            <a:solidFill>
              <a:srgbClr val="FF0000"/>
            </a:solidFill>
          </a:ln>
          <a:effectLst>
            <a:glow rad="101600">
              <a:schemeClr val="accent1">
                <a:alpha val="75000"/>
              </a:schemeClr>
            </a:glow>
          </a:effectLst>
        </p:spPr>
      </p:pic>
      <p:pic>
        <p:nvPicPr>
          <p:cNvPr id="7" name="Picture 6"/>
          <p:cNvPicPr>
            <a:picLocks noChangeAspect="1"/>
          </p:cNvPicPr>
          <p:nvPr/>
        </p:nvPicPr>
        <p:blipFill>
          <a:blip r:embed="rId5"/>
          <a:stretch>
            <a:fillRect/>
          </a:stretch>
        </p:blipFill>
        <p:spPr>
          <a:xfrm rot="21031919">
            <a:off x="6006264" y="4882631"/>
            <a:ext cx="2000626" cy="927563"/>
          </a:xfrm>
          <a:prstGeom prst="rect">
            <a:avLst/>
          </a:prstGeom>
          <a:ln>
            <a:solidFill>
              <a:srgbClr val="FF0000"/>
            </a:solidFill>
          </a:ln>
        </p:spPr>
      </p:pic>
      <p:pic>
        <p:nvPicPr>
          <p:cNvPr id="8" name="Picture 7"/>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rot="4796369">
            <a:off x="6626727" y="4183410"/>
            <a:ext cx="3470564" cy="736518"/>
          </a:xfrm>
          <a:prstGeom prst="rect">
            <a:avLst/>
          </a:prstGeom>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History of ISM Organizations</a:t>
            </a:r>
          </a:p>
        </p:txBody>
      </p:sp>
      <p:sp>
        <p:nvSpPr>
          <p:cNvPr id="3" name="Content Placeholder 2"/>
          <p:cNvSpPr>
            <a:spLocks noGrp="1"/>
          </p:cNvSpPr>
          <p:nvPr>
            <p:ph idx="1"/>
          </p:nvPr>
        </p:nvSpPr>
        <p:spPr/>
        <p:txBody>
          <a:bodyPr/>
          <a:lstStyle/>
          <a:p>
            <a:pPr>
              <a:buNone/>
            </a:pPr>
            <a:r>
              <a:rPr lang="en-US" sz="2400" dirty="0"/>
              <a:t>	</a:t>
            </a:r>
            <a:r>
              <a:rPr lang="en-US" sz="2400" b="1" dirty="0">
                <a:solidFill>
                  <a:srgbClr val="FFFF00"/>
                </a:solidFill>
                <a:effectLst>
                  <a:outerShdw blurRad="38100" dist="38100" dir="2700000" algn="tl">
                    <a:srgbClr val="000000">
                      <a:alpha val="43137"/>
                    </a:srgbClr>
                  </a:outerShdw>
                </a:effectLst>
              </a:rPr>
              <a:t>Wesley Foundation	1913</a:t>
            </a:r>
          </a:p>
          <a:p>
            <a:pPr>
              <a:buNone/>
            </a:pPr>
            <a:r>
              <a:rPr lang="en-US" sz="2400" b="1" dirty="0">
                <a:solidFill>
                  <a:srgbClr val="FFFF00"/>
                </a:solidFill>
                <a:effectLst>
                  <a:outerShdw blurRad="38100" dist="38100" dir="2700000" algn="tl">
                    <a:srgbClr val="000000">
                      <a:alpha val="43137"/>
                    </a:srgbClr>
                  </a:outerShdw>
                </a:effectLst>
              </a:rPr>
              <a:t>	BSU/BCM			1921</a:t>
            </a:r>
          </a:p>
          <a:p>
            <a:pPr>
              <a:buNone/>
            </a:pPr>
            <a:r>
              <a:rPr lang="en-US" sz="2400" b="1" dirty="0">
                <a:solidFill>
                  <a:srgbClr val="FFFF00"/>
                </a:solidFill>
                <a:effectLst>
                  <a:outerShdw blurRad="38100" dist="38100" dir="2700000" algn="tl">
                    <a:srgbClr val="000000">
                      <a:alpha val="43137"/>
                    </a:srgbClr>
                  </a:outerShdw>
                </a:effectLst>
              </a:rPr>
              <a:t>	Navigators			1933</a:t>
            </a:r>
          </a:p>
          <a:p>
            <a:pPr>
              <a:buNone/>
            </a:pPr>
            <a:r>
              <a:rPr lang="en-US" sz="2400" b="1" dirty="0">
                <a:solidFill>
                  <a:srgbClr val="FFFF00"/>
                </a:solidFill>
                <a:effectLst>
                  <a:outerShdw blurRad="38100" dist="38100" dir="2700000" algn="tl">
                    <a:srgbClr val="000000">
                      <a:alpha val="43137"/>
                    </a:srgbClr>
                  </a:outerShdw>
                </a:effectLst>
              </a:rPr>
              <a:t>	IV (InterVarsity)	  	1941 	(1958)</a:t>
            </a:r>
          </a:p>
          <a:p>
            <a:pPr>
              <a:buNone/>
            </a:pPr>
            <a:r>
              <a:rPr lang="en-US" sz="2400" b="1" dirty="0">
                <a:solidFill>
                  <a:srgbClr val="FFFF00"/>
                </a:solidFill>
                <a:effectLst>
                  <a:outerShdw blurRad="38100" dist="38100" dir="2700000" algn="tl">
                    <a:srgbClr val="000000">
                      <a:alpha val="43137"/>
                    </a:srgbClr>
                  </a:outerShdw>
                </a:effectLst>
              </a:rPr>
              <a:t>	</a:t>
            </a:r>
          </a:p>
        </p:txBody>
      </p:sp>
      <p:sp>
        <p:nvSpPr>
          <p:cNvPr id="4" name="Right Brace 3"/>
          <p:cNvSpPr/>
          <p:nvPr/>
        </p:nvSpPr>
        <p:spPr bwMode="auto">
          <a:xfrm>
            <a:off x="6705600" y="2057400"/>
            <a:ext cx="304800" cy="1600200"/>
          </a:xfrm>
          <a:prstGeom prst="rightBrace">
            <a:avLst/>
          </a:prstGeom>
          <a:solidFill>
            <a:schemeClr val="accent1">
              <a:alpha val="0"/>
            </a:schemeClr>
          </a:solidFill>
          <a:ln w="38100" cap="flat" cmpd="sng" algn="ctr">
            <a:solidFill>
              <a:srgbClr val="00009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CCFFCC"/>
              </a:solidFill>
              <a:effectLst>
                <a:outerShdw blurRad="38100" dist="38100" dir="2700000" algn="tl">
                  <a:srgbClr val="000000">
                    <a:alpha val="43137"/>
                  </a:srgbClr>
                </a:outerShdw>
              </a:effectLst>
              <a:latin typeface="Times" pitchFamily="-111" charset="0"/>
            </a:endParaRPr>
          </a:p>
        </p:txBody>
      </p:sp>
      <p:sp>
        <p:nvSpPr>
          <p:cNvPr id="6" name="TextBox 5"/>
          <p:cNvSpPr txBox="1"/>
          <p:nvPr/>
        </p:nvSpPr>
        <p:spPr>
          <a:xfrm>
            <a:off x="7315200" y="2286000"/>
            <a:ext cx="1219200" cy="1015663"/>
          </a:xfrm>
          <a:prstGeom prst="rect">
            <a:avLst/>
          </a:prstGeom>
          <a:noFill/>
        </p:spPr>
        <p:txBody>
          <a:bodyPr wrap="square" rtlCol="0">
            <a:spAutoFit/>
          </a:bodyPr>
          <a:lstStyle/>
          <a:p>
            <a:r>
              <a:rPr lang="en-US" sz="2000" b="1" dirty="0">
                <a:solidFill>
                  <a:srgbClr val="CCFFCC"/>
                </a:solidFill>
                <a:effectLst>
                  <a:outerShdw blurRad="38100" dist="38100" dir="2700000" algn="tl">
                    <a:srgbClr val="000000">
                      <a:alpha val="43137"/>
                    </a:srgbClr>
                  </a:outerShdw>
                </a:effectLst>
              </a:rPr>
              <a:t>1</a:t>
            </a:r>
            <a:r>
              <a:rPr lang="en-US" sz="2000" b="1" baseline="30000" dirty="0">
                <a:solidFill>
                  <a:srgbClr val="CCFFCC"/>
                </a:solidFill>
                <a:effectLst>
                  <a:outerShdw blurRad="38100" dist="38100" dir="2700000" algn="tl">
                    <a:srgbClr val="000000">
                      <a:alpha val="43137"/>
                    </a:srgbClr>
                  </a:outerShdw>
                </a:effectLst>
              </a:rPr>
              <a:t>st</a:t>
            </a:r>
            <a:r>
              <a:rPr lang="en-US" sz="2000" b="1" dirty="0">
                <a:solidFill>
                  <a:srgbClr val="CCFFCC"/>
                </a:solidFill>
                <a:effectLst>
                  <a:outerShdw blurRad="38100" dist="38100" dir="2700000" algn="tl">
                    <a:srgbClr val="000000">
                      <a:alpha val="43137"/>
                    </a:srgbClr>
                  </a:outerShdw>
                </a:effectLst>
              </a:rPr>
              <a:t> half of the 20</a:t>
            </a:r>
            <a:r>
              <a:rPr lang="en-US" sz="2000" b="1" baseline="30000" dirty="0">
                <a:solidFill>
                  <a:srgbClr val="CCFFCC"/>
                </a:solidFill>
                <a:effectLst>
                  <a:outerShdw blurRad="38100" dist="38100" dir="2700000" algn="tl">
                    <a:srgbClr val="000000">
                      <a:alpha val="43137"/>
                    </a:srgbClr>
                  </a:outerShdw>
                </a:effectLst>
              </a:rPr>
              <a:t>th</a:t>
            </a:r>
            <a:r>
              <a:rPr lang="en-US" sz="2000" b="1" dirty="0">
                <a:solidFill>
                  <a:srgbClr val="CCFFCC"/>
                </a:solidFill>
                <a:effectLst>
                  <a:outerShdw blurRad="38100" dist="38100" dir="2700000" algn="tl">
                    <a:srgbClr val="000000">
                      <a:alpha val="43137"/>
                    </a:srgbClr>
                  </a:outerShdw>
                </a:effectLst>
              </a:rPr>
              <a:t> Century</a:t>
            </a:r>
          </a:p>
        </p:txBody>
      </p:sp>
      <p:sp>
        <p:nvSpPr>
          <p:cNvPr id="8" name="TextBox 7"/>
          <p:cNvSpPr txBox="1"/>
          <p:nvPr/>
        </p:nvSpPr>
        <p:spPr>
          <a:xfrm>
            <a:off x="5181600" y="1600200"/>
            <a:ext cx="990600" cy="461665"/>
          </a:xfrm>
          <a:prstGeom prst="rect">
            <a:avLst/>
          </a:prstGeom>
          <a:noFill/>
        </p:spPr>
        <p:txBody>
          <a:bodyPr wrap="square" rtlCol="0">
            <a:spAutoFit/>
          </a:bodyPr>
          <a:lstStyle/>
          <a:p>
            <a:endParaRPr lang="en-US" dirty="0"/>
          </a:p>
        </p:txBody>
      </p:sp>
      <p:sp>
        <p:nvSpPr>
          <p:cNvPr id="9" name="TextBox 8"/>
          <p:cNvSpPr txBox="1"/>
          <p:nvPr/>
        </p:nvSpPr>
        <p:spPr>
          <a:xfrm>
            <a:off x="5181600" y="1447800"/>
            <a:ext cx="1143000" cy="584776"/>
          </a:xfrm>
          <a:prstGeom prst="rect">
            <a:avLst/>
          </a:prstGeom>
          <a:noFill/>
        </p:spPr>
        <p:txBody>
          <a:bodyPr wrap="square" rtlCol="0">
            <a:spAutoFit/>
          </a:bodyPr>
          <a:lstStyle/>
          <a:p>
            <a:r>
              <a:rPr lang="en-US" sz="1600" dirty="0">
                <a:solidFill>
                  <a:srgbClr val="FFFF00"/>
                </a:solidFill>
              </a:rPr>
              <a:t>Year ISM   </a:t>
            </a:r>
          </a:p>
          <a:p>
            <a:r>
              <a:rPr lang="en-US" sz="1600" dirty="0">
                <a:solidFill>
                  <a:srgbClr val="FFFF00"/>
                </a:solidFill>
              </a:rPr>
              <a:t> began</a:t>
            </a:r>
            <a:endParaRPr lang="en-US" dirty="0"/>
          </a:p>
        </p:txBody>
      </p:sp>
      <p:sp>
        <p:nvSpPr>
          <p:cNvPr id="10" name="TextBox 9"/>
          <p:cNvSpPr txBox="1"/>
          <p:nvPr/>
        </p:nvSpPr>
        <p:spPr>
          <a:xfrm>
            <a:off x="4419600" y="1447800"/>
            <a:ext cx="685800" cy="584776"/>
          </a:xfrm>
          <a:prstGeom prst="rect">
            <a:avLst/>
          </a:prstGeom>
          <a:noFill/>
        </p:spPr>
        <p:txBody>
          <a:bodyPr wrap="square" rtlCol="0">
            <a:spAutoFit/>
          </a:bodyPr>
          <a:lstStyle/>
          <a:p>
            <a:r>
              <a:rPr lang="en-US" sz="1600" dirty="0">
                <a:solidFill>
                  <a:srgbClr val="FFFF00"/>
                </a:solidFill>
              </a:rPr>
              <a:t>Start </a:t>
            </a:r>
          </a:p>
          <a:p>
            <a:r>
              <a:rPr lang="en-US" sz="1600" dirty="0">
                <a:solidFill>
                  <a:srgbClr val="FFFF00"/>
                </a:solidFill>
              </a:rPr>
              <a:t>year</a:t>
            </a:r>
          </a:p>
        </p:txBody>
      </p:sp>
    </p:spTree>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History of ISM Organizations</a:t>
            </a:r>
          </a:p>
        </p:txBody>
      </p:sp>
      <p:sp>
        <p:nvSpPr>
          <p:cNvPr id="3" name="Content Placeholder 2"/>
          <p:cNvSpPr>
            <a:spLocks noGrp="1"/>
          </p:cNvSpPr>
          <p:nvPr>
            <p:ph idx="1"/>
          </p:nvPr>
        </p:nvSpPr>
        <p:spPr/>
        <p:txBody>
          <a:bodyPr/>
          <a:lstStyle/>
          <a:p>
            <a:pPr>
              <a:buNone/>
            </a:pPr>
            <a:r>
              <a:rPr lang="en-US" sz="2400" dirty="0"/>
              <a:t>	</a:t>
            </a:r>
            <a:r>
              <a:rPr lang="en-US" sz="2400" b="1" dirty="0">
                <a:solidFill>
                  <a:srgbClr val="FFFF00"/>
                </a:solidFill>
                <a:effectLst>
                  <a:outerShdw blurRad="38100" dist="38100" dir="2700000" algn="tl">
                    <a:srgbClr val="000000">
                      <a:alpha val="43137"/>
                    </a:srgbClr>
                  </a:outerShdw>
                </a:effectLst>
              </a:rPr>
              <a:t>Wesley Foundation	1913</a:t>
            </a:r>
          </a:p>
          <a:p>
            <a:pPr>
              <a:buNone/>
            </a:pPr>
            <a:r>
              <a:rPr lang="en-US" sz="2400" b="1" dirty="0">
                <a:solidFill>
                  <a:srgbClr val="FFFF00"/>
                </a:solidFill>
                <a:effectLst>
                  <a:outerShdw blurRad="38100" dist="38100" dir="2700000" algn="tl">
                    <a:srgbClr val="000000">
                      <a:alpha val="43137"/>
                    </a:srgbClr>
                  </a:outerShdw>
                </a:effectLst>
              </a:rPr>
              <a:t>	BSU/BCM			1921</a:t>
            </a:r>
          </a:p>
          <a:p>
            <a:pPr>
              <a:buNone/>
            </a:pPr>
            <a:r>
              <a:rPr lang="en-US" sz="2400" b="1" dirty="0">
                <a:solidFill>
                  <a:srgbClr val="FFFF00"/>
                </a:solidFill>
                <a:effectLst>
                  <a:outerShdw blurRad="38100" dist="38100" dir="2700000" algn="tl">
                    <a:srgbClr val="000000">
                      <a:alpha val="43137"/>
                    </a:srgbClr>
                  </a:outerShdw>
                </a:effectLst>
              </a:rPr>
              <a:t>	Navigators			1933</a:t>
            </a:r>
          </a:p>
          <a:p>
            <a:pPr>
              <a:buNone/>
            </a:pPr>
            <a:r>
              <a:rPr lang="en-US" sz="2400" b="1" dirty="0">
                <a:solidFill>
                  <a:srgbClr val="FFFF00"/>
                </a:solidFill>
                <a:effectLst>
                  <a:outerShdw blurRad="38100" dist="38100" dir="2700000" algn="tl">
                    <a:srgbClr val="000000">
                      <a:alpha val="43137"/>
                    </a:srgbClr>
                  </a:outerShdw>
                </a:effectLst>
              </a:rPr>
              <a:t>	IV (InterVarsity)	  	1941 	(1958)</a:t>
            </a:r>
          </a:p>
          <a:p>
            <a:pPr>
              <a:buNone/>
            </a:pPr>
            <a:r>
              <a:rPr lang="en-US" sz="2400" b="1" dirty="0">
                <a:solidFill>
                  <a:srgbClr val="FFFF00"/>
                </a:solidFill>
                <a:effectLst>
                  <a:outerShdw blurRad="38100" dist="38100" dir="2700000" algn="tl">
                    <a:srgbClr val="000000">
                      <a:alpha val="43137"/>
                    </a:srgbClr>
                  </a:outerShdw>
                </a:effectLst>
              </a:rPr>
              <a:t>	Cru (Campus Crusade)	1951 	(1968-69)</a:t>
            </a:r>
          </a:p>
          <a:p>
            <a:pPr>
              <a:buNone/>
            </a:pPr>
            <a:r>
              <a:rPr lang="en-US" sz="2400" b="1" dirty="0">
                <a:solidFill>
                  <a:srgbClr val="FFFF00"/>
                </a:solidFill>
                <a:effectLst>
                  <a:outerShdw blurRad="38100" dist="38100" dir="2700000" algn="tl">
                    <a:srgbClr val="000000">
                      <a:alpha val="43137"/>
                    </a:srgbClr>
                  </a:outerShdw>
                </a:effectLst>
              </a:rPr>
              <a:t>	XA (Chi Alpha)		1953</a:t>
            </a:r>
          </a:p>
          <a:p>
            <a:pPr>
              <a:buNone/>
            </a:pPr>
            <a:r>
              <a:rPr lang="en-US" sz="2400" b="1" dirty="0">
                <a:solidFill>
                  <a:srgbClr val="FFFF00"/>
                </a:solidFill>
                <a:effectLst>
                  <a:outerShdw blurRad="38100" dist="38100" dir="2700000" algn="tl">
                    <a:srgbClr val="000000">
                      <a:alpha val="43137"/>
                    </a:srgbClr>
                  </a:outerShdw>
                </a:effectLst>
              </a:rPr>
              <a:t>	ISI (Int’l Students, Inc.)	1953 	(1953)</a:t>
            </a:r>
          </a:p>
          <a:p>
            <a:pPr>
              <a:buNone/>
            </a:pPr>
            <a:r>
              <a:rPr lang="en-US" sz="2400" b="1" dirty="0">
                <a:solidFill>
                  <a:srgbClr val="FFFF00"/>
                </a:solidFill>
                <a:effectLst>
                  <a:outerShdw blurRad="38100" dist="38100" dir="2700000" algn="tl">
                    <a:srgbClr val="000000">
                      <a:alpha val="43137"/>
                    </a:srgbClr>
                  </a:outerShdw>
                </a:effectLst>
              </a:rPr>
              <a:t>	RUM/RUF (Reformed)	1973</a:t>
            </a:r>
          </a:p>
        </p:txBody>
      </p:sp>
      <p:sp>
        <p:nvSpPr>
          <p:cNvPr id="4" name="Right Brace 3"/>
          <p:cNvSpPr/>
          <p:nvPr/>
        </p:nvSpPr>
        <p:spPr bwMode="auto">
          <a:xfrm>
            <a:off x="6705600" y="2057400"/>
            <a:ext cx="304800" cy="1600200"/>
          </a:xfrm>
          <a:prstGeom prst="rightBrace">
            <a:avLst/>
          </a:prstGeom>
          <a:solidFill>
            <a:schemeClr val="accent1">
              <a:alpha val="0"/>
            </a:schemeClr>
          </a:solid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0000"/>
              </a:solidFill>
              <a:effectLst/>
              <a:latin typeface="Times" pitchFamily="-111" charset="0"/>
            </a:endParaRPr>
          </a:p>
        </p:txBody>
      </p:sp>
      <p:sp>
        <p:nvSpPr>
          <p:cNvPr id="5" name="Right Brace 4"/>
          <p:cNvSpPr/>
          <p:nvPr/>
        </p:nvSpPr>
        <p:spPr bwMode="auto">
          <a:xfrm>
            <a:off x="6705600" y="3810000"/>
            <a:ext cx="304800" cy="1676400"/>
          </a:xfrm>
          <a:prstGeom prst="rightBrace">
            <a:avLst/>
          </a:prstGeom>
          <a:solidFill>
            <a:srgbClr val="0000FF">
              <a:alpha val="0"/>
            </a:srgbClr>
          </a:solidFill>
          <a:ln w="3810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pitchFamily="-111" charset="0"/>
            </a:endParaRPr>
          </a:p>
        </p:txBody>
      </p:sp>
      <p:sp>
        <p:nvSpPr>
          <p:cNvPr id="7" name="TextBox 6"/>
          <p:cNvSpPr txBox="1"/>
          <p:nvPr/>
        </p:nvSpPr>
        <p:spPr>
          <a:xfrm>
            <a:off x="7315200" y="4114800"/>
            <a:ext cx="1295400" cy="1384995"/>
          </a:xfrm>
          <a:prstGeom prst="rect">
            <a:avLst/>
          </a:prstGeom>
          <a:noFill/>
        </p:spPr>
        <p:txBody>
          <a:bodyPr wrap="square" rtlCol="0">
            <a:spAutoFit/>
          </a:bodyPr>
          <a:lstStyle/>
          <a:p>
            <a:r>
              <a:rPr lang="en-US" sz="2000" b="1" dirty="0">
                <a:solidFill>
                  <a:srgbClr val="CCFFCC"/>
                </a:solidFill>
                <a:effectLst>
                  <a:outerShdw blurRad="38100" dist="38100" dir="2700000" algn="tl">
                    <a:srgbClr val="000000">
                      <a:alpha val="43137"/>
                    </a:srgbClr>
                  </a:outerShdw>
                </a:effectLst>
              </a:rPr>
              <a:t>2</a:t>
            </a:r>
            <a:r>
              <a:rPr lang="en-US" sz="2000" b="1" baseline="30000" dirty="0">
                <a:solidFill>
                  <a:srgbClr val="CCFFCC"/>
                </a:solidFill>
                <a:effectLst>
                  <a:outerShdw blurRad="38100" dist="38100" dir="2700000" algn="tl">
                    <a:srgbClr val="000000">
                      <a:alpha val="43137"/>
                    </a:srgbClr>
                  </a:outerShdw>
                </a:effectLst>
              </a:rPr>
              <a:t>nd</a:t>
            </a:r>
            <a:r>
              <a:rPr lang="en-US" sz="2000" b="1" dirty="0">
                <a:solidFill>
                  <a:srgbClr val="CCFFCC"/>
                </a:solidFill>
                <a:effectLst>
                  <a:outerShdw blurRad="38100" dist="38100" dir="2700000" algn="tl">
                    <a:srgbClr val="000000">
                      <a:alpha val="43137"/>
                    </a:srgbClr>
                  </a:outerShdw>
                </a:effectLst>
              </a:rPr>
              <a:t> half of the 20</a:t>
            </a:r>
            <a:r>
              <a:rPr lang="en-US" sz="2000" b="1" baseline="30000" dirty="0">
                <a:solidFill>
                  <a:srgbClr val="CCFFCC"/>
                </a:solidFill>
                <a:effectLst>
                  <a:outerShdw blurRad="38100" dist="38100" dir="2700000" algn="tl">
                    <a:srgbClr val="000000">
                      <a:alpha val="43137"/>
                    </a:srgbClr>
                  </a:outerShdw>
                </a:effectLst>
              </a:rPr>
              <a:t>th</a:t>
            </a:r>
            <a:r>
              <a:rPr lang="en-US" sz="2000" b="1" dirty="0">
                <a:solidFill>
                  <a:srgbClr val="CCFFCC"/>
                </a:solidFill>
                <a:effectLst>
                  <a:outerShdw blurRad="38100" dist="38100" dir="2700000" algn="tl">
                    <a:srgbClr val="000000">
                      <a:alpha val="43137"/>
                    </a:srgbClr>
                  </a:outerShdw>
                </a:effectLst>
              </a:rPr>
              <a:t> Century</a:t>
            </a:r>
          </a:p>
          <a:p>
            <a:endParaRPr lang="en-US" dirty="0">
              <a:solidFill>
                <a:srgbClr val="000099"/>
              </a:solidFill>
            </a:endParaRPr>
          </a:p>
        </p:txBody>
      </p:sp>
      <p:sp>
        <p:nvSpPr>
          <p:cNvPr id="8" name="TextBox 7"/>
          <p:cNvSpPr txBox="1"/>
          <p:nvPr/>
        </p:nvSpPr>
        <p:spPr>
          <a:xfrm>
            <a:off x="5181600" y="1600200"/>
            <a:ext cx="990600" cy="461665"/>
          </a:xfrm>
          <a:prstGeom prst="rect">
            <a:avLst/>
          </a:prstGeom>
          <a:noFill/>
        </p:spPr>
        <p:txBody>
          <a:bodyPr wrap="square" rtlCol="0">
            <a:spAutoFit/>
          </a:bodyPr>
          <a:lstStyle/>
          <a:p>
            <a:endParaRPr lang="en-US" dirty="0"/>
          </a:p>
        </p:txBody>
      </p:sp>
      <p:sp>
        <p:nvSpPr>
          <p:cNvPr id="9" name="TextBox 8"/>
          <p:cNvSpPr txBox="1"/>
          <p:nvPr/>
        </p:nvSpPr>
        <p:spPr>
          <a:xfrm>
            <a:off x="5181600" y="1447800"/>
            <a:ext cx="1143000" cy="584776"/>
          </a:xfrm>
          <a:prstGeom prst="rect">
            <a:avLst/>
          </a:prstGeom>
          <a:noFill/>
        </p:spPr>
        <p:txBody>
          <a:bodyPr wrap="square" rtlCol="0">
            <a:spAutoFit/>
          </a:bodyPr>
          <a:lstStyle/>
          <a:p>
            <a:r>
              <a:rPr lang="en-US" sz="1600" dirty="0">
                <a:solidFill>
                  <a:srgbClr val="FFFF00"/>
                </a:solidFill>
              </a:rPr>
              <a:t>Year ISM   </a:t>
            </a:r>
          </a:p>
          <a:p>
            <a:r>
              <a:rPr lang="en-US" sz="1600" dirty="0">
                <a:solidFill>
                  <a:srgbClr val="FFFF00"/>
                </a:solidFill>
              </a:rPr>
              <a:t> began</a:t>
            </a:r>
            <a:endParaRPr lang="en-US" dirty="0"/>
          </a:p>
        </p:txBody>
      </p:sp>
      <p:sp>
        <p:nvSpPr>
          <p:cNvPr id="10" name="TextBox 9"/>
          <p:cNvSpPr txBox="1"/>
          <p:nvPr/>
        </p:nvSpPr>
        <p:spPr>
          <a:xfrm>
            <a:off x="4419600" y="1447800"/>
            <a:ext cx="685800" cy="584776"/>
          </a:xfrm>
          <a:prstGeom prst="rect">
            <a:avLst/>
          </a:prstGeom>
          <a:noFill/>
        </p:spPr>
        <p:txBody>
          <a:bodyPr wrap="square" rtlCol="0">
            <a:spAutoFit/>
          </a:bodyPr>
          <a:lstStyle/>
          <a:p>
            <a:r>
              <a:rPr lang="en-US" sz="1600" dirty="0">
                <a:solidFill>
                  <a:srgbClr val="FFFF00"/>
                </a:solidFill>
              </a:rPr>
              <a:t>Start </a:t>
            </a:r>
          </a:p>
          <a:p>
            <a:r>
              <a:rPr lang="en-US" sz="1600" dirty="0">
                <a:solidFill>
                  <a:srgbClr val="FFFF00"/>
                </a:solidFill>
              </a:rPr>
              <a:t>year</a:t>
            </a:r>
          </a:p>
        </p:txBody>
      </p:sp>
      <p:sp>
        <p:nvSpPr>
          <p:cNvPr id="11" name="Right Brace 10"/>
          <p:cNvSpPr/>
          <p:nvPr/>
        </p:nvSpPr>
        <p:spPr bwMode="auto">
          <a:xfrm>
            <a:off x="6705600" y="2057400"/>
            <a:ext cx="304800" cy="1600200"/>
          </a:xfrm>
          <a:prstGeom prst="rightBrace">
            <a:avLst/>
          </a:prstGeom>
          <a:solidFill>
            <a:schemeClr val="accent1">
              <a:alpha val="0"/>
            </a:schemeClr>
          </a:solidFill>
          <a:ln w="38100" cap="flat" cmpd="sng" algn="ctr">
            <a:solidFill>
              <a:srgbClr val="00009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0000"/>
              </a:solidFill>
              <a:effectLst/>
              <a:latin typeface="Times" pitchFamily="-111" charset="0"/>
            </a:endParaRPr>
          </a:p>
        </p:txBody>
      </p:sp>
      <p:sp>
        <p:nvSpPr>
          <p:cNvPr id="12" name="TextBox 11"/>
          <p:cNvSpPr txBox="1"/>
          <p:nvPr/>
        </p:nvSpPr>
        <p:spPr>
          <a:xfrm>
            <a:off x="7315200" y="2286000"/>
            <a:ext cx="1219200" cy="1015663"/>
          </a:xfrm>
          <a:prstGeom prst="rect">
            <a:avLst/>
          </a:prstGeom>
          <a:noFill/>
        </p:spPr>
        <p:txBody>
          <a:bodyPr wrap="square" rtlCol="0">
            <a:spAutoFit/>
          </a:bodyPr>
          <a:lstStyle/>
          <a:p>
            <a:r>
              <a:rPr lang="en-US" sz="2000" b="1" dirty="0">
                <a:solidFill>
                  <a:srgbClr val="CCFFCC"/>
                </a:solidFill>
                <a:effectLst>
                  <a:outerShdw blurRad="38100" dist="38100" dir="2700000" algn="tl">
                    <a:srgbClr val="000000">
                      <a:alpha val="43137"/>
                    </a:srgbClr>
                  </a:outerShdw>
                </a:effectLst>
              </a:rPr>
              <a:t>1</a:t>
            </a:r>
            <a:r>
              <a:rPr lang="en-US" sz="2000" b="1" baseline="30000" dirty="0">
                <a:solidFill>
                  <a:srgbClr val="CCFFCC"/>
                </a:solidFill>
                <a:effectLst>
                  <a:outerShdw blurRad="38100" dist="38100" dir="2700000" algn="tl">
                    <a:srgbClr val="000000">
                      <a:alpha val="43137"/>
                    </a:srgbClr>
                  </a:outerShdw>
                </a:effectLst>
              </a:rPr>
              <a:t>st</a:t>
            </a:r>
            <a:r>
              <a:rPr lang="en-US" sz="2000" b="1" dirty="0">
                <a:solidFill>
                  <a:srgbClr val="CCFFCC"/>
                </a:solidFill>
                <a:effectLst>
                  <a:outerShdw blurRad="38100" dist="38100" dir="2700000" algn="tl">
                    <a:srgbClr val="000000">
                      <a:alpha val="43137"/>
                    </a:srgbClr>
                  </a:outerShdw>
                </a:effectLst>
              </a:rPr>
              <a:t> half of the 20</a:t>
            </a:r>
            <a:r>
              <a:rPr lang="en-US" sz="2000" b="1" baseline="30000" dirty="0">
                <a:solidFill>
                  <a:srgbClr val="CCFFCC"/>
                </a:solidFill>
                <a:effectLst>
                  <a:outerShdw blurRad="38100" dist="38100" dir="2700000" algn="tl">
                    <a:srgbClr val="000000">
                      <a:alpha val="43137"/>
                    </a:srgbClr>
                  </a:outerShdw>
                </a:effectLst>
              </a:rPr>
              <a:t>th</a:t>
            </a:r>
            <a:r>
              <a:rPr lang="en-US" sz="2000" b="1" dirty="0">
                <a:solidFill>
                  <a:srgbClr val="CCFFCC"/>
                </a:solidFill>
                <a:effectLst>
                  <a:outerShdw blurRad="38100" dist="38100" dir="2700000" algn="tl">
                    <a:srgbClr val="000000">
                      <a:alpha val="43137"/>
                    </a:srgbClr>
                  </a:outerShdw>
                </a:effectLst>
              </a:rPr>
              <a:t> Century</a:t>
            </a: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2002</a:t>
            </a:r>
          </a:p>
        </p:txBody>
      </p:sp>
      <p:sp>
        <p:nvSpPr>
          <p:cNvPr id="5" name="Content Placeholder 4"/>
          <p:cNvSpPr>
            <a:spLocks noGrp="1"/>
          </p:cNvSpPr>
          <p:nvPr>
            <p:ph idx="1"/>
          </p:nvPr>
        </p:nvSpPr>
        <p:spPr>
          <a:xfrm>
            <a:off x="685800" y="1981200"/>
            <a:ext cx="7467600" cy="4114800"/>
          </a:xfrm>
        </p:spPr>
        <p:txBody>
          <a:bodyPr/>
          <a:lstStyle/>
          <a:p>
            <a:pPr>
              <a:buNone/>
            </a:pPr>
            <a:r>
              <a:rPr lang="en-US" dirty="0"/>
              <a:t>	</a:t>
            </a:r>
            <a:r>
              <a:rPr lang="en-US" sz="2600" b="1" i="1" dirty="0">
                <a:solidFill>
                  <a:srgbClr val="FFFF00"/>
                </a:solidFill>
                <a:effectLst>
                  <a:outerShdw blurRad="38100" dist="38100" dir="2700000" algn="tl">
                    <a:srgbClr val="000000">
                      <a:alpha val="43137"/>
                    </a:srgbClr>
                  </a:outerShdw>
                </a:effectLst>
              </a:rPr>
              <a:t>I became Chief of Staff of InterFACE </a:t>
            </a:r>
          </a:p>
          <a:p>
            <a:pPr>
              <a:buNone/>
            </a:pPr>
            <a:r>
              <a:rPr lang="en-US" sz="2600" b="1" i="1" dirty="0">
                <a:solidFill>
                  <a:srgbClr val="FFFF00"/>
                </a:solidFill>
                <a:effectLst>
                  <a:outerShdw blurRad="38100" dist="38100" dir="2700000" algn="tl">
                    <a:srgbClr val="000000">
                      <a:alpha val="43137"/>
                    </a:srgbClr>
                  </a:outerShdw>
                </a:effectLst>
              </a:rPr>
              <a:t>	Ministries. I saw nationwide ministry </a:t>
            </a:r>
          </a:p>
          <a:p>
            <a:pPr>
              <a:buNone/>
            </a:pPr>
            <a:r>
              <a:rPr lang="en-US" sz="2600" b="1" i="1" dirty="0">
                <a:solidFill>
                  <a:srgbClr val="FFFF00"/>
                </a:solidFill>
                <a:effectLst>
                  <a:outerShdw blurRad="38100" dist="38100" dir="2700000" algn="tl">
                    <a:srgbClr val="000000">
                      <a:alpha val="43137"/>
                    </a:srgbClr>
                  </a:outerShdw>
                </a:effectLst>
              </a:rPr>
              <a:t>	numbers I’d never seen before. The </a:t>
            </a:r>
          </a:p>
          <a:p>
            <a:pPr>
              <a:buNone/>
            </a:pPr>
            <a:r>
              <a:rPr lang="en-US" sz="2600" b="1" i="1" dirty="0">
                <a:solidFill>
                  <a:srgbClr val="FFFF00"/>
                </a:solidFill>
                <a:effectLst>
                  <a:outerShdw blurRad="38100" dist="38100" dir="2700000" algn="tl">
                    <a:srgbClr val="000000">
                      <a:alpha val="43137"/>
                    </a:srgbClr>
                  </a:outerShdw>
                </a:effectLst>
              </a:rPr>
              <a:t>	numbers were underwhelming. Later I realized </a:t>
            </a:r>
          </a:p>
          <a:p>
            <a:pPr>
              <a:buNone/>
            </a:pPr>
            <a:r>
              <a:rPr lang="en-US" sz="2600" b="1" i="1" dirty="0">
                <a:solidFill>
                  <a:srgbClr val="FFFF00"/>
                </a:solidFill>
                <a:effectLst>
                  <a:outerShdw blurRad="38100" dist="38100" dir="2700000" algn="tl">
                    <a:srgbClr val="000000">
                      <a:alpha val="43137"/>
                    </a:srgbClr>
                  </a:outerShdw>
                </a:effectLst>
              </a:rPr>
              <a:t>	we in ISM were doing the same thing local </a:t>
            </a:r>
          </a:p>
          <a:p>
            <a:pPr>
              <a:buNone/>
            </a:pPr>
            <a:r>
              <a:rPr lang="en-US" sz="2600" b="1" i="1" dirty="0">
                <a:solidFill>
                  <a:srgbClr val="FFFF00"/>
                </a:solidFill>
                <a:effectLst>
                  <a:outerShdw blurRad="38100" dist="38100" dir="2700000" algn="tl">
                    <a:srgbClr val="000000">
                      <a:alpha val="43137"/>
                    </a:srgbClr>
                  </a:outerShdw>
                </a:effectLst>
              </a:rPr>
              <a:t>	churches did: utilized 20% of the group to do </a:t>
            </a:r>
          </a:p>
          <a:p>
            <a:pPr>
              <a:buNone/>
            </a:pPr>
            <a:r>
              <a:rPr lang="en-US" sz="2600" b="1" i="1" dirty="0">
                <a:solidFill>
                  <a:srgbClr val="FFFF00"/>
                </a:solidFill>
                <a:effectLst>
                  <a:outerShdw blurRad="38100" dist="38100" dir="2700000" algn="tl">
                    <a:srgbClr val="000000">
                      <a:alpha val="43137"/>
                    </a:srgbClr>
                  </a:outerShdw>
                </a:effectLst>
              </a:rPr>
              <a:t>	80% of the ministry! It’s called the “80-20 rule.”</a:t>
            </a:r>
          </a:p>
        </p:txBody>
      </p:sp>
      <p:pic>
        <p:nvPicPr>
          <p:cNvPr id="6" name="Picture 5"/>
          <p:cNvPicPr>
            <a:picLocks noChangeAspect="1"/>
          </p:cNvPicPr>
          <p:nvPr/>
        </p:nvPicPr>
        <p:blipFill>
          <a:blip r:embed="rId2"/>
          <a:stretch>
            <a:fillRect/>
          </a:stretch>
        </p:blipFill>
        <p:spPr>
          <a:xfrm>
            <a:off x="6324600" y="1676400"/>
            <a:ext cx="2590800" cy="190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p:cNvPicPr>
            <a:picLocks noChangeAspect="1"/>
          </p:cNvPicPr>
          <p:nvPr/>
        </p:nvPicPr>
        <p:blipFill>
          <a:blip r:embed="rId3"/>
          <a:stretch>
            <a:fillRect/>
          </a:stretch>
        </p:blipFill>
        <p:spPr>
          <a:xfrm>
            <a:off x="6096000" y="5486400"/>
            <a:ext cx="1968500" cy="1207164"/>
          </a:xfrm>
          <a:prstGeom prst="rect">
            <a:avLst/>
          </a:prstGeom>
          <a:solidFill>
            <a:srgbClr val="FF0000"/>
          </a:solidFill>
          <a:effectLst>
            <a:glow rad="139700">
              <a:schemeClr val="accent1">
                <a:alpha val="75000"/>
              </a:schemeClr>
            </a:glow>
          </a:effectLst>
        </p:spPr>
      </p:pic>
    </p:spTree>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2002-2005</a:t>
            </a:r>
          </a:p>
        </p:txBody>
      </p:sp>
      <p:sp>
        <p:nvSpPr>
          <p:cNvPr id="5" name="Content Placeholder 4"/>
          <p:cNvSpPr>
            <a:spLocks noGrp="1"/>
          </p:cNvSpPr>
          <p:nvPr>
            <p:ph idx="1"/>
          </p:nvPr>
        </p:nvSpPr>
        <p:spPr>
          <a:xfrm>
            <a:off x="762000" y="1981200"/>
            <a:ext cx="7467600" cy="4114800"/>
          </a:xfrm>
        </p:spPr>
        <p:txBody>
          <a:bodyPr/>
          <a:lstStyle/>
          <a:p>
            <a:pPr>
              <a:buNone/>
            </a:pPr>
            <a:r>
              <a:rPr lang="en-US" i="1" dirty="0">
                <a:effectLst>
                  <a:outerShdw blurRad="38100" dist="38100" dir="2700000" algn="tl">
                    <a:srgbClr val="000000">
                      <a:alpha val="43137"/>
                    </a:srgbClr>
                  </a:outerShdw>
                </a:effectLst>
              </a:rPr>
              <a:t>	</a:t>
            </a:r>
            <a:r>
              <a:rPr lang="en-US" sz="2600" b="1" i="1" dirty="0">
                <a:solidFill>
                  <a:srgbClr val="FFFF00"/>
                </a:solidFill>
                <a:effectLst>
                  <a:outerShdw blurRad="38100" dist="38100" dir="2700000" algn="tl">
                    <a:srgbClr val="000000">
                      <a:alpha val="43137"/>
                    </a:srgbClr>
                  </a:outerShdw>
                </a:effectLst>
              </a:rPr>
              <a:t>I continued doing research to see how</a:t>
            </a:r>
          </a:p>
          <a:p>
            <a:pPr>
              <a:buNone/>
            </a:pPr>
            <a:r>
              <a:rPr lang="en-US" sz="2600" b="1" i="1" dirty="0">
                <a:solidFill>
                  <a:srgbClr val="FFFF00"/>
                </a:solidFill>
                <a:effectLst>
                  <a:outerShdw blurRad="38100" dist="38100" dir="2700000" algn="tl">
                    <a:srgbClr val="000000">
                      <a:alpha val="43137"/>
                    </a:srgbClr>
                  </a:outerShdw>
                </a:effectLst>
              </a:rPr>
              <a:t>	we could improve our success ratio</a:t>
            </a:r>
          </a:p>
          <a:p>
            <a:pPr>
              <a:buNone/>
            </a:pPr>
            <a:r>
              <a:rPr lang="en-US" sz="2600" b="1" i="1" dirty="0">
                <a:solidFill>
                  <a:srgbClr val="FFFF00"/>
                </a:solidFill>
                <a:effectLst>
                  <a:outerShdw blurRad="38100" dist="38100" dir="2700000" algn="tl">
                    <a:srgbClr val="000000">
                      <a:alpha val="43137"/>
                    </a:srgbClr>
                  </a:outerShdw>
                </a:effectLst>
              </a:rPr>
              <a:t>	without having to work harder or</a:t>
            </a:r>
          </a:p>
          <a:p>
            <a:pPr>
              <a:buNone/>
            </a:pPr>
            <a:r>
              <a:rPr lang="en-US" sz="2600" b="1" i="1" dirty="0">
                <a:solidFill>
                  <a:srgbClr val="FFFF00"/>
                </a:solidFill>
                <a:effectLst>
                  <a:outerShdw blurRad="38100" dist="38100" dir="2700000" algn="tl">
                    <a:srgbClr val="000000">
                      <a:alpha val="43137"/>
                    </a:srgbClr>
                  </a:outerShdw>
                </a:effectLst>
              </a:rPr>
              <a:t>	longer, but smarter, more strategic and totally</a:t>
            </a:r>
          </a:p>
          <a:p>
            <a:pPr>
              <a:buNone/>
            </a:pPr>
            <a:r>
              <a:rPr lang="en-US" sz="2600" b="1" i="1" dirty="0">
                <a:solidFill>
                  <a:srgbClr val="FFFF00"/>
                </a:solidFill>
                <a:effectLst>
                  <a:outerShdw blurRad="38100" dist="38100" dir="2700000" algn="tl">
                    <a:srgbClr val="000000">
                      <a:alpha val="43137"/>
                    </a:srgbClr>
                  </a:outerShdw>
                </a:effectLst>
              </a:rPr>
              <a:t>	biblical. How could we fulfill 2 Timothy 2:2 – </a:t>
            </a:r>
          </a:p>
          <a:p>
            <a:pPr>
              <a:buNone/>
            </a:pPr>
            <a:r>
              <a:rPr lang="en-US" sz="2600" b="1" i="1" dirty="0">
                <a:solidFill>
                  <a:srgbClr val="FFFF00"/>
                </a:solidFill>
                <a:effectLst>
                  <a:outerShdw blurRad="38100" dist="38100" dir="2700000" algn="tl">
                    <a:srgbClr val="000000">
                      <a:alpha val="43137"/>
                    </a:srgbClr>
                  </a:outerShdw>
                </a:effectLst>
              </a:rPr>
              <a:t>	“</a:t>
            </a:r>
            <a:r>
              <a:rPr lang="en-US" sz="2600" b="1" i="1" dirty="0">
                <a:solidFill>
                  <a:srgbClr val="FFDB07"/>
                </a:solidFill>
                <a:effectLst>
                  <a:outerShdw blurRad="38100" dist="38100" dir="2700000" algn="tl">
                    <a:srgbClr val="000000">
                      <a:alpha val="43137"/>
                    </a:srgbClr>
                  </a:outerShdw>
                </a:effectLst>
              </a:rPr>
              <a:t>And the things you have heard from  me  </a:t>
            </a:r>
          </a:p>
          <a:p>
            <a:pPr>
              <a:buNone/>
            </a:pPr>
            <a:r>
              <a:rPr lang="en-US" sz="2600" b="1" i="1" dirty="0">
                <a:solidFill>
                  <a:srgbClr val="FFDB07"/>
                </a:solidFill>
                <a:effectLst>
                  <a:outerShdw blurRad="38100" dist="38100" dir="2700000" algn="tl">
                    <a:srgbClr val="000000">
                      <a:alpha val="43137"/>
                    </a:srgbClr>
                  </a:outerShdw>
                </a:effectLst>
              </a:rPr>
              <a:t>	among many witnesses, commit these to faithful </a:t>
            </a:r>
          </a:p>
          <a:p>
            <a:pPr>
              <a:buNone/>
            </a:pPr>
            <a:r>
              <a:rPr lang="en-US" sz="2600" b="1" i="1" dirty="0">
                <a:solidFill>
                  <a:srgbClr val="FFDB07"/>
                </a:solidFill>
                <a:effectLst>
                  <a:outerShdw blurRad="38100" dist="38100" dir="2700000" algn="tl">
                    <a:srgbClr val="000000">
                      <a:alpha val="43137"/>
                    </a:srgbClr>
                  </a:outerShdw>
                </a:effectLst>
              </a:rPr>
              <a:t>	men who will be able to teach others also”?</a:t>
            </a:r>
          </a:p>
        </p:txBody>
      </p:sp>
      <p:pic>
        <p:nvPicPr>
          <p:cNvPr id="6" name="Picture 5"/>
          <p:cNvPicPr>
            <a:picLocks noChangeAspect="1"/>
          </p:cNvPicPr>
          <p:nvPr/>
        </p:nvPicPr>
        <p:blipFill>
          <a:blip r:embed="rId2"/>
          <a:stretch>
            <a:fillRect/>
          </a:stretch>
        </p:blipFill>
        <p:spPr>
          <a:xfrm>
            <a:off x="6324600" y="1678754"/>
            <a:ext cx="2590800" cy="19405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a:xfrm>
            <a:off x="4819062" y="5943600"/>
            <a:ext cx="3334338" cy="762000"/>
          </a:xfrm>
          <a:prstGeom prst="rect">
            <a:avLst/>
          </a:prstGeom>
          <a:ln>
            <a:solidFill>
              <a:schemeClr val="accent1">
                <a:lumMod val="75000"/>
              </a:schemeClr>
            </a:solidFill>
          </a:ln>
        </p:spPr>
      </p:pic>
      <p:pic>
        <p:nvPicPr>
          <p:cNvPr id="8" name="Picture 7"/>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5105400" y="6604000"/>
            <a:ext cx="949489" cy="101600"/>
          </a:xfrm>
          <a:prstGeom prst="rect">
            <a:avLst/>
          </a:prstGeom>
        </p:spPr>
      </p:pic>
      <p:pic>
        <p:nvPicPr>
          <p:cNvPr id="10" name="Picture 9"/>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6324600" y="6553200"/>
            <a:ext cx="546100" cy="152400"/>
          </a:xfrm>
          <a:prstGeom prst="rect">
            <a:avLst/>
          </a:prstGeom>
        </p:spPr>
      </p:pic>
      <p:sp>
        <p:nvSpPr>
          <p:cNvPr id="11" name="TextBox 10"/>
          <p:cNvSpPr txBox="1"/>
          <p:nvPr/>
        </p:nvSpPr>
        <p:spPr>
          <a:xfrm>
            <a:off x="1447800" y="6019800"/>
            <a:ext cx="3733800" cy="553998"/>
          </a:xfrm>
          <a:prstGeom prst="rect">
            <a:avLst/>
          </a:prstGeom>
          <a:noFill/>
        </p:spPr>
        <p:txBody>
          <a:bodyPr wrap="square" rtlCol="0">
            <a:spAutoFit/>
          </a:bodyPr>
          <a:lstStyle/>
          <a:p>
            <a:r>
              <a:rPr lang="en-US" sz="3000" b="1" dirty="0">
                <a:solidFill>
                  <a:schemeClr val="accent1">
                    <a:lumMod val="60000"/>
                    <a:lumOff val="40000"/>
                  </a:schemeClr>
                </a:solidFill>
                <a:effectLst>
                  <a:outerShdw blurRad="38100" dist="38100" dir="2700000" algn="tl">
                    <a:srgbClr val="000000">
                      <a:alpha val="43137"/>
                    </a:srgbClr>
                  </a:outerShdw>
                </a:effectLst>
                <a:latin typeface="Marker Felt"/>
                <a:cs typeface="Marker Felt"/>
              </a:rPr>
              <a:t>It’s called biblical</a:t>
            </a: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0000"/>
            </a:solidFill>
            <a:effectLst/>
            <a:latin typeface="Time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0000"/>
            </a:solidFill>
            <a:effectLst/>
            <a:latin typeface="Times"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32822</TotalTime>
  <Words>1858</Words>
  <Application>Microsoft Macintosh PowerPoint</Application>
  <PresentationFormat>On-screen Show (4:3)</PresentationFormat>
  <Paragraphs>201</Paragraphs>
  <Slides>35</Slides>
  <Notes>17</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Blank Presentation</vt:lpstr>
      <vt:lpstr>Slide 1</vt:lpstr>
      <vt:lpstr>What We Have Seen (Part A)</vt:lpstr>
      <vt:lpstr>What We Have Seen (Part A)</vt:lpstr>
      <vt:lpstr>What We Have Seen (Part A)</vt:lpstr>
      <vt:lpstr>What We Have Seen (Part A)</vt:lpstr>
      <vt:lpstr>History of ISM Organizations</vt:lpstr>
      <vt:lpstr>History of ISM Organizations</vt:lpstr>
      <vt:lpstr>2002</vt:lpstr>
      <vt:lpstr>2002-2005</vt:lpstr>
      <vt:lpstr>A New ISM Model</vt:lpstr>
      <vt:lpstr>A New ISM Model</vt:lpstr>
      <vt:lpstr>Slide 12</vt:lpstr>
      <vt:lpstr>2007!</vt:lpstr>
      <vt:lpstr>8 Years Later in 2015</vt:lpstr>
      <vt:lpstr>Quotable</vt:lpstr>
      <vt:lpstr>Is the Context Considered?</vt:lpstr>
      <vt:lpstr>Is the Context Considered?</vt:lpstr>
      <vt:lpstr>Slide 18</vt:lpstr>
      <vt:lpstr>Consider</vt:lpstr>
      <vt:lpstr>Slide 20</vt:lpstr>
      <vt:lpstr>What’s Even Better:</vt:lpstr>
      <vt:lpstr>Remember the Period of Transition?</vt:lpstr>
      <vt:lpstr>Remember the Period of Transition?</vt:lpstr>
      <vt:lpstr>ISM Organization Timeline</vt:lpstr>
      <vt:lpstr>ISM Organization Timeline</vt:lpstr>
      <vt:lpstr>     So  What  Was The Result?</vt:lpstr>
      <vt:lpstr>But there is</vt:lpstr>
      <vt:lpstr>Good News Point #1</vt:lpstr>
      <vt:lpstr>Good News Point #2</vt:lpstr>
      <vt:lpstr>Kenneth E. Bailey</vt:lpstr>
      <vt:lpstr>Consider</vt:lpstr>
      <vt:lpstr>What About You?</vt:lpstr>
      <vt:lpstr>Slide 33</vt:lpstr>
      <vt:lpstr>Slide 34</vt:lpstr>
      <vt:lpstr>Slide 35</vt:lpstr>
    </vt:vector>
  </TitlesOfParts>
  <Company>USCWM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Dave Flynn</dc:creator>
  <cp:lastModifiedBy>Bill Perry</cp:lastModifiedBy>
  <cp:revision>244</cp:revision>
  <dcterms:created xsi:type="dcterms:W3CDTF">2017-02-25T20:09:51Z</dcterms:created>
  <dcterms:modified xsi:type="dcterms:W3CDTF">2017-02-25T20:18:18Z</dcterms:modified>
</cp:coreProperties>
</file>