
<file path=[Content_Types].xml><?xml version="1.0" encoding="utf-8"?>
<Types xmlns="http://schemas.openxmlformats.org/package/2006/content-types">
  <Override PartName="/ppt/notesSlides/notesSlide24.xml" ContentType="application/vnd.openxmlformats-officedocument.presentationml.notesSlide+xml"/>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31.xml" ContentType="application/vnd.openxmlformats-officedocument.presentationml.notesSlide+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slides/slide44.xml" ContentType="application/vnd.openxmlformats-officedocument.presentationml.slide+xml"/>
  <Override PartName="/ppt/notesSlides/notesSlide30.xml" ContentType="application/vnd.openxmlformats-officedocument.presentationml.notesSlide+xml"/>
  <Override PartName="/ppt/slides/slide27.xml" ContentType="application/vnd.openxmlformats-officedocument.presentationml.slide+xml"/>
  <Override PartName="/ppt/notesSlides/notesSlide29.xml" ContentType="application/vnd.openxmlformats-officedocument.presentationml.notesSlide+xml"/>
  <Override PartName="/ppt/slides/slide20.xml" ContentType="application/vnd.openxmlformats-officedocument.presentationml.slide+xml"/>
  <Override PartName="/ppt/slides/slide36.xml" ContentType="application/vnd.openxmlformats-officedocument.presentationml.slide+xml"/>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26.xml" ContentType="application/vnd.openxmlformats-officedocument.presentationml.slide+xml"/>
  <Override PartName="/ppt/notesSlides/notesSlide28.xml" ContentType="application/vnd.openxmlformats-officedocument.presentationml.notesSlide+xml"/>
  <Override PartName="/ppt/slides/slide35.xml" ContentType="application/vnd.openxmlformats-officedocument.presentationml.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Override PartName="/docProps/app.xml" ContentType="application/vnd.openxmlformats-officedocument.extended-properties+xml"/>
  <Override PartName="/ppt/slides/slide48.xml" ContentType="application/vnd.openxmlformats-officedocument.presentationml.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slides/slide41.xml" ContentType="application/vnd.openxmlformats-officedocument.presentationml.slide+xml"/>
  <Override PartName="/ppt/slides/slide24.xml" ContentType="application/vnd.openxmlformats-officedocument.presentationml.slide+xml"/>
  <Override PartName="/ppt/notesSlides/notesSlide10.xml" ContentType="application/vnd.openxmlformats-officedocument.presentationml.notesSlide+xml"/>
  <Override PartName="/ppt/notesSlides/notesSlide26.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slides/slide47.xml" ContentType="application/vnd.openxmlformats-officedocument.presentationml.slide+xml"/>
  <Override PartName="/ppt/notesSlides/notesSlide33.xml" ContentType="application/vnd.openxmlformats-officedocument.presentationml.notesSlide+xml"/>
  <Override PartName="/ppt/notesSlides/notesSlide3.xml" ContentType="application/vnd.openxmlformats-officedocument.presentationml.notesSlide+xml"/>
  <Override PartName="/ppt/slides/slide40.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notesSlides/notesSlide25.xml" ContentType="application/vnd.openxmlformats-officedocument.presentationml.notesSlide+xml"/>
  <Override PartName="/ppt/slideLayouts/slideLayout7.xml" ContentType="application/vnd.openxmlformats-officedocument.presentationml.slideLayout+xml"/>
  <Override PartName="/ppt/slides/slide32.xml" ContentType="application/vnd.openxmlformats-officedocument.presentationml.slide+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slides/slide46.xml" ContentType="application/vnd.openxmlformats-officedocument.presentationml.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648" r:id="rId1"/>
  </p:sldMasterIdLst>
  <p:notesMasterIdLst>
    <p:notesMasterId r:id="rId51"/>
  </p:notesMasterIdLst>
  <p:sldIdLst>
    <p:sldId id="287" r:id="rId2"/>
    <p:sldId id="278" r:id="rId3"/>
    <p:sldId id="257" r:id="rId4"/>
    <p:sldId id="303" r:id="rId5"/>
    <p:sldId id="304" r:id="rId6"/>
    <p:sldId id="301" r:id="rId7"/>
    <p:sldId id="263" r:id="rId8"/>
    <p:sldId id="264" r:id="rId9"/>
    <p:sldId id="258" r:id="rId10"/>
    <p:sldId id="260" r:id="rId11"/>
    <p:sldId id="261" r:id="rId12"/>
    <p:sldId id="293" r:id="rId13"/>
    <p:sldId id="294" r:id="rId14"/>
    <p:sldId id="312" r:id="rId15"/>
    <p:sldId id="310" r:id="rId16"/>
    <p:sldId id="262" r:id="rId17"/>
    <p:sldId id="270" r:id="rId18"/>
    <p:sldId id="272" r:id="rId19"/>
    <p:sldId id="265" r:id="rId20"/>
    <p:sldId id="289" r:id="rId21"/>
    <p:sldId id="273" r:id="rId22"/>
    <p:sldId id="311" r:id="rId23"/>
    <p:sldId id="266" r:id="rId24"/>
    <p:sldId id="267" r:id="rId25"/>
    <p:sldId id="316" r:id="rId26"/>
    <p:sldId id="268" r:id="rId27"/>
    <p:sldId id="271" r:id="rId28"/>
    <p:sldId id="283" r:id="rId29"/>
    <p:sldId id="274" r:id="rId30"/>
    <p:sldId id="275" r:id="rId31"/>
    <p:sldId id="276" r:id="rId32"/>
    <p:sldId id="277" r:id="rId33"/>
    <p:sldId id="284" r:id="rId34"/>
    <p:sldId id="290" r:id="rId35"/>
    <p:sldId id="291" r:id="rId36"/>
    <p:sldId id="281" r:id="rId37"/>
    <p:sldId id="295" r:id="rId38"/>
    <p:sldId id="296" r:id="rId39"/>
    <p:sldId id="298" r:id="rId40"/>
    <p:sldId id="314" r:id="rId41"/>
    <p:sldId id="315" r:id="rId42"/>
    <p:sldId id="305" r:id="rId43"/>
    <p:sldId id="299" r:id="rId44"/>
    <p:sldId id="297" r:id="rId45"/>
    <p:sldId id="307" r:id="rId46"/>
    <p:sldId id="308" r:id="rId47"/>
    <p:sldId id="309" r:id="rId48"/>
    <p:sldId id="313" r:id="rId49"/>
    <p:sldId id="317"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FF0000"/>
        </a:solidFill>
        <a:latin typeface="Times" pitchFamily="4" charset="0"/>
        <a:ea typeface="+mn-ea"/>
        <a:cs typeface="+mn-cs"/>
      </a:defRPr>
    </a:lvl1pPr>
    <a:lvl2pPr marL="457200" algn="l" rtl="0" eaLnBrk="0" fontAlgn="base" hangingPunct="0">
      <a:spcBef>
        <a:spcPct val="0"/>
      </a:spcBef>
      <a:spcAft>
        <a:spcPct val="0"/>
      </a:spcAft>
      <a:defRPr sz="2400" kern="1200">
        <a:solidFill>
          <a:srgbClr val="FF0000"/>
        </a:solidFill>
        <a:latin typeface="Times" pitchFamily="4" charset="0"/>
        <a:ea typeface="+mn-ea"/>
        <a:cs typeface="+mn-cs"/>
      </a:defRPr>
    </a:lvl2pPr>
    <a:lvl3pPr marL="914400" algn="l" rtl="0" eaLnBrk="0" fontAlgn="base" hangingPunct="0">
      <a:spcBef>
        <a:spcPct val="0"/>
      </a:spcBef>
      <a:spcAft>
        <a:spcPct val="0"/>
      </a:spcAft>
      <a:defRPr sz="2400" kern="1200">
        <a:solidFill>
          <a:srgbClr val="FF0000"/>
        </a:solidFill>
        <a:latin typeface="Times" pitchFamily="4" charset="0"/>
        <a:ea typeface="+mn-ea"/>
        <a:cs typeface="+mn-cs"/>
      </a:defRPr>
    </a:lvl3pPr>
    <a:lvl4pPr marL="1371600" algn="l" rtl="0" eaLnBrk="0" fontAlgn="base" hangingPunct="0">
      <a:spcBef>
        <a:spcPct val="0"/>
      </a:spcBef>
      <a:spcAft>
        <a:spcPct val="0"/>
      </a:spcAft>
      <a:defRPr sz="2400" kern="1200">
        <a:solidFill>
          <a:srgbClr val="FF0000"/>
        </a:solidFill>
        <a:latin typeface="Times" pitchFamily="4" charset="0"/>
        <a:ea typeface="+mn-ea"/>
        <a:cs typeface="+mn-cs"/>
      </a:defRPr>
    </a:lvl4pPr>
    <a:lvl5pPr marL="1828800" algn="l" rtl="0" eaLnBrk="0" fontAlgn="base" hangingPunct="0">
      <a:spcBef>
        <a:spcPct val="0"/>
      </a:spcBef>
      <a:spcAft>
        <a:spcPct val="0"/>
      </a:spcAft>
      <a:defRPr sz="2400" kern="1200">
        <a:solidFill>
          <a:srgbClr val="FF0000"/>
        </a:solidFill>
        <a:latin typeface="Times" pitchFamily="4" charset="0"/>
        <a:ea typeface="+mn-ea"/>
        <a:cs typeface="+mn-cs"/>
      </a:defRPr>
    </a:lvl5pPr>
    <a:lvl6pPr marL="2286000" algn="l" defTabSz="457200" rtl="0" eaLnBrk="1" latinLnBrk="0" hangingPunct="1">
      <a:defRPr sz="2400" kern="1200">
        <a:solidFill>
          <a:srgbClr val="FF0000"/>
        </a:solidFill>
        <a:latin typeface="Times" pitchFamily="4" charset="0"/>
        <a:ea typeface="+mn-ea"/>
        <a:cs typeface="+mn-cs"/>
      </a:defRPr>
    </a:lvl6pPr>
    <a:lvl7pPr marL="2743200" algn="l" defTabSz="457200" rtl="0" eaLnBrk="1" latinLnBrk="0" hangingPunct="1">
      <a:defRPr sz="2400" kern="1200">
        <a:solidFill>
          <a:srgbClr val="FF0000"/>
        </a:solidFill>
        <a:latin typeface="Times" pitchFamily="4" charset="0"/>
        <a:ea typeface="+mn-ea"/>
        <a:cs typeface="+mn-cs"/>
      </a:defRPr>
    </a:lvl7pPr>
    <a:lvl8pPr marL="3200400" algn="l" defTabSz="457200" rtl="0" eaLnBrk="1" latinLnBrk="0" hangingPunct="1">
      <a:defRPr sz="2400" kern="1200">
        <a:solidFill>
          <a:srgbClr val="FF0000"/>
        </a:solidFill>
        <a:latin typeface="Times" pitchFamily="4" charset="0"/>
        <a:ea typeface="+mn-ea"/>
        <a:cs typeface="+mn-cs"/>
      </a:defRPr>
    </a:lvl8pPr>
    <a:lvl9pPr marL="3657600" algn="l" defTabSz="457200" rtl="0" eaLnBrk="1" latinLnBrk="0" hangingPunct="1">
      <a:defRPr sz="2400" kern="1200">
        <a:solidFill>
          <a:srgbClr val="FF0000"/>
        </a:solidFill>
        <a:latin typeface="Times" pitchFamily="4" charset="0"/>
        <a:ea typeface="+mn-ea"/>
        <a:cs typeface="+mn-cs"/>
      </a:defRPr>
    </a:lvl9pPr>
  </p:defaultTextStyle>
  <p:extLst>
    <p:ext uri="{EFAFB233-063F-42B5-8137-9DF3F51BA10A}">
      <p15:sldGuideLst xmlns:p15="http://schemas.microsoft.com/office/powerpoint/2012/main" xmlns:p="http://schemas.openxmlformats.org/presentationml/2006/main" xmlns:r="http://schemas.openxmlformats.org/officeDocument/2006/relationships" xmlns:a="http://schemas.openxmlformats.org/drawingml/2006/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p="http://schemas.openxmlformats.org/presentationml/2006/main" xmlns:r="http://schemas.openxmlformats.org/officeDocument/2006/relationships" xmlns:a="http://schemas.openxmlformats.org/drawingml/2006/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3300"/>
    <a:srgbClr val="1625C4"/>
    <a:srgbClr val="FFDB07"/>
    <a:srgbClr val="CC1FB2"/>
    <a:srgbClr val="FF0000"/>
    <a:srgbClr val="000094"/>
    <a:srgbClr val="000099"/>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131" d="100"/>
          <a:sy n="131" d="100"/>
        </p:scale>
        <p:origin x="-180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0" d="100"/>
          <a:sy n="120" d="100"/>
        </p:scale>
        <p:origin x="-4064" y="-12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notesMaster" Target="notesMasters/notes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pitchFamily="-111"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pitchFamily="-111" charset="0"/>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pitchFamily="-111"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pitchFamily="-111" charset="0"/>
              </a:defRPr>
            </a:lvl1pPr>
          </a:lstStyle>
          <a:p>
            <a:pPr>
              <a:defRPr/>
            </a:pPr>
            <a:fld id="{4B809698-F761-7E45-B095-B8157FF5012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1033315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11" charset="0"/>
        <a:ea typeface="ＭＳ Ｐゴシック" pitchFamily="4" charset="-128"/>
        <a:cs typeface="ＭＳ Ｐゴシック" pitchFamily="4" charset="-128"/>
      </a:defRPr>
    </a:lvl1pPr>
    <a:lvl2pPr marL="4572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Times"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B91C85F5-2F50-1644-8A61-4D6F426319F7}" type="slidenum">
              <a:rPr lang="en-US">
                <a:latin typeface="Times" pitchFamily="4" charset="0"/>
              </a:rPr>
              <a:pPr/>
              <a:t>1</a:t>
            </a:fld>
            <a:endParaRPr lang="en-US">
              <a:latin typeface="Times" pitchFamily="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1160EA1-8E7C-684D-81A3-26F463CA432C}" type="slidenum">
              <a:rPr lang="en-US">
                <a:latin typeface="Times" pitchFamily="4" charset="0"/>
              </a:rPr>
              <a:pPr/>
              <a:t>10</a:t>
            </a:fld>
            <a:endParaRPr lang="en-US">
              <a:latin typeface="Times" pitchFamily="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C5854D04-4F57-2E48-8B25-1B770FE5EE0A}" type="slidenum">
              <a:rPr lang="en-US">
                <a:latin typeface="Times" pitchFamily="4" charset="0"/>
              </a:rPr>
              <a:pPr/>
              <a:t>11</a:t>
            </a:fld>
            <a:endParaRPr lang="en-US">
              <a:latin typeface="Times" pitchFamily="4"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31F7F179-0BEE-BE44-8645-149D775F9985}" type="slidenum">
              <a:rPr lang="en-US">
                <a:latin typeface="Times" pitchFamily="4" charset="0"/>
              </a:rPr>
              <a:pPr/>
              <a:t>16</a:t>
            </a:fld>
            <a:endParaRPr lang="en-US">
              <a:latin typeface="Times" pitchFamily="4"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CC2D4FD9-A655-D244-B83E-4BC31183F82A}" type="slidenum">
              <a:rPr lang="en-US">
                <a:latin typeface="Times" pitchFamily="4" charset="0"/>
              </a:rPr>
              <a:pPr/>
              <a:t>17</a:t>
            </a:fld>
            <a:endParaRPr lang="en-US">
              <a:latin typeface="Times" pitchFamily="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0DD023CD-FB1D-674D-988C-2910BFCE3B07}" type="slidenum">
              <a:rPr lang="en-US">
                <a:latin typeface="Times" pitchFamily="4" charset="0"/>
              </a:rPr>
              <a:pPr/>
              <a:t>18</a:t>
            </a:fld>
            <a:endParaRPr lang="en-US">
              <a:latin typeface="Times" pitchFamily="4"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11E1EE4-A38C-0744-9DC7-FB8C0E3986A4}" type="slidenum">
              <a:rPr lang="en-US">
                <a:latin typeface="Times" pitchFamily="4" charset="0"/>
              </a:rPr>
              <a:pPr/>
              <a:t>19</a:t>
            </a:fld>
            <a:endParaRPr lang="en-US">
              <a:latin typeface="Times" pitchFamily="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872FD4E-6211-5548-BCEE-1A6E2904A51B}" type="slidenum">
              <a:rPr lang="en-US">
                <a:latin typeface="Times" pitchFamily="4" charset="0"/>
              </a:rPr>
              <a:pPr/>
              <a:t>20</a:t>
            </a:fld>
            <a:endParaRPr lang="en-US">
              <a:latin typeface="Times" pitchFamily="4"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D6A0C04-5570-024C-AA06-995CD938BFC5}" type="slidenum">
              <a:rPr lang="en-US">
                <a:latin typeface="Times" pitchFamily="4" charset="0"/>
              </a:rPr>
              <a:pPr/>
              <a:t>21</a:t>
            </a:fld>
            <a:endParaRPr lang="en-US">
              <a:latin typeface="Times" pitchFamily="4"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111E1EE4-A38C-0744-9DC7-FB8C0E3986A4}" type="slidenum">
              <a:rPr lang="en-US">
                <a:latin typeface="Times" pitchFamily="4" charset="0"/>
              </a:rPr>
              <a:pPr/>
              <a:t>22</a:t>
            </a:fld>
            <a:endParaRPr lang="en-US">
              <a:latin typeface="Times" pitchFamily="4"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DBFF9E4F-77EB-B841-AE1E-848908333370}" type="slidenum">
              <a:rPr lang="en-US">
                <a:latin typeface="Times" pitchFamily="4" charset="0"/>
              </a:rPr>
              <a:pPr/>
              <a:t>23</a:t>
            </a:fld>
            <a:endParaRPr lang="en-US">
              <a:latin typeface="Times" pitchFamily="4"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F431BFDF-FE2F-0642-B755-6DAEA73FD8CE}" type="slidenum">
              <a:rPr lang="en-US">
                <a:latin typeface="Times" pitchFamily="4" charset="0"/>
              </a:rPr>
              <a:pPr/>
              <a:t>2</a:t>
            </a:fld>
            <a:endParaRPr lang="en-US">
              <a:latin typeface="Times" pitchFamily="4"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36C4344-977C-C54C-B531-EA8D255DA4B1}" type="slidenum">
              <a:rPr lang="en-US">
                <a:latin typeface="Times" pitchFamily="4" charset="0"/>
              </a:rPr>
              <a:pPr/>
              <a:t>24</a:t>
            </a:fld>
            <a:endParaRPr lang="en-US">
              <a:latin typeface="Times" pitchFamily="4" charset="0"/>
            </a:endParaRPr>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536C4344-977C-C54C-B531-EA8D255DA4B1}" type="slidenum">
              <a:rPr lang="en-US"/>
              <a:pPr/>
              <a:t>25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EFFC744-E34F-7C4E-A4F2-516B197C0C6F}" type="slidenum">
              <a:rPr lang="en-US">
                <a:latin typeface="Times" pitchFamily="4" charset="0"/>
              </a:rPr>
              <a:pPr/>
              <a:t>26</a:t>
            </a:fld>
            <a:endParaRPr lang="en-US">
              <a:latin typeface="Times" pitchFamily="4" charset="0"/>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4D10361-917E-F947-AE5A-573BE227C292}" type="slidenum">
              <a:rPr lang="en-US">
                <a:latin typeface="Times" pitchFamily="4" charset="0"/>
              </a:rPr>
              <a:pPr/>
              <a:t>27</a:t>
            </a:fld>
            <a:endParaRPr lang="en-US">
              <a:latin typeface="Times" pitchFamily="4"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54DF7ED4-439D-B44C-805D-A590284FF805}" type="slidenum">
              <a:rPr lang="en-US">
                <a:latin typeface="Times" pitchFamily="4" charset="0"/>
              </a:rPr>
              <a:pPr/>
              <a:t>28</a:t>
            </a:fld>
            <a:endParaRPr lang="en-US">
              <a:latin typeface="Times" pitchFamily="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495EEB67-9F06-BB40-B73F-CDD44F345FA4}" type="slidenum">
              <a:rPr lang="en-US">
                <a:latin typeface="Times" pitchFamily="4" charset="0"/>
              </a:rPr>
              <a:pPr/>
              <a:t>29</a:t>
            </a:fld>
            <a:endParaRPr lang="en-US">
              <a:latin typeface="Times" pitchFamily="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7EB1AD3-1DE6-BE4F-A010-4ED3632F52C9}" type="slidenum">
              <a:rPr lang="en-US">
                <a:latin typeface="Times" pitchFamily="4" charset="0"/>
              </a:rPr>
              <a:pPr/>
              <a:t>30</a:t>
            </a:fld>
            <a:endParaRPr lang="en-US">
              <a:latin typeface="Times" pitchFamily="4"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006D14CC-6A5A-CB45-875D-67B044766B29}" type="slidenum">
              <a:rPr lang="en-US">
                <a:latin typeface="Times" pitchFamily="4" charset="0"/>
              </a:rPr>
              <a:pPr/>
              <a:t>31</a:t>
            </a:fld>
            <a:endParaRPr lang="en-US">
              <a:latin typeface="Times" pitchFamily="4"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40852740-5515-8747-A50A-72BA6A01A36A}" type="slidenum">
              <a:rPr lang="en-US">
                <a:latin typeface="Times" pitchFamily="4" charset="0"/>
              </a:rPr>
              <a:pPr/>
              <a:t>32</a:t>
            </a:fld>
            <a:endParaRPr lang="en-US">
              <a:latin typeface="Times" pitchFamily="4"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D6D6FCC-C5F9-BE44-A293-1BA194AE4971}" type="slidenum">
              <a:rPr lang="en-US">
                <a:latin typeface="Times" pitchFamily="4" charset="0"/>
              </a:rPr>
              <a:pPr/>
              <a:t>33</a:t>
            </a:fld>
            <a:endParaRPr lang="en-US">
              <a:latin typeface="Times" pitchFamily="4"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562C76BB-9825-7E44-8225-1F31610CA6F5}" type="slidenum">
              <a:rPr lang="en-US">
                <a:latin typeface="Times" pitchFamily="4" charset="0"/>
              </a:rPr>
              <a:pPr/>
              <a:t>3</a:t>
            </a:fld>
            <a:endParaRPr lang="en-US">
              <a:latin typeface="Times" pitchFamily="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3172648-DA7A-6747-A204-DBD8AE16AC0B}" type="slidenum">
              <a:rPr lang="en-US">
                <a:latin typeface="Times" pitchFamily="4" charset="0"/>
              </a:rPr>
              <a:pPr/>
              <a:t>34</a:t>
            </a:fld>
            <a:endParaRPr lang="en-US">
              <a:latin typeface="Times" pitchFamily="4"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D4D2302-650B-5B4A-8796-E203FF0796CD}" type="slidenum">
              <a:rPr lang="en-US">
                <a:latin typeface="Times" pitchFamily="4" charset="0"/>
              </a:rPr>
              <a:pPr/>
              <a:t>35</a:t>
            </a:fld>
            <a:endParaRPr lang="en-US">
              <a:latin typeface="Times" pitchFamily="4"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36</a:t>
            </a:fld>
            <a:endParaRPr lang="en-US">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B809698-F761-7E45-B095-B8157FF50126}" type="slidenum">
              <a:rPr lang="en-US" smtClean="0"/>
              <a:pPr>
                <a:defRPr/>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8B6A3CFA-5DFD-454E-A68A-B6143F27E6F9}" type="slidenum">
              <a:rPr lang="en-US">
                <a:latin typeface="Times" pitchFamily="4" charset="0"/>
              </a:rPr>
              <a:pPr/>
              <a:t>48</a:t>
            </a:fld>
            <a:endParaRPr lang="en-US">
              <a:latin typeface="Times" pitchFamily="4"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87405C9A-FE4D-9C4C-A59A-A4EF9CEDFF78}" type="slidenum">
              <a:rPr lang="en-US">
                <a:latin typeface="Times" pitchFamily="4" charset="0"/>
              </a:rPr>
              <a:pPr/>
              <a:t>4</a:t>
            </a:fld>
            <a:endParaRPr lang="en-US">
              <a:latin typeface="Times" pitchFamily="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D7E33128-27BE-0C44-9AA7-20A0EE8C8FCC}" type="slidenum">
              <a:rPr lang="en-US">
                <a:latin typeface="Times" pitchFamily="4" charset="0"/>
              </a:rPr>
              <a:pPr/>
              <a:t>5</a:t>
            </a:fld>
            <a:endParaRPr lang="en-US">
              <a:latin typeface="Times" pitchFamily="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7819E93C-B68C-9B4C-AC69-3DC0B0FB1AB3}" type="slidenum">
              <a:rPr lang="en-US">
                <a:latin typeface="Times" pitchFamily="4" charset="0"/>
              </a:rPr>
              <a:pPr/>
              <a:t>6</a:t>
            </a:fld>
            <a:endParaRPr lang="en-US">
              <a:latin typeface="Times" pitchFamily="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03E7BACE-25BD-C147-A643-22C8BE94C88C}" type="slidenum">
              <a:rPr lang="en-US">
                <a:latin typeface="Times" pitchFamily="4" charset="0"/>
              </a:rPr>
              <a:pPr/>
              <a:t>7</a:t>
            </a:fld>
            <a:endParaRPr lang="en-US">
              <a:latin typeface="Times" pitchFamily="4"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1E2AF349-403A-5040-82E8-C534A03E7E3D}" type="slidenum">
              <a:rPr lang="en-US">
                <a:latin typeface="Times" pitchFamily="4" charset="0"/>
              </a:rPr>
              <a:pPr/>
              <a:t>8</a:t>
            </a:fld>
            <a:endParaRPr lang="en-US">
              <a:latin typeface="Times" pitchFamily="4"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endParaRPr lang="en-US" dirty="0">
              <a:latin typeface="Times" pitchFamily="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251E705-9F2F-944B-8BB6-88369E9E53B2}" type="slidenum">
              <a:rPr lang="en-US">
                <a:latin typeface="Times" pitchFamily="4" charset="0"/>
              </a:rPr>
              <a:pPr/>
              <a:t>9</a:t>
            </a:fld>
            <a:endParaRPr lang="en-US">
              <a:latin typeface="Times" pitchFamily="4"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endParaRPr lang="en-US">
              <a:latin typeface="Times" pitchFamily="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6C62BA-87D4-BD4A-8F2D-7B3356D9297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DF681A4-CA03-D14B-8C4E-85DC27BE995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8F8973-7F68-454E-929D-D229FC62AC6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414B8E-F595-EE4F-B68A-D02F0BF496F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7E1D4-FD17-9045-B76E-CC351CC851DA}"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C1EE747-7572-F547-829D-09838C08FEF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ED75476-1818-A743-BE3F-0417A50DA33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DC77090-8774-FA4F-AE2F-74042E4416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0145AD5-12E4-D14A-A9F7-443C114075B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FC9CC88-5BA1-114C-BE96-B1D4BDB0EC5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043677-83BF-144D-A9F6-C35CC8D0620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flip="none" rotWithShape="0">
          <a:gsLst>
            <a:gs pos="0">
              <a:srgbClr val="000094"/>
            </a:gs>
            <a:gs pos="100000">
              <a:schemeClr val="accent6">
                <a:lumMod val="60000"/>
                <a:lumOff val="40000"/>
              </a:schemeClr>
            </a:gs>
          </a:gsLst>
          <a:lin ang="27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pitchFamily="-111"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pitchFamily="-111"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pitchFamily="-111" charset="0"/>
              </a:defRPr>
            </a:lvl1pPr>
          </a:lstStyle>
          <a:p>
            <a:pPr>
              <a:defRPr/>
            </a:pPr>
            <a:fld id="{AD56253A-AE17-6A47-9FB2-EF0B9C834A8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4" charset="-128"/>
          <a:cs typeface="ＭＳ Ｐゴシック" pitchFamily="4" charset="-128"/>
        </a:defRPr>
      </a:lvl1pPr>
      <a:lvl2pPr algn="ctr" rtl="0" eaLnBrk="0" fontAlgn="base" hangingPunct="0">
        <a:spcBef>
          <a:spcPct val="0"/>
        </a:spcBef>
        <a:spcAft>
          <a:spcPct val="0"/>
        </a:spcAft>
        <a:defRPr sz="4400">
          <a:solidFill>
            <a:schemeClr val="tx2"/>
          </a:solidFill>
          <a:latin typeface="Times" pitchFamily="-111" charset="0"/>
          <a:ea typeface="ＭＳ Ｐゴシック" pitchFamily="4" charset="-128"/>
          <a:cs typeface="ＭＳ Ｐゴシック" pitchFamily="4" charset="-128"/>
        </a:defRPr>
      </a:lvl2pPr>
      <a:lvl3pPr algn="ctr" rtl="0" eaLnBrk="0" fontAlgn="base" hangingPunct="0">
        <a:spcBef>
          <a:spcPct val="0"/>
        </a:spcBef>
        <a:spcAft>
          <a:spcPct val="0"/>
        </a:spcAft>
        <a:defRPr sz="4400">
          <a:solidFill>
            <a:schemeClr val="tx2"/>
          </a:solidFill>
          <a:latin typeface="Times" pitchFamily="-111" charset="0"/>
          <a:ea typeface="ＭＳ Ｐゴシック" pitchFamily="4" charset="-128"/>
          <a:cs typeface="ＭＳ Ｐゴシック" pitchFamily="4" charset="-128"/>
        </a:defRPr>
      </a:lvl3pPr>
      <a:lvl4pPr algn="ctr" rtl="0" eaLnBrk="0" fontAlgn="base" hangingPunct="0">
        <a:spcBef>
          <a:spcPct val="0"/>
        </a:spcBef>
        <a:spcAft>
          <a:spcPct val="0"/>
        </a:spcAft>
        <a:defRPr sz="4400">
          <a:solidFill>
            <a:schemeClr val="tx2"/>
          </a:solidFill>
          <a:latin typeface="Times" pitchFamily="-111" charset="0"/>
          <a:ea typeface="ＭＳ Ｐゴシック" pitchFamily="4" charset="-128"/>
          <a:cs typeface="ＭＳ Ｐゴシック" pitchFamily="4" charset="-128"/>
        </a:defRPr>
      </a:lvl4pPr>
      <a:lvl5pPr algn="ctr" rtl="0" eaLnBrk="0" fontAlgn="base" hangingPunct="0">
        <a:spcBef>
          <a:spcPct val="0"/>
        </a:spcBef>
        <a:spcAft>
          <a:spcPct val="0"/>
        </a:spcAft>
        <a:defRPr sz="4400">
          <a:solidFill>
            <a:schemeClr val="tx2"/>
          </a:solidFill>
          <a:latin typeface="Times" pitchFamily="-111" charset="0"/>
          <a:ea typeface="ＭＳ Ｐゴシック" pitchFamily="4" charset="-128"/>
          <a:cs typeface="ＭＳ Ｐゴシック" pitchFamily="4" charset="-128"/>
        </a:defRPr>
      </a:lvl5pPr>
      <a:lvl6pPr marL="457200" algn="ctr" rtl="0" eaLnBrk="0" fontAlgn="base" hangingPunct="0">
        <a:spcBef>
          <a:spcPct val="0"/>
        </a:spcBef>
        <a:spcAft>
          <a:spcPct val="0"/>
        </a:spcAft>
        <a:defRPr sz="4400">
          <a:solidFill>
            <a:schemeClr val="tx2"/>
          </a:solidFill>
          <a:latin typeface="Times" pitchFamily="-111" charset="0"/>
        </a:defRPr>
      </a:lvl6pPr>
      <a:lvl7pPr marL="914400" algn="ctr" rtl="0" eaLnBrk="0" fontAlgn="base" hangingPunct="0">
        <a:spcBef>
          <a:spcPct val="0"/>
        </a:spcBef>
        <a:spcAft>
          <a:spcPct val="0"/>
        </a:spcAft>
        <a:defRPr sz="4400">
          <a:solidFill>
            <a:schemeClr val="tx2"/>
          </a:solidFill>
          <a:latin typeface="Times" pitchFamily="-111" charset="0"/>
        </a:defRPr>
      </a:lvl7pPr>
      <a:lvl8pPr marL="1371600" algn="ctr" rtl="0" eaLnBrk="0" fontAlgn="base" hangingPunct="0">
        <a:spcBef>
          <a:spcPct val="0"/>
        </a:spcBef>
        <a:spcAft>
          <a:spcPct val="0"/>
        </a:spcAft>
        <a:defRPr sz="4400">
          <a:solidFill>
            <a:schemeClr val="tx2"/>
          </a:solidFill>
          <a:latin typeface="Times" pitchFamily="-111" charset="0"/>
        </a:defRPr>
      </a:lvl8pPr>
      <a:lvl9pPr marL="1828800" algn="ctr" rtl="0" eaLnBrk="0" fontAlgn="base" hangingPunct="0">
        <a:spcBef>
          <a:spcPct val="0"/>
        </a:spcBef>
        <a:spcAft>
          <a:spcPct val="0"/>
        </a:spcAft>
        <a:defRPr sz="4400">
          <a:solidFill>
            <a:schemeClr val="tx2"/>
          </a:solidFill>
          <a:latin typeface="Times" pitchFamily="-111"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4" charset="-128"/>
          <a:cs typeface="ＭＳ Ｐゴシック" pitchFamily="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jpeg"/><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jpeg"/><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jpeg"/><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2.jpeg"/><Relationship Id="rId5" Type="http://schemas.openxmlformats.org/officeDocument/2006/relationships/image" Target="../media/image14.jpe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7.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0.png"/><Relationship Id="rId5"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5.png"/><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13.jpeg"/><Relationship Id="rId5"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3.jpeg"/><Relationship Id="rId5" Type="http://schemas.openxmlformats.org/officeDocument/2006/relationships/image" Target="../media/image21.png"/><Relationship Id="rId6" Type="http://schemas.openxmlformats.org/officeDocument/2006/relationships/image" Target="../media/image24.png"/><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5.png"/><Relationship Id="rId5" Type="http://schemas.openxmlformats.org/officeDocument/2006/relationships/image" Target="../media/image22.png"/><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2.jpeg"/><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12.jpeg"/><Relationship Id="rId7" Type="http://schemas.openxmlformats.org/officeDocument/2006/relationships/image" Target="../media/image26.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3.xml.rels><?xml version="1.0" encoding="UTF-8" standalone="yes"?>
<Relationships xmlns="http://schemas.openxmlformats.org/package/2006/relationships"><Relationship Id="rId11" Type="http://schemas.openxmlformats.org/officeDocument/2006/relationships/image" Target="../media/image42.png"/><Relationship Id="rId12" Type="http://schemas.openxmlformats.org/officeDocument/2006/relationships/image" Target="../media/image43.png"/><Relationship Id="rId13" Type="http://schemas.openxmlformats.org/officeDocument/2006/relationships/image" Target="../media/image44.png"/><Relationship Id="rId1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image" Target="../media/image34.png"/><Relationship Id="rId3" Type="http://schemas.openxmlformats.org/officeDocument/2006/relationships/image" Target="../media/image31.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7" Type="http://schemas.openxmlformats.org/officeDocument/2006/relationships/image" Target="../media/image38.png"/><Relationship Id="rId8" Type="http://schemas.openxmlformats.org/officeDocument/2006/relationships/image" Target="../media/image39.png"/><Relationship Id="rId9" Type="http://schemas.openxmlformats.org/officeDocument/2006/relationships/image" Target="../media/image40.png"/><Relationship Id="rId10" Type="http://schemas.openxmlformats.org/officeDocument/2006/relationships/image" Target="../media/image4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6.png"/></Relationships>
</file>

<file path=ppt/slides/_rels/slide4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png"/><Relationship Id="rId5"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subTitle" idx="1"/>
          </p:nvPr>
        </p:nvSpPr>
        <p:spPr>
          <a:xfrm>
            <a:off x="1295400" y="5257800"/>
            <a:ext cx="5867400" cy="1219200"/>
          </a:xfrm>
        </p:spPr>
        <p:txBody>
          <a:bodyPr/>
          <a:lstStyle/>
          <a:p>
            <a:pPr algn="l"/>
            <a:r>
              <a:rPr lang="en-US" sz="2400" dirty="0">
                <a:solidFill>
                  <a:srgbClr val="003300"/>
                </a:solidFill>
              </a:rPr>
              <a:t>Bill Perry, </a:t>
            </a:r>
          </a:p>
          <a:p>
            <a:pPr algn="l"/>
            <a:r>
              <a:rPr lang="en-US" sz="2400" dirty="0">
                <a:solidFill>
                  <a:srgbClr val="003300"/>
                </a:solidFill>
              </a:rPr>
              <a:t>Chief of Staff, Director of Training Materials</a:t>
            </a:r>
          </a:p>
          <a:p>
            <a:pPr algn="l"/>
            <a:r>
              <a:rPr lang="en-US" sz="2400" dirty="0" err="1">
                <a:solidFill>
                  <a:srgbClr val="003300"/>
                </a:solidFill>
              </a:rPr>
              <a:t>InterFACE</a:t>
            </a:r>
            <a:r>
              <a:rPr lang="en-US" sz="2400" dirty="0">
                <a:solidFill>
                  <a:srgbClr val="003300"/>
                </a:solidFill>
              </a:rPr>
              <a:t> Ministries</a:t>
            </a:r>
            <a:endParaRPr lang="en-US" sz="4000" dirty="0">
              <a:solidFill>
                <a:srgbClr val="003300"/>
              </a:solidFill>
            </a:endParaRPr>
          </a:p>
        </p:txBody>
      </p:sp>
      <p:pic>
        <p:nvPicPr>
          <p:cNvPr id="16387"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67591" name="Text Box 7"/>
          <p:cNvSpPr txBox="1">
            <a:spLocks noChangeArrowheads="1"/>
          </p:cNvSpPr>
          <p:nvPr/>
        </p:nvSpPr>
        <p:spPr bwMode="auto">
          <a:xfrm>
            <a:off x="1295400" y="685800"/>
            <a:ext cx="6400800" cy="4285789"/>
          </a:xfrm>
          <a:prstGeom prst="rect">
            <a:avLst/>
          </a:prstGeom>
          <a:noFill/>
          <a:ln w="9525">
            <a:noFill/>
            <a:miter lim="800000"/>
            <a:headEnd/>
            <a:tailEnd/>
          </a:ln>
          <a:effectLst/>
        </p:spPr>
        <p:txBody>
          <a:bodyPr wrap="square">
            <a:prstTxWarp prst="textNoShape">
              <a:avLst/>
            </a:prstTxWarp>
            <a:spAutoFit/>
          </a:bodyPr>
          <a:lstStyle/>
          <a:p>
            <a:pPr>
              <a:spcBef>
                <a:spcPct val="50000"/>
              </a:spcBef>
              <a:defRPr/>
            </a:pPr>
            <a:r>
              <a:rPr lang="en-US" sz="5500" b="1" dirty="0">
                <a:solidFill>
                  <a:srgbClr val="FFFF00"/>
                </a:solidFill>
                <a:effectLst>
                  <a:outerShdw blurRad="38100" dist="38100" dir="2700000" algn="tl">
                    <a:srgbClr val="000000">
                      <a:alpha val="43137"/>
                    </a:srgbClr>
                  </a:outerShdw>
                </a:effectLst>
                <a:latin typeface="Times" pitchFamily="-111" charset="0"/>
              </a:rPr>
              <a:t>Welcome To Perspectives on the World Christian Movement</a:t>
            </a:r>
          </a:p>
          <a:p>
            <a:pPr>
              <a:spcBef>
                <a:spcPct val="50000"/>
              </a:spcBef>
              <a:defRPr/>
            </a:pPr>
            <a:r>
              <a:rPr lang="en-US" sz="3500" dirty="0">
                <a:solidFill>
                  <a:srgbClr val="FFFF00"/>
                </a:solidFill>
                <a:effectLst>
                  <a:outerShdw blurRad="38100" dist="38100" dir="2700000" algn="tl">
                    <a:srgbClr val="000000">
                      <a:alpha val="43137"/>
                    </a:srgbClr>
                  </a:outerShdw>
                </a:effectLst>
                <a:latin typeface="Times" pitchFamily="-111" charset="0"/>
              </a:rPr>
              <a:t>Lesson 7, Part 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4"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pic>
        <p:nvPicPr>
          <p:cNvPr id="38915" name="Picture 11"/>
          <p:cNvPicPr>
            <a:picLocks noChangeAspect="1" noChangeArrowheads="1"/>
          </p:cNvPicPr>
          <p:nvPr/>
        </p:nvPicPr>
        <p:blipFill>
          <a:blip r:embed="rId4"/>
          <a:srcRect/>
          <a:stretch>
            <a:fillRect/>
          </a:stretch>
        </p:blipFill>
        <p:spPr bwMode="auto">
          <a:xfrm>
            <a:off x="838200" y="393700"/>
            <a:ext cx="7327900" cy="5016500"/>
          </a:xfrm>
          <a:prstGeom prst="rect">
            <a:avLst/>
          </a:prstGeom>
          <a:noFill/>
          <a:ln w="9525">
            <a:solidFill>
              <a:srgbClr val="0000FF"/>
            </a:solidFill>
            <a:miter lim="800000"/>
            <a:headEnd/>
            <a:tailEnd/>
          </a:ln>
          <a:effectLst>
            <a:glow rad="63500">
              <a:schemeClr val="accent5">
                <a:alpha val="75000"/>
              </a:schemeClr>
            </a:glow>
          </a:effectLst>
        </p:spPr>
      </p:pic>
      <p:sp>
        <p:nvSpPr>
          <p:cNvPr id="6" name="Left Arrow 5"/>
          <p:cNvSpPr/>
          <p:nvPr/>
        </p:nvSpPr>
        <p:spPr bwMode="auto">
          <a:xfrm rot="20610633">
            <a:off x="7042150" y="2286000"/>
            <a:ext cx="1495425" cy="241300"/>
          </a:xfrm>
          <a:prstGeom prst="leftArrow">
            <a:avLst/>
          </a:prstGeom>
          <a:ln>
            <a:solidFill>
              <a:srgbClr val="00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prstTxWarp prst="textNoShape">
              <a:avLst/>
            </a:prstTxWarp>
          </a:bodyPr>
          <a:lstStyle/>
          <a:p>
            <a:pPr>
              <a:defRPr/>
            </a:pPr>
            <a:endParaRPr lang="en-US">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62"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14342" name="Text Box 6"/>
          <p:cNvSpPr txBox="1">
            <a:spLocks noChangeArrowheads="1"/>
          </p:cNvSpPr>
          <p:nvPr/>
        </p:nvSpPr>
        <p:spPr bwMode="auto">
          <a:xfrm>
            <a:off x="4419600" y="680621"/>
            <a:ext cx="4495800" cy="5139869"/>
          </a:xfrm>
          <a:prstGeom prst="rect">
            <a:avLst/>
          </a:prstGeom>
          <a:noFill/>
          <a:ln w="9525">
            <a:noFill/>
            <a:miter lim="800000"/>
            <a:headEnd/>
            <a:tailEnd/>
          </a:ln>
          <a:effectLst/>
        </p:spPr>
        <p:txBody>
          <a:bodyPr wrap="square">
            <a:prstTxWarp prst="textNoShape">
              <a:avLst/>
            </a:prstTxWarp>
            <a:spAutoFit/>
          </a:bodyPr>
          <a:lstStyle/>
          <a:p>
            <a:pPr>
              <a:defRPr/>
            </a:pPr>
            <a:r>
              <a:rPr lang="en-US" sz="2600" b="1" dirty="0">
                <a:solidFill>
                  <a:srgbClr val="CCEEDF"/>
                </a:solidFill>
                <a:effectLst>
                  <a:outerShdw blurRad="38100" dist="38100" dir="2700000" algn="tl">
                    <a:srgbClr val="000000">
                      <a:alpha val="43137"/>
                    </a:srgbClr>
                  </a:outerShdw>
                </a:effectLst>
              </a:rPr>
              <a:t>“Enlarge the place of thy tent, and let them stretch forth the curtains of </a:t>
            </a:r>
            <a:r>
              <a:rPr lang="en-US" sz="2600" b="1" dirty="0" err="1">
                <a:solidFill>
                  <a:srgbClr val="CCEEDF"/>
                </a:solidFill>
                <a:effectLst>
                  <a:outerShdw blurRad="38100" dist="38100" dir="2700000" algn="tl">
                    <a:srgbClr val="000000">
                      <a:alpha val="43137"/>
                    </a:srgbClr>
                  </a:outerShdw>
                </a:effectLst>
              </a:rPr>
              <a:t>thine</a:t>
            </a:r>
            <a:r>
              <a:rPr lang="en-US" sz="2600" b="1" dirty="0">
                <a:solidFill>
                  <a:srgbClr val="CCEEDF"/>
                </a:solidFill>
                <a:effectLst>
                  <a:outerShdw blurRad="38100" dist="38100" dir="2700000" algn="tl">
                    <a:srgbClr val="000000">
                      <a:alpha val="43137"/>
                    </a:srgbClr>
                  </a:outerShdw>
                </a:effectLst>
              </a:rPr>
              <a:t> habitations: spare not, lengthen thy cords, and strengthen thy stakes; for thou </a:t>
            </a:r>
            <a:r>
              <a:rPr lang="en-US" sz="2600" b="1" dirty="0" err="1">
                <a:solidFill>
                  <a:srgbClr val="CCEEDF"/>
                </a:solidFill>
                <a:effectLst>
                  <a:outerShdw blurRad="38100" dist="38100" dir="2700000" algn="tl">
                    <a:srgbClr val="000000">
                      <a:alpha val="43137"/>
                    </a:srgbClr>
                  </a:outerShdw>
                </a:effectLst>
              </a:rPr>
              <a:t>shalt</a:t>
            </a:r>
            <a:r>
              <a:rPr lang="en-US" sz="2600" b="1" dirty="0">
                <a:solidFill>
                  <a:srgbClr val="CCEEDF"/>
                </a:solidFill>
                <a:effectLst>
                  <a:outerShdw blurRad="38100" dist="38100" dir="2700000" algn="tl">
                    <a:srgbClr val="000000">
                      <a:alpha val="43137"/>
                    </a:srgbClr>
                  </a:outerShdw>
                </a:effectLst>
              </a:rPr>
              <a:t> break forth on the right hand and on the left; and thy seed shall inherit the Gentiles, and make the desolate cities to be inhabited.”                                                       </a:t>
            </a:r>
            <a:r>
              <a:rPr lang="en-US" sz="2600" b="1" dirty="0" smtClean="0">
                <a:solidFill>
                  <a:srgbClr val="CCEEDF"/>
                </a:solidFill>
                <a:effectLst>
                  <a:outerShdw blurRad="38100" dist="38100" dir="2700000" algn="tl">
                    <a:srgbClr val="000000">
                      <a:alpha val="43137"/>
                    </a:srgbClr>
                  </a:outerShdw>
                </a:effectLst>
              </a:rPr>
              <a:t>     </a:t>
            </a:r>
          </a:p>
          <a:p>
            <a:pPr>
              <a:defRPr/>
            </a:pPr>
            <a:endParaRPr lang="en-US" sz="1400" b="1" i="1" dirty="0" smtClean="0">
              <a:solidFill>
                <a:srgbClr val="CCEEDF"/>
              </a:solidFill>
              <a:effectLst>
                <a:outerShdw blurRad="38100" dist="38100" dir="2700000" algn="tl">
                  <a:srgbClr val="000000">
                    <a:alpha val="43137"/>
                  </a:srgbClr>
                </a:outerShdw>
              </a:effectLst>
            </a:endParaRPr>
          </a:p>
          <a:p>
            <a:pPr>
              <a:defRPr/>
            </a:pPr>
            <a:r>
              <a:rPr lang="en-US" sz="2800" b="1" i="1" dirty="0" smtClean="0">
                <a:solidFill>
                  <a:schemeClr val="bg1"/>
                </a:solidFill>
                <a:effectLst>
                  <a:outerShdw blurRad="38100" dist="38100" dir="2700000" algn="tl">
                    <a:srgbClr val="000000">
                      <a:alpha val="43137"/>
                    </a:srgbClr>
                  </a:outerShdw>
                </a:effectLst>
              </a:rPr>
              <a:t>Isaiah </a:t>
            </a:r>
            <a:r>
              <a:rPr lang="en-US" sz="2800" b="1" i="1" dirty="0">
                <a:solidFill>
                  <a:schemeClr val="bg1"/>
                </a:solidFill>
                <a:effectLst>
                  <a:outerShdw blurRad="38100" dist="38100" dir="2700000" algn="tl">
                    <a:srgbClr val="000000">
                      <a:alpha val="43137"/>
                    </a:srgbClr>
                  </a:outerShdw>
                </a:effectLst>
              </a:rPr>
              <a:t>54:2-3</a:t>
            </a:r>
            <a:r>
              <a:rPr lang="en-US" sz="2800" b="1" dirty="0">
                <a:solidFill>
                  <a:schemeClr val="bg1"/>
                </a:solidFill>
                <a:effectLst>
                  <a:outerShdw blurRad="38100" dist="38100" dir="2700000" algn="tl">
                    <a:srgbClr val="000000">
                      <a:alpha val="43137"/>
                    </a:srgbClr>
                  </a:outerShdw>
                </a:effectLst>
              </a:rPr>
              <a:t> </a:t>
            </a:r>
          </a:p>
        </p:txBody>
      </p:sp>
      <p:pic>
        <p:nvPicPr>
          <p:cNvPr id="40964" name="Picture 8"/>
          <p:cNvPicPr>
            <a:picLocks noChangeAspect="1" noChangeArrowheads="1"/>
          </p:cNvPicPr>
          <p:nvPr/>
        </p:nvPicPr>
        <p:blipFill>
          <a:blip/>
          <a:srcRect/>
          <a:stretch>
            <a:fillRect/>
          </a:stretch>
        </p:blipFill>
        <p:spPr bwMode="auto">
          <a:xfrm>
            <a:off x="330200" y="685800"/>
            <a:ext cx="3784600" cy="5267325"/>
          </a:xfrm>
          <a:prstGeom prst="rect">
            <a:avLst/>
          </a:prstGeom>
          <a:noFill/>
          <a:ln w="9525">
            <a:solidFill>
              <a:srgbClr val="0000FF"/>
            </a:solidFill>
            <a:miter lim="800000"/>
            <a:headEnd/>
            <a:tailEnd/>
          </a:ln>
          <a:effectLst>
            <a:glow rad="228600">
              <a:schemeClr val="accent5">
                <a:alpha val="75000"/>
              </a:schemeClr>
            </a:glow>
          </a:effectLst>
        </p:spPr>
      </p:pic>
      <p:pic>
        <p:nvPicPr>
          <p:cNvPr id="5" name="Picture 4"/>
          <p:cNvPicPr>
            <a:picLocks noChangeAspect="1" noChangeArrowheads="1"/>
          </p:cNvPicPr>
          <p:nvPr/>
        </p:nvPicPr>
        <p:blipFill>
          <a:blip r:embed="rId4"/>
          <a:srcRect/>
          <a:stretch>
            <a:fillRect/>
          </a:stretch>
        </p:blipFill>
        <p:spPr bwMode="auto">
          <a:xfrm>
            <a:off x="330200" y="685800"/>
            <a:ext cx="3784600" cy="5267325"/>
          </a:xfrm>
          <a:prstGeom prst="rect">
            <a:avLst/>
          </a:prstGeom>
          <a:noFill/>
          <a:ln w="9525">
            <a:solidFill>
              <a:srgbClr val="0000FF"/>
            </a:solidFill>
            <a:miter lim="800000"/>
            <a:headEnd/>
            <a:tailEnd/>
          </a:ln>
          <a:effectLst>
            <a:glow rad="228600">
              <a:schemeClr val="accent5">
                <a:alpha val="75000"/>
              </a:schemeClr>
            </a:glow>
          </a:effectLst>
        </p:spPr>
      </p:pic>
    </p:spTree>
  </p:cSld>
  <p:clrMapOvr>
    <a:masterClrMapping/>
  </p:clrMapOvr>
  <p:transition>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pPr>
              <a:defRPr/>
            </a:pPr>
            <a:r>
              <a:rPr lang="en-US" b="1" dirty="0">
                <a:ln w="3175" cap="flat" cmpd="sng" algn="ctr">
                  <a:solidFill>
                    <a:schemeClr val="bg2"/>
                  </a:solidFill>
                  <a:prstDash val="solid"/>
                  <a:round/>
                  <a:headEnd type="none" w="med" len="med"/>
                  <a:tailEnd type="none" w="med" len="med"/>
                </a:ln>
                <a:solidFill>
                  <a:srgbClr val="FFFF00"/>
                </a:solidFill>
                <a:effectLst>
                  <a:outerShdw blurRad="38100" dist="38100" dir="2700000" algn="tl">
                    <a:srgbClr val="000000">
                      <a:alpha val="43137"/>
                    </a:srgbClr>
                  </a:outerShdw>
                </a:effectLst>
              </a:rPr>
              <a:t>Dr. Ralph Winter</a:t>
            </a:r>
          </a:p>
        </p:txBody>
      </p:sp>
      <p:sp>
        <p:nvSpPr>
          <p:cNvPr id="43011" name="Content Placeholder 2"/>
          <p:cNvSpPr>
            <a:spLocks noGrp="1"/>
          </p:cNvSpPr>
          <p:nvPr>
            <p:ph idx="1"/>
          </p:nvPr>
        </p:nvSpPr>
        <p:spPr/>
        <p:txBody>
          <a:bodyPr/>
          <a:lstStyle/>
          <a:p>
            <a:endParaRPr lang="en-US"/>
          </a:p>
        </p:txBody>
      </p:sp>
      <p:pic>
        <p:nvPicPr>
          <p:cNvPr id="43012" name="Picture 3"/>
          <p:cNvPicPr>
            <a:picLocks noChangeAspect="1"/>
          </p:cNvPicPr>
          <p:nvPr/>
        </p:nvPicPr>
        <p:blipFill>
          <a:blip r:embed="rId2"/>
          <a:srcRect/>
          <a:stretch>
            <a:fillRect/>
          </a:stretch>
        </p:blipFill>
        <p:spPr bwMode="auto">
          <a:xfrm rot="5400000">
            <a:off x="2085924" y="-496411"/>
            <a:ext cx="4953002" cy="8841423"/>
          </a:xfrm>
          <a:prstGeom prst="rect">
            <a:avLst/>
          </a:prstGeom>
          <a:noFill/>
          <a:ln w="9525">
            <a:noFill/>
            <a:miter lim="800000"/>
            <a:headEnd/>
            <a:tailEnd/>
          </a:ln>
        </p:spPr>
      </p:pic>
    </p:spTree>
  </p:cSld>
  <p:clrMapOvr>
    <a:masterClrMapping/>
  </p:clrMapOvr>
  <p:transition>
    <p:wipe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pPr>
              <a:defRPr/>
            </a:pPr>
            <a:r>
              <a:rPr lang="en-US" b="1" dirty="0">
                <a:ln w="3175" cap="flat" cmpd="sng" algn="ctr">
                  <a:solidFill>
                    <a:schemeClr val="bg2"/>
                  </a:solidFill>
                  <a:prstDash val="solid"/>
                  <a:round/>
                  <a:headEnd type="none" w="med" len="med"/>
                  <a:tailEnd type="none" w="med" len="med"/>
                </a:ln>
                <a:solidFill>
                  <a:srgbClr val="FFFF00"/>
                </a:solidFill>
                <a:effectLst>
                  <a:outerShdw blurRad="38100" dist="38100" dir="2700000" algn="tl">
                    <a:srgbClr val="000000">
                      <a:alpha val="43137"/>
                    </a:srgbClr>
                  </a:outerShdw>
                </a:effectLst>
              </a:rPr>
              <a:t>Yvonne Wood </a:t>
            </a:r>
            <a:r>
              <a:rPr lang="en-US" b="1" dirty="0" err="1">
                <a:ln w="3175" cap="flat" cmpd="sng" algn="ctr">
                  <a:solidFill>
                    <a:schemeClr val="bg2"/>
                  </a:solidFill>
                  <a:prstDash val="solid"/>
                  <a:round/>
                  <a:headEnd type="none" w="med" len="med"/>
                  <a:tailEnd type="none" w="med" len="med"/>
                </a:ln>
                <a:solidFill>
                  <a:srgbClr val="FFFF00"/>
                </a:solidFill>
                <a:effectLst>
                  <a:outerShdw blurRad="38100" dist="38100" dir="2700000" algn="tl">
                    <a:srgbClr val="000000">
                      <a:alpha val="43137"/>
                    </a:srgbClr>
                  </a:outerShdw>
                </a:effectLst>
              </a:rPr>
              <a:t>Huneycutt</a:t>
            </a:r>
            <a:endParaRPr lang="en-US" b="1" dirty="0">
              <a:ln w="3175" cap="flat" cmpd="sng" algn="ctr">
                <a:solidFill>
                  <a:schemeClr val="bg2"/>
                </a:solidFill>
                <a:prstDash val="solid"/>
                <a:round/>
                <a:headEnd type="none" w="med" len="med"/>
                <a:tailEnd type="none" w="med" len="med"/>
              </a:ln>
              <a:solidFill>
                <a:srgbClr val="FFFF00"/>
              </a:solidFill>
              <a:effectLst>
                <a:outerShdw blurRad="38100" dist="38100" dir="2700000" algn="tl">
                  <a:srgbClr val="000000">
                    <a:alpha val="43137"/>
                  </a:srgbClr>
                </a:outerShdw>
              </a:effectLst>
            </a:endParaRPr>
          </a:p>
        </p:txBody>
      </p:sp>
      <p:sp>
        <p:nvSpPr>
          <p:cNvPr id="44035" name="Content Placeholder 2"/>
          <p:cNvSpPr>
            <a:spLocks noGrp="1"/>
          </p:cNvSpPr>
          <p:nvPr>
            <p:ph idx="1"/>
          </p:nvPr>
        </p:nvSpPr>
        <p:spPr/>
        <p:txBody>
          <a:bodyPr/>
          <a:lstStyle/>
          <a:p>
            <a:endParaRPr lang="en-US"/>
          </a:p>
        </p:txBody>
      </p:sp>
      <p:pic>
        <p:nvPicPr>
          <p:cNvPr id="44036" name="Picture 3"/>
          <p:cNvPicPr>
            <a:picLocks noChangeAspect="1"/>
          </p:cNvPicPr>
          <p:nvPr/>
        </p:nvPicPr>
        <p:blipFill>
          <a:blip r:embed="rId2"/>
          <a:srcRect/>
          <a:stretch>
            <a:fillRect/>
          </a:stretch>
        </p:blipFill>
        <p:spPr bwMode="auto">
          <a:xfrm>
            <a:off x="215795" y="1295400"/>
            <a:ext cx="8775805" cy="5333999"/>
          </a:xfrm>
          <a:prstGeom prst="rect">
            <a:avLst/>
          </a:prstGeom>
          <a:noFill/>
          <a:ln w="28575" cap="flat" cmpd="sng" algn="ctr">
            <a:solidFill>
              <a:srgbClr val="FF0000"/>
            </a:solidFill>
            <a:prstDash val="solid"/>
            <a:miter lim="800000"/>
            <a:headEnd type="none" w="med" len="med"/>
            <a:tailEnd type="none" w="med" len="me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pPr>
              <a:defRPr/>
            </a:pPr>
            <a:r>
              <a:rPr lang="en-US" b="1" dirty="0">
                <a:ln w="3175" cap="flat" cmpd="sng" algn="ctr">
                  <a:solidFill>
                    <a:schemeClr val="bg2"/>
                  </a:solidFill>
                  <a:prstDash val="solid"/>
                  <a:round/>
                  <a:headEnd type="none" w="med" len="med"/>
                  <a:tailEnd type="none" w="med" len="med"/>
                </a:ln>
                <a:solidFill>
                  <a:srgbClr val="FFFF00"/>
                </a:solidFill>
                <a:effectLst>
                  <a:outerShdw blurRad="38100" dist="38100" dir="2700000" algn="tl">
                    <a:srgbClr val="000000">
                      <a:alpha val="43137"/>
                    </a:srgbClr>
                  </a:outerShdw>
                </a:effectLst>
              </a:rPr>
              <a:t>Dr. Ralph Winter</a:t>
            </a:r>
          </a:p>
        </p:txBody>
      </p:sp>
      <p:sp>
        <p:nvSpPr>
          <p:cNvPr id="43011" name="Content Placeholder 2"/>
          <p:cNvSpPr>
            <a:spLocks noGrp="1"/>
          </p:cNvSpPr>
          <p:nvPr>
            <p:ph idx="1"/>
          </p:nvPr>
        </p:nvSpPr>
        <p:spPr>
          <a:xfrm>
            <a:off x="228600" y="1295400"/>
            <a:ext cx="8593392" cy="4724400"/>
          </a:xfrm>
        </p:spPr>
        <p:txBody>
          <a:bodyPr/>
          <a:lstStyle/>
          <a:p>
            <a:pPr>
              <a:buNone/>
            </a:pPr>
            <a:r>
              <a:rPr lang="en-US" sz="2800" i="1" dirty="0">
                <a:solidFill>
                  <a:schemeClr val="bg1"/>
                </a:solidFill>
                <a:effectLst>
                  <a:outerShdw blurRad="38100" dist="38100" dir="2700000" algn="tl">
                    <a:srgbClr val="000000">
                      <a:alpha val="43137"/>
                    </a:srgbClr>
                  </a:outerShdw>
                </a:effectLst>
              </a:rPr>
              <a:t>	</a:t>
            </a:r>
            <a:r>
              <a:rPr lang="en-US" sz="2600" b="1" i="1" dirty="0">
                <a:solidFill>
                  <a:schemeClr val="bg1"/>
                </a:solidFill>
                <a:effectLst>
                  <a:outerShdw blurRad="38100" dist="38100" dir="2700000" algn="tl">
                    <a:srgbClr val="000000">
                      <a:alpha val="43137"/>
                    </a:srgbClr>
                  </a:outerShdw>
                </a:effectLst>
              </a:rPr>
              <a:t>“The First Era, 1800-1910, followed the much delayed conversion of Protestant Christianity to missions. In that conversion, Protestantism went from being merely a profoundly religious and semi-political movement to a sudden </a:t>
            </a:r>
            <a:r>
              <a:rPr lang="en-US" sz="2600" b="1" i="1" dirty="0" smtClean="0">
                <a:solidFill>
                  <a:schemeClr val="bg1"/>
                </a:solidFill>
                <a:effectLst>
                  <a:outerShdw blurRad="38100" dist="38100" dir="2700000" algn="tl">
                    <a:srgbClr val="000000">
                      <a:alpha val="43137"/>
                    </a:srgbClr>
                  </a:outerShdw>
                </a:effectLst>
              </a:rPr>
              <a:t>awareness </a:t>
            </a:r>
            <a:r>
              <a:rPr lang="en-US" sz="2600" b="1" i="1" dirty="0">
                <a:solidFill>
                  <a:schemeClr val="bg1"/>
                </a:solidFill>
                <a:effectLst>
                  <a:outerShdw blurRad="38100" dist="38100" dir="2700000" algn="tl">
                    <a:srgbClr val="000000">
                      <a:alpha val="43137"/>
                    </a:srgbClr>
                  </a:outerShdw>
                </a:effectLst>
              </a:rPr>
              <a:t>of global mission, both Church and Kingdom Mission. In a sense the conversion took roughly 300 years, from 1500 to 1800. </a:t>
            </a:r>
            <a:r>
              <a:rPr lang="en-US" sz="2600" b="1" i="1" dirty="0">
                <a:solidFill>
                  <a:srgbClr val="FFFFFF"/>
                </a:solidFill>
                <a:effectLst>
                  <a:outerShdw blurRad="38100" dist="38100" dir="2700000" algn="tl">
                    <a:srgbClr val="000000">
                      <a:alpha val="43137"/>
                    </a:srgbClr>
                  </a:outerShdw>
                </a:effectLst>
              </a:rPr>
              <a:t>However,</a:t>
            </a:r>
            <a:r>
              <a:rPr lang="en-US" sz="2600" b="1" i="1" dirty="0">
                <a:solidFill>
                  <a:srgbClr val="262626"/>
                </a:solidFill>
              </a:rPr>
              <a:t> </a:t>
            </a:r>
            <a:r>
              <a:rPr lang="en-US" sz="2600" b="1" i="1" dirty="0">
                <a:solidFill>
                  <a:srgbClr val="FFFFFF"/>
                </a:solidFill>
                <a:effectLst>
                  <a:outerShdw blurRad="38100" dist="38100" dir="2700000" algn="tl">
                    <a:srgbClr val="000000">
                      <a:alpha val="43137"/>
                    </a:srgbClr>
                  </a:outerShdw>
                </a:effectLst>
              </a:rPr>
              <a:t>in the </a:t>
            </a:r>
            <a:r>
              <a:rPr lang="en-US" sz="2600" b="1" i="1" dirty="0">
                <a:solidFill>
                  <a:schemeClr val="bg1"/>
                </a:solidFill>
                <a:effectLst>
                  <a:outerShdw blurRad="38100" dist="38100" dir="2700000" algn="tl">
                    <a:srgbClr val="000000">
                      <a:alpha val="43137"/>
                    </a:srgbClr>
                  </a:outerShdw>
                </a:effectLst>
              </a:rPr>
              <a:t>last few years before </a:t>
            </a:r>
            <a:r>
              <a:rPr lang="en-US" sz="2600" b="1" i="1" dirty="0">
                <a:solidFill>
                  <a:srgbClr val="FFFFFF"/>
                </a:solidFill>
                <a:effectLst>
                  <a:outerShdw blurRad="38100" dist="38100" dir="2700000" algn="tl">
                    <a:srgbClr val="000000">
                      <a:alpha val="43137"/>
                    </a:srgbClr>
                  </a:outerShdw>
                </a:effectLst>
              </a:rPr>
              <a:t>the year 1800</a:t>
            </a:r>
            <a:r>
              <a:rPr lang="en-US" sz="2600" b="1" i="1" dirty="0">
                <a:solidFill>
                  <a:srgbClr val="262626"/>
                </a:solidFill>
              </a:rPr>
              <a:t> </a:t>
            </a:r>
            <a:r>
              <a:rPr lang="en-US" sz="2600" b="1" i="1" dirty="0">
                <a:solidFill>
                  <a:srgbClr val="FFFFFF"/>
                </a:solidFill>
                <a:effectLst>
                  <a:outerShdw blurRad="38100" dist="38100" dir="2700000" algn="tl">
                    <a:srgbClr val="000000">
                      <a:alpha val="43137"/>
                    </a:srgbClr>
                  </a:outerShdw>
                </a:effectLst>
              </a:rPr>
              <a:t>Protestant </a:t>
            </a:r>
            <a:r>
              <a:rPr lang="en-US" sz="2600" b="1" i="1" dirty="0">
                <a:solidFill>
                  <a:schemeClr val="bg1"/>
                </a:solidFill>
                <a:effectLst>
                  <a:outerShdw blurRad="38100" dist="38100" dir="2700000" algn="tl">
                    <a:srgbClr val="000000">
                      <a:alpha val="43137"/>
                    </a:srgbClr>
                  </a:outerShdw>
                </a:effectLst>
              </a:rPr>
              <a:t>mission </a:t>
            </a:r>
            <a:r>
              <a:rPr lang="en-US" sz="2600" b="1" i="1" dirty="0">
                <a:solidFill>
                  <a:srgbClr val="FFFFFF"/>
                </a:solidFill>
                <a:effectLst>
                  <a:outerShdw blurRad="38100" dist="38100" dir="2700000" algn="tl">
                    <a:srgbClr val="000000">
                      <a:alpha val="43137"/>
                    </a:srgbClr>
                  </a:outerShdw>
                </a:effectLst>
              </a:rPr>
              <a:t>awareness accelerated  </a:t>
            </a:r>
            <a:r>
              <a:rPr lang="en-US" sz="2600" b="1" i="1" dirty="0">
                <a:solidFill>
                  <a:schemeClr val="bg1"/>
                </a:solidFill>
                <a:effectLst>
                  <a:outerShdw blurRad="38100" dist="38100" dir="2700000" algn="tl">
                    <a:srgbClr val="000000">
                      <a:alpha val="43137"/>
                    </a:srgbClr>
                  </a:outerShdw>
                </a:effectLst>
              </a:rPr>
              <a:t>very rapidly on the surfboard</a:t>
            </a:r>
            <a:r>
              <a:rPr lang="en-US" sz="2600" b="1" i="1" dirty="0" smtClean="0">
                <a:solidFill>
                  <a:schemeClr val="bg1"/>
                </a:solidFill>
                <a:effectLst>
                  <a:outerShdw blurRad="38100" dist="38100" dir="2700000" algn="tl">
                    <a:srgbClr val="000000">
                      <a:alpha val="43137"/>
                    </a:srgbClr>
                  </a:outerShdw>
                </a:effectLst>
              </a:rPr>
              <a:t> of </a:t>
            </a:r>
            <a:r>
              <a:rPr lang="en-US" sz="2600" b="1" i="1" dirty="0">
                <a:solidFill>
                  <a:schemeClr val="bg1"/>
                </a:solidFill>
                <a:effectLst>
                  <a:outerShdw blurRad="38100" dist="38100" dir="2700000" algn="tl">
                    <a:srgbClr val="000000">
                      <a:alpha val="43137"/>
                    </a:srgbClr>
                  </a:outerShdw>
                </a:effectLst>
              </a:rPr>
              <a:t>the Evangelical Awakening.”</a:t>
            </a:r>
          </a:p>
        </p:txBody>
      </p:sp>
      <p:pic>
        <p:nvPicPr>
          <p:cNvPr id="5" name="Picture 4"/>
          <p:cNvPicPr>
            <a:picLocks noChangeAspect="1"/>
          </p:cNvPicPr>
          <p:nvPr/>
        </p:nvPicPr>
        <p:blipFill>
          <a:blip r:embed="rId2"/>
          <a:stretch>
            <a:fillRect/>
          </a:stretch>
        </p:blipFill>
        <p:spPr>
          <a:xfrm>
            <a:off x="5257800" y="5257800"/>
            <a:ext cx="3657600" cy="1212932"/>
          </a:xfrm>
          <a:prstGeom prst="rect">
            <a:avLst/>
          </a:prstGeom>
        </p:spPr>
      </p:pic>
    </p:spTree>
  </p:cSld>
  <p:clrMapOvr>
    <a:masterClrMapping/>
  </p:clrMapOvr>
  <p:transition>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914400"/>
          </a:xfrm>
        </p:spPr>
        <p:txBody>
          <a:bodyPr/>
          <a:lstStyle/>
          <a:p>
            <a:pPr>
              <a:defRPr/>
            </a:pPr>
            <a:r>
              <a:rPr lang="en-US" b="1" dirty="0">
                <a:ln w="3175" cap="flat" cmpd="sng" algn="ctr">
                  <a:solidFill>
                    <a:schemeClr val="bg2"/>
                  </a:solidFill>
                  <a:prstDash val="solid"/>
                  <a:round/>
                  <a:headEnd type="none" w="med" len="med"/>
                  <a:tailEnd type="none" w="med" len="med"/>
                </a:ln>
                <a:solidFill>
                  <a:srgbClr val="FFFF00"/>
                </a:solidFill>
                <a:effectLst>
                  <a:outerShdw blurRad="38100" dist="38100" dir="2700000" algn="tl">
                    <a:srgbClr val="000000">
                      <a:alpha val="43137"/>
                    </a:srgbClr>
                  </a:outerShdw>
                </a:effectLst>
              </a:rPr>
              <a:t>The American </a:t>
            </a:r>
            <a:r>
              <a:rPr lang="en-US" b="1" dirty="0" err="1">
                <a:ln w="3175" cap="flat" cmpd="sng" algn="ctr">
                  <a:solidFill>
                    <a:schemeClr val="bg2"/>
                  </a:solidFill>
                  <a:prstDash val="solid"/>
                  <a:round/>
                  <a:headEnd type="none" w="med" len="med"/>
                  <a:tailEnd type="none" w="med" len="med"/>
                </a:ln>
                <a:solidFill>
                  <a:srgbClr val="FFFF00"/>
                </a:solidFill>
                <a:effectLst>
                  <a:outerShdw blurRad="38100" dist="38100" dir="2700000" algn="tl">
                    <a:srgbClr val="000000">
                      <a:alpha val="43137"/>
                    </a:srgbClr>
                  </a:outerShdw>
                </a:effectLst>
              </a:rPr>
              <a:t>Backstory</a:t>
            </a:r>
            <a:endParaRPr lang="en-US" b="1" dirty="0">
              <a:ln w="3175" cap="flat" cmpd="sng" algn="ctr">
                <a:solidFill>
                  <a:schemeClr val="bg2"/>
                </a:solidFill>
                <a:prstDash val="solid"/>
                <a:round/>
                <a:headEnd type="none" w="med" len="med"/>
                <a:tailEnd type="none" w="med" len="med"/>
              </a:ln>
              <a:solidFill>
                <a:srgbClr val="FFFF00"/>
              </a:solidFill>
              <a:effectLst>
                <a:outerShdw blurRad="38100" dist="38100" dir="2700000" algn="tl">
                  <a:srgbClr val="000000">
                    <a:alpha val="43137"/>
                  </a:srgbClr>
                </a:outerShdw>
              </a:effectLst>
            </a:endParaRPr>
          </a:p>
        </p:txBody>
      </p:sp>
      <p:sp>
        <p:nvSpPr>
          <p:cNvPr id="43011" name="Content Placeholder 2"/>
          <p:cNvSpPr>
            <a:spLocks noGrp="1"/>
          </p:cNvSpPr>
          <p:nvPr>
            <p:ph idx="1"/>
          </p:nvPr>
        </p:nvSpPr>
        <p:spPr>
          <a:xfrm>
            <a:off x="304800" y="1281427"/>
            <a:ext cx="8764153" cy="5500373"/>
          </a:xfrm>
        </p:spPr>
        <p:txBody>
          <a:bodyPr/>
          <a:lstStyle/>
          <a:p>
            <a:pPr>
              <a:buNone/>
            </a:pPr>
            <a:r>
              <a:rPr lang="en-US" sz="2800" dirty="0">
                <a:solidFill>
                  <a:schemeClr val="bg1"/>
                </a:solidFill>
                <a:effectLst>
                  <a:outerShdw blurRad="38100" dist="38100" dir="2700000" algn="tl">
                    <a:srgbClr val="000000">
                      <a:alpha val="43137"/>
                    </a:srgbClr>
                  </a:outerShdw>
                </a:effectLst>
              </a:rPr>
              <a:t>	</a:t>
            </a:r>
            <a:r>
              <a:rPr lang="en-US" sz="2300" b="1" dirty="0">
                <a:solidFill>
                  <a:schemeClr val="bg1"/>
                </a:solidFill>
                <a:effectLst>
                  <a:outerShdw blurRad="38100" dist="38100" dir="2700000" algn="tl">
                    <a:srgbClr val="000000">
                      <a:alpha val="43137"/>
                    </a:srgbClr>
                  </a:outerShdw>
                </a:effectLst>
              </a:rPr>
              <a:t>“Soon after 1800, two momentous events took place…the</a:t>
            </a:r>
            <a:r>
              <a:rPr lang="en-US" sz="2300" b="1" dirty="0" smtClean="0">
                <a:solidFill>
                  <a:schemeClr val="bg1"/>
                </a:solidFill>
                <a:effectLst>
                  <a:outerShdw blurRad="38100" dist="38100" dir="2700000" algn="tl">
                    <a:srgbClr val="000000">
                      <a:alpha val="43137"/>
                    </a:srgbClr>
                  </a:outerShdw>
                </a:effectLst>
              </a:rPr>
              <a:t>    British</a:t>
            </a:r>
            <a:r>
              <a:rPr lang="en-US" sz="2300" b="1" dirty="0">
                <a:solidFill>
                  <a:schemeClr val="bg1"/>
                </a:solidFill>
                <a:effectLst>
                  <a:outerShdw blurRad="38100" dist="38100" dir="2700000" algn="tl">
                    <a:srgbClr val="000000">
                      <a:alpha val="43137"/>
                    </a:srgbClr>
                  </a:outerShdw>
                </a:effectLst>
              </a:rPr>
              <a:t>, partly due to their preoccupation with </a:t>
            </a:r>
            <a:r>
              <a:rPr lang="en-US" sz="2300" b="1" dirty="0" err="1">
                <a:solidFill>
                  <a:schemeClr val="bg1"/>
                </a:solidFill>
                <a:effectLst>
                  <a:outerShdw blurRad="38100" dist="38100" dir="2700000" algn="tl">
                    <a:srgbClr val="000000">
                      <a:alpha val="43137"/>
                    </a:srgbClr>
                  </a:outerShdw>
                </a:effectLst>
              </a:rPr>
              <a:t>Napolean</a:t>
            </a:r>
            <a:r>
              <a:rPr lang="en-US" sz="2300" b="1" dirty="0">
                <a:solidFill>
                  <a:schemeClr val="bg1"/>
                </a:solidFill>
                <a:effectLst>
                  <a:outerShdw blurRad="38100" dist="38100" dir="2700000" algn="tl">
                    <a:srgbClr val="000000">
                      <a:alpha val="43137"/>
                    </a:srgbClr>
                  </a:outerShdw>
                </a:effectLst>
              </a:rPr>
              <a:t> at Waterloo, abruptly gave up their War of 1812 against the  new American republic, signing the treaty of Ghent in 1815. That,</a:t>
            </a:r>
            <a:r>
              <a:rPr lang="en-US" sz="2300" b="1" dirty="0" smtClean="0">
                <a:solidFill>
                  <a:schemeClr val="bg1"/>
                </a:solidFill>
                <a:effectLst>
                  <a:outerShdw blurRad="38100" dist="38100" dir="2700000" algn="tl">
                    <a:srgbClr val="000000">
                      <a:alpha val="43137"/>
                    </a:srgbClr>
                  </a:outerShdw>
                </a:effectLst>
              </a:rPr>
              <a:t>   plus </a:t>
            </a:r>
            <a:r>
              <a:rPr lang="en-US" sz="2300" b="1" dirty="0">
                <a:solidFill>
                  <a:schemeClr val="bg1"/>
                </a:solidFill>
                <a:effectLst>
                  <a:outerShdw blurRad="38100" dist="38100" dir="2700000" algn="tl">
                    <a:srgbClr val="000000">
                      <a:alpha val="43137"/>
                    </a:srgbClr>
                  </a:outerShdw>
                </a:effectLst>
              </a:rPr>
              <a:t>the incredible Louisiana Purchase, threw open the whole North American continent for occupation…and as a result, one</a:t>
            </a:r>
            <a:r>
              <a:rPr lang="en-US" sz="2300" b="1" dirty="0" smtClean="0">
                <a:solidFill>
                  <a:schemeClr val="bg1"/>
                </a:solidFill>
                <a:effectLst>
                  <a:outerShdw blurRad="38100" dist="38100" dir="2700000" algn="tl">
                    <a:srgbClr val="000000">
                      <a:alpha val="43137"/>
                    </a:srgbClr>
                  </a:outerShdw>
                </a:effectLst>
              </a:rPr>
              <a:t>   of </a:t>
            </a:r>
            <a:r>
              <a:rPr lang="en-US" sz="2300" b="1" dirty="0">
                <a:solidFill>
                  <a:schemeClr val="bg1"/>
                </a:solidFill>
                <a:effectLst>
                  <a:outerShdw blurRad="38100" dist="38100" dir="2700000" algn="tl">
                    <a:srgbClr val="000000">
                      <a:alpha val="43137"/>
                    </a:srgbClr>
                  </a:outerShdw>
                </a:effectLst>
              </a:rPr>
              <a:t>history’s greatest migrations… That massive development provided the kind of social upheaval that often supports</a:t>
            </a:r>
            <a:r>
              <a:rPr lang="en-US" sz="2300" b="1" dirty="0" smtClean="0">
                <a:solidFill>
                  <a:schemeClr val="bg1"/>
                </a:solidFill>
                <a:effectLst>
                  <a:outerShdw blurRad="38100" dist="38100" dir="2700000" algn="tl">
                    <a:srgbClr val="000000">
                      <a:alpha val="43137"/>
                    </a:srgbClr>
                  </a:outerShdw>
                </a:effectLst>
              </a:rPr>
              <a:t>   religious </a:t>
            </a:r>
            <a:r>
              <a:rPr lang="en-US" sz="2300" b="1" dirty="0">
                <a:solidFill>
                  <a:schemeClr val="bg1"/>
                </a:solidFill>
                <a:effectLst>
                  <a:outerShdw blurRad="38100" dist="38100" dir="2700000" algn="tl">
                    <a:srgbClr val="000000">
                      <a:alpha val="43137"/>
                    </a:srgbClr>
                  </a:outerShdw>
                </a:effectLst>
              </a:rPr>
              <a:t>awakenings and mission thinking, and…fostered the most extensive positive transformation any country has ever experienced in history.”</a:t>
            </a:r>
          </a:p>
          <a:p>
            <a:pPr>
              <a:buNone/>
            </a:pPr>
            <a:endParaRPr lang="en-US" sz="2000" b="1" dirty="0">
              <a:solidFill>
                <a:srgbClr val="CCEEDF"/>
              </a:solidFill>
              <a:effectLst>
                <a:outerShdw blurRad="38100" dist="38100" dir="2700000" algn="tl">
                  <a:srgbClr val="000000">
                    <a:alpha val="43137"/>
                  </a:srgbClr>
                </a:outerShdw>
              </a:effectLst>
            </a:endParaRPr>
          </a:p>
          <a:p>
            <a:pPr>
              <a:buNone/>
            </a:pPr>
            <a:r>
              <a:rPr lang="en-US" sz="2000" b="1" dirty="0">
                <a:solidFill>
                  <a:srgbClr val="CCEEDF"/>
                </a:solidFill>
                <a:effectLst>
                  <a:outerShdw blurRad="38100" dist="38100" dir="2700000" algn="tl">
                    <a:srgbClr val="000000">
                      <a:alpha val="43137"/>
                    </a:srgbClr>
                  </a:outerShdw>
                </a:effectLst>
              </a:rPr>
              <a:t>		-- Dr. Ralph Winter, </a:t>
            </a:r>
            <a:r>
              <a:rPr lang="en-US" sz="2000" b="1" i="1" dirty="0">
                <a:solidFill>
                  <a:srgbClr val="CCEEDF"/>
                </a:solidFill>
                <a:effectLst>
                  <a:outerShdw blurRad="38100" dist="38100" dir="2700000" algn="tl">
                    <a:srgbClr val="000000">
                      <a:alpha val="43137"/>
                    </a:srgbClr>
                  </a:outerShdw>
                </a:effectLst>
              </a:rPr>
              <a:t>The Three Mission Eras and the Loss and 		Recovery of Kingdom Mission</a:t>
            </a:r>
            <a:r>
              <a:rPr lang="en-US" sz="2000" b="1" dirty="0">
                <a:solidFill>
                  <a:srgbClr val="CCEEDF"/>
                </a:solidFill>
                <a:effectLst>
                  <a:outerShdw blurRad="38100" dist="38100" dir="2700000" algn="tl">
                    <a:srgbClr val="000000">
                      <a:alpha val="43137"/>
                    </a:srgbClr>
                  </a:outerShdw>
                </a:effectLst>
              </a:rPr>
              <a:t>, 1800-2000</a:t>
            </a:r>
          </a:p>
        </p:txBody>
      </p:sp>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3048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Three Eras of Modern Missions</a:t>
            </a:r>
            <a:endParaRPr lang="en-US" dirty="0">
              <a:solidFill>
                <a:srgbClr val="FFFF00"/>
              </a:solidFill>
              <a:effectLst>
                <a:outerShdw blurRad="38100" dist="38100" dir="2700000" algn="tl">
                  <a:srgbClr val="FFFFFF"/>
                </a:outerShdw>
              </a:effectLst>
              <a:ea typeface="+mj-ea"/>
              <a:cs typeface="+mj-cs"/>
            </a:endParaRPr>
          </a:p>
        </p:txBody>
      </p:sp>
      <p:pic>
        <p:nvPicPr>
          <p:cNvPr id="45059"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16389" name="Text Box 5"/>
          <p:cNvSpPr txBox="1">
            <a:spLocks noChangeArrowheads="1"/>
          </p:cNvSpPr>
          <p:nvPr/>
        </p:nvSpPr>
        <p:spPr bwMode="auto">
          <a:xfrm>
            <a:off x="3733800" y="1600200"/>
            <a:ext cx="4800600" cy="457200"/>
          </a:xfrm>
          <a:prstGeom prst="rect">
            <a:avLst/>
          </a:prstGeom>
          <a:noFill/>
          <a:ln w="9525">
            <a:noFill/>
            <a:miter lim="800000"/>
            <a:headEnd/>
            <a:tailEnd/>
          </a:ln>
          <a:effectLst/>
        </p:spPr>
        <p:txBody>
          <a:bodyPr>
            <a:prstTxWarp prst="textNoShape">
              <a:avLst/>
            </a:prstTxWarp>
            <a:spAutoFit/>
          </a:bodyPr>
          <a:lstStyle/>
          <a:p>
            <a:pPr>
              <a:defRPr/>
            </a:pPr>
            <a:r>
              <a:rPr lang="en-US" sz="1200">
                <a:solidFill>
                  <a:srgbClr val="000000"/>
                </a:solidFill>
                <a:latin typeface="Times" pitchFamily="-111" charset="0"/>
              </a:rPr>
              <a:t> </a:t>
            </a:r>
            <a:endParaRPr lang="en-US">
              <a:solidFill>
                <a:srgbClr val="000000"/>
              </a:solidFill>
              <a:effectLst>
                <a:outerShdw blurRad="38100" dist="38100" dir="2700000" algn="tl">
                  <a:srgbClr val="FFFFFF"/>
                </a:outerShdw>
              </a:effectLst>
              <a:latin typeface="Times" pitchFamily="-111" charset="0"/>
            </a:endParaRPr>
          </a:p>
        </p:txBody>
      </p:sp>
      <p:sp>
        <p:nvSpPr>
          <p:cNvPr id="45061" name="Line 7"/>
          <p:cNvSpPr>
            <a:spLocks noChangeShapeType="1"/>
          </p:cNvSpPr>
          <p:nvPr/>
        </p:nvSpPr>
        <p:spPr bwMode="auto">
          <a:xfrm>
            <a:off x="0" y="39624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16393" name="Text Box 9"/>
          <p:cNvSpPr txBox="1">
            <a:spLocks noChangeArrowheads="1"/>
          </p:cNvSpPr>
          <p:nvPr/>
        </p:nvSpPr>
        <p:spPr bwMode="auto">
          <a:xfrm>
            <a:off x="762000" y="4191000"/>
            <a:ext cx="8382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1792</a:t>
            </a:r>
            <a:endParaRPr lang="en-US" dirty="0">
              <a:solidFill>
                <a:schemeClr val="tx1"/>
              </a:solidFill>
              <a:latin typeface="Times" pitchFamily="-111" charset="0"/>
            </a:endParaRPr>
          </a:p>
        </p:txBody>
      </p:sp>
      <p:sp>
        <p:nvSpPr>
          <p:cNvPr id="16411" name="Text Box 27"/>
          <p:cNvSpPr txBox="1">
            <a:spLocks noChangeArrowheads="1"/>
          </p:cNvSpPr>
          <p:nvPr/>
        </p:nvSpPr>
        <p:spPr bwMode="auto">
          <a:xfrm>
            <a:off x="3733800" y="1462088"/>
            <a:ext cx="1676400" cy="519112"/>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b="1" dirty="0">
                <a:solidFill>
                  <a:schemeClr val="bg1"/>
                </a:solidFill>
                <a:effectLst>
                  <a:outerShdw blurRad="38100" dist="38100" dir="2700000" algn="tl">
                    <a:srgbClr val="000000"/>
                  </a:outerShdw>
                </a:effectLst>
                <a:latin typeface="Times" pitchFamily="-111" charset="0"/>
              </a:rPr>
              <a:t>First Era</a:t>
            </a:r>
            <a:endParaRPr lang="en-US" sz="2800" b="1" dirty="0">
              <a:solidFill>
                <a:schemeClr val="tx1"/>
              </a:solidFill>
              <a:effectLst>
                <a:outerShdw blurRad="38100" dist="38100" dir="2700000" algn="tl">
                  <a:srgbClr val="FFFFFF"/>
                </a:outerShdw>
              </a:effectLst>
              <a:latin typeface="Times" pitchFamily="-111" charset="0"/>
            </a:endParaRPr>
          </a:p>
        </p:txBody>
      </p:sp>
      <p:sp>
        <p:nvSpPr>
          <p:cNvPr id="16412" name="Text Box 28"/>
          <p:cNvSpPr txBox="1">
            <a:spLocks noChangeArrowheads="1"/>
          </p:cNvSpPr>
          <p:nvPr/>
        </p:nvSpPr>
        <p:spPr bwMode="auto">
          <a:xfrm>
            <a:off x="2472690" y="2849563"/>
            <a:ext cx="4274820" cy="1200329"/>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3600" b="1">
                <a:solidFill>
                  <a:schemeClr val="tx1"/>
                </a:solidFill>
                <a:effectLst>
                  <a:outerShdw blurRad="38100" dist="38100" dir="2700000" algn="tl">
                    <a:srgbClr val="FFFFFF"/>
                  </a:outerShdw>
                </a:effectLst>
              </a:rPr>
              <a:t>“To The Coastlands”</a:t>
            </a:r>
            <a:endParaRPr lang="en-US" sz="2800">
              <a:solidFill>
                <a:schemeClr val="tx1"/>
              </a:solidFill>
            </a:endParaRPr>
          </a:p>
        </p:txBody>
      </p:sp>
      <p:sp>
        <p:nvSpPr>
          <p:cNvPr id="16413" name="Text Box 29"/>
          <p:cNvSpPr txBox="1">
            <a:spLocks noChangeArrowheads="1"/>
          </p:cNvSpPr>
          <p:nvPr/>
        </p:nvSpPr>
        <p:spPr bwMode="auto">
          <a:xfrm>
            <a:off x="762000" y="5334000"/>
            <a:ext cx="24384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b="1" dirty="0">
                <a:solidFill>
                  <a:srgbClr val="CCEEDF"/>
                </a:solidFill>
                <a:effectLst>
                  <a:outerShdw blurRad="38100" dist="38100" dir="2700000" algn="tl">
                    <a:srgbClr val="000000">
                      <a:alpha val="43137"/>
                    </a:srgbClr>
                  </a:outerShdw>
                </a:effectLst>
                <a:latin typeface="Times" pitchFamily="-111" charset="0"/>
              </a:rPr>
              <a:t>Haystack Prayer Meeting</a:t>
            </a:r>
          </a:p>
        </p:txBody>
      </p:sp>
      <p:sp>
        <p:nvSpPr>
          <p:cNvPr id="16414" name="Text Box 30"/>
          <p:cNvSpPr txBox="1">
            <a:spLocks noChangeArrowheads="1"/>
          </p:cNvSpPr>
          <p:nvPr/>
        </p:nvSpPr>
        <p:spPr bwMode="auto">
          <a:xfrm>
            <a:off x="3124200" y="4648200"/>
            <a:ext cx="32004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b="1" dirty="0">
                <a:solidFill>
                  <a:srgbClr val="CCEEDF"/>
                </a:solidFill>
                <a:effectLst>
                  <a:outerShdw blurRad="38100" dist="38100" dir="2700000" algn="tl">
                    <a:srgbClr val="000000">
                      <a:alpha val="43137"/>
                    </a:srgbClr>
                  </a:outerShdw>
                </a:effectLst>
                <a:latin typeface="Times" pitchFamily="-111" charset="0"/>
              </a:rPr>
              <a:t>Mainly European Sending Base</a:t>
            </a:r>
          </a:p>
        </p:txBody>
      </p:sp>
      <p:sp>
        <p:nvSpPr>
          <p:cNvPr id="16415" name="Text Box 31"/>
          <p:cNvSpPr txBox="1">
            <a:spLocks noChangeArrowheads="1"/>
          </p:cNvSpPr>
          <p:nvPr/>
        </p:nvSpPr>
        <p:spPr bwMode="auto">
          <a:xfrm>
            <a:off x="5791200" y="5410200"/>
            <a:ext cx="1981200" cy="457200"/>
          </a:xfrm>
          <a:prstGeom prst="rect">
            <a:avLst/>
          </a:prstGeom>
          <a:noFill/>
          <a:ln w="9525">
            <a:noFill/>
            <a:miter lim="800000"/>
            <a:headEnd/>
            <a:tailEnd/>
          </a:ln>
          <a:effectLst/>
        </p:spPr>
        <p:txBody>
          <a:bodyPr wrap="square">
            <a:prstTxWarp prst="textNoShape">
              <a:avLst/>
            </a:prstTxWarp>
            <a:spAutoFit/>
          </a:bodyPr>
          <a:lstStyle/>
          <a:p>
            <a:pPr algn="ctr">
              <a:spcBef>
                <a:spcPct val="50000"/>
              </a:spcBef>
              <a:defRPr/>
            </a:pPr>
            <a:r>
              <a:rPr lang="en-US" b="1" dirty="0">
                <a:solidFill>
                  <a:srgbClr val="CCEEDF"/>
                </a:solidFill>
                <a:effectLst>
                  <a:outerShdw blurRad="38100" dist="38100" dir="2700000" algn="tl">
                    <a:srgbClr val="000000">
                      <a:alpha val="43137"/>
                    </a:srgbClr>
                  </a:outerShdw>
                </a:effectLst>
                <a:latin typeface="Times" pitchFamily="-111" charset="0"/>
              </a:rPr>
              <a:t>ABCFM</a:t>
            </a:r>
          </a:p>
        </p:txBody>
      </p:sp>
      <p:grpSp>
        <p:nvGrpSpPr>
          <p:cNvPr id="2" name="Group 40"/>
          <p:cNvGrpSpPr>
            <a:grpSpLocks/>
          </p:cNvGrpSpPr>
          <p:nvPr/>
        </p:nvGrpSpPr>
        <p:grpSpPr bwMode="auto">
          <a:xfrm>
            <a:off x="1219200" y="2184400"/>
            <a:ext cx="6891338" cy="1778000"/>
            <a:chOff x="768" y="1376"/>
            <a:chExt cx="4341" cy="1120"/>
          </a:xfrm>
        </p:grpSpPr>
        <p:sp>
          <p:nvSpPr>
            <p:cNvPr id="45074" name="Arc 35"/>
            <p:cNvSpPr>
              <a:spLocks/>
            </p:cNvSpPr>
            <p:nvPr/>
          </p:nvSpPr>
          <p:spPr bwMode="auto">
            <a:xfrm>
              <a:off x="2805" y="1376"/>
              <a:ext cx="2304" cy="11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45075" name="Arc 38"/>
            <p:cNvSpPr>
              <a:spLocks/>
            </p:cNvSpPr>
            <p:nvPr/>
          </p:nvSpPr>
          <p:spPr bwMode="auto">
            <a:xfrm flipH="1">
              <a:off x="768" y="1380"/>
              <a:ext cx="2064" cy="1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grpSp>
      <p:pic>
        <p:nvPicPr>
          <p:cNvPr id="45069" name="Picture 39"/>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885825" y="2895600"/>
            <a:ext cx="712788" cy="992188"/>
          </a:xfrm>
          <a:prstGeom prst="rect">
            <a:avLst/>
          </a:prstGeom>
          <a:noFill/>
          <a:ln w="9525">
            <a:solidFill>
              <a:schemeClr val="tx1"/>
            </a:solidFill>
            <a:miter lim="800000"/>
            <a:headEnd/>
            <a:tailEnd/>
          </a:ln>
        </p:spPr>
      </p:pic>
      <p:grpSp>
        <p:nvGrpSpPr>
          <p:cNvPr id="3" name="Group 41"/>
          <p:cNvGrpSpPr>
            <a:grpSpLocks/>
          </p:cNvGrpSpPr>
          <p:nvPr/>
        </p:nvGrpSpPr>
        <p:grpSpPr bwMode="auto">
          <a:xfrm>
            <a:off x="7391400" y="3048000"/>
            <a:ext cx="1338263" cy="1600200"/>
            <a:chOff x="4704" y="1920"/>
            <a:chExt cx="843" cy="1008"/>
          </a:xfrm>
        </p:grpSpPr>
        <p:sp>
          <p:nvSpPr>
            <p:cNvPr id="16400" name="Text Box 16"/>
            <p:cNvSpPr txBox="1">
              <a:spLocks noChangeArrowheads="1"/>
            </p:cNvSpPr>
            <p:nvPr/>
          </p:nvSpPr>
          <p:spPr bwMode="auto">
            <a:xfrm>
              <a:off x="4971" y="2640"/>
              <a:ext cx="576" cy="288"/>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1910</a:t>
              </a:r>
              <a:endParaRPr lang="en-US">
                <a:solidFill>
                  <a:schemeClr val="tx1"/>
                </a:solidFill>
                <a:latin typeface="Times" pitchFamily="-111" charset="0"/>
              </a:endParaRPr>
            </a:p>
          </p:txBody>
        </p:sp>
        <p:sp>
          <p:nvSpPr>
            <p:cNvPr id="16420" name="Text Box 36" descr="Green marble"/>
            <p:cNvSpPr txBox="1">
              <a:spLocks noChangeArrowheads="1"/>
            </p:cNvSpPr>
            <p:nvPr/>
          </p:nvSpPr>
          <p:spPr bwMode="auto">
            <a:xfrm>
              <a:off x="4704" y="1920"/>
              <a:ext cx="816" cy="520"/>
            </a:xfrm>
            <a:prstGeom prst="rect">
              <a:avLst/>
            </a:prstGeom>
            <a:blipFill dpi="0" rotWithShape="0">
              <a:blip r:embed="rId5"/>
              <a:srcRect/>
              <a:tile tx="0" ty="0" sx="100000" sy="100000" flip="none" algn="tl"/>
            </a:blipFill>
            <a:ln w="9525">
              <a:noFill/>
              <a:miter lim="800000"/>
              <a:headEnd/>
              <a:tailEnd/>
            </a:ln>
            <a:effectLst/>
            <a:scene3d>
              <a:camera prst="legacyObliqueTopLeft"/>
              <a:lightRig rig="legacyFlat3" dir="b"/>
            </a:scene3d>
            <a:sp3d prstMaterial="legacyMetal">
              <a:bevelT w="13500" h="13500" prst="angle"/>
              <a:bevelB w="13500" h="13500" prst="angle"/>
              <a:extrusionClr>
                <a:srgbClr val="006600"/>
              </a:extrusionClr>
            </a:sp3d>
          </p:spPr>
          <p:txBody>
            <a:bodyPr>
              <a:prstTxWarp prst="textNoShape">
                <a:avLst/>
              </a:prstTxWarp>
              <a:spAutoFit/>
              <a:flatTx/>
            </a:bodyPr>
            <a:lstStyle/>
            <a:p>
              <a:pPr algn="ctr">
                <a:spcBef>
                  <a:spcPct val="50000"/>
                </a:spcBef>
                <a:defRPr/>
              </a:pPr>
              <a:r>
                <a:rPr lang="en-US" sz="1600">
                  <a:solidFill>
                    <a:schemeClr val="bg1"/>
                  </a:solidFill>
                  <a:latin typeface="Times" pitchFamily="-111" charset="0"/>
                </a:rPr>
                <a:t>Edinburgh Missions Conference</a:t>
              </a:r>
              <a:endParaRPr lang="en-US" sz="1600" b="1">
                <a:solidFill>
                  <a:schemeClr val="tx1"/>
                </a:solidFill>
                <a:effectLst>
                  <a:outerShdw blurRad="38100" dist="38100" dir="2700000" algn="tl">
                    <a:srgbClr val="FFFFFF"/>
                  </a:outerShdw>
                </a:effectLst>
                <a:latin typeface="Times" pitchFamily="-111" charset="0"/>
              </a:endParaRPr>
            </a:p>
          </p:txBody>
        </p:sp>
      </p:grpSp>
      <p:sp>
        <p:nvSpPr>
          <p:cNvPr id="19" name="TextBox 18"/>
          <p:cNvSpPr txBox="1"/>
          <p:nvPr/>
        </p:nvSpPr>
        <p:spPr>
          <a:xfrm rot="20945271">
            <a:off x="1676400" y="4290066"/>
            <a:ext cx="1524000" cy="830997"/>
          </a:xfrm>
          <a:prstGeom prst="rect">
            <a:avLst/>
          </a:prstGeom>
          <a:noFill/>
        </p:spPr>
        <p:txBody>
          <a:bodyPr>
            <a:spAutoFit/>
          </a:bodyPr>
          <a:lstStyle/>
          <a:p>
            <a:pPr>
              <a:defRPr/>
            </a:pPr>
            <a:r>
              <a:rPr lang="en-US" b="1" dirty="0">
                <a:ln w="3175" cmpd="sng">
                  <a:solidFill>
                    <a:srgbClr val="CC1FB2"/>
                  </a:solidFill>
                </a:ln>
                <a:solidFill>
                  <a:srgbClr val="FFFF00"/>
                </a:solidFill>
                <a:effectLst>
                  <a:glow rad="139700">
                    <a:schemeClr val="accent2">
                      <a:alpha val="75000"/>
                    </a:schemeClr>
                  </a:glow>
                </a:effectLst>
                <a:latin typeface="Arial Narrow"/>
                <a:cs typeface="Arial Narrow"/>
              </a:rPr>
              <a:t>Notable elements</a:t>
            </a:r>
          </a:p>
        </p:txBody>
      </p:sp>
    </p:spTree>
  </p:cSld>
  <p:clrMapOvr>
    <a:masterClrMapping/>
  </p:clrMapOvr>
  <p:transition>
    <p:pull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3048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Three Eras of Modern Missions</a:t>
            </a:r>
            <a:endParaRPr lang="en-US" dirty="0">
              <a:solidFill>
                <a:srgbClr val="FFFF00"/>
              </a:solidFill>
              <a:effectLst>
                <a:outerShdw blurRad="38100" dist="38100" dir="2700000" algn="tl">
                  <a:srgbClr val="FFFFFF"/>
                </a:outerShdw>
              </a:effectLst>
              <a:ea typeface="+mj-ea"/>
              <a:cs typeface="+mj-cs"/>
            </a:endParaRPr>
          </a:p>
        </p:txBody>
      </p:sp>
      <p:pic>
        <p:nvPicPr>
          <p:cNvPr id="47107"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47108" name="Line 5"/>
          <p:cNvSpPr>
            <a:spLocks noChangeShapeType="1"/>
          </p:cNvSpPr>
          <p:nvPr/>
        </p:nvSpPr>
        <p:spPr bwMode="auto">
          <a:xfrm>
            <a:off x="0" y="38862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32781" name="Text Box 13"/>
          <p:cNvSpPr txBox="1">
            <a:spLocks noChangeArrowheads="1"/>
          </p:cNvSpPr>
          <p:nvPr/>
        </p:nvSpPr>
        <p:spPr bwMode="auto">
          <a:xfrm>
            <a:off x="0" y="1905000"/>
            <a:ext cx="1676400" cy="519112"/>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First Era</a:t>
            </a:r>
          </a:p>
        </p:txBody>
      </p:sp>
      <p:sp>
        <p:nvSpPr>
          <p:cNvPr id="32788" name="Text Box 20"/>
          <p:cNvSpPr txBox="1">
            <a:spLocks noChangeArrowheads="1"/>
          </p:cNvSpPr>
          <p:nvPr/>
        </p:nvSpPr>
        <p:spPr bwMode="auto">
          <a:xfrm>
            <a:off x="7010400" y="1981200"/>
            <a:ext cx="2057400" cy="51911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tx1"/>
                </a:solidFill>
                <a:effectLst>
                  <a:outerShdw blurRad="38100" dist="38100" dir="2700000" algn="tl">
                    <a:srgbClr val="FFFFFF"/>
                  </a:outerShdw>
                </a:effectLst>
                <a:latin typeface="Times" pitchFamily="-111" charset="0"/>
              </a:rPr>
              <a:t>Second Era</a:t>
            </a:r>
          </a:p>
        </p:txBody>
      </p:sp>
      <p:sp>
        <p:nvSpPr>
          <p:cNvPr id="47111" name="Arc 25"/>
          <p:cNvSpPr>
            <a:spLocks/>
          </p:cNvSpPr>
          <p:nvPr/>
        </p:nvSpPr>
        <p:spPr bwMode="auto">
          <a:xfrm flipH="1">
            <a:off x="2286000" y="1524000"/>
            <a:ext cx="68580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47112" name="Arc 27"/>
          <p:cNvSpPr>
            <a:spLocks/>
          </p:cNvSpPr>
          <p:nvPr/>
        </p:nvSpPr>
        <p:spPr bwMode="auto">
          <a:xfrm>
            <a:off x="0" y="1524000"/>
            <a:ext cx="6248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grpSp>
        <p:nvGrpSpPr>
          <p:cNvPr id="2" name="Group 31"/>
          <p:cNvGrpSpPr>
            <a:grpSpLocks/>
          </p:cNvGrpSpPr>
          <p:nvPr/>
        </p:nvGrpSpPr>
        <p:grpSpPr bwMode="auto">
          <a:xfrm>
            <a:off x="1676400" y="2851151"/>
            <a:ext cx="990600" cy="1649413"/>
            <a:chOff x="1056" y="1796"/>
            <a:chExt cx="624" cy="1039"/>
          </a:xfrm>
        </p:grpSpPr>
        <p:sp>
          <p:nvSpPr>
            <p:cNvPr id="32774" name="Text Box 6"/>
            <p:cNvSpPr txBox="1">
              <a:spLocks noChangeArrowheads="1"/>
            </p:cNvSpPr>
            <p:nvPr/>
          </p:nvSpPr>
          <p:spPr bwMode="auto">
            <a:xfrm>
              <a:off x="1056" y="2544"/>
              <a:ext cx="576" cy="291"/>
            </a:xfrm>
            <a:prstGeom prst="rect">
              <a:avLst/>
            </a:prstGeom>
            <a:noFill/>
            <a:ln w="9525">
              <a:noFill/>
              <a:miter lim="800000"/>
              <a:headEnd/>
              <a:tailEnd/>
            </a:ln>
            <a:effectLst/>
          </p:spPr>
          <p:txBody>
            <a:bodyPr wrap="square">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1865</a:t>
              </a:r>
              <a:endParaRPr lang="en-US" dirty="0">
                <a:solidFill>
                  <a:schemeClr val="tx1"/>
                </a:solidFill>
                <a:latin typeface="Times" pitchFamily="-111" charset="0"/>
              </a:endParaRPr>
            </a:p>
          </p:txBody>
        </p:sp>
        <p:pic>
          <p:nvPicPr>
            <p:cNvPr id="47118" name="Picture 28"/>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48" y="1796"/>
              <a:ext cx="432" cy="604"/>
            </a:xfrm>
            <a:prstGeom prst="rect">
              <a:avLst/>
            </a:prstGeom>
            <a:noFill/>
            <a:ln w="9525">
              <a:solidFill>
                <a:schemeClr val="tx1"/>
              </a:solidFill>
              <a:miter lim="800000"/>
              <a:headEnd/>
              <a:tailEnd/>
            </a:ln>
          </p:spPr>
        </p:pic>
      </p:grpSp>
      <p:grpSp>
        <p:nvGrpSpPr>
          <p:cNvPr id="47114" name="Group 30"/>
          <p:cNvGrpSpPr>
            <a:grpSpLocks/>
          </p:cNvGrpSpPr>
          <p:nvPr/>
        </p:nvGrpSpPr>
        <p:grpSpPr bwMode="auto">
          <a:xfrm>
            <a:off x="5562600" y="2971801"/>
            <a:ext cx="1371600" cy="1528763"/>
            <a:chOff x="3528" y="1872"/>
            <a:chExt cx="864" cy="963"/>
          </a:xfrm>
        </p:grpSpPr>
        <p:sp>
          <p:nvSpPr>
            <p:cNvPr id="32776" name="Text Box 8"/>
            <p:cNvSpPr txBox="1">
              <a:spLocks noChangeArrowheads="1"/>
            </p:cNvSpPr>
            <p:nvPr/>
          </p:nvSpPr>
          <p:spPr bwMode="auto">
            <a:xfrm>
              <a:off x="3864" y="2544"/>
              <a:ext cx="528" cy="291"/>
            </a:xfrm>
            <a:prstGeom prst="rect">
              <a:avLst/>
            </a:prstGeom>
            <a:noFill/>
            <a:ln w="9525">
              <a:noFill/>
              <a:miter lim="800000"/>
              <a:headEnd/>
              <a:tailEnd/>
            </a:ln>
            <a:effectLst/>
          </p:spPr>
          <p:txBody>
            <a:bodyPr wrap="square">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1910</a:t>
              </a:r>
              <a:endParaRPr lang="en-US" dirty="0">
                <a:solidFill>
                  <a:schemeClr val="tx1"/>
                </a:solidFill>
                <a:latin typeface="Times" pitchFamily="-111" charset="0"/>
              </a:endParaRPr>
            </a:p>
          </p:txBody>
        </p:sp>
        <p:sp>
          <p:nvSpPr>
            <p:cNvPr id="32797" name="Text Box 29" descr="Green marble"/>
            <p:cNvSpPr txBox="1">
              <a:spLocks noChangeArrowheads="1"/>
            </p:cNvSpPr>
            <p:nvPr/>
          </p:nvSpPr>
          <p:spPr bwMode="auto">
            <a:xfrm>
              <a:off x="3528" y="1872"/>
              <a:ext cx="816" cy="520"/>
            </a:xfrm>
            <a:prstGeom prst="rect">
              <a:avLst/>
            </a:prstGeom>
            <a:blipFill dpi="0" rotWithShape="0">
              <a:blip r:embed="rId5"/>
              <a:srcRect/>
              <a:tile tx="0" ty="0" sx="100000" sy="100000" flip="none" algn="tl"/>
            </a:blipFill>
            <a:ln w="9525">
              <a:noFill/>
              <a:miter lim="800000"/>
              <a:headEnd/>
              <a:tailEnd/>
            </a:ln>
            <a:effectLst/>
            <a:scene3d>
              <a:camera prst="legacyObliqueTopLeft"/>
              <a:lightRig rig="legacyFlat3" dir="b"/>
            </a:scene3d>
            <a:sp3d prstMaterial="legacyMetal">
              <a:bevelT w="13500" h="13500" prst="angle"/>
              <a:bevelB w="13500" h="13500" prst="angle"/>
              <a:extrusionClr>
                <a:srgbClr val="006600"/>
              </a:extrusionClr>
            </a:sp3d>
          </p:spPr>
          <p:txBody>
            <a:bodyPr>
              <a:prstTxWarp prst="textNoShape">
                <a:avLst/>
              </a:prstTxWarp>
              <a:spAutoFit/>
              <a:flatTx/>
            </a:bodyPr>
            <a:lstStyle/>
            <a:p>
              <a:pPr algn="ctr">
                <a:spcBef>
                  <a:spcPct val="50000"/>
                </a:spcBef>
                <a:defRPr/>
              </a:pPr>
              <a:r>
                <a:rPr lang="en-US" sz="1600" dirty="0">
                  <a:solidFill>
                    <a:schemeClr val="bg1"/>
                  </a:solidFill>
                  <a:latin typeface="Times" pitchFamily="-111" charset="0"/>
                </a:rPr>
                <a:t>Edinburgh Missions Conference</a:t>
              </a:r>
              <a:endParaRPr lang="en-US" sz="1600" b="1" dirty="0">
                <a:solidFill>
                  <a:schemeClr val="tx1"/>
                </a:solidFill>
                <a:effectLst>
                  <a:outerShdw blurRad="38100" dist="38100" dir="2700000" algn="tl">
                    <a:srgbClr val="FFFFFF"/>
                  </a:outerShdw>
                </a:effectLst>
                <a:latin typeface="Times" pitchFamily="-111" charset="0"/>
              </a:endParaRPr>
            </a:p>
          </p:txBody>
        </p:sp>
      </p:grpSp>
    </p:spTree>
  </p:cSld>
  <p:clrMapOvr>
    <a:masterClrMapping/>
  </p:clrMapOvr>
  <p:transition>
    <p:pull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685800" y="3048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Three Eras of Modern Missions</a:t>
            </a:r>
            <a:endParaRPr lang="en-US" dirty="0">
              <a:solidFill>
                <a:srgbClr val="FFFF00"/>
              </a:solidFill>
              <a:effectLst>
                <a:outerShdw blurRad="38100" dist="38100" dir="2700000" algn="tl">
                  <a:srgbClr val="FFFFFF"/>
                </a:outerShdw>
              </a:effectLst>
              <a:ea typeface="+mj-ea"/>
              <a:cs typeface="+mj-cs"/>
            </a:endParaRPr>
          </a:p>
        </p:txBody>
      </p:sp>
      <p:pic>
        <p:nvPicPr>
          <p:cNvPr id="53251"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6868" name="Text Box 4"/>
          <p:cNvSpPr txBox="1">
            <a:spLocks noChangeArrowheads="1"/>
          </p:cNvSpPr>
          <p:nvPr/>
        </p:nvSpPr>
        <p:spPr bwMode="auto">
          <a:xfrm>
            <a:off x="3733800" y="1600200"/>
            <a:ext cx="4800600" cy="457200"/>
          </a:xfrm>
          <a:prstGeom prst="rect">
            <a:avLst/>
          </a:prstGeom>
          <a:noFill/>
          <a:ln w="9525">
            <a:noFill/>
            <a:miter lim="800000"/>
            <a:headEnd/>
            <a:tailEnd/>
          </a:ln>
          <a:effectLst/>
        </p:spPr>
        <p:txBody>
          <a:bodyPr>
            <a:prstTxWarp prst="textNoShape">
              <a:avLst/>
            </a:prstTxWarp>
            <a:spAutoFit/>
          </a:bodyPr>
          <a:lstStyle/>
          <a:p>
            <a:pPr>
              <a:defRPr/>
            </a:pPr>
            <a:r>
              <a:rPr lang="en-US" sz="1200">
                <a:solidFill>
                  <a:srgbClr val="000000"/>
                </a:solidFill>
                <a:latin typeface="Times" pitchFamily="-111" charset="0"/>
              </a:rPr>
              <a:t> </a:t>
            </a:r>
            <a:endParaRPr lang="en-US">
              <a:solidFill>
                <a:srgbClr val="000000"/>
              </a:solidFill>
              <a:effectLst>
                <a:outerShdw blurRad="38100" dist="38100" dir="2700000" algn="tl">
                  <a:srgbClr val="FFFFFF"/>
                </a:outerShdw>
              </a:effectLst>
              <a:latin typeface="Times" pitchFamily="-111" charset="0"/>
            </a:endParaRPr>
          </a:p>
        </p:txBody>
      </p:sp>
      <p:sp>
        <p:nvSpPr>
          <p:cNvPr id="53253" name="Line 5"/>
          <p:cNvSpPr>
            <a:spLocks noChangeShapeType="1"/>
          </p:cNvSpPr>
          <p:nvPr/>
        </p:nvSpPr>
        <p:spPr bwMode="auto">
          <a:xfrm>
            <a:off x="0" y="38862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36870" name="Text Box 6"/>
          <p:cNvSpPr txBox="1">
            <a:spLocks noChangeArrowheads="1"/>
          </p:cNvSpPr>
          <p:nvPr/>
        </p:nvSpPr>
        <p:spPr bwMode="auto">
          <a:xfrm>
            <a:off x="16764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1865</a:t>
            </a:r>
            <a:endParaRPr lang="en-US">
              <a:solidFill>
                <a:schemeClr val="tx1"/>
              </a:solidFill>
              <a:latin typeface="Times" pitchFamily="-111" charset="0"/>
            </a:endParaRPr>
          </a:p>
        </p:txBody>
      </p:sp>
      <p:sp>
        <p:nvSpPr>
          <p:cNvPr id="36872" name="Text Box 8"/>
          <p:cNvSpPr txBox="1">
            <a:spLocks noChangeArrowheads="1"/>
          </p:cNvSpPr>
          <p:nvPr/>
        </p:nvSpPr>
        <p:spPr bwMode="auto">
          <a:xfrm>
            <a:off x="60960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1910</a:t>
            </a:r>
            <a:endParaRPr lang="en-US">
              <a:solidFill>
                <a:schemeClr val="tx1"/>
              </a:solidFill>
              <a:latin typeface="Times" pitchFamily="-111" charset="0"/>
            </a:endParaRPr>
          </a:p>
        </p:txBody>
      </p:sp>
      <p:sp>
        <p:nvSpPr>
          <p:cNvPr id="36876" name="Text Box 12"/>
          <p:cNvSpPr txBox="1">
            <a:spLocks noChangeArrowheads="1"/>
          </p:cNvSpPr>
          <p:nvPr/>
        </p:nvSpPr>
        <p:spPr bwMode="auto">
          <a:xfrm>
            <a:off x="76200" y="1905000"/>
            <a:ext cx="1524000" cy="5191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First Era</a:t>
            </a:r>
          </a:p>
        </p:txBody>
      </p:sp>
      <p:sp>
        <p:nvSpPr>
          <p:cNvPr id="36879" name="Text Box 15"/>
          <p:cNvSpPr txBox="1">
            <a:spLocks noChangeArrowheads="1"/>
          </p:cNvSpPr>
          <p:nvPr/>
        </p:nvSpPr>
        <p:spPr bwMode="auto">
          <a:xfrm>
            <a:off x="7010400" y="1981200"/>
            <a:ext cx="2057400" cy="519112"/>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dirty="0">
                <a:solidFill>
                  <a:schemeClr val="tx1"/>
                </a:solidFill>
                <a:effectLst>
                  <a:outerShdw blurRad="38100" dist="38100" dir="2700000" algn="tl">
                    <a:srgbClr val="FFFFFF"/>
                  </a:outerShdw>
                </a:effectLst>
                <a:latin typeface="Times" pitchFamily="-111" charset="0"/>
              </a:rPr>
              <a:t>Second Era</a:t>
            </a:r>
          </a:p>
        </p:txBody>
      </p:sp>
      <p:sp>
        <p:nvSpPr>
          <p:cNvPr id="36880" name="AutoShape 16"/>
          <p:cNvSpPr>
            <a:spLocks noChangeArrowheads="1"/>
          </p:cNvSpPr>
          <p:nvPr/>
        </p:nvSpPr>
        <p:spPr bwMode="auto">
          <a:xfrm>
            <a:off x="2286000" y="3886200"/>
            <a:ext cx="39624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609 w 21600"/>
              <a:gd name="T13" fmla="*/ 4609 h 21600"/>
              <a:gd name="T14" fmla="*/ 16991 w 21600"/>
              <a:gd name="T15" fmla="*/ 16991 h 21600"/>
            </a:gdLst>
            <a:ahLst/>
            <a:cxnLst>
              <a:cxn ang="T8">
                <a:pos x="T0" y="T1"/>
              </a:cxn>
              <a:cxn ang="T9">
                <a:pos x="T2" y="T3"/>
              </a:cxn>
              <a:cxn ang="T10">
                <a:pos x="T4" y="T5"/>
              </a:cxn>
              <a:cxn ang="T11">
                <a:pos x="T6" y="T7"/>
              </a:cxn>
            </a:cxnLst>
            <a:rect l="T12" t="T13" r="T14" b="T15"/>
            <a:pathLst>
              <a:path w="21600" h="21600">
                <a:moveTo>
                  <a:pt x="0" y="0"/>
                </a:moveTo>
                <a:lnTo>
                  <a:pt x="5618" y="21600"/>
                </a:lnTo>
                <a:lnTo>
                  <a:pt x="15982" y="21600"/>
                </a:lnTo>
                <a:lnTo>
                  <a:pt x="21600" y="0"/>
                </a:lnTo>
                <a:close/>
              </a:path>
            </a:pathLst>
          </a:custGeom>
          <a:solidFill>
            <a:srgbClr val="3366FF">
              <a:alpha val="50195"/>
            </a:srgbClr>
          </a:solidFill>
          <a:ln w="19050">
            <a:solidFill>
              <a:schemeClr val="tx1"/>
            </a:solidFill>
            <a:miter lim="800000"/>
            <a:headEnd/>
            <a:tailEnd/>
          </a:ln>
        </p:spPr>
        <p:txBody>
          <a:bodyPr wrap="none" anchor="ctr">
            <a:prstTxWarp prst="textNoShape">
              <a:avLst/>
            </a:prstTxWarp>
          </a:bodyPr>
          <a:lstStyle/>
          <a:p>
            <a:endParaRPr lang="en-US"/>
          </a:p>
        </p:txBody>
      </p:sp>
      <p:sp>
        <p:nvSpPr>
          <p:cNvPr id="36881" name="Text Box 17"/>
          <p:cNvSpPr txBox="1">
            <a:spLocks noChangeArrowheads="1"/>
          </p:cNvSpPr>
          <p:nvPr/>
        </p:nvSpPr>
        <p:spPr bwMode="auto">
          <a:xfrm>
            <a:off x="3352800" y="4267200"/>
            <a:ext cx="18288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dirty="0">
                <a:solidFill>
                  <a:schemeClr val="bg1"/>
                </a:solidFill>
                <a:effectLst>
                  <a:outerShdw blurRad="38100" dist="38100" dir="2700000" algn="tl">
                    <a:srgbClr val="000000"/>
                  </a:outerShdw>
                </a:effectLst>
                <a:latin typeface="Times" pitchFamily="-111" charset="0"/>
              </a:rPr>
              <a:t>Period of Transition</a:t>
            </a:r>
            <a:endParaRPr lang="en-US" dirty="0">
              <a:solidFill>
                <a:schemeClr val="tx1"/>
              </a:solidFill>
              <a:latin typeface="Times" pitchFamily="-111" charset="0"/>
            </a:endParaRPr>
          </a:p>
        </p:txBody>
      </p:sp>
      <p:sp>
        <p:nvSpPr>
          <p:cNvPr id="53260" name="Arc 20"/>
          <p:cNvSpPr>
            <a:spLocks/>
          </p:cNvSpPr>
          <p:nvPr/>
        </p:nvSpPr>
        <p:spPr bwMode="auto">
          <a:xfrm flipH="1">
            <a:off x="2286000" y="1524000"/>
            <a:ext cx="68580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53261" name="Arc 21"/>
          <p:cNvSpPr>
            <a:spLocks/>
          </p:cNvSpPr>
          <p:nvPr/>
        </p:nvSpPr>
        <p:spPr bwMode="auto">
          <a:xfrm>
            <a:off x="0" y="1524000"/>
            <a:ext cx="6248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pic>
        <p:nvPicPr>
          <p:cNvPr id="53262" name="Picture 22"/>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981200" y="2851150"/>
            <a:ext cx="685800" cy="958850"/>
          </a:xfrm>
          <a:prstGeom prst="rect">
            <a:avLst/>
          </a:prstGeom>
          <a:noFill/>
          <a:ln w="9525">
            <a:solidFill>
              <a:schemeClr val="tx1"/>
            </a:solidFill>
            <a:miter lim="800000"/>
            <a:headEnd/>
            <a:tailEnd/>
          </a:ln>
        </p:spPr>
      </p:pic>
      <p:sp>
        <p:nvSpPr>
          <p:cNvPr id="36887" name="Text Box 23" descr="Green marble"/>
          <p:cNvSpPr txBox="1">
            <a:spLocks noChangeArrowheads="1"/>
          </p:cNvSpPr>
          <p:nvPr/>
        </p:nvSpPr>
        <p:spPr bwMode="auto">
          <a:xfrm>
            <a:off x="5562600" y="2971800"/>
            <a:ext cx="1295400" cy="825500"/>
          </a:xfrm>
          <a:prstGeom prst="rect">
            <a:avLst/>
          </a:prstGeom>
          <a:blipFill dpi="0" rotWithShape="0">
            <a:blip r:embed="rId5"/>
            <a:srcRect/>
            <a:tile tx="0" ty="0" sx="100000" sy="100000" flip="none" algn="tl"/>
          </a:blipFill>
          <a:ln w="9525">
            <a:noFill/>
            <a:miter lim="800000"/>
            <a:headEnd/>
            <a:tailEnd/>
          </a:ln>
          <a:effectLst/>
          <a:scene3d>
            <a:camera prst="legacyObliqueTopLeft"/>
            <a:lightRig rig="legacyFlat3" dir="b"/>
          </a:scene3d>
          <a:sp3d prstMaterial="legacyMetal">
            <a:bevelT w="13500" h="13500" prst="angle"/>
            <a:bevelB w="13500" h="13500" prst="angle"/>
            <a:extrusionClr>
              <a:srgbClr val="006600"/>
            </a:extrusionClr>
          </a:sp3d>
        </p:spPr>
        <p:txBody>
          <a:bodyPr>
            <a:prstTxWarp prst="textNoShape">
              <a:avLst/>
            </a:prstTxWarp>
            <a:spAutoFit/>
            <a:flatTx/>
          </a:bodyPr>
          <a:lstStyle/>
          <a:p>
            <a:pPr algn="ctr">
              <a:spcBef>
                <a:spcPct val="50000"/>
              </a:spcBef>
              <a:defRPr/>
            </a:pPr>
            <a:r>
              <a:rPr lang="en-US" sz="1600" dirty="0">
                <a:solidFill>
                  <a:schemeClr val="bg1"/>
                </a:solidFill>
                <a:latin typeface="Times" pitchFamily="-111" charset="0"/>
              </a:rPr>
              <a:t>Edinburgh Missions Conference</a:t>
            </a:r>
            <a:endParaRPr lang="en-US" sz="1600" b="1" dirty="0">
              <a:solidFill>
                <a:schemeClr val="tx1"/>
              </a:solidFill>
              <a:effectLst>
                <a:outerShdw blurRad="38100" dist="38100" dir="2700000" algn="tl">
                  <a:srgbClr val="FFFFFF"/>
                </a:outerShdw>
              </a:effectLst>
              <a:latin typeface="Times" pitchFamily="-111" charset="0"/>
            </a:endParaRPr>
          </a:p>
        </p:txBody>
      </p:sp>
    </p:spTree>
  </p:cSld>
  <p:clrMapOvr>
    <a:masterClrMapping/>
  </p:clrMapOvr>
  <p:transition>
    <p:dissolv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22546" name="Rectangle 18"/>
          <p:cNvSpPr>
            <a:spLocks noGrp="1" noChangeArrowheads="1"/>
          </p:cNvSpPr>
          <p:nvPr>
            <p:ph type="ctrTitle"/>
          </p:nvPr>
        </p:nvSpPr>
        <p:spPr>
          <a:xfrm>
            <a:off x="685800" y="457200"/>
            <a:ext cx="7772400" cy="838200"/>
          </a:xfrm>
        </p:spPr>
        <p:txBody>
          <a:bodyPr/>
          <a:lstStyle/>
          <a:p>
            <a:pPr>
              <a:defRPr/>
            </a:pPr>
            <a:r>
              <a:rPr lang="en-US" sz="3600" dirty="0">
                <a:solidFill>
                  <a:srgbClr val="FFFF00"/>
                </a:solidFill>
                <a:effectLst>
                  <a:outerShdw blurRad="38100" dist="38100" dir="2700000" algn="tl">
                    <a:srgbClr val="000000"/>
                  </a:outerShdw>
                </a:effectLst>
                <a:ea typeface="+mj-ea"/>
                <a:cs typeface="+mj-cs"/>
              </a:rPr>
              <a:t>Period of Transition from the </a:t>
            </a:r>
            <a:br>
              <a:rPr lang="en-US" sz="3600" dirty="0">
                <a:solidFill>
                  <a:srgbClr val="FFFF00"/>
                </a:solidFill>
                <a:effectLst>
                  <a:outerShdw blurRad="38100" dist="38100" dir="2700000" algn="tl">
                    <a:srgbClr val="000000"/>
                  </a:outerShdw>
                </a:effectLst>
                <a:ea typeface="+mj-ea"/>
                <a:cs typeface="+mj-cs"/>
              </a:rPr>
            </a:br>
            <a:r>
              <a:rPr lang="en-US" sz="3600" dirty="0">
                <a:solidFill>
                  <a:srgbClr val="FFFF00"/>
                </a:solidFill>
                <a:effectLst>
                  <a:outerShdw blurRad="38100" dist="38100" dir="2700000" algn="tl">
                    <a:srgbClr val="000000"/>
                  </a:outerShdw>
                </a:effectLst>
                <a:ea typeface="+mj-ea"/>
                <a:cs typeface="+mj-cs"/>
              </a:rPr>
              <a:t>First and Second Eras</a:t>
            </a:r>
            <a:endParaRPr lang="en-US" dirty="0">
              <a:solidFill>
                <a:srgbClr val="FFFF00"/>
              </a:solidFill>
              <a:ea typeface="+mj-ea"/>
              <a:cs typeface="+mj-cs"/>
            </a:endParaRPr>
          </a:p>
        </p:txBody>
      </p:sp>
      <p:grpSp>
        <p:nvGrpSpPr>
          <p:cNvPr id="2" name="Group 41"/>
          <p:cNvGrpSpPr>
            <a:grpSpLocks/>
          </p:cNvGrpSpPr>
          <p:nvPr/>
        </p:nvGrpSpPr>
        <p:grpSpPr bwMode="auto">
          <a:xfrm>
            <a:off x="838200" y="2438400"/>
            <a:ext cx="6629400" cy="3048000"/>
            <a:chOff x="528" y="1536"/>
            <a:chExt cx="4176" cy="1920"/>
          </a:xfrm>
        </p:grpSpPr>
        <p:sp>
          <p:nvSpPr>
            <p:cNvPr id="22547" name="Text Box 19"/>
            <p:cNvSpPr txBox="1">
              <a:spLocks noChangeArrowheads="1"/>
            </p:cNvSpPr>
            <p:nvPr/>
          </p:nvSpPr>
          <p:spPr bwMode="auto">
            <a:xfrm>
              <a:off x="528" y="1536"/>
              <a:ext cx="1584" cy="40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endParaRPr lang="en-US" sz="3600" dirty="0">
                <a:solidFill>
                  <a:schemeClr val="tx1"/>
                </a:solidFill>
                <a:latin typeface="Times" pitchFamily="-111" charset="0"/>
              </a:endParaRPr>
            </a:p>
          </p:txBody>
        </p:sp>
        <p:sp>
          <p:nvSpPr>
            <p:cNvPr id="55304" name="Text Box 39"/>
            <p:cNvSpPr txBox="1">
              <a:spLocks noChangeArrowheads="1"/>
            </p:cNvSpPr>
            <p:nvPr/>
          </p:nvSpPr>
          <p:spPr bwMode="auto">
            <a:xfrm>
              <a:off x="3216" y="3244"/>
              <a:ext cx="768" cy="212"/>
            </a:xfrm>
            <a:prstGeom prst="rect">
              <a:avLst/>
            </a:prstGeom>
            <a:noFill/>
            <a:ln w="9525">
              <a:noFill/>
              <a:miter lim="800000"/>
              <a:headEnd/>
              <a:tailEnd/>
            </a:ln>
          </p:spPr>
          <p:txBody>
            <a:bodyPr>
              <a:prstTxWarp prst="textNoShape">
                <a:avLst/>
              </a:prstTxWarp>
              <a:spAutoFit/>
            </a:bodyPr>
            <a:lstStyle/>
            <a:p>
              <a:pPr>
                <a:spcBef>
                  <a:spcPct val="50000"/>
                </a:spcBef>
              </a:pPr>
              <a:endParaRPr lang="en-US" sz="1600" b="1" dirty="0">
                <a:solidFill>
                  <a:schemeClr val="tx1"/>
                </a:solidFill>
              </a:endParaRPr>
            </a:p>
          </p:txBody>
        </p:sp>
        <p:sp>
          <p:nvSpPr>
            <p:cNvPr id="55305" name="Text Box 40"/>
            <p:cNvSpPr txBox="1">
              <a:spLocks noChangeArrowheads="1"/>
            </p:cNvSpPr>
            <p:nvPr/>
          </p:nvSpPr>
          <p:spPr bwMode="auto">
            <a:xfrm>
              <a:off x="4128" y="3244"/>
              <a:ext cx="576" cy="212"/>
            </a:xfrm>
            <a:prstGeom prst="rect">
              <a:avLst/>
            </a:prstGeom>
            <a:noFill/>
            <a:ln w="9525">
              <a:noFill/>
              <a:miter lim="800000"/>
              <a:headEnd/>
              <a:tailEnd/>
            </a:ln>
          </p:spPr>
          <p:txBody>
            <a:bodyPr>
              <a:prstTxWarp prst="textNoShape">
                <a:avLst/>
              </a:prstTxWarp>
              <a:spAutoFit/>
            </a:bodyPr>
            <a:lstStyle/>
            <a:p>
              <a:pPr>
                <a:spcBef>
                  <a:spcPct val="50000"/>
                </a:spcBef>
              </a:pPr>
              <a:endParaRPr lang="en-US" sz="1600" b="1" dirty="0">
                <a:solidFill>
                  <a:schemeClr val="tx1"/>
                </a:solidFill>
              </a:endParaRPr>
            </a:p>
          </p:txBody>
        </p:sp>
      </p:grpSp>
      <p:sp>
        <p:nvSpPr>
          <p:cNvPr id="15" name="TextBox 14"/>
          <p:cNvSpPr txBox="1"/>
          <p:nvPr/>
        </p:nvSpPr>
        <p:spPr>
          <a:xfrm>
            <a:off x="685800" y="1586329"/>
            <a:ext cx="8077200" cy="4585871"/>
          </a:xfrm>
          <a:prstGeom prst="rect">
            <a:avLst/>
          </a:prstGeom>
          <a:noFill/>
        </p:spPr>
        <p:txBody>
          <a:bodyPr wrap="square" rtlCol="0">
            <a:spAutoFit/>
          </a:bodyPr>
          <a:lstStyle/>
          <a:p>
            <a:r>
              <a:rPr lang="en-US" b="1" dirty="0">
                <a:solidFill>
                  <a:schemeClr val="bg1"/>
                </a:solidFill>
                <a:effectLst>
                  <a:outerShdw blurRad="38100" dist="38100" dir="2700000" algn="tl">
                    <a:srgbClr val="000000">
                      <a:alpha val="43137"/>
                    </a:srgbClr>
                  </a:outerShdw>
                </a:effectLst>
              </a:rPr>
              <a:t>“The next, Second Era, had already begun years earlier in 1865. In the 45-year overlapping period (1865-1910) significant tension existed due to the divergent </a:t>
            </a:r>
            <a:r>
              <a:rPr lang="en-US" b="1" dirty="0" err="1">
                <a:solidFill>
                  <a:schemeClr val="bg1"/>
                </a:solidFill>
                <a:effectLst>
                  <a:outerShdw blurRad="38100" dist="38100" dir="2700000" algn="tl">
                    <a:srgbClr val="000000">
                      <a:alpha val="43137"/>
                    </a:srgbClr>
                  </a:outerShdw>
                </a:effectLst>
              </a:rPr>
              <a:t>missiologies</a:t>
            </a:r>
            <a:r>
              <a:rPr lang="en-US" b="1" dirty="0">
                <a:solidFill>
                  <a:schemeClr val="bg1"/>
                </a:solidFill>
                <a:effectLst>
                  <a:outerShdw blurRad="38100" dist="38100" dir="2700000" algn="tl">
                    <a:srgbClr val="000000">
                      <a:alpha val="43137"/>
                    </a:srgbClr>
                  </a:outerShdw>
                </a:effectLst>
              </a:rPr>
              <a:t> (understandings of mission) appropriate in older fields of mission work and what was appropriate to new beginnings where there were no churches. In this </a:t>
            </a:r>
            <a:r>
              <a:rPr lang="en-US" b="1" dirty="0">
                <a:solidFill>
                  <a:srgbClr val="FFFFFF"/>
                </a:solidFill>
                <a:effectLst>
                  <a:outerShdw blurRad="38100" dist="38100" dir="2700000" algn="tl">
                    <a:srgbClr val="000000">
                      <a:alpha val="43137"/>
                    </a:srgbClr>
                  </a:outerShdw>
                </a:effectLst>
              </a:rPr>
              <a:t>transition there was  also the beginning of the the polarization between Church Mission along and Church Mission plus Kingdom mission…”</a:t>
            </a:r>
          </a:p>
          <a:p>
            <a:endParaRPr lang="en-US" sz="2800" dirty="0">
              <a:solidFill>
                <a:srgbClr val="FFFF00"/>
              </a:solidFill>
            </a:endParaRPr>
          </a:p>
          <a:p>
            <a:r>
              <a:rPr lang="en-US" sz="2200" b="1" dirty="0">
                <a:solidFill>
                  <a:srgbClr val="CCEEDF"/>
                </a:solidFill>
                <a:effectLst>
                  <a:outerShdw blurRad="38100" dist="38100" dir="2700000" algn="tl">
                    <a:srgbClr val="000000">
                      <a:alpha val="43137"/>
                    </a:srgbClr>
                  </a:outerShdw>
                </a:effectLst>
              </a:rPr>
              <a:t>-- Dr. Ralph Winter, </a:t>
            </a:r>
            <a:r>
              <a:rPr lang="en-US" sz="2200" b="1" i="1" dirty="0">
                <a:solidFill>
                  <a:srgbClr val="CCEEDF"/>
                </a:solidFill>
                <a:effectLst>
                  <a:outerShdw blurRad="38100" dist="38100" dir="2700000" algn="tl">
                    <a:srgbClr val="000000">
                      <a:alpha val="43137"/>
                    </a:srgbClr>
                  </a:outerShdw>
                </a:effectLst>
              </a:rPr>
              <a:t>The Three Mission Eras and the Loss 		and Recovery of Kingdom Miss</a:t>
            </a:r>
            <a:r>
              <a:rPr lang="en-US" sz="2200" b="1" dirty="0">
                <a:solidFill>
                  <a:srgbClr val="CCEEDF"/>
                </a:solidFill>
                <a:effectLst>
                  <a:outerShdw blurRad="38100" dist="38100" dir="2700000" algn="tl">
                    <a:srgbClr val="000000">
                      <a:alpha val="43137"/>
                    </a:srgbClr>
                  </a:outerShdw>
                </a:effectLst>
              </a:rPr>
              <a:t>ion, 1800-2000</a:t>
            </a:r>
          </a:p>
        </p:txBody>
      </p:sp>
    </p:spTree>
  </p:cSld>
  <p:clrMapOvr>
    <a:masterClrMapping/>
  </p:clrMapOvr>
  <p:transition>
    <p:cover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1123950" y="419100"/>
            <a:ext cx="7486650" cy="5389563"/>
            <a:chOff x="708" y="264"/>
            <a:chExt cx="4716" cy="3395"/>
          </a:xfrm>
        </p:grpSpPr>
        <p:sp>
          <p:nvSpPr>
            <p:cNvPr id="18443" name="Rectangle 24"/>
            <p:cNvSpPr>
              <a:spLocks noChangeArrowheads="1"/>
            </p:cNvSpPr>
            <p:nvPr/>
          </p:nvSpPr>
          <p:spPr bwMode="auto">
            <a:xfrm>
              <a:off x="720" y="1266"/>
              <a:ext cx="3088" cy="414"/>
            </a:xfrm>
            <a:prstGeom prst="rect">
              <a:avLst/>
            </a:prstGeom>
            <a:solidFill>
              <a:srgbClr val="FFFF00">
                <a:alpha val="52156"/>
              </a:srgbClr>
            </a:solidFill>
            <a:ln w="9525">
              <a:noFill/>
              <a:miter lim="800000"/>
              <a:headEnd/>
              <a:tailEnd/>
            </a:ln>
          </p:spPr>
          <p:txBody>
            <a:bodyPr wrap="none" anchor="ctr">
              <a:prstTxWarp prst="textNoShape">
                <a:avLst/>
              </a:prstTxWarp>
            </a:bodyPr>
            <a:lstStyle/>
            <a:p>
              <a:endParaRPr lang="en-US"/>
            </a:p>
          </p:txBody>
        </p:sp>
        <p:sp>
          <p:nvSpPr>
            <p:cNvPr id="18444" name="Rectangle 25"/>
            <p:cNvSpPr>
              <a:spLocks noChangeArrowheads="1"/>
            </p:cNvSpPr>
            <p:nvPr/>
          </p:nvSpPr>
          <p:spPr bwMode="auto">
            <a:xfrm>
              <a:off x="720" y="1776"/>
              <a:ext cx="3504" cy="408"/>
            </a:xfrm>
            <a:prstGeom prst="rect">
              <a:avLst/>
            </a:prstGeom>
            <a:solidFill>
              <a:srgbClr val="FFFF00">
                <a:alpha val="52156"/>
              </a:srgbClr>
            </a:solidFill>
            <a:ln w="9525">
              <a:noFill/>
              <a:miter lim="800000"/>
              <a:headEnd/>
              <a:tailEnd/>
            </a:ln>
          </p:spPr>
          <p:txBody>
            <a:bodyPr wrap="none" anchor="ctr">
              <a:prstTxWarp prst="textNoShape">
                <a:avLst/>
              </a:prstTxWarp>
            </a:bodyPr>
            <a:lstStyle/>
            <a:p>
              <a:endParaRPr lang="en-US"/>
            </a:p>
          </p:txBody>
        </p:sp>
        <p:sp>
          <p:nvSpPr>
            <p:cNvPr id="18445" name="Rectangle 26"/>
            <p:cNvSpPr>
              <a:spLocks noChangeArrowheads="1"/>
            </p:cNvSpPr>
            <p:nvPr/>
          </p:nvSpPr>
          <p:spPr bwMode="auto">
            <a:xfrm>
              <a:off x="720" y="2262"/>
              <a:ext cx="1584" cy="426"/>
            </a:xfrm>
            <a:prstGeom prst="rect">
              <a:avLst/>
            </a:prstGeom>
            <a:solidFill>
              <a:srgbClr val="FFFF00">
                <a:alpha val="52156"/>
              </a:srgbClr>
            </a:solidFill>
            <a:ln w="9525">
              <a:noFill/>
              <a:miter lim="800000"/>
              <a:headEnd/>
              <a:tailEnd/>
            </a:ln>
          </p:spPr>
          <p:txBody>
            <a:bodyPr wrap="none" anchor="ctr">
              <a:prstTxWarp prst="textNoShape">
                <a:avLst/>
              </a:prstTxWarp>
            </a:bodyPr>
            <a:lstStyle/>
            <a:p>
              <a:endParaRPr lang="en-US"/>
            </a:p>
          </p:txBody>
        </p:sp>
        <p:sp>
          <p:nvSpPr>
            <p:cNvPr id="18446" name="Rectangle 27"/>
            <p:cNvSpPr>
              <a:spLocks noChangeArrowheads="1"/>
            </p:cNvSpPr>
            <p:nvPr/>
          </p:nvSpPr>
          <p:spPr bwMode="auto">
            <a:xfrm>
              <a:off x="720" y="2754"/>
              <a:ext cx="1824" cy="426"/>
            </a:xfrm>
            <a:prstGeom prst="rect">
              <a:avLst/>
            </a:prstGeom>
            <a:solidFill>
              <a:srgbClr val="FFFF00">
                <a:alpha val="52156"/>
              </a:srgbClr>
            </a:solidFill>
            <a:ln w="9525">
              <a:noFill/>
              <a:miter lim="800000"/>
              <a:headEnd/>
              <a:tailEnd/>
            </a:ln>
          </p:spPr>
          <p:txBody>
            <a:bodyPr wrap="none" anchor="ctr">
              <a:prstTxWarp prst="textNoShape">
                <a:avLst/>
              </a:prstTxWarp>
            </a:bodyPr>
            <a:lstStyle/>
            <a:p>
              <a:endParaRPr lang="en-US"/>
            </a:p>
          </p:txBody>
        </p:sp>
        <p:sp>
          <p:nvSpPr>
            <p:cNvPr id="18447" name="Rectangle 28"/>
            <p:cNvSpPr>
              <a:spLocks noChangeArrowheads="1"/>
            </p:cNvSpPr>
            <p:nvPr/>
          </p:nvSpPr>
          <p:spPr bwMode="auto">
            <a:xfrm>
              <a:off x="732" y="3239"/>
              <a:ext cx="1728" cy="420"/>
            </a:xfrm>
            <a:prstGeom prst="rect">
              <a:avLst/>
            </a:prstGeom>
            <a:solidFill>
              <a:srgbClr val="FFFF00">
                <a:alpha val="52156"/>
              </a:srgbClr>
            </a:solidFill>
            <a:ln w="9525">
              <a:noFill/>
              <a:miter lim="800000"/>
              <a:headEnd/>
              <a:tailEnd/>
            </a:ln>
          </p:spPr>
          <p:txBody>
            <a:bodyPr wrap="none" anchor="ctr">
              <a:prstTxWarp prst="textNoShape">
                <a:avLst/>
              </a:prstTxWarp>
            </a:bodyPr>
            <a:lstStyle/>
            <a:p>
              <a:endParaRPr lang="en-US"/>
            </a:p>
          </p:txBody>
        </p:sp>
        <p:sp>
          <p:nvSpPr>
            <p:cNvPr id="18448" name="Rectangle 23"/>
            <p:cNvSpPr>
              <a:spLocks noChangeArrowheads="1"/>
            </p:cNvSpPr>
            <p:nvPr/>
          </p:nvSpPr>
          <p:spPr bwMode="auto">
            <a:xfrm>
              <a:off x="720" y="768"/>
              <a:ext cx="4704" cy="420"/>
            </a:xfrm>
            <a:prstGeom prst="rect">
              <a:avLst/>
            </a:prstGeom>
            <a:solidFill>
              <a:srgbClr val="FFFF00">
                <a:alpha val="52156"/>
              </a:srgbClr>
            </a:solidFill>
            <a:ln w="9525">
              <a:noFill/>
              <a:miter lim="800000"/>
              <a:headEnd/>
              <a:tailEnd/>
            </a:ln>
          </p:spPr>
          <p:txBody>
            <a:bodyPr wrap="none" anchor="ctr">
              <a:prstTxWarp prst="textNoShape">
                <a:avLst/>
              </a:prstTxWarp>
            </a:bodyPr>
            <a:lstStyle/>
            <a:p>
              <a:endParaRPr lang="en-US"/>
            </a:p>
          </p:txBody>
        </p:sp>
        <p:sp>
          <p:nvSpPr>
            <p:cNvPr id="18449" name="Rectangle 22"/>
            <p:cNvSpPr>
              <a:spLocks noChangeArrowheads="1"/>
            </p:cNvSpPr>
            <p:nvPr/>
          </p:nvSpPr>
          <p:spPr bwMode="auto">
            <a:xfrm>
              <a:off x="708" y="264"/>
              <a:ext cx="1440" cy="432"/>
            </a:xfrm>
            <a:prstGeom prst="rect">
              <a:avLst/>
            </a:prstGeom>
            <a:solidFill>
              <a:srgbClr val="FFFF00">
                <a:alpha val="52156"/>
              </a:srgbClr>
            </a:solidFill>
            <a:ln w="9525">
              <a:noFill/>
              <a:miter lim="800000"/>
              <a:headEnd/>
              <a:tailEnd/>
            </a:ln>
          </p:spPr>
          <p:txBody>
            <a:bodyPr wrap="none" anchor="ctr">
              <a:prstTxWarp prst="textNoShape">
                <a:avLst/>
              </a:prstTxWarp>
            </a:bodyPr>
            <a:lstStyle/>
            <a:p>
              <a:endParaRPr lang="en-US"/>
            </a:p>
          </p:txBody>
        </p:sp>
      </p:grpSp>
      <p:pic>
        <p:nvPicPr>
          <p:cNvPr id="18435"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49158" name="Rectangle 6"/>
          <p:cNvSpPr>
            <a:spLocks noGrp="1" noChangeArrowheads="1"/>
          </p:cNvSpPr>
          <p:nvPr>
            <p:ph type="ctrTitle"/>
          </p:nvPr>
        </p:nvSpPr>
        <p:spPr>
          <a:xfrm>
            <a:off x="1143000" y="533400"/>
            <a:ext cx="685800" cy="457200"/>
          </a:xfrm>
        </p:spPr>
        <p:txBody>
          <a:bodyPr/>
          <a:lstStyle/>
          <a:p>
            <a:pPr>
              <a:defRPr/>
            </a:pPr>
            <a:r>
              <a:rPr lang="en-US" b="1" dirty="0">
                <a:solidFill>
                  <a:schemeClr val="bg1"/>
                </a:solidFill>
                <a:effectLst>
                  <a:outerShdw blurRad="38100" dist="38100" dir="2700000" algn="tl">
                    <a:srgbClr val="000000"/>
                  </a:outerShdw>
                </a:effectLst>
                <a:latin typeface="Capitals" charset="0"/>
                <a:ea typeface="+mj-ea"/>
                <a:cs typeface="+mj-cs"/>
              </a:rPr>
              <a:t>P</a:t>
            </a:r>
            <a:endParaRPr lang="en-US" sz="3600" dirty="0">
              <a:solidFill>
                <a:schemeClr val="bg1"/>
              </a:solidFill>
              <a:effectLst>
                <a:outerShdw blurRad="38100" dist="38100" dir="2700000" algn="tl">
                  <a:srgbClr val="000000"/>
                </a:outerShdw>
              </a:effectLst>
              <a:ea typeface="+mj-ea"/>
              <a:cs typeface="+mj-cs"/>
            </a:endParaRPr>
          </a:p>
        </p:txBody>
      </p:sp>
      <p:sp>
        <p:nvSpPr>
          <p:cNvPr id="49159" name="Rectangle 7"/>
          <p:cNvSpPr>
            <a:spLocks noChangeArrowheads="1"/>
          </p:cNvSpPr>
          <p:nvPr/>
        </p:nvSpPr>
        <p:spPr bwMode="auto">
          <a:xfrm>
            <a:off x="1066800" y="1230313"/>
            <a:ext cx="838200" cy="609600"/>
          </a:xfrm>
          <a:prstGeom prst="rect">
            <a:avLst/>
          </a:prstGeom>
          <a:noFill/>
          <a:ln w="9525">
            <a:noFill/>
            <a:miter lim="800000"/>
            <a:headEnd/>
            <a:tailEnd/>
          </a:ln>
          <a:effectLst/>
        </p:spPr>
        <p:txBody>
          <a:bodyPr anchor="ctr">
            <a:prstTxWarp prst="textNoShape">
              <a:avLst/>
            </a:prstTxWarp>
          </a:bodyPr>
          <a:lstStyle/>
          <a:p>
            <a:pPr algn="ctr">
              <a:defRPr/>
            </a:pPr>
            <a:r>
              <a:rPr lang="en-US" sz="4400" b="1" dirty="0">
                <a:solidFill>
                  <a:schemeClr val="bg1"/>
                </a:solidFill>
                <a:effectLst>
                  <a:outerShdw blurRad="38100" dist="38100" dir="2700000" algn="tl">
                    <a:srgbClr val="000000"/>
                  </a:outerShdw>
                </a:effectLst>
                <a:latin typeface="Capitals" charset="0"/>
              </a:rPr>
              <a:t>U</a:t>
            </a:r>
            <a:endParaRPr lang="en-US" sz="3600" dirty="0">
              <a:solidFill>
                <a:schemeClr val="bg1"/>
              </a:solidFill>
              <a:effectLst>
                <a:outerShdw blurRad="38100" dist="38100" dir="2700000" algn="tl">
                  <a:srgbClr val="000000"/>
                </a:outerShdw>
              </a:effectLst>
              <a:latin typeface="Times" pitchFamily="-111" charset="0"/>
            </a:endParaRPr>
          </a:p>
        </p:txBody>
      </p:sp>
      <p:sp>
        <p:nvSpPr>
          <p:cNvPr id="49160" name="Rectangle 8"/>
          <p:cNvSpPr>
            <a:spLocks noChangeArrowheads="1"/>
          </p:cNvSpPr>
          <p:nvPr/>
        </p:nvSpPr>
        <p:spPr bwMode="auto">
          <a:xfrm>
            <a:off x="1066800" y="2057400"/>
            <a:ext cx="914400" cy="533400"/>
          </a:xfrm>
          <a:prstGeom prst="rect">
            <a:avLst/>
          </a:prstGeom>
          <a:noFill/>
          <a:ln w="9525">
            <a:noFill/>
            <a:miter lim="800000"/>
            <a:headEnd/>
            <a:tailEnd/>
          </a:ln>
          <a:effectLst/>
        </p:spPr>
        <p:txBody>
          <a:bodyPr anchor="ctr">
            <a:prstTxWarp prst="textNoShape">
              <a:avLst/>
            </a:prstTxWarp>
          </a:bodyPr>
          <a:lstStyle/>
          <a:p>
            <a:pPr algn="ctr">
              <a:defRPr/>
            </a:pPr>
            <a:r>
              <a:rPr lang="en-US" sz="4400" b="1" dirty="0">
                <a:solidFill>
                  <a:schemeClr val="bg1"/>
                </a:solidFill>
                <a:effectLst>
                  <a:outerShdw blurRad="38100" dist="38100" dir="2700000" algn="tl">
                    <a:srgbClr val="000000"/>
                  </a:outerShdw>
                </a:effectLst>
                <a:latin typeface="Capitals" charset="0"/>
              </a:rPr>
              <a:t>R</a:t>
            </a:r>
            <a:endParaRPr lang="en-US" sz="3600" dirty="0">
              <a:solidFill>
                <a:schemeClr val="bg1"/>
              </a:solidFill>
              <a:effectLst>
                <a:outerShdw blurRad="38100" dist="38100" dir="2700000" algn="tl">
                  <a:srgbClr val="000000"/>
                </a:outerShdw>
              </a:effectLst>
              <a:latin typeface="Times" pitchFamily="-111" charset="0"/>
            </a:endParaRPr>
          </a:p>
        </p:txBody>
      </p:sp>
      <p:sp>
        <p:nvSpPr>
          <p:cNvPr id="49161" name="Rectangle 9"/>
          <p:cNvSpPr>
            <a:spLocks noChangeArrowheads="1"/>
          </p:cNvSpPr>
          <p:nvPr/>
        </p:nvSpPr>
        <p:spPr bwMode="auto">
          <a:xfrm>
            <a:off x="1122363" y="2819400"/>
            <a:ext cx="782637" cy="609600"/>
          </a:xfrm>
          <a:prstGeom prst="rect">
            <a:avLst/>
          </a:prstGeom>
          <a:noFill/>
          <a:ln w="9525">
            <a:noFill/>
            <a:miter lim="800000"/>
            <a:headEnd/>
            <a:tailEnd/>
          </a:ln>
          <a:effectLst/>
        </p:spPr>
        <p:txBody>
          <a:bodyPr anchor="ctr">
            <a:prstTxWarp prst="textNoShape">
              <a:avLst/>
            </a:prstTxWarp>
          </a:bodyPr>
          <a:lstStyle/>
          <a:p>
            <a:pPr algn="ctr">
              <a:defRPr/>
            </a:pPr>
            <a:r>
              <a:rPr lang="en-US" sz="4400" b="1" dirty="0">
                <a:solidFill>
                  <a:schemeClr val="bg1"/>
                </a:solidFill>
                <a:effectLst>
                  <a:outerShdw blurRad="38100" dist="38100" dir="2700000" algn="tl">
                    <a:srgbClr val="000000"/>
                  </a:outerShdw>
                </a:effectLst>
                <a:latin typeface="Capitals" charset="0"/>
              </a:rPr>
              <a:t>P</a:t>
            </a:r>
            <a:endParaRPr lang="en-US" sz="3600" dirty="0">
              <a:solidFill>
                <a:schemeClr val="bg1"/>
              </a:solidFill>
              <a:effectLst>
                <a:outerShdw blurRad="38100" dist="38100" dir="2700000" algn="tl">
                  <a:srgbClr val="000000"/>
                </a:outerShdw>
              </a:effectLst>
              <a:latin typeface="Times" pitchFamily="-111" charset="0"/>
            </a:endParaRPr>
          </a:p>
        </p:txBody>
      </p:sp>
      <p:sp>
        <p:nvSpPr>
          <p:cNvPr id="49162" name="Rectangle 10"/>
          <p:cNvSpPr>
            <a:spLocks noChangeArrowheads="1"/>
          </p:cNvSpPr>
          <p:nvPr/>
        </p:nvSpPr>
        <p:spPr bwMode="auto">
          <a:xfrm>
            <a:off x="1044575" y="3597275"/>
            <a:ext cx="936625" cy="609600"/>
          </a:xfrm>
          <a:prstGeom prst="rect">
            <a:avLst/>
          </a:prstGeom>
          <a:noFill/>
          <a:ln w="9525">
            <a:noFill/>
            <a:miter lim="800000"/>
            <a:headEnd/>
            <a:tailEnd/>
          </a:ln>
          <a:effectLst/>
        </p:spPr>
        <p:txBody>
          <a:bodyPr anchor="ctr">
            <a:prstTxWarp prst="textNoShape">
              <a:avLst/>
            </a:prstTxWarp>
          </a:bodyPr>
          <a:lstStyle/>
          <a:p>
            <a:pPr algn="ctr">
              <a:defRPr/>
            </a:pPr>
            <a:r>
              <a:rPr lang="en-US" sz="4400" b="1" dirty="0">
                <a:solidFill>
                  <a:schemeClr val="bg1"/>
                </a:solidFill>
                <a:effectLst>
                  <a:outerShdw blurRad="38100" dist="38100" dir="2700000" algn="tl">
                    <a:srgbClr val="000000"/>
                  </a:outerShdw>
                </a:effectLst>
                <a:latin typeface="Capitals" charset="0"/>
              </a:rPr>
              <a:t>O</a:t>
            </a:r>
            <a:endParaRPr lang="en-US" sz="3600" dirty="0">
              <a:solidFill>
                <a:schemeClr val="bg1"/>
              </a:solidFill>
              <a:effectLst>
                <a:outerShdw blurRad="38100" dist="38100" dir="2700000" algn="tl">
                  <a:srgbClr val="000000"/>
                </a:outerShdw>
              </a:effectLst>
              <a:latin typeface="Times" pitchFamily="-111" charset="0"/>
            </a:endParaRPr>
          </a:p>
        </p:txBody>
      </p:sp>
      <p:sp>
        <p:nvSpPr>
          <p:cNvPr id="49163" name="Rectangle 11"/>
          <p:cNvSpPr>
            <a:spLocks noChangeArrowheads="1"/>
          </p:cNvSpPr>
          <p:nvPr/>
        </p:nvSpPr>
        <p:spPr bwMode="auto">
          <a:xfrm>
            <a:off x="1185863" y="4419600"/>
            <a:ext cx="719137" cy="533400"/>
          </a:xfrm>
          <a:prstGeom prst="rect">
            <a:avLst/>
          </a:prstGeom>
          <a:noFill/>
          <a:ln w="9525">
            <a:noFill/>
            <a:miter lim="800000"/>
            <a:headEnd/>
            <a:tailEnd/>
          </a:ln>
          <a:effectLst/>
        </p:spPr>
        <p:txBody>
          <a:bodyPr anchor="ctr">
            <a:prstTxWarp prst="textNoShape">
              <a:avLst/>
            </a:prstTxWarp>
          </a:bodyPr>
          <a:lstStyle/>
          <a:p>
            <a:pPr algn="ctr">
              <a:defRPr/>
            </a:pPr>
            <a:r>
              <a:rPr lang="en-US" sz="4400" b="1" dirty="0">
                <a:solidFill>
                  <a:schemeClr val="bg1"/>
                </a:solidFill>
                <a:effectLst>
                  <a:outerShdw blurRad="38100" dist="38100" dir="2700000" algn="tl">
                    <a:srgbClr val="000000"/>
                  </a:outerShdw>
                </a:effectLst>
                <a:latin typeface="Capitals" charset="0"/>
              </a:rPr>
              <a:t>S</a:t>
            </a:r>
            <a:endParaRPr lang="en-US" sz="3600" dirty="0">
              <a:solidFill>
                <a:schemeClr val="bg1"/>
              </a:solidFill>
              <a:effectLst>
                <a:outerShdw blurRad="38100" dist="38100" dir="2700000" algn="tl">
                  <a:srgbClr val="000000"/>
                </a:outerShdw>
              </a:effectLst>
              <a:latin typeface="Times" pitchFamily="-111" charset="0"/>
            </a:endParaRPr>
          </a:p>
        </p:txBody>
      </p:sp>
      <p:sp>
        <p:nvSpPr>
          <p:cNvPr id="49165" name="Rectangle 13"/>
          <p:cNvSpPr>
            <a:spLocks noChangeArrowheads="1"/>
          </p:cNvSpPr>
          <p:nvPr/>
        </p:nvSpPr>
        <p:spPr bwMode="auto">
          <a:xfrm>
            <a:off x="1176338" y="5191125"/>
            <a:ext cx="728662" cy="533400"/>
          </a:xfrm>
          <a:prstGeom prst="rect">
            <a:avLst/>
          </a:prstGeom>
          <a:noFill/>
          <a:ln w="9525">
            <a:noFill/>
            <a:miter lim="800000"/>
            <a:headEnd/>
            <a:tailEnd/>
          </a:ln>
          <a:effectLst/>
        </p:spPr>
        <p:txBody>
          <a:bodyPr anchor="ctr">
            <a:prstTxWarp prst="textNoShape">
              <a:avLst/>
            </a:prstTxWarp>
          </a:bodyPr>
          <a:lstStyle/>
          <a:p>
            <a:pPr algn="ctr">
              <a:defRPr/>
            </a:pPr>
            <a:r>
              <a:rPr lang="en-US" sz="4400" b="1" dirty="0">
                <a:solidFill>
                  <a:schemeClr val="bg1"/>
                </a:solidFill>
                <a:effectLst>
                  <a:outerShdw blurRad="38100" dist="38100" dir="2700000" algn="tl">
                    <a:srgbClr val="000000"/>
                  </a:outerShdw>
                </a:effectLst>
                <a:latin typeface="Capitals" charset="0"/>
              </a:rPr>
              <a:t>E</a:t>
            </a:r>
            <a:endParaRPr lang="en-US" sz="3600" dirty="0">
              <a:solidFill>
                <a:schemeClr val="bg1"/>
              </a:solidFill>
              <a:effectLst>
                <a:outerShdw blurRad="38100" dist="38100" dir="2700000" algn="tl">
                  <a:srgbClr val="000000"/>
                </a:outerShdw>
              </a:effectLst>
              <a:latin typeface="Times" pitchFamily="-111" charset="0"/>
            </a:endParaRPr>
          </a:p>
        </p:txBody>
      </p:sp>
      <p:sp>
        <p:nvSpPr>
          <p:cNvPr id="3" name="Rectangle 2"/>
          <p:cNvSpPr/>
          <p:nvPr/>
        </p:nvSpPr>
        <p:spPr>
          <a:xfrm>
            <a:off x="1564173" y="458569"/>
            <a:ext cx="1672253" cy="646331"/>
          </a:xfrm>
          <a:prstGeom prst="rect">
            <a:avLst/>
          </a:prstGeom>
        </p:spPr>
        <p:txBody>
          <a:bodyPr wrap="none">
            <a:spAutoFit/>
          </a:bodyPr>
          <a:lstStyle/>
          <a:p>
            <a:r>
              <a:rPr lang="en-US" sz="3600" kern="0" dirty="0" err="1">
                <a:solidFill>
                  <a:srgbClr val="FFFFFF"/>
                </a:solidFill>
                <a:effectLst>
                  <a:outerShdw blurRad="38100" dist="38100" dir="2700000" algn="tl">
                    <a:srgbClr val="000000"/>
                  </a:outerShdw>
                </a:effectLst>
                <a:latin typeface="Times"/>
                <a:ea typeface="ＭＳ Ｐゴシック" pitchFamily="4" charset="-128"/>
                <a:cs typeface="+mj-cs"/>
              </a:rPr>
              <a:t>erson</a:t>
            </a:r>
            <a:r>
              <a:rPr lang="en-US" sz="3600" kern="0" dirty="0">
                <a:solidFill>
                  <a:srgbClr val="FFFFFF"/>
                </a:solidFill>
                <a:effectLst>
                  <a:outerShdw blurRad="38100" dist="38100" dir="2700000" algn="tl">
                    <a:srgbClr val="000000"/>
                  </a:outerShdw>
                </a:effectLst>
                <a:latin typeface="Times"/>
                <a:ea typeface="ＭＳ Ｐゴシック" pitchFamily="4" charset="-128"/>
                <a:cs typeface="+mj-cs"/>
              </a:rPr>
              <a:t>(s)</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396312" y="1129613"/>
            <a:ext cx="7388225" cy="1011237"/>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
        <p:nvSpPr>
          <p:cNvPr id="4" name="Rectangle 3"/>
          <p:cNvSpPr/>
          <p:nvPr/>
        </p:nvSpPr>
        <p:spPr>
          <a:xfrm>
            <a:off x="1600200" y="2057400"/>
            <a:ext cx="4352666" cy="646331"/>
          </a:xfrm>
          <a:prstGeom prst="rect">
            <a:avLst/>
          </a:prstGeom>
        </p:spPr>
        <p:txBody>
          <a:bodyPr wrap="none">
            <a:spAutoFit/>
          </a:bodyPr>
          <a:lstStyle/>
          <a:p>
            <a:pPr lvl="0" algn="ctr">
              <a:defRPr/>
            </a:pPr>
            <a:r>
              <a:rPr lang="en-US" sz="3600" dirty="0" err="1">
                <a:solidFill>
                  <a:srgbClr val="FFFFFF"/>
                </a:solidFill>
                <a:effectLst>
                  <a:outerShdw blurRad="38100" dist="38100" dir="2700000" algn="tl">
                    <a:srgbClr val="000000"/>
                  </a:outerShdw>
                </a:effectLst>
                <a:latin typeface="Times" pitchFamily="-111" charset="0"/>
              </a:rPr>
              <a:t>esults</a:t>
            </a:r>
            <a:r>
              <a:rPr lang="en-US" sz="3600" dirty="0">
                <a:solidFill>
                  <a:srgbClr val="FFFFFF"/>
                </a:solidFill>
                <a:effectLst>
                  <a:outerShdw blurRad="38100" dist="38100" dir="2700000" algn="tl">
                    <a:srgbClr val="000000"/>
                  </a:outerShdw>
                </a:effectLst>
                <a:latin typeface="Times" pitchFamily="-111" charset="0"/>
              </a:rPr>
              <a:t> / Reached Areas</a:t>
            </a:r>
          </a:p>
        </p:txBody>
      </p:sp>
      <p:sp>
        <p:nvSpPr>
          <p:cNvPr id="5" name="Rectangle 4"/>
          <p:cNvSpPr/>
          <p:nvPr/>
        </p:nvSpPr>
        <p:spPr>
          <a:xfrm>
            <a:off x="1219200" y="2828836"/>
            <a:ext cx="5715000" cy="646331"/>
          </a:xfrm>
          <a:prstGeom prst="rect">
            <a:avLst/>
          </a:prstGeom>
        </p:spPr>
        <p:txBody>
          <a:bodyPr wrap="square">
            <a:spAutoFit/>
          </a:bodyPr>
          <a:lstStyle/>
          <a:p>
            <a:pPr lvl="0" algn="ctr">
              <a:defRPr/>
            </a:pPr>
            <a:r>
              <a:rPr lang="en-US" sz="3600" dirty="0" err="1">
                <a:solidFill>
                  <a:srgbClr val="FFFFFF"/>
                </a:solidFill>
                <a:effectLst>
                  <a:outerShdw blurRad="38100" dist="38100" dir="2700000" algn="tl">
                    <a:srgbClr val="000000"/>
                  </a:outerShdw>
                </a:effectLst>
                <a:latin typeface="Times" pitchFamily="-111" charset="0"/>
              </a:rPr>
              <a:t>rayer</a:t>
            </a:r>
            <a:r>
              <a:rPr lang="en-US" sz="3600" dirty="0">
                <a:solidFill>
                  <a:srgbClr val="FFFFFF"/>
                </a:solidFill>
                <a:effectLst>
                  <a:outerShdw blurRad="38100" dist="38100" dir="2700000" algn="tl">
                    <a:srgbClr val="000000"/>
                  </a:outerShdw>
                </a:effectLst>
                <a:latin typeface="Times" pitchFamily="-111" charset="0"/>
              </a:rPr>
              <a:t> / Student Movement</a:t>
            </a:r>
          </a:p>
        </p:txBody>
      </p:sp>
      <p:sp>
        <p:nvSpPr>
          <p:cNvPr id="6" name="Rectangle 5"/>
          <p:cNvSpPr/>
          <p:nvPr/>
        </p:nvSpPr>
        <p:spPr>
          <a:xfrm>
            <a:off x="1639257" y="3629445"/>
            <a:ext cx="1903085" cy="646331"/>
          </a:xfrm>
          <a:prstGeom prst="rect">
            <a:avLst/>
          </a:prstGeom>
        </p:spPr>
        <p:txBody>
          <a:bodyPr wrap="none">
            <a:spAutoFit/>
          </a:bodyPr>
          <a:lstStyle/>
          <a:p>
            <a:pPr lvl="0" algn="ctr">
              <a:defRPr/>
            </a:pPr>
            <a:r>
              <a:rPr lang="en-US" sz="3600" dirty="0" err="1">
                <a:solidFill>
                  <a:srgbClr val="FFFFFF"/>
                </a:solidFill>
                <a:effectLst>
                  <a:outerShdw blurRad="38100" dist="38100" dir="2700000" algn="tl">
                    <a:srgbClr val="000000"/>
                  </a:outerShdw>
                </a:effectLst>
                <a:latin typeface="Times" pitchFamily="-111" charset="0"/>
              </a:rPr>
              <a:t>pposition</a:t>
            </a:r>
            <a:endParaRPr lang="en-US" sz="3600" dirty="0">
              <a:solidFill>
                <a:srgbClr val="FFFFFF"/>
              </a:solidFill>
              <a:effectLst>
                <a:outerShdw blurRad="38100" dist="38100" dir="2700000" algn="tl">
                  <a:srgbClr val="000000"/>
                </a:outerShdw>
              </a:effectLst>
              <a:latin typeface="Times" pitchFamily="-111" charset="0"/>
            </a:endParaRPr>
          </a:p>
        </p:txBody>
      </p:sp>
      <p:sp>
        <p:nvSpPr>
          <p:cNvPr id="7" name="Rectangle 6"/>
          <p:cNvSpPr/>
          <p:nvPr/>
        </p:nvSpPr>
        <p:spPr>
          <a:xfrm>
            <a:off x="1622182" y="4401919"/>
            <a:ext cx="2454518" cy="646331"/>
          </a:xfrm>
          <a:prstGeom prst="rect">
            <a:avLst/>
          </a:prstGeom>
        </p:spPr>
        <p:txBody>
          <a:bodyPr wrap="none">
            <a:spAutoFit/>
          </a:bodyPr>
          <a:lstStyle/>
          <a:p>
            <a:pPr lvl="0" algn="ctr">
              <a:defRPr/>
            </a:pPr>
            <a:r>
              <a:rPr lang="en-US" sz="3600" dirty="0">
                <a:solidFill>
                  <a:srgbClr val="FFFFFF"/>
                </a:solidFill>
                <a:effectLst>
                  <a:outerShdw blurRad="38100" dist="38100" dir="2700000" algn="tl">
                    <a:srgbClr val="000000"/>
                  </a:outerShdw>
                </a:effectLst>
                <a:latin typeface="Times" pitchFamily="-111" charset="0"/>
              </a:rPr>
              <a:t>ending Base</a:t>
            </a:r>
          </a:p>
        </p:txBody>
      </p:sp>
      <p:sp>
        <p:nvSpPr>
          <p:cNvPr id="8" name="Rectangle 7"/>
          <p:cNvSpPr/>
          <p:nvPr/>
        </p:nvSpPr>
        <p:spPr>
          <a:xfrm>
            <a:off x="1639719" y="5176152"/>
            <a:ext cx="1954381" cy="646331"/>
          </a:xfrm>
          <a:prstGeom prst="rect">
            <a:avLst/>
          </a:prstGeom>
        </p:spPr>
        <p:txBody>
          <a:bodyPr wrap="none">
            <a:spAutoFit/>
          </a:bodyPr>
          <a:lstStyle/>
          <a:p>
            <a:pPr lvl="0" algn="ctr">
              <a:defRPr/>
            </a:pPr>
            <a:r>
              <a:rPr lang="en-US" sz="3600" dirty="0" err="1">
                <a:solidFill>
                  <a:srgbClr val="FFFFFF"/>
                </a:solidFill>
                <a:effectLst>
                  <a:outerShdw blurRad="38100" dist="38100" dir="2700000" algn="tl">
                    <a:srgbClr val="000000"/>
                  </a:outerShdw>
                </a:effectLst>
                <a:latin typeface="Times" pitchFamily="-111" charset="0"/>
              </a:rPr>
              <a:t>ra</a:t>
            </a:r>
            <a:r>
              <a:rPr lang="en-US" sz="3600" dirty="0">
                <a:solidFill>
                  <a:srgbClr val="FFFFFF"/>
                </a:solidFill>
                <a:effectLst>
                  <a:outerShdw blurRad="38100" dist="38100" dir="2700000" algn="tl">
                    <a:srgbClr val="000000"/>
                  </a:outerShdw>
                </a:effectLst>
                <a:latin typeface="Times" pitchFamily="-111" charset="0"/>
              </a:rPr>
              <a:t> / Dates</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1+#ppt_w/2"/>
                                          </p:val>
                                        </p:tav>
                                        <p:tav tm="100000">
                                          <p:val>
                                            <p:strVal val="#ppt_x"/>
                                          </p:val>
                                        </p:tav>
                                      </p:tavLst>
                                    </p:anim>
                                    <p:anim calcmode="lin" valueType="num">
                                      <p:cBhvr additive="base">
                                        <p:cTn id="14" dur="500" fill="hold"/>
                                        <p:tgtEl>
                                          <p:spTgt spid="102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1+#ppt_w/2"/>
                                          </p:val>
                                        </p:tav>
                                        <p:tav tm="100000">
                                          <p:val>
                                            <p:strVal val="#ppt_x"/>
                                          </p:val>
                                        </p:tav>
                                      </p:tavLst>
                                    </p:anim>
                                    <p:anim calcmode="lin" valueType="num">
                                      <p:cBhvr additive="base">
                                        <p:cTn id="3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1+#ppt_w/2"/>
                                          </p:val>
                                        </p:tav>
                                        <p:tav tm="100000">
                                          <p:val>
                                            <p:strVal val="#ppt_x"/>
                                          </p:val>
                                        </p:tav>
                                      </p:tavLst>
                                    </p:anim>
                                    <p:anim calcmode="lin" valueType="num">
                                      <p:cBhvr additive="base">
                                        <p:cTn id="44"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3048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Three Eras of Modern Missions</a:t>
            </a:r>
            <a:endParaRPr lang="en-US" dirty="0">
              <a:solidFill>
                <a:srgbClr val="FFFF00"/>
              </a:solidFill>
              <a:effectLst>
                <a:outerShdw blurRad="38100" dist="38100" dir="2700000" algn="tl">
                  <a:srgbClr val="FFFFFF"/>
                </a:outerShdw>
              </a:effectLst>
              <a:ea typeface="+mj-ea"/>
              <a:cs typeface="+mj-cs"/>
            </a:endParaRPr>
          </a:p>
        </p:txBody>
      </p:sp>
      <p:pic>
        <p:nvPicPr>
          <p:cNvPr id="49155"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16389" name="Text Box 5"/>
          <p:cNvSpPr txBox="1">
            <a:spLocks noChangeArrowheads="1"/>
          </p:cNvSpPr>
          <p:nvPr/>
        </p:nvSpPr>
        <p:spPr bwMode="auto">
          <a:xfrm>
            <a:off x="3733800" y="1600200"/>
            <a:ext cx="4800600" cy="457200"/>
          </a:xfrm>
          <a:prstGeom prst="rect">
            <a:avLst/>
          </a:prstGeom>
          <a:noFill/>
          <a:ln w="9525">
            <a:noFill/>
            <a:miter lim="800000"/>
            <a:headEnd/>
            <a:tailEnd/>
          </a:ln>
          <a:effectLst/>
        </p:spPr>
        <p:txBody>
          <a:bodyPr>
            <a:prstTxWarp prst="textNoShape">
              <a:avLst/>
            </a:prstTxWarp>
            <a:spAutoFit/>
          </a:bodyPr>
          <a:lstStyle/>
          <a:p>
            <a:pPr>
              <a:defRPr/>
            </a:pPr>
            <a:r>
              <a:rPr lang="en-US" sz="1200">
                <a:solidFill>
                  <a:srgbClr val="000000"/>
                </a:solidFill>
                <a:latin typeface="Times" pitchFamily="-111" charset="0"/>
              </a:rPr>
              <a:t> </a:t>
            </a:r>
            <a:endParaRPr lang="en-US">
              <a:solidFill>
                <a:srgbClr val="000000"/>
              </a:solidFill>
              <a:effectLst>
                <a:outerShdw blurRad="38100" dist="38100" dir="2700000" algn="tl">
                  <a:srgbClr val="FFFFFF"/>
                </a:outerShdw>
              </a:effectLst>
              <a:latin typeface="Times" pitchFamily="-111" charset="0"/>
            </a:endParaRPr>
          </a:p>
        </p:txBody>
      </p:sp>
      <p:sp>
        <p:nvSpPr>
          <p:cNvPr id="49157" name="Line 7"/>
          <p:cNvSpPr>
            <a:spLocks noChangeShapeType="1"/>
          </p:cNvSpPr>
          <p:nvPr/>
        </p:nvSpPr>
        <p:spPr bwMode="auto">
          <a:xfrm>
            <a:off x="0" y="39624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16393" name="Text Box 9"/>
          <p:cNvSpPr txBox="1">
            <a:spLocks noChangeArrowheads="1"/>
          </p:cNvSpPr>
          <p:nvPr/>
        </p:nvSpPr>
        <p:spPr bwMode="auto">
          <a:xfrm>
            <a:off x="762000" y="4186238"/>
            <a:ext cx="914400" cy="461962"/>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1865</a:t>
            </a:r>
            <a:endParaRPr lang="en-US" dirty="0">
              <a:solidFill>
                <a:schemeClr val="tx1"/>
              </a:solidFill>
              <a:latin typeface="Times" pitchFamily="-111" charset="0"/>
            </a:endParaRPr>
          </a:p>
        </p:txBody>
      </p:sp>
      <p:sp>
        <p:nvSpPr>
          <p:cNvPr id="16411" name="Text Box 27"/>
          <p:cNvSpPr txBox="1">
            <a:spLocks noChangeArrowheads="1"/>
          </p:cNvSpPr>
          <p:nvPr/>
        </p:nvSpPr>
        <p:spPr bwMode="auto">
          <a:xfrm>
            <a:off x="3733800" y="1462088"/>
            <a:ext cx="1828800" cy="523875"/>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dirty="0">
                <a:solidFill>
                  <a:schemeClr val="bg1"/>
                </a:solidFill>
                <a:effectLst>
                  <a:outerShdw blurRad="38100" dist="38100" dir="2700000" algn="tl">
                    <a:srgbClr val="000000"/>
                  </a:outerShdw>
                </a:effectLst>
                <a:latin typeface="Times" pitchFamily="-111" charset="0"/>
              </a:rPr>
              <a:t>Second Era</a:t>
            </a:r>
            <a:endParaRPr lang="en-US" sz="2800" dirty="0">
              <a:solidFill>
                <a:schemeClr val="tx1"/>
              </a:solidFill>
              <a:effectLst>
                <a:outerShdw blurRad="38100" dist="38100" dir="2700000" algn="tl">
                  <a:srgbClr val="FFFFFF"/>
                </a:outerShdw>
              </a:effectLst>
              <a:latin typeface="Times" pitchFamily="-111" charset="0"/>
            </a:endParaRPr>
          </a:p>
        </p:txBody>
      </p:sp>
      <p:sp>
        <p:nvSpPr>
          <p:cNvPr id="16412" name="Text Box 28"/>
          <p:cNvSpPr txBox="1">
            <a:spLocks noChangeArrowheads="1"/>
          </p:cNvSpPr>
          <p:nvPr/>
        </p:nvSpPr>
        <p:spPr bwMode="auto">
          <a:xfrm>
            <a:off x="2362200" y="2849563"/>
            <a:ext cx="4191000" cy="646331"/>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3600" b="1" dirty="0">
                <a:solidFill>
                  <a:schemeClr val="tx1"/>
                </a:solidFill>
                <a:effectLst>
                  <a:outerShdw blurRad="38100" dist="38100" dir="2700000" algn="tl">
                    <a:srgbClr val="FFFFFF"/>
                  </a:outerShdw>
                </a:effectLst>
                <a:latin typeface="Times" pitchFamily="-111" charset="0"/>
              </a:rPr>
              <a:t>“To The Inlands”</a:t>
            </a:r>
            <a:endParaRPr lang="en-US" sz="2800" dirty="0">
              <a:solidFill>
                <a:schemeClr val="tx1"/>
              </a:solidFill>
              <a:latin typeface="Times" pitchFamily="-111" charset="0"/>
            </a:endParaRPr>
          </a:p>
        </p:txBody>
      </p:sp>
      <p:sp>
        <p:nvSpPr>
          <p:cNvPr id="16413" name="Text Box 29"/>
          <p:cNvSpPr txBox="1">
            <a:spLocks noChangeArrowheads="1"/>
          </p:cNvSpPr>
          <p:nvPr/>
        </p:nvSpPr>
        <p:spPr bwMode="auto">
          <a:xfrm>
            <a:off x="762000" y="5334000"/>
            <a:ext cx="2438400" cy="1200150"/>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dirty="0">
                <a:solidFill>
                  <a:schemeClr val="tx1"/>
                </a:solidFill>
                <a:latin typeface="Times" pitchFamily="-111" charset="0"/>
              </a:rPr>
              <a:t>Hudson Taylor founds China Inland Mission</a:t>
            </a:r>
          </a:p>
        </p:txBody>
      </p:sp>
      <p:sp>
        <p:nvSpPr>
          <p:cNvPr id="16414" name="Text Box 30"/>
          <p:cNvSpPr txBox="1">
            <a:spLocks noChangeArrowheads="1"/>
          </p:cNvSpPr>
          <p:nvPr/>
        </p:nvSpPr>
        <p:spPr bwMode="auto">
          <a:xfrm>
            <a:off x="3124200" y="4648200"/>
            <a:ext cx="3200400" cy="83026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a:solidFill>
                  <a:schemeClr val="tx1"/>
                </a:solidFill>
              </a:rPr>
              <a:t>Mainly American Sending Base</a:t>
            </a:r>
          </a:p>
        </p:txBody>
      </p:sp>
      <p:sp>
        <p:nvSpPr>
          <p:cNvPr id="16415" name="Text Box 31"/>
          <p:cNvSpPr txBox="1">
            <a:spLocks noChangeArrowheads="1"/>
          </p:cNvSpPr>
          <p:nvPr/>
        </p:nvSpPr>
        <p:spPr bwMode="auto">
          <a:xfrm>
            <a:off x="5791200" y="5410200"/>
            <a:ext cx="2438400" cy="457200"/>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a:solidFill>
                  <a:schemeClr val="tx1"/>
                </a:solidFill>
                <a:latin typeface="Times" pitchFamily="-111" charset="0"/>
              </a:rPr>
              <a:t>ABCFM</a:t>
            </a:r>
          </a:p>
        </p:txBody>
      </p:sp>
      <p:grpSp>
        <p:nvGrpSpPr>
          <p:cNvPr id="2" name="Group 40"/>
          <p:cNvGrpSpPr>
            <a:grpSpLocks/>
          </p:cNvGrpSpPr>
          <p:nvPr/>
        </p:nvGrpSpPr>
        <p:grpSpPr bwMode="auto">
          <a:xfrm>
            <a:off x="1219200" y="2184400"/>
            <a:ext cx="6891338" cy="1778000"/>
            <a:chOff x="768" y="1376"/>
            <a:chExt cx="4341" cy="1120"/>
          </a:xfrm>
        </p:grpSpPr>
        <p:sp>
          <p:nvSpPr>
            <p:cNvPr id="49170" name="Arc 35"/>
            <p:cNvSpPr>
              <a:spLocks/>
            </p:cNvSpPr>
            <p:nvPr/>
          </p:nvSpPr>
          <p:spPr bwMode="auto">
            <a:xfrm>
              <a:off x="2805" y="1376"/>
              <a:ext cx="2304" cy="110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49171" name="Arc 38"/>
            <p:cNvSpPr>
              <a:spLocks/>
            </p:cNvSpPr>
            <p:nvPr/>
          </p:nvSpPr>
          <p:spPr bwMode="auto">
            <a:xfrm flipH="1">
              <a:off x="768" y="1380"/>
              <a:ext cx="2064" cy="1116"/>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grpSp>
      <p:grpSp>
        <p:nvGrpSpPr>
          <p:cNvPr id="3" name="Group 41"/>
          <p:cNvGrpSpPr>
            <a:grpSpLocks/>
          </p:cNvGrpSpPr>
          <p:nvPr/>
        </p:nvGrpSpPr>
        <p:grpSpPr bwMode="auto">
          <a:xfrm>
            <a:off x="7391400" y="3048000"/>
            <a:ext cx="1414463" cy="1600200"/>
            <a:chOff x="4656" y="1920"/>
            <a:chExt cx="891" cy="1008"/>
          </a:xfrm>
        </p:grpSpPr>
        <p:sp>
          <p:nvSpPr>
            <p:cNvPr id="16400" name="Text Box 16"/>
            <p:cNvSpPr txBox="1">
              <a:spLocks noChangeArrowheads="1"/>
            </p:cNvSpPr>
            <p:nvPr/>
          </p:nvSpPr>
          <p:spPr bwMode="auto">
            <a:xfrm>
              <a:off x="4971" y="2640"/>
              <a:ext cx="576" cy="288"/>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1980</a:t>
              </a:r>
              <a:endParaRPr lang="en-US" dirty="0">
                <a:solidFill>
                  <a:schemeClr val="tx1"/>
                </a:solidFill>
                <a:latin typeface="Times" pitchFamily="-111" charset="0"/>
              </a:endParaRPr>
            </a:p>
          </p:txBody>
        </p:sp>
        <p:sp>
          <p:nvSpPr>
            <p:cNvPr id="16420" name="Text Box 36" descr="Green marble"/>
            <p:cNvSpPr txBox="1">
              <a:spLocks noChangeArrowheads="1"/>
            </p:cNvSpPr>
            <p:nvPr/>
          </p:nvSpPr>
          <p:spPr bwMode="auto">
            <a:xfrm>
              <a:off x="4656" y="1920"/>
              <a:ext cx="864" cy="523"/>
            </a:xfrm>
            <a:prstGeom prst="rect">
              <a:avLst/>
            </a:prstGeom>
            <a:blipFill dpi="0" rotWithShape="0">
              <a:blip r:embed="rId4"/>
              <a:srcRect/>
              <a:tile tx="0" ty="0" sx="100000" sy="100000" flip="none" algn="tl"/>
            </a:blipFill>
            <a:ln w="9525">
              <a:noFill/>
              <a:miter lim="800000"/>
              <a:headEnd/>
              <a:tailEnd/>
            </a:ln>
            <a:effectLst/>
            <a:scene3d>
              <a:camera prst="legacyObliqueTopLeft"/>
              <a:lightRig rig="legacyFlat3" dir="b"/>
            </a:scene3d>
            <a:sp3d prstMaterial="legacyMetal">
              <a:bevelT w="13500" h="13500" prst="angle"/>
              <a:bevelB w="13500" h="13500" prst="angle"/>
              <a:extrusionClr>
                <a:srgbClr val="006600"/>
              </a:extrusionClr>
            </a:sp3d>
          </p:spPr>
          <p:txBody>
            <a:bodyPr>
              <a:prstTxWarp prst="textNoShape">
                <a:avLst/>
              </a:prstTxWarp>
              <a:spAutoFit/>
              <a:flatTx/>
            </a:bodyPr>
            <a:lstStyle/>
            <a:p>
              <a:pPr algn="ctr">
                <a:spcBef>
                  <a:spcPct val="50000"/>
                </a:spcBef>
                <a:defRPr/>
              </a:pPr>
              <a:r>
                <a:rPr lang="en-US" sz="1600">
                  <a:solidFill>
                    <a:schemeClr val="bg1"/>
                  </a:solidFill>
                </a:rPr>
                <a:t>Edinburgh Missions Conference II</a:t>
              </a:r>
              <a:endParaRPr lang="en-US" sz="1600" b="1">
                <a:solidFill>
                  <a:schemeClr val="tx1"/>
                </a:solidFill>
                <a:effectLst>
                  <a:outerShdw blurRad="38100" dist="38100" dir="2700000" algn="tl">
                    <a:srgbClr val="DDDDDD"/>
                  </a:outerShdw>
                </a:effectLst>
              </a:endParaRPr>
            </a:p>
          </p:txBody>
        </p:sp>
      </p:grpSp>
      <p:pic>
        <p:nvPicPr>
          <p:cNvPr id="49166" name="Picture 20"/>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890588" y="2895600"/>
            <a:ext cx="709612" cy="990600"/>
          </a:xfrm>
          <a:prstGeom prst="rect">
            <a:avLst/>
          </a:prstGeom>
          <a:noFill/>
          <a:ln w="9525">
            <a:solidFill>
              <a:schemeClr val="tx1"/>
            </a:solidFill>
            <a:miter lim="800000"/>
            <a:headEnd/>
            <a:tailEnd/>
          </a:ln>
        </p:spPr>
      </p:pic>
      <p:sp>
        <p:nvSpPr>
          <p:cNvPr id="19" name="TextBox 18"/>
          <p:cNvSpPr txBox="1"/>
          <p:nvPr/>
        </p:nvSpPr>
        <p:spPr>
          <a:xfrm rot="20557521">
            <a:off x="1661554" y="4312012"/>
            <a:ext cx="1447800" cy="830997"/>
          </a:xfrm>
          <a:prstGeom prst="rect">
            <a:avLst/>
          </a:prstGeom>
          <a:noFill/>
        </p:spPr>
        <p:txBody>
          <a:bodyPr>
            <a:spAutoFit/>
          </a:bodyPr>
          <a:lstStyle/>
          <a:p>
            <a:pPr>
              <a:defRPr/>
            </a:pPr>
            <a:r>
              <a:rPr lang="en-US" b="1" dirty="0">
                <a:ln w="3175" cmpd="sng">
                  <a:solidFill>
                    <a:srgbClr val="CC1FB2"/>
                  </a:solidFill>
                </a:ln>
                <a:solidFill>
                  <a:srgbClr val="FFFF00"/>
                </a:solidFill>
                <a:effectLst>
                  <a:glow rad="139700">
                    <a:schemeClr val="accent6">
                      <a:alpha val="75000"/>
                    </a:schemeClr>
                  </a:glow>
                </a:effectLst>
                <a:latin typeface="Arial Narrow"/>
                <a:cs typeface="Arial Narrow"/>
              </a:rPr>
              <a:t>Notable elements</a:t>
            </a:r>
          </a:p>
        </p:txBody>
      </p:sp>
    </p:spTree>
  </p:cSld>
  <p:clrMapOvr>
    <a:masterClrMapping/>
  </p:clrMapOvr>
  <p:transition>
    <p:checke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8915"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a:solidFill>
              <a:schemeClr val="accent6">
                <a:lumMod val="75000"/>
              </a:schemeClr>
            </a:solidFill>
          </a:ln>
        </p:spPr>
      </p:pic>
      <p:sp>
        <p:nvSpPr>
          <p:cNvPr id="38916" name="Text Box 4"/>
          <p:cNvSpPr txBox="1">
            <a:spLocks noChangeArrowheads="1"/>
          </p:cNvSpPr>
          <p:nvPr/>
        </p:nvSpPr>
        <p:spPr bwMode="auto">
          <a:xfrm>
            <a:off x="3733800" y="1600200"/>
            <a:ext cx="4800600" cy="457200"/>
          </a:xfrm>
          <a:prstGeom prst="rect">
            <a:avLst/>
          </a:prstGeom>
          <a:noFill/>
          <a:ln w="9525">
            <a:noFill/>
            <a:miter lim="800000"/>
            <a:headEnd/>
            <a:tailEnd/>
          </a:ln>
          <a:effectLst/>
        </p:spPr>
        <p:txBody>
          <a:bodyPr>
            <a:prstTxWarp prst="textNoShape">
              <a:avLst/>
            </a:prstTxWarp>
            <a:spAutoFit/>
          </a:bodyPr>
          <a:lstStyle/>
          <a:p>
            <a:pPr>
              <a:defRPr/>
            </a:pPr>
            <a:r>
              <a:rPr lang="en-US" sz="1200">
                <a:solidFill>
                  <a:srgbClr val="000000"/>
                </a:solidFill>
                <a:latin typeface="Times" pitchFamily="-111" charset="0"/>
              </a:rPr>
              <a:t> </a:t>
            </a:r>
            <a:endParaRPr lang="en-US">
              <a:solidFill>
                <a:srgbClr val="000000"/>
              </a:solidFill>
              <a:effectLst>
                <a:outerShdw blurRad="38100" dist="38100" dir="2700000" algn="tl">
                  <a:srgbClr val="FFFFFF"/>
                </a:outerShdw>
              </a:effectLst>
              <a:latin typeface="Times" pitchFamily="-111" charset="0"/>
            </a:endParaRPr>
          </a:p>
        </p:txBody>
      </p:sp>
      <p:sp>
        <p:nvSpPr>
          <p:cNvPr id="38929" name="Rectangle 17"/>
          <p:cNvSpPr>
            <a:spLocks noChangeArrowheads="1"/>
          </p:cNvSpPr>
          <p:nvPr/>
        </p:nvSpPr>
        <p:spPr bwMode="auto">
          <a:xfrm>
            <a:off x="152400" y="304800"/>
            <a:ext cx="8839200" cy="1143000"/>
          </a:xfrm>
          <a:prstGeom prst="rect">
            <a:avLst/>
          </a:prstGeom>
          <a:noFill/>
          <a:ln w="9525">
            <a:noFill/>
            <a:miter lim="800000"/>
            <a:headEnd/>
            <a:tailEnd/>
          </a:ln>
          <a:effectLst/>
        </p:spPr>
        <p:txBody>
          <a:bodyPr anchor="ctr">
            <a:prstTxWarp prst="textNoShape">
              <a:avLst/>
            </a:prstTxWarp>
          </a:bodyPr>
          <a:lstStyle/>
          <a:p>
            <a:pPr algn="ctr">
              <a:defRPr/>
            </a:pPr>
            <a:r>
              <a:rPr lang="en-US" sz="3200" dirty="0">
                <a:solidFill>
                  <a:srgbClr val="FFFF00"/>
                </a:solidFill>
                <a:effectLst>
                  <a:outerShdw blurRad="38100" dist="38100" dir="2700000" algn="tl">
                    <a:srgbClr val="000000"/>
                  </a:outerShdw>
                </a:effectLst>
                <a:latin typeface="Times" pitchFamily="-111" charset="0"/>
              </a:rPr>
              <a:t>Hudson Taylor:  Missionary to China</a:t>
            </a:r>
            <a:endParaRPr lang="en-US" sz="6000" dirty="0">
              <a:solidFill>
                <a:srgbClr val="FFFF00"/>
              </a:solidFill>
              <a:effectLst>
                <a:outerShdw blurRad="38100" dist="38100" dir="2700000" algn="tl">
                  <a:srgbClr val="FFFFFF"/>
                </a:outerShdw>
              </a:effectLst>
              <a:latin typeface="Times" pitchFamily="-111" charset="0"/>
            </a:endParaRPr>
          </a:p>
        </p:txBody>
      </p:sp>
      <p:pic>
        <p:nvPicPr>
          <p:cNvPr id="51205" name="Picture 20"/>
          <p:cNvPicPr>
            <a:picLocks noChangeAspect="1" noChangeArrowheads="1"/>
          </p:cNvPicPr>
          <p:nvPr/>
        </p:nvPicPr>
        <p:blipFill>
          <a:blip r:embed="rId4"/>
          <a:srcRect/>
          <a:stretch>
            <a:fillRect/>
          </a:stretch>
        </p:blipFill>
        <p:spPr bwMode="auto">
          <a:xfrm>
            <a:off x="6019800" y="1295400"/>
            <a:ext cx="2730500" cy="3810000"/>
          </a:xfrm>
          <a:prstGeom prst="rect">
            <a:avLst/>
          </a:prstGeom>
          <a:noFill/>
          <a:ln w="9525">
            <a:solidFill>
              <a:schemeClr val="tx1"/>
            </a:solidFill>
            <a:miter lim="800000"/>
            <a:headEnd/>
            <a:tailEnd/>
          </a:ln>
        </p:spPr>
      </p:pic>
      <p:pic>
        <p:nvPicPr>
          <p:cNvPr id="51206" name="Picture 22"/>
          <p:cNvPicPr>
            <a:picLocks noChangeAspect="1" noChangeArrowheads="1"/>
          </p:cNvPicPr>
          <p:nvPr/>
        </p:nvPicPr>
        <p:blipFill>
          <a:blip r:embed="rId5"/>
          <a:srcRect/>
          <a:stretch>
            <a:fillRect/>
          </a:stretch>
        </p:blipFill>
        <p:spPr bwMode="auto">
          <a:xfrm>
            <a:off x="457200" y="1981200"/>
            <a:ext cx="5302250" cy="4189413"/>
          </a:xfrm>
          <a:prstGeom prst="rect">
            <a:avLst/>
          </a:prstGeom>
          <a:noFill/>
          <a:ln w="9525">
            <a:solidFill>
              <a:schemeClr val="tx1"/>
            </a:solidFill>
            <a:miter lim="800000"/>
            <a:headEnd/>
            <a:tailEnd/>
          </a:ln>
        </p:spPr>
      </p:pic>
      <p:sp>
        <p:nvSpPr>
          <p:cNvPr id="38935" name="Oval 23"/>
          <p:cNvSpPr>
            <a:spLocks noChangeArrowheads="1"/>
          </p:cNvSpPr>
          <p:nvPr/>
        </p:nvSpPr>
        <p:spPr bwMode="auto">
          <a:xfrm>
            <a:off x="2362200" y="3733800"/>
            <a:ext cx="990600" cy="990600"/>
          </a:xfrm>
          <a:prstGeom prst="ellipse">
            <a:avLst/>
          </a:prstGeom>
          <a:solidFill>
            <a:schemeClr val="bg1">
              <a:alpha val="12157"/>
            </a:schemeClr>
          </a:solidFill>
          <a:ln w="57150">
            <a:solidFill>
              <a:srgbClr val="FF0000"/>
            </a:solidFill>
            <a:round/>
            <a:headEnd/>
            <a:tailEnd/>
          </a:ln>
        </p:spPr>
        <p:txBody>
          <a:bodyPr wrap="none" anchor="ctr">
            <a:prstTxWarp prst="textNoShape">
              <a:avLst/>
            </a:prstTxWarp>
          </a:bodyPr>
          <a:lstStyle/>
          <a:p>
            <a:endParaRPr lang="en-US"/>
          </a:p>
        </p:txBody>
      </p:sp>
      <p:sp>
        <p:nvSpPr>
          <p:cNvPr id="51208" name="TextBox 7"/>
          <p:cNvSpPr txBox="1">
            <a:spLocks noChangeArrowheads="1"/>
          </p:cNvSpPr>
          <p:nvPr/>
        </p:nvSpPr>
        <p:spPr bwMode="auto">
          <a:xfrm>
            <a:off x="6477000" y="5105400"/>
            <a:ext cx="1371600" cy="369888"/>
          </a:xfrm>
          <a:prstGeom prst="rect">
            <a:avLst/>
          </a:prstGeom>
          <a:noFill/>
          <a:ln w="9525">
            <a:noFill/>
            <a:miter lim="800000"/>
            <a:headEnd/>
            <a:tailEnd/>
          </a:ln>
        </p:spPr>
        <p:txBody>
          <a:bodyPr>
            <a:prstTxWarp prst="textNoShape">
              <a:avLst/>
            </a:prstTxWarp>
            <a:spAutoFit/>
          </a:bodyPr>
          <a:lstStyle/>
          <a:p>
            <a:r>
              <a:rPr lang="en-US" sz="1800" dirty="0">
                <a:solidFill>
                  <a:srgbClr val="000000"/>
                </a:solidFill>
              </a:rPr>
              <a:t>   1832-1905</a:t>
            </a:r>
          </a:p>
        </p:txBody>
      </p:sp>
    </p:spTree>
  </p:cSld>
  <p:clrMapOvr>
    <a:masterClrMapping/>
  </p:clrMapOvr>
  <p:transition>
    <p:blind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22546" name="Rectangle 18"/>
          <p:cNvSpPr>
            <a:spLocks noGrp="1" noChangeArrowheads="1"/>
          </p:cNvSpPr>
          <p:nvPr>
            <p:ph type="ctrTitle"/>
          </p:nvPr>
        </p:nvSpPr>
        <p:spPr>
          <a:xfrm>
            <a:off x="685800" y="152400"/>
            <a:ext cx="7772400" cy="838200"/>
          </a:xfrm>
        </p:spPr>
        <p:txBody>
          <a:bodyPr/>
          <a:lstStyle/>
          <a:p>
            <a:pPr>
              <a:defRPr/>
            </a:pPr>
            <a:r>
              <a:rPr lang="en-US" sz="3600" dirty="0">
                <a:solidFill>
                  <a:srgbClr val="FFFF00"/>
                </a:solidFill>
                <a:effectLst>
                  <a:outerShdw blurRad="38100" dist="38100" dir="2700000" algn="tl">
                    <a:srgbClr val="000000"/>
                  </a:outerShdw>
                </a:effectLst>
                <a:ea typeface="+mj-ea"/>
                <a:cs typeface="+mj-cs"/>
              </a:rPr>
              <a:t>Four Stages of Missions Activity</a:t>
            </a:r>
            <a:endParaRPr lang="en-US" dirty="0">
              <a:solidFill>
                <a:srgbClr val="FFFF00"/>
              </a:solidFill>
              <a:ea typeface="+mj-ea"/>
              <a:cs typeface="+mj-cs"/>
            </a:endParaRPr>
          </a:p>
        </p:txBody>
      </p:sp>
      <p:pic>
        <p:nvPicPr>
          <p:cNvPr id="22566" name="Picture 38"/>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81600" y="2025650"/>
            <a:ext cx="950913" cy="3149600"/>
          </a:xfrm>
          <a:prstGeom prst="rect">
            <a:avLst/>
          </a:prstGeom>
          <a:noFill/>
          <a:ln w="9525">
            <a:noFill/>
            <a:miter lim="800000"/>
            <a:headEnd/>
            <a:tailEnd/>
          </a:ln>
        </p:spPr>
      </p:pic>
      <p:grpSp>
        <p:nvGrpSpPr>
          <p:cNvPr id="2" name="Group 41"/>
          <p:cNvGrpSpPr>
            <a:grpSpLocks/>
          </p:cNvGrpSpPr>
          <p:nvPr/>
        </p:nvGrpSpPr>
        <p:grpSpPr bwMode="auto">
          <a:xfrm>
            <a:off x="838200" y="2438400"/>
            <a:ext cx="6629400" cy="3048000"/>
            <a:chOff x="528" y="1536"/>
            <a:chExt cx="4176" cy="1920"/>
          </a:xfrm>
        </p:grpSpPr>
        <p:sp>
          <p:nvSpPr>
            <p:cNvPr id="22547" name="Text Box 19"/>
            <p:cNvSpPr txBox="1">
              <a:spLocks noChangeArrowheads="1"/>
            </p:cNvSpPr>
            <p:nvPr/>
          </p:nvSpPr>
          <p:spPr bwMode="auto">
            <a:xfrm>
              <a:off x="528" y="1536"/>
              <a:ext cx="1584" cy="1269"/>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3600" b="1">
                  <a:solidFill>
                    <a:schemeClr val="bg1"/>
                  </a:solidFill>
                  <a:effectLst>
                    <a:outerShdw blurRad="38100" dist="38100" dir="2700000" algn="tl">
                      <a:srgbClr val="000000"/>
                    </a:outerShdw>
                  </a:effectLst>
                  <a:latin typeface="Times" pitchFamily="-111" charset="0"/>
                </a:rPr>
                <a:t>Stage One:</a:t>
              </a:r>
            </a:p>
            <a:p>
              <a:pPr algn="ctr">
                <a:spcBef>
                  <a:spcPct val="50000"/>
                </a:spcBef>
                <a:defRPr/>
              </a:pPr>
              <a:r>
                <a:rPr lang="en-US" sz="3600" b="1">
                  <a:solidFill>
                    <a:schemeClr val="bg1"/>
                  </a:solidFill>
                  <a:effectLst>
                    <a:outerShdw blurRad="38100" dist="38100" dir="2700000" algn="tl">
                      <a:srgbClr val="000000"/>
                    </a:outerShdw>
                  </a:effectLst>
                  <a:latin typeface="Times" pitchFamily="-111" charset="0"/>
                </a:rPr>
                <a:t>Pioneering Stage</a:t>
              </a:r>
              <a:endParaRPr lang="en-US" sz="3600">
                <a:solidFill>
                  <a:schemeClr val="tx1"/>
                </a:solidFill>
                <a:latin typeface="Times" pitchFamily="-111" charset="0"/>
              </a:endParaRPr>
            </a:p>
          </p:txBody>
        </p:sp>
        <p:sp>
          <p:nvSpPr>
            <p:cNvPr id="55304" name="Text Box 39"/>
            <p:cNvSpPr txBox="1">
              <a:spLocks noChangeArrowheads="1"/>
            </p:cNvSpPr>
            <p:nvPr/>
          </p:nvSpPr>
          <p:spPr bwMode="auto">
            <a:xfrm>
              <a:off x="3216" y="3244"/>
              <a:ext cx="768"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tx1"/>
                  </a:solidFill>
                </a:rPr>
                <a:t>Missionary</a:t>
              </a:r>
            </a:p>
          </p:txBody>
        </p:sp>
        <p:sp>
          <p:nvSpPr>
            <p:cNvPr id="55305" name="Text Box 40"/>
            <p:cNvSpPr txBox="1">
              <a:spLocks noChangeArrowheads="1"/>
            </p:cNvSpPr>
            <p:nvPr/>
          </p:nvSpPr>
          <p:spPr bwMode="auto">
            <a:xfrm>
              <a:off x="4128" y="3244"/>
              <a:ext cx="576" cy="212"/>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tx1"/>
                  </a:solidFill>
                </a:rPr>
                <a:t>Church</a:t>
              </a:r>
            </a:p>
          </p:txBody>
        </p:sp>
      </p:grpSp>
      <p:sp>
        <p:nvSpPr>
          <p:cNvPr id="10" name="Arc 9"/>
          <p:cNvSpPr/>
          <p:nvPr/>
        </p:nvSpPr>
        <p:spPr bwMode="auto">
          <a:xfrm>
            <a:off x="6477000" y="3048000"/>
            <a:ext cx="990600" cy="1905000"/>
          </a:xfrm>
          <a:prstGeom prst="arc">
            <a:avLst>
              <a:gd name="adj1" fmla="val 85046"/>
              <a:gd name="adj2" fmla="val 0"/>
            </a:avLst>
          </a:prstGeom>
          <a:solidFill>
            <a:schemeClr val="accent1">
              <a:alpha val="8000"/>
            </a:scheme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latin typeface="Times" pitchFamily="-111" charset="0"/>
            </a:endParaRPr>
          </a:p>
        </p:txBody>
      </p:sp>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2"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24580" name="Rectangle 4"/>
          <p:cNvSpPr>
            <a:spLocks noGrp="1" noChangeArrowheads="1"/>
          </p:cNvSpPr>
          <p:nvPr>
            <p:ph type="ctrTitle"/>
          </p:nvPr>
        </p:nvSpPr>
        <p:spPr>
          <a:xfrm>
            <a:off x="685800" y="152400"/>
            <a:ext cx="7772400" cy="838200"/>
          </a:xfrm>
        </p:spPr>
        <p:txBody>
          <a:bodyPr/>
          <a:lstStyle/>
          <a:p>
            <a:pPr>
              <a:defRPr/>
            </a:pPr>
            <a:r>
              <a:rPr lang="en-US" sz="3600" dirty="0">
                <a:solidFill>
                  <a:srgbClr val="FFFF00"/>
                </a:solidFill>
                <a:effectLst>
                  <a:outerShdw blurRad="38100" dist="38100" dir="2700000" algn="tl">
                    <a:srgbClr val="000000"/>
                  </a:outerShdw>
                </a:effectLst>
                <a:ea typeface="+mj-ea"/>
                <a:cs typeface="+mj-cs"/>
              </a:rPr>
              <a:t>Four Stages of Missions Activity</a:t>
            </a:r>
            <a:endParaRPr lang="en-US" dirty="0">
              <a:solidFill>
                <a:srgbClr val="FFFF00"/>
              </a:solidFill>
              <a:ea typeface="+mj-ea"/>
              <a:cs typeface="+mj-cs"/>
            </a:endParaRPr>
          </a:p>
        </p:txBody>
      </p:sp>
      <p:sp>
        <p:nvSpPr>
          <p:cNvPr id="24581" name="Text Box 5"/>
          <p:cNvSpPr txBox="1">
            <a:spLocks noChangeArrowheads="1"/>
          </p:cNvSpPr>
          <p:nvPr/>
        </p:nvSpPr>
        <p:spPr bwMode="auto">
          <a:xfrm>
            <a:off x="838200" y="2438400"/>
            <a:ext cx="2514600" cy="2014538"/>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3600" b="1">
                <a:solidFill>
                  <a:schemeClr val="bg1"/>
                </a:solidFill>
                <a:effectLst>
                  <a:outerShdw blurRad="38100" dist="38100" dir="2700000" algn="tl">
                    <a:srgbClr val="000000"/>
                  </a:outerShdw>
                </a:effectLst>
                <a:latin typeface="Times" pitchFamily="-111" charset="0"/>
              </a:rPr>
              <a:t>Stage Two:</a:t>
            </a:r>
          </a:p>
          <a:p>
            <a:pPr algn="ctr">
              <a:spcBef>
                <a:spcPct val="50000"/>
              </a:spcBef>
              <a:defRPr/>
            </a:pPr>
            <a:r>
              <a:rPr lang="en-US" sz="3600" b="1">
                <a:solidFill>
                  <a:schemeClr val="bg1"/>
                </a:solidFill>
                <a:effectLst>
                  <a:outerShdw blurRad="38100" dist="38100" dir="2700000" algn="tl">
                    <a:srgbClr val="000000"/>
                  </a:outerShdw>
                </a:effectLst>
                <a:latin typeface="Times" pitchFamily="-111" charset="0"/>
              </a:rPr>
              <a:t>Parenting Stage</a:t>
            </a:r>
            <a:endParaRPr lang="en-US" sz="3600">
              <a:solidFill>
                <a:schemeClr val="tx1"/>
              </a:solidFill>
              <a:latin typeface="Times" pitchFamily="-111" charset="0"/>
            </a:endParaRPr>
          </a:p>
        </p:txBody>
      </p:sp>
      <p:sp>
        <p:nvSpPr>
          <p:cNvPr id="57349" name="Text Box 9"/>
          <p:cNvSpPr txBox="1">
            <a:spLocks noChangeArrowheads="1"/>
          </p:cNvSpPr>
          <p:nvPr/>
        </p:nvSpPr>
        <p:spPr bwMode="auto">
          <a:xfrm>
            <a:off x="2133600" y="1066800"/>
            <a:ext cx="4648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solidFill>
                <a:schemeClr val="tx1"/>
              </a:solidFill>
            </a:endParaRPr>
          </a:p>
        </p:txBody>
      </p:sp>
      <p:pic>
        <p:nvPicPr>
          <p:cNvPr id="57350" name="Picture 13"/>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81600" y="2032000"/>
            <a:ext cx="950913" cy="3149600"/>
          </a:xfrm>
          <a:prstGeom prst="rect">
            <a:avLst/>
          </a:prstGeom>
          <a:noFill/>
          <a:ln w="9525">
            <a:noFill/>
            <a:miter lim="800000"/>
            <a:headEnd/>
            <a:tailEnd/>
          </a:ln>
        </p:spPr>
      </p:pic>
      <p:pic>
        <p:nvPicPr>
          <p:cNvPr id="24590" name="Picture 14"/>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53200" y="3048000"/>
            <a:ext cx="838200" cy="2019300"/>
          </a:xfrm>
          <a:prstGeom prst="rect">
            <a:avLst/>
          </a:prstGeom>
          <a:noFill/>
          <a:ln w="9525">
            <a:noFill/>
            <a:miter lim="800000"/>
            <a:headEnd/>
            <a:tailEnd/>
          </a:ln>
        </p:spPr>
      </p:pic>
      <p:sp>
        <p:nvSpPr>
          <p:cNvPr id="57352" name="Text Box 15"/>
          <p:cNvSpPr txBox="1">
            <a:spLocks noChangeArrowheads="1"/>
          </p:cNvSpPr>
          <p:nvPr/>
        </p:nvSpPr>
        <p:spPr bwMode="auto">
          <a:xfrm>
            <a:off x="5105400" y="5149850"/>
            <a:ext cx="1219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tx1"/>
                </a:solidFill>
              </a:rPr>
              <a:t>Missionary</a:t>
            </a:r>
          </a:p>
        </p:txBody>
      </p:sp>
      <p:sp>
        <p:nvSpPr>
          <p:cNvPr id="57353" name="Text Box 16"/>
          <p:cNvSpPr txBox="1">
            <a:spLocks noChangeArrowheads="1"/>
          </p:cNvSpPr>
          <p:nvPr/>
        </p:nvSpPr>
        <p:spPr bwMode="auto">
          <a:xfrm>
            <a:off x="6553200" y="5149850"/>
            <a:ext cx="914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tx1"/>
                </a:solidFill>
              </a:rPr>
              <a:t>Church</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590"/>
                                        </p:tgtEl>
                                        <p:attrNameLst>
                                          <p:attrName>style.visibility</p:attrName>
                                        </p:attrNameLst>
                                      </p:cBhvr>
                                      <p:to>
                                        <p:strVal val="visible"/>
                                      </p:to>
                                    </p:set>
                                    <p:anim calcmode="lin" valueType="num">
                                      <p:cBhvr>
                                        <p:cTn id="7" dur="500" fill="hold"/>
                                        <p:tgtEl>
                                          <p:spTgt spid="24590"/>
                                        </p:tgtEl>
                                        <p:attrNameLst>
                                          <p:attrName>ppt_w</p:attrName>
                                        </p:attrNameLst>
                                      </p:cBhvr>
                                      <p:tavLst>
                                        <p:tav tm="0">
                                          <p:val>
                                            <p:fltVal val="0"/>
                                          </p:val>
                                        </p:tav>
                                        <p:tav tm="100000">
                                          <p:val>
                                            <p:strVal val="#ppt_w"/>
                                          </p:val>
                                        </p:tav>
                                      </p:tavLst>
                                    </p:anim>
                                    <p:anim calcmode="lin" valueType="num">
                                      <p:cBhvr>
                                        <p:cTn id="8" dur="500" fill="hold"/>
                                        <p:tgtEl>
                                          <p:spTgt spid="24590"/>
                                        </p:tgtEl>
                                        <p:attrNameLst>
                                          <p:attrName>ppt_h</p:attrName>
                                        </p:attrNameLst>
                                      </p:cBhvr>
                                      <p:tavLst>
                                        <p:tav tm="0">
                                          <p:val>
                                            <p:fltVal val="0"/>
                                          </p:val>
                                        </p:tav>
                                        <p:tav tm="100000">
                                          <p:val>
                                            <p:strVal val="#ppt_h"/>
                                          </p:val>
                                        </p:tav>
                                      </p:tavLst>
                                    </p:anim>
                                    <p:animEffect transition="in" filter="fade">
                                      <p:cBhvr>
                                        <p:cTn id="9" dur="500"/>
                                        <p:tgtEl>
                                          <p:spTgt spid="24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26628" name="Rectangle 4"/>
          <p:cNvSpPr>
            <a:spLocks noGrp="1" noChangeArrowheads="1"/>
          </p:cNvSpPr>
          <p:nvPr>
            <p:ph type="ctrTitle"/>
          </p:nvPr>
        </p:nvSpPr>
        <p:spPr>
          <a:xfrm>
            <a:off x="685800" y="152400"/>
            <a:ext cx="7772400" cy="838200"/>
          </a:xfrm>
        </p:spPr>
        <p:txBody>
          <a:bodyPr/>
          <a:lstStyle/>
          <a:p>
            <a:pPr>
              <a:defRPr/>
            </a:pPr>
            <a:r>
              <a:rPr lang="en-US" sz="3600" dirty="0">
                <a:solidFill>
                  <a:srgbClr val="FFFF00"/>
                </a:solidFill>
                <a:effectLst>
                  <a:outerShdw blurRad="38100" dist="38100" dir="2700000" algn="tl">
                    <a:srgbClr val="000000"/>
                  </a:outerShdw>
                </a:effectLst>
                <a:ea typeface="+mj-ea"/>
                <a:cs typeface="+mj-cs"/>
              </a:rPr>
              <a:t>Four Stages of Missions Activity</a:t>
            </a:r>
            <a:endParaRPr lang="en-US" dirty="0">
              <a:solidFill>
                <a:srgbClr val="FFFF00"/>
              </a:solidFill>
              <a:ea typeface="+mj-ea"/>
              <a:cs typeface="+mj-cs"/>
            </a:endParaRPr>
          </a:p>
        </p:txBody>
      </p:sp>
      <p:sp>
        <p:nvSpPr>
          <p:cNvPr id="26629" name="Text Box 5"/>
          <p:cNvSpPr txBox="1">
            <a:spLocks noChangeArrowheads="1"/>
          </p:cNvSpPr>
          <p:nvPr/>
        </p:nvSpPr>
        <p:spPr bwMode="auto">
          <a:xfrm>
            <a:off x="838200" y="2438400"/>
            <a:ext cx="2819400" cy="2014538"/>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3600" b="1">
                <a:solidFill>
                  <a:schemeClr val="bg1"/>
                </a:solidFill>
                <a:effectLst>
                  <a:outerShdw blurRad="38100" dist="38100" dir="2700000" algn="tl">
                    <a:srgbClr val="000000"/>
                  </a:outerShdw>
                </a:effectLst>
                <a:latin typeface="Times" pitchFamily="-111" charset="0"/>
              </a:rPr>
              <a:t>Stage Three:</a:t>
            </a:r>
          </a:p>
          <a:p>
            <a:pPr algn="ctr">
              <a:spcBef>
                <a:spcPct val="50000"/>
              </a:spcBef>
              <a:defRPr/>
            </a:pPr>
            <a:r>
              <a:rPr lang="en-US" sz="3600" b="1">
                <a:solidFill>
                  <a:schemeClr val="bg1"/>
                </a:solidFill>
                <a:effectLst>
                  <a:outerShdw blurRad="38100" dist="38100" dir="2700000" algn="tl">
                    <a:srgbClr val="000000"/>
                  </a:outerShdw>
                </a:effectLst>
                <a:latin typeface="Times" pitchFamily="-111" charset="0"/>
              </a:rPr>
              <a:t>Partnership Stage</a:t>
            </a:r>
            <a:endParaRPr lang="en-US" sz="3600">
              <a:solidFill>
                <a:schemeClr val="tx1"/>
              </a:solidFill>
              <a:latin typeface="Times" pitchFamily="-111" charset="0"/>
            </a:endParaRPr>
          </a:p>
        </p:txBody>
      </p:sp>
      <p:sp>
        <p:nvSpPr>
          <p:cNvPr id="59397" name="Text Box 6"/>
          <p:cNvSpPr txBox="1">
            <a:spLocks noChangeArrowheads="1"/>
          </p:cNvSpPr>
          <p:nvPr/>
        </p:nvSpPr>
        <p:spPr bwMode="auto">
          <a:xfrm>
            <a:off x="2133600" y="1066800"/>
            <a:ext cx="4648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solidFill>
                <a:schemeClr val="tx1"/>
              </a:solidFill>
            </a:endParaRPr>
          </a:p>
        </p:txBody>
      </p:sp>
      <p:pic>
        <p:nvPicPr>
          <p:cNvPr id="59398" name="Picture 7"/>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81600" y="2032000"/>
            <a:ext cx="950913" cy="3149600"/>
          </a:xfrm>
          <a:prstGeom prst="rect">
            <a:avLst/>
          </a:prstGeom>
          <a:noFill/>
          <a:ln w="9525">
            <a:noFill/>
            <a:miter lim="800000"/>
            <a:headEnd/>
            <a:tailEnd/>
          </a:ln>
        </p:spPr>
      </p:pic>
      <p:sp>
        <p:nvSpPr>
          <p:cNvPr id="59400" name="Text Box 9"/>
          <p:cNvSpPr txBox="1">
            <a:spLocks noChangeArrowheads="1"/>
          </p:cNvSpPr>
          <p:nvPr/>
        </p:nvSpPr>
        <p:spPr bwMode="auto">
          <a:xfrm>
            <a:off x="5105400" y="5149850"/>
            <a:ext cx="1219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tx1"/>
                </a:solidFill>
              </a:rPr>
              <a:t>Missionary</a:t>
            </a:r>
          </a:p>
        </p:txBody>
      </p:sp>
      <p:sp>
        <p:nvSpPr>
          <p:cNvPr id="59401" name="Text Box 10"/>
          <p:cNvSpPr txBox="1">
            <a:spLocks noChangeArrowheads="1"/>
          </p:cNvSpPr>
          <p:nvPr/>
        </p:nvSpPr>
        <p:spPr bwMode="auto">
          <a:xfrm>
            <a:off x="6553200" y="5149850"/>
            <a:ext cx="914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tx1"/>
                </a:solidFill>
              </a:rPr>
              <a:t>Church</a:t>
            </a:r>
          </a:p>
        </p:txBody>
      </p:sp>
      <p:pic>
        <p:nvPicPr>
          <p:cNvPr id="10" name="Picture 14"/>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53200" y="3048000"/>
            <a:ext cx="838200" cy="2019300"/>
          </a:xfrm>
          <a:prstGeom prst="rect">
            <a:avLst/>
          </a:prstGeom>
          <a:noFill/>
          <a:ln w="9525">
            <a:noFill/>
            <a:miter lim="800000"/>
            <a:headEnd/>
            <a:tailEnd/>
          </a:ln>
        </p:spPr>
      </p:pic>
    </p:spTree>
  </p:cSld>
  <p:clrMapOvr>
    <a:masterClrMapping/>
  </p:clrMapOvr>
  <p:transition>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withEffect">
                                  <p:stCondLst>
                                    <p:cond delay="0"/>
                                  </p:stCondLst>
                                  <p:childTnLst>
                                    <p:anim calcmode="lin" valueType="num">
                                      <p:cBhvr>
                                        <p:cTn id="6" dur="500"/>
                                        <p:tgtEl>
                                          <p:spTgt spid="10"/>
                                        </p:tgtEl>
                                        <p:attrNameLst>
                                          <p:attrName>ppt_w</p:attrName>
                                        </p:attrNameLst>
                                      </p:cBhvr>
                                      <p:tavLst>
                                        <p:tav tm="0">
                                          <p:val>
                                            <p:strVal val="ppt_w"/>
                                          </p:val>
                                        </p:tav>
                                        <p:tav tm="100000">
                                          <p:val>
                                            <p:fltVal val="0"/>
                                          </p:val>
                                        </p:tav>
                                      </p:tavLst>
                                    </p:anim>
                                    <p:anim calcmode="lin" valueType="num">
                                      <p:cBhvr>
                                        <p:cTn id="7" dur="500"/>
                                        <p:tgtEl>
                                          <p:spTgt spid="10"/>
                                        </p:tgtEl>
                                        <p:attrNameLst>
                                          <p:attrName>ppt_h</p:attrName>
                                        </p:attrNameLst>
                                      </p:cBhvr>
                                      <p:tavLst>
                                        <p:tav tm="0">
                                          <p:val>
                                            <p:strVal val="ppt_h"/>
                                          </p:val>
                                        </p:tav>
                                        <p:tav tm="100000">
                                          <p:val>
                                            <p:fltVal val="0"/>
                                          </p:val>
                                        </p:tav>
                                      </p:tavLst>
                                    </p:anim>
                                    <p:animEffect transition="out" filter="fade">
                                      <p:cBhvr>
                                        <p:cTn id="8" dur="500"/>
                                        <p:tgtEl>
                                          <p:spTgt spid="10"/>
                                        </p:tgtEl>
                                      </p:cBhvr>
                                    </p:animEffect>
                                    <p:set>
                                      <p:cBhvr>
                                        <p:cTn id="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9394" name="Picture 2"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26628" name="Rectangle 4"/>
          <p:cNvSpPr>
            <a:spLocks noGrp="1" noChangeArrowheads="1"/>
          </p:cNvSpPr>
          <p:nvPr>
            <p:ph type="ctrTitle"/>
          </p:nvPr>
        </p:nvSpPr>
        <p:spPr>
          <a:xfrm>
            <a:off x="685800" y="152400"/>
            <a:ext cx="7772400" cy="838200"/>
          </a:xfrm>
        </p:spPr>
        <p:txBody>
          <a:bodyPr/>
          <a:lstStyle/>
          <a:p>
            <a:pPr>
              <a:defRPr/>
            </a:pPr>
            <a:r>
              <a:rPr lang="en-US" sz="3600" dirty="0">
                <a:solidFill>
                  <a:srgbClr val="FFFF00"/>
                </a:solidFill>
                <a:effectLst>
                  <a:outerShdw blurRad="38100" dist="38100" dir="2700000" algn="tl">
                    <a:srgbClr val="000000"/>
                  </a:outerShdw>
                </a:effectLst>
                <a:ea typeface="+mj-ea"/>
                <a:cs typeface="+mj-cs"/>
              </a:rPr>
              <a:t>Four Stages of Missions Activity</a:t>
            </a:r>
            <a:endParaRPr lang="en-US" dirty="0">
              <a:solidFill>
                <a:srgbClr val="FFFF00"/>
              </a:solidFill>
              <a:ea typeface="+mj-ea"/>
              <a:cs typeface="+mj-cs"/>
            </a:endParaRPr>
          </a:p>
        </p:txBody>
      </p:sp>
      <p:sp>
        <p:nvSpPr>
          <p:cNvPr id="26629" name="Text Box 5"/>
          <p:cNvSpPr txBox="1">
            <a:spLocks noChangeArrowheads="1"/>
          </p:cNvSpPr>
          <p:nvPr/>
        </p:nvSpPr>
        <p:spPr bwMode="auto">
          <a:xfrm>
            <a:off x="838200" y="2438400"/>
            <a:ext cx="2819400" cy="2014538"/>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3600" b="1">
                <a:solidFill>
                  <a:srgbClr val="FFFFFF"/>
                </a:solidFill>
                <a:effectLst>
                  <a:outerShdw blurRad="38100" dist="38100" dir="2700000" algn="tl">
                    <a:srgbClr val="000000"/>
                  </a:outerShdw>
                </a:effectLst>
                <a:latin typeface="Times" pitchFamily="-111" charset="0"/>
              </a:rPr>
              <a:t>Stage Three:</a:t>
            </a:r>
          </a:p>
          <a:p>
            <a:pPr algn="ctr">
              <a:spcBef>
                <a:spcPct val="50000"/>
              </a:spcBef>
              <a:defRPr/>
            </a:pPr>
            <a:r>
              <a:rPr lang="en-US" sz="3600" b="1">
                <a:solidFill>
                  <a:srgbClr val="FFFFFF"/>
                </a:solidFill>
                <a:effectLst>
                  <a:outerShdw blurRad="38100" dist="38100" dir="2700000" algn="tl">
                    <a:srgbClr val="000000"/>
                  </a:outerShdw>
                </a:effectLst>
                <a:latin typeface="Times" pitchFamily="-111" charset="0"/>
              </a:rPr>
              <a:t>Partnership Stage</a:t>
            </a:r>
            <a:endParaRPr lang="en-US" sz="3600">
              <a:solidFill>
                <a:srgbClr val="000000"/>
              </a:solidFill>
              <a:latin typeface="Times" pitchFamily="-111" charset="0"/>
            </a:endParaRPr>
          </a:p>
        </p:txBody>
      </p:sp>
      <p:sp>
        <p:nvSpPr>
          <p:cNvPr id="59397" name="Text Box 6"/>
          <p:cNvSpPr txBox="1">
            <a:spLocks noChangeArrowheads="1"/>
          </p:cNvSpPr>
          <p:nvPr/>
        </p:nvSpPr>
        <p:spPr bwMode="auto">
          <a:xfrm>
            <a:off x="2133600" y="1066800"/>
            <a:ext cx="4648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solidFill>
                <a:srgbClr val="000000"/>
              </a:solidFill>
            </a:endParaRPr>
          </a:p>
        </p:txBody>
      </p:sp>
      <p:pic>
        <p:nvPicPr>
          <p:cNvPr id="59398" name="Picture 7"/>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81600" y="2032000"/>
            <a:ext cx="950913" cy="3149600"/>
          </a:xfrm>
          <a:prstGeom prst="rect">
            <a:avLst/>
          </a:prstGeom>
          <a:noFill/>
          <a:ln w="9525">
            <a:noFill/>
            <a:miter lim="800000"/>
            <a:headEnd/>
            <a:tailEnd/>
          </a:ln>
        </p:spPr>
      </p:pic>
      <p:pic>
        <p:nvPicPr>
          <p:cNvPr id="26632" name="Picture 8"/>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53200" y="2057400"/>
            <a:ext cx="1066800" cy="3124200"/>
          </a:xfrm>
          <a:prstGeom prst="rect">
            <a:avLst/>
          </a:prstGeom>
          <a:noFill/>
          <a:ln w="9525">
            <a:noFill/>
            <a:miter lim="800000"/>
            <a:headEnd/>
            <a:tailEnd/>
          </a:ln>
        </p:spPr>
      </p:pic>
      <p:sp>
        <p:nvSpPr>
          <p:cNvPr id="59400" name="Text Box 9"/>
          <p:cNvSpPr txBox="1">
            <a:spLocks noChangeArrowheads="1"/>
          </p:cNvSpPr>
          <p:nvPr/>
        </p:nvSpPr>
        <p:spPr bwMode="auto">
          <a:xfrm>
            <a:off x="5105400" y="5149850"/>
            <a:ext cx="1219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rgbClr val="000000"/>
                </a:solidFill>
              </a:rPr>
              <a:t>Missionary</a:t>
            </a:r>
          </a:p>
        </p:txBody>
      </p:sp>
      <p:sp>
        <p:nvSpPr>
          <p:cNvPr id="59401" name="Text Box 10"/>
          <p:cNvSpPr txBox="1">
            <a:spLocks noChangeArrowheads="1"/>
          </p:cNvSpPr>
          <p:nvPr/>
        </p:nvSpPr>
        <p:spPr bwMode="auto">
          <a:xfrm>
            <a:off x="6553200" y="5149850"/>
            <a:ext cx="914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rgbClr val="000000"/>
                </a:solidFill>
              </a:rPr>
              <a:t>Church</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34493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6632"/>
                                        </p:tgtEl>
                                        <p:attrNameLst>
                                          <p:attrName>style.visibility</p:attrName>
                                        </p:attrNameLst>
                                      </p:cBhvr>
                                      <p:to>
                                        <p:strVal val="visible"/>
                                      </p:to>
                                    </p:set>
                                    <p:anim calcmode="lin" valueType="num">
                                      <p:cBhvr>
                                        <p:cTn id="7" dur="500" fill="hold"/>
                                        <p:tgtEl>
                                          <p:spTgt spid="26632"/>
                                        </p:tgtEl>
                                        <p:attrNameLst>
                                          <p:attrName>ppt_w</p:attrName>
                                        </p:attrNameLst>
                                      </p:cBhvr>
                                      <p:tavLst>
                                        <p:tav tm="0">
                                          <p:val>
                                            <p:fltVal val="0"/>
                                          </p:val>
                                        </p:tav>
                                        <p:tav tm="100000">
                                          <p:val>
                                            <p:strVal val="#ppt_w"/>
                                          </p:val>
                                        </p:tav>
                                      </p:tavLst>
                                    </p:anim>
                                    <p:anim calcmode="lin" valueType="num">
                                      <p:cBhvr>
                                        <p:cTn id="8" dur="500" fill="hold"/>
                                        <p:tgtEl>
                                          <p:spTgt spid="2663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xit" presetSubtype="32" fill="hold" nodeType="clickEffect">
                                  <p:stCondLst>
                                    <p:cond delay="0"/>
                                  </p:stCondLst>
                                  <p:childTnLst>
                                    <p:anim calcmode="lin" valueType="num">
                                      <p:cBhvr>
                                        <p:cTn id="12" dur="500"/>
                                        <p:tgtEl>
                                          <p:spTgt spid="59398"/>
                                        </p:tgtEl>
                                        <p:attrNameLst>
                                          <p:attrName>ppt_w</p:attrName>
                                        </p:attrNameLst>
                                      </p:cBhvr>
                                      <p:tavLst>
                                        <p:tav tm="0">
                                          <p:val>
                                            <p:strVal val="ppt_w"/>
                                          </p:val>
                                        </p:tav>
                                        <p:tav tm="100000">
                                          <p:val>
                                            <p:fltVal val="0"/>
                                          </p:val>
                                        </p:tav>
                                      </p:tavLst>
                                    </p:anim>
                                    <p:anim calcmode="lin" valueType="num">
                                      <p:cBhvr>
                                        <p:cTn id="13" dur="500"/>
                                        <p:tgtEl>
                                          <p:spTgt spid="59398"/>
                                        </p:tgtEl>
                                        <p:attrNameLst>
                                          <p:attrName>ppt_h</p:attrName>
                                        </p:attrNameLst>
                                      </p:cBhvr>
                                      <p:tavLst>
                                        <p:tav tm="0">
                                          <p:val>
                                            <p:strVal val="ppt_h"/>
                                          </p:val>
                                        </p:tav>
                                        <p:tav tm="100000">
                                          <p:val>
                                            <p:fltVal val="0"/>
                                          </p:val>
                                        </p:tav>
                                      </p:tavLst>
                                    </p:anim>
                                    <p:animEffect transition="out" filter="fade">
                                      <p:cBhvr>
                                        <p:cTn id="14" dur="500"/>
                                        <p:tgtEl>
                                          <p:spTgt spid="59398"/>
                                        </p:tgtEl>
                                      </p:cBhvr>
                                    </p:animEffect>
                                    <p:set>
                                      <p:cBhvr>
                                        <p:cTn id="15" dur="1" fill="hold">
                                          <p:stCondLst>
                                            <p:cond delay="499"/>
                                          </p:stCondLst>
                                        </p:cTn>
                                        <p:tgtEl>
                                          <p:spTgt spid="593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2" name="Picture 2"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28676" name="Rectangle 4"/>
          <p:cNvSpPr>
            <a:spLocks noGrp="1" noChangeArrowheads="1"/>
          </p:cNvSpPr>
          <p:nvPr>
            <p:ph type="ctrTitle"/>
          </p:nvPr>
        </p:nvSpPr>
        <p:spPr>
          <a:xfrm>
            <a:off x="685800" y="152400"/>
            <a:ext cx="7772400" cy="838200"/>
          </a:xfrm>
        </p:spPr>
        <p:txBody>
          <a:bodyPr/>
          <a:lstStyle/>
          <a:p>
            <a:pPr>
              <a:defRPr/>
            </a:pPr>
            <a:r>
              <a:rPr lang="en-US" sz="3600" dirty="0">
                <a:solidFill>
                  <a:srgbClr val="FFFF00"/>
                </a:solidFill>
                <a:effectLst>
                  <a:outerShdw blurRad="38100" dist="38100" dir="2700000" algn="tl">
                    <a:srgbClr val="000000"/>
                  </a:outerShdw>
                </a:effectLst>
                <a:ea typeface="+mj-ea"/>
                <a:cs typeface="+mj-cs"/>
              </a:rPr>
              <a:t>Four Stages of Missions Activity</a:t>
            </a:r>
            <a:endParaRPr lang="en-US" dirty="0">
              <a:solidFill>
                <a:srgbClr val="FFFF00"/>
              </a:solidFill>
              <a:ea typeface="+mj-ea"/>
              <a:cs typeface="+mj-cs"/>
            </a:endParaRPr>
          </a:p>
        </p:txBody>
      </p:sp>
      <p:sp>
        <p:nvSpPr>
          <p:cNvPr id="28677" name="Text Box 5"/>
          <p:cNvSpPr txBox="1">
            <a:spLocks noChangeArrowheads="1"/>
          </p:cNvSpPr>
          <p:nvPr/>
        </p:nvSpPr>
        <p:spPr bwMode="auto">
          <a:xfrm>
            <a:off x="838200" y="2438400"/>
            <a:ext cx="2971800" cy="2014538"/>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3600" b="1">
                <a:solidFill>
                  <a:schemeClr val="bg1"/>
                </a:solidFill>
                <a:effectLst>
                  <a:outerShdw blurRad="38100" dist="38100" dir="2700000" algn="tl">
                    <a:srgbClr val="000000"/>
                  </a:outerShdw>
                </a:effectLst>
                <a:latin typeface="Times" pitchFamily="-111" charset="0"/>
              </a:rPr>
              <a:t>Stage Four:</a:t>
            </a:r>
          </a:p>
          <a:p>
            <a:pPr algn="ctr">
              <a:spcBef>
                <a:spcPct val="50000"/>
              </a:spcBef>
              <a:defRPr/>
            </a:pPr>
            <a:r>
              <a:rPr lang="en-US" sz="3600" b="1">
                <a:solidFill>
                  <a:schemeClr val="bg1"/>
                </a:solidFill>
                <a:effectLst>
                  <a:outerShdw blurRad="38100" dist="38100" dir="2700000" algn="tl">
                    <a:srgbClr val="000000"/>
                  </a:outerShdw>
                </a:effectLst>
                <a:latin typeface="Times" pitchFamily="-111" charset="0"/>
              </a:rPr>
              <a:t>Participation Stage</a:t>
            </a:r>
            <a:endParaRPr lang="en-US" sz="3600">
              <a:solidFill>
                <a:schemeClr val="tx1"/>
              </a:solidFill>
              <a:latin typeface="Times" pitchFamily="-111" charset="0"/>
            </a:endParaRPr>
          </a:p>
        </p:txBody>
      </p:sp>
      <p:sp>
        <p:nvSpPr>
          <p:cNvPr id="61445" name="Text Box 6"/>
          <p:cNvSpPr txBox="1">
            <a:spLocks noChangeArrowheads="1"/>
          </p:cNvSpPr>
          <p:nvPr/>
        </p:nvSpPr>
        <p:spPr bwMode="auto">
          <a:xfrm>
            <a:off x="2133600" y="1066800"/>
            <a:ext cx="4648200" cy="457200"/>
          </a:xfrm>
          <a:prstGeom prst="rect">
            <a:avLst/>
          </a:prstGeom>
          <a:noFill/>
          <a:ln w="9525">
            <a:noFill/>
            <a:miter lim="800000"/>
            <a:headEnd/>
            <a:tailEnd/>
          </a:ln>
        </p:spPr>
        <p:txBody>
          <a:bodyPr>
            <a:prstTxWarp prst="textNoShape">
              <a:avLst/>
            </a:prstTxWarp>
            <a:spAutoFit/>
          </a:bodyPr>
          <a:lstStyle/>
          <a:p>
            <a:pPr>
              <a:spcBef>
                <a:spcPct val="50000"/>
              </a:spcBef>
            </a:pPr>
            <a:endParaRPr lang="en-US">
              <a:solidFill>
                <a:schemeClr val="tx1"/>
              </a:solidFill>
            </a:endParaRPr>
          </a:p>
        </p:txBody>
      </p:sp>
      <p:pic>
        <p:nvPicPr>
          <p:cNvPr id="28679" name="Picture 7"/>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81600" y="2971800"/>
            <a:ext cx="758825" cy="2209800"/>
          </a:xfrm>
          <a:prstGeom prst="rect">
            <a:avLst/>
          </a:prstGeom>
          <a:noFill/>
          <a:ln w="9525">
            <a:noFill/>
            <a:miter lim="800000"/>
            <a:headEnd/>
            <a:tailEnd/>
          </a:ln>
        </p:spPr>
      </p:pic>
      <p:pic>
        <p:nvPicPr>
          <p:cNvPr id="61447" name="Picture 8"/>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553200" y="2057400"/>
            <a:ext cx="1066800" cy="3124200"/>
          </a:xfrm>
          <a:prstGeom prst="rect">
            <a:avLst/>
          </a:prstGeom>
          <a:noFill/>
          <a:ln w="9525">
            <a:noFill/>
            <a:miter lim="800000"/>
            <a:headEnd/>
            <a:tailEnd/>
          </a:ln>
        </p:spPr>
      </p:pic>
      <p:sp>
        <p:nvSpPr>
          <p:cNvPr id="61448" name="Text Box 9"/>
          <p:cNvSpPr txBox="1">
            <a:spLocks noChangeArrowheads="1"/>
          </p:cNvSpPr>
          <p:nvPr/>
        </p:nvSpPr>
        <p:spPr bwMode="auto">
          <a:xfrm>
            <a:off x="5105400" y="5149850"/>
            <a:ext cx="12192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tx1"/>
                </a:solidFill>
              </a:rPr>
              <a:t>Missionary</a:t>
            </a:r>
          </a:p>
        </p:txBody>
      </p:sp>
      <p:sp>
        <p:nvSpPr>
          <p:cNvPr id="61449" name="Text Box 10"/>
          <p:cNvSpPr txBox="1">
            <a:spLocks noChangeArrowheads="1"/>
          </p:cNvSpPr>
          <p:nvPr/>
        </p:nvSpPr>
        <p:spPr bwMode="auto">
          <a:xfrm>
            <a:off x="6553200" y="5149850"/>
            <a:ext cx="914400" cy="336550"/>
          </a:xfrm>
          <a:prstGeom prst="rect">
            <a:avLst/>
          </a:prstGeom>
          <a:noFill/>
          <a:ln w="9525">
            <a:noFill/>
            <a:miter lim="800000"/>
            <a:headEnd/>
            <a:tailEnd/>
          </a:ln>
        </p:spPr>
        <p:txBody>
          <a:bodyPr>
            <a:prstTxWarp prst="textNoShape">
              <a:avLst/>
            </a:prstTxWarp>
            <a:spAutoFit/>
          </a:bodyPr>
          <a:lstStyle/>
          <a:p>
            <a:pPr>
              <a:spcBef>
                <a:spcPct val="50000"/>
              </a:spcBef>
            </a:pPr>
            <a:r>
              <a:rPr lang="en-US" sz="1600" b="1">
                <a:solidFill>
                  <a:schemeClr val="tx1"/>
                </a:solidFill>
              </a:rPr>
              <a:t>Church</a:t>
            </a: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679"/>
                                        </p:tgtEl>
                                        <p:attrNameLst>
                                          <p:attrName>style.visibility</p:attrName>
                                        </p:attrNameLst>
                                      </p:cBhvr>
                                      <p:to>
                                        <p:strVal val="visible"/>
                                      </p:to>
                                    </p:set>
                                    <p:anim calcmode="lin" valueType="num">
                                      <p:cBhvr>
                                        <p:cTn id="7" dur="500" fill="hold"/>
                                        <p:tgtEl>
                                          <p:spTgt spid="28679"/>
                                        </p:tgtEl>
                                        <p:attrNameLst>
                                          <p:attrName>ppt_w</p:attrName>
                                        </p:attrNameLst>
                                      </p:cBhvr>
                                      <p:tavLst>
                                        <p:tav tm="0">
                                          <p:val>
                                            <p:fltVal val="0"/>
                                          </p:val>
                                        </p:tav>
                                        <p:tav tm="100000">
                                          <p:val>
                                            <p:strVal val="#ppt_w"/>
                                          </p:val>
                                        </p:tav>
                                      </p:tavLst>
                                    </p:anim>
                                    <p:anim calcmode="lin" valueType="num">
                                      <p:cBhvr>
                                        <p:cTn id="8" dur="500" fill="hold"/>
                                        <p:tgtEl>
                                          <p:spTgt spid="28679"/>
                                        </p:tgtEl>
                                        <p:attrNameLst>
                                          <p:attrName>ppt_h</p:attrName>
                                        </p:attrNameLst>
                                      </p:cBhvr>
                                      <p:tavLst>
                                        <p:tav tm="0">
                                          <p:val>
                                            <p:fltVal val="0"/>
                                          </p:val>
                                        </p:tav>
                                        <p:tav tm="100000">
                                          <p:val>
                                            <p:strVal val="#ppt_h"/>
                                          </p:val>
                                        </p:tav>
                                      </p:tavLst>
                                    </p:anim>
                                    <p:animEffect transition="in" filter="fade">
                                      <p:cBhvr>
                                        <p:cTn id="9"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3048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Three Eras of Modern Missions</a:t>
            </a:r>
            <a:endParaRPr lang="en-US" dirty="0">
              <a:solidFill>
                <a:srgbClr val="FFFF00"/>
              </a:solidFill>
              <a:effectLst>
                <a:outerShdw blurRad="38100" dist="38100" dir="2700000" algn="tl">
                  <a:srgbClr val="FFFFFF"/>
                </a:outerShdw>
              </a:effectLst>
              <a:ea typeface="+mj-ea"/>
              <a:cs typeface="+mj-cs"/>
            </a:endParaRPr>
          </a:p>
        </p:txBody>
      </p:sp>
      <p:sp>
        <p:nvSpPr>
          <p:cNvPr id="63491" name="Line 5"/>
          <p:cNvSpPr>
            <a:spLocks noChangeShapeType="1"/>
          </p:cNvSpPr>
          <p:nvPr/>
        </p:nvSpPr>
        <p:spPr bwMode="auto">
          <a:xfrm>
            <a:off x="0" y="39624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34822" name="Text Box 6"/>
          <p:cNvSpPr txBox="1">
            <a:spLocks noChangeArrowheads="1"/>
          </p:cNvSpPr>
          <p:nvPr/>
        </p:nvSpPr>
        <p:spPr bwMode="auto">
          <a:xfrm>
            <a:off x="1600200" y="39624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1865</a:t>
            </a:r>
            <a:endParaRPr lang="en-US">
              <a:solidFill>
                <a:schemeClr val="tx1"/>
              </a:solidFill>
              <a:latin typeface="Times" pitchFamily="-111" charset="0"/>
            </a:endParaRPr>
          </a:p>
        </p:txBody>
      </p:sp>
      <p:sp>
        <p:nvSpPr>
          <p:cNvPr id="34824" name="Text Box 8"/>
          <p:cNvSpPr txBox="1">
            <a:spLocks noChangeArrowheads="1"/>
          </p:cNvSpPr>
          <p:nvPr/>
        </p:nvSpPr>
        <p:spPr bwMode="auto">
          <a:xfrm>
            <a:off x="6172200" y="3962400"/>
            <a:ext cx="97155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1910</a:t>
            </a:r>
            <a:endParaRPr lang="en-US">
              <a:solidFill>
                <a:schemeClr val="tx1"/>
              </a:solidFill>
              <a:latin typeface="Times" pitchFamily="-111" charset="0"/>
            </a:endParaRPr>
          </a:p>
        </p:txBody>
      </p:sp>
      <p:sp>
        <p:nvSpPr>
          <p:cNvPr id="34828" name="Text Box 12"/>
          <p:cNvSpPr txBox="1">
            <a:spLocks noChangeArrowheads="1"/>
          </p:cNvSpPr>
          <p:nvPr/>
        </p:nvSpPr>
        <p:spPr bwMode="auto">
          <a:xfrm>
            <a:off x="152400" y="1843088"/>
            <a:ext cx="1676400" cy="519112"/>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bg1"/>
                </a:solidFill>
                <a:effectLst>
                  <a:outerShdw blurRad="38100" dist="38100" dir="2700000" algn="tl">
                    <a:srgbClr val="000000"/>
                  </a:outerShdw>
                </a:effectLst>
                <a:latin typeface="Times" pitchFamily="-111" charset="0"/>
              </a:rPr>
              <a:t>First Era</a:t>
            </a:r>
          </a:p>
        </p:txBody>
      </p:sp>
      <p:sp>
        <p:nvSpPr>
          <p:cNvPr id="34831" name="Text Box 15"/>
          <p:cNvSpPr txBox="1">
            <a:spLocks noChangeArrowheads="1"/>
          </p:cNvSpPr>
          <p:nvPr/>
        </p:nvSpPr>
        <p:spPr bwMode="auto">
          <a:xfrm>
            <a:off x="6934200" y="1843088"/>
            <a:ext cx="2057400" cy="519112"/>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bg1"/>
                </a:solidFill>
                <a:effectLst>
                  <a:outerShdw blurRad="38100" dist="38100" dir="2700000" algn="tl">
                    <a:srgbClr val="000000"/>
                  </a:outerShdw>
                </a:effectLst>
                <a:latin typeface="Times" pitchFamily="-111" charset="0"/>
              </a:rPr>
              <a:t>Second Era</a:t>
            </a:r>
            <a:endParaRPr lang="en-US" sz="2800">
              <a:solidFill>
                <a:schemeClr val="tx1"/>
              </a:solidFill>
              <a:effectLst>
                <a:outerShdw blurRad="38100" dist="38100" dir="2700000" algn="tl">
                  <a:srgbClr val="FFFFFF"/>
                </a:outerShdw>
              </a:effectLst>
              <a:latin typeface="Times" pitchFamily="-111" charset="0"/>
            </a:endParaRPr>
          </a:p>
        </p:txBody>
      </p:sp>
      <p:sp>
        <p:nvSpPr>
          <p:cNvPr id="63496" name="AutoShape 16"/>
          <p:cNvSpPr>
            <a:spLocks noChangeArrowheads="1"/>
          </p:cNvSpPr>
          <p:nvPr/>
        </p:nvSpPr>
        <p:spPr bwMode="auto">
          <a:xfrm>
            <a:off x="2286000" y="3984625"/>
            <a:ext cx="4038600" cy="1828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609 w 21600"/>
              <a:gd name="T13" fmla="*/ 4609 h 21600"/>
              <a:gd name="T14" fmla="*/ 16991 w 21600"/>
              <a:gd name="T15" fmla="*/ 16991 h 21600"/>
            </a:gdLst>
            <a:ahLst/>
            <a:cxnLst>
              <a:cxn ang="T8">
                <a:pos x="T0" y="T1"/>
              </a:cxn>
              <a:cxn ang="T9">
                <a:pos x="T2" y="T3"/>
              </a:cxn>
              <a:cxn ang="T10">
                <a:pos x="T4" y="T5"/>
              </a:cxn>
              <a:cxn ang="T11">
                <a:pos x="T6" y="T7"/>
              </a:cxn>
            </a:cxnLst>
            <a:rect l="T12" t="T13" r="T14" b="T15"/>
            <a:pathLst>
              <a:path w="21600" h="21600">
                <a:moveTo>
                  <a:pt x="0" y="0"/>
                </a:moveTo>
                <a:lnTo>
                  <a:pt x="5618" y="21600"/>
                </a:lnTo>
                <a:lnTo>
                  <a:pt x="15982" y="21600"/>
                </a:lnTo>
                <a:lnTo>
                  <a:pt x="21600" y="0"/>
                </a:lnTo>
                <a:close/>
              </a:path>
            </a:pathLst>
          </a:custGeom>
          <a:solidFill>
            <a:srgbClr val="3366FF">
              <a:alpha val="50195"/>
            </a:srgbClr>
          </a:solidFill>
          <a:ln w="19050">
            <a:solidFill>
              <a:schemeClr val="tx1"/>
            </a:solidFill>
            <a:miter lim="800000"/>
            <a:headEnd/>
            <a:tailEnd/>
          </a:ln>
        </p:spPr>
        <p:txBody>
          <a:bodyPr wrap="none" anchor="ctr">
            <a:prstTxWarp prst="textNoShape">
              <a:avLst/>
            </a:prstTxWarp>
          </a:bodyPr>
          <a:lstStyle/>
          <a:p>
            <a:endParaRPr lang="en-US"/>
          </a:p>
        </p:txBody>
      </p:sp>
      <p:sp>
        <p:nvSpPr>
          <p:cNvPr id="63497" name="Text Box 17"/>
          <p:cNvSpPr txBox="1">
            <a:spLocks noChangeArrowheads="1"/>
          </p:cNvSpPr>
          <p:nvPr/>
        </p:nvSpPr>
        <p:spPr bwMode="auto">
          <a:xfrm>
            <a:off x="3429000" y="3025775"/>
            <a:ext cx="1828800" cy="708025"/>
          </a:xfrm>
          <a:prstGeom prst="rect">
            <a:avLst/>
          </a:prstGeom>
          <a:noFill/>
          <a:ln w="9525">
            <a:noFill/>
            <a:miter lim="800000"/>
            <a:headEnd/>
            <a:tailEnd/>
          </a:ln>
        </p:spPr>
        <p:txBody>
          <a:bodyPr>
            <a:prstTxWarp prst="textNoShape">
              <a:avLst/>
            </a:prstTxWarp>
            <a:spAutoFit/>
          </a:bodyPr>
          <a:lstStyle/>
          <a:p>
            <a:pPr algn="ctr">
              <a:spcBef>
                <a:spcPct val="50000"/>
              </a:spcBef>
            </a:pPr>
            <a:r>
              <a:rPr lang="en-US" sz="2000" dirty="0">
                <a:solidFill>
                  <a:srgbClr val="CCEEDF"/>
                </a:solidFill>
                <a:effectLst>
                  <a:outerShdw blurRad="38100" dist="38100" dir="2700000" algn="tl">
                    <a:srgbClr val="000000">
                      <a:alpha val="43137"/>
                    </a:srgbClr>
                  </a:outerShdw>
                </a:effectLst>
              </a:rPr>
              <a:t>First Period of Transition</a:t>
            </a:r>
          </a:p>
        </p:txBody>
      </p:sp>
      <p:sp>
        <p:nvSpPr>
          <p:cNvPr id="34834" name="Text Box 18"/>
          <p:cNvSpPr txBox="1">
            <a:spLocks noChangeArrowheads="1"/>
          </p:cNvSpPr>
          <p:nvPr/>
        </p:nvSpPr>
        <p:spPr bwMode="auto">
          <a:xfrm>
            <a:off x="152400" y="4343400"/>
            <a:ext cx="6248400" cy="396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pPr>
              <a:spcBef>
                <a:spcPct val="50000"/>
              </a:spcBef>
              <a:defRPr/>
            </a:pPr>
            <a:r>
              <a:rPr lang="en-US" sz="2000" b="1" dirty="0">
                <a:solidFill>
                  <a:schemeClr val="tx1"/>
                </a:solidFill>
                <a:effectLst>
                  <a:outerShdw blurRad="38100" dist="38100" dir="2700000" algn="tl">
                    <a:srgbClr val="FFFFFF"/>
                  </a:outerShdw>
                </a:effectLst>
              </a:rPr>
              <a:t>Pioneer    -    Parent    -    Partnership   -    Participation</a:t>
            </a:r>
          </a:p>
        </p:txBody>
      </p:sp>
      <p:pic>
        <p:nvPicPr>
          <p:cNvPr id="63499" name="Picture 26"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4843" name="Text Box 27"/>
          <p:cNvSpPr txBox="1">
            <a:spLocks noChangeArrowheads="1"/>
          </p:cNvSpPr>
          <p:nvPr/>
        </p:nvSpPr>
        <p:spPr bwMode="auto">
          <a:xfrm>
            <a:off x="3581400" y="5029200"/>
            <a:ext cx="5562600" cy="39687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prstTxWarp prst="textNoShape">
              <a:avLst/>
            </a:prstTxWarp>
            <a:spAutoFit/>
          </a:bodyPr>
          <a:lstStyle/>
          <a:p>
            <a:pPr>
              <a:spcBef>
                <a:spcPct val="50000"/>
              </a:spcBef>
              <a:defRPr/>
            </a:pPr>
            <a:r>
              <a:rPr lang="en-US" sz="2000" b="1" dirty="0">
                <a:solidFill>
                  <a:schemeClr val="tx1"/>
                </a:solidFill>
                <a:effectLst>
                  <a:outerShdw blurRad="38100" dist="38100" dir="2700000" algn="tl">
                    <a:srgbClr val="FFFFFF"/>
                  </a:outerShdw>
                </a:effectLst>
              </a:rPr>
              <a:t>Pioneer   -  -  -  -  -</a:t>
            </a:r>
          </a:p>
        </p:txBody>
      </p:sp>
      <p:sp>
        <p:nvSpPr>
          <p:cNvPr id="63501" name="Arc 31"/>
          <p:cNvSpPr>
            <a:spLocks/>
          </p:cNvSpPr>
          <p:nvPr/>
        </p:nvSpPr>
        <p:spPr bwMode="auto">
          <a:xfrm flipH="1">
            <a:off x="2286000" y="1600200"/>
            <a:ext cx="68580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63502" name="Arc 32"/>
          <p:cNvSpPr>
            <a:spLocks/>
          </p:cNvSpPr>
          <p:nvPr/>
        </p:nvSpPr>
        <p:spPr bwMode="auto">
          <a:xfrm>
            <a:off x="76200" y="1600200"/>
            <a:ext cx="6248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pic>
        <p:nvPicPr>
          <p:cNvPr id="63503" name="Picture 33"/>
          <p:cNvPicPr>
            <a:picLocks noChangeAspect="1" noChangeArrowheads="1"/>
          </p:cNvPicPr>
          <p:nvPr/>
        </p:nvPicPr>
        <p:blipFill>
          <a:blip r:embed="rId4"/>
          <a:srcRect/>
          <a:stretch>
            <a:fillRect/>
          </a:stretch>
        </p:blipFill>
        <p:spPr bwMode="auto">
          <a:xfrm>
            <a:off x="1752600" y="2286000"/>
            <a:ext cx="1087438" cy="1520825"/>
          </a:xfrm>
          <a:prstGeom prst="rect">
            <a:avLst/>
          </a:prstGeom>
          <a:noFill/>
          <a:ln w="9525">
            <a:solidFill>
              <a:schemeClr val="tx1"/>
            </a:solidFill>
            <a:miter lim="800000"/>
            <a:headEnd/>
            <a:tailEnd/>
          </a:ln>
        </p:spPr>
      </p:pic>
      <p:sp>
        <p:nvSpPr>
          <p:cNvPr id="34853" name="Text Box 37" descr="Green marble"/>
          <p:cNvSpPr txBox="1">
            <a:spLocks noChangeArrowheads="1"/>
          </p:cNvSpPr>
          <p:nvPr/>
        </p:nvSpPr>
        <p:spPr bwMode="auto">
          <a:xfrm>
            <a:off x="5562600" y="2895600"/>
            <a:ext cx="1371600" cy="825500"/>
          </a:xfrm>
          <a:prstGeom prst="rect">
            <a:avLst/>
          </a:prstGeom>
          <a:blipFill dpi="0" rotWithShape="0">
            <a:blip r:embed="rId5"/>
            <a:srcRect/>
            <a:tile tx="0" ty="0" sx="100000" sy="100000" flip="none" algn="tl"/>
          </a:blipFill>
          <a:ln w="9525">
            <a:noFill/>
            <a:miter lim="800000"/>
            <a:headEnd/>
            <a:tailEnd/>
          </a:ln>
          <a:effectLst/>
          <a:scene3d>
            <a:camera prst="legacyObliqueTopLeft"/>
            <a:lightRig rig="legacyFlat3" dir="b"/>
          </a:scene3d>
          <a:sp3d prstMaterial="legacyMetal">
            <a:bevelT w="13500" h="13500" prst="angle"/>
            <a:bevelB w="13500" h="13500" prst="angle"/>
            <a:extrusionClr>
              <a:srgbClr val="006600"/>
            </a:extrusionClr>
          </a:sp3d>
        </p:spPr>
        <p:txBody>
          <a:bodyPr>
            <a:prstTxWarp prst="textNoShape">
              <a:avLst/>
            </a:prstTxWarp>
            <a:spAutoFit/>
            <a:flatTx/>
          </a:bodyPr>
          <a:lstStyle/>
          <a:p>
            <a:pPr algn="ctr">
              <a:spcBef>
                <a:spcPct val="50000"/>
              </a:spcBef>
              <a:defRPr/>
            </a:pPr>
            <a:r>
              <a:rPr lang="en-US" sz="1600">
                <a:solidFill>
                  <a:schemeClr val="bg1"/>
                </a:solidFill>
                <a:latin typeface="Times" pitchFamily="-111" charset="0"/>
              </a:rPr>
              <a:t>Edinburgh Missions Conference</a:t>
            </a:r>
            <a:endParaRPr lang="en-US" sz="1600" b="1">
              <a:solidFill>
                <a:schemeClr val="tx1"/>
              </a:solidFill>
              <a:effectLst>
                <a:outerShdw blurRad="38100" dist="38100" dir="2700000" algn="tl">
                  <a:srgbClr val="FFFFFF"/>
                </a:outerShdw>
              </a:effectLst>
              <a:latin typeface="Times" pitchFamily="-111"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34"/>
                                        </p:tgtEl>
                                        <p:attrNameLst>
                                          <p:attrName>style.visibility</p:attrName>
                                        </p:attrNameLst>
                                      </p:cBhvr>
                                      <p:to>
                                        <p:strVal val="visible"/>
                                      </p:to>
                                    </p:set>
                                    <p:anim calcmode="lin" valueType="num">
                                      <p:cBhvr additive="base">
                                        <p:cTn id="7" dur="500" fill="hold"/>
                                        <p:tgtEl>
                                          <p:spTgt spid="34834"/>
                                        </p:tgtEl>
                                        <p:attrNameLst>
                                          <p:attrName>ppt_x</p:attrName>
                                        </p:attrNameLst>
                                      </p:cBhvr>
                                      <p:tavLst>
                                        <p:tav tm="0">
                                          <p:val>
                                            <p:strVal val="0-#ppt_w/2"/>
                                          </p:val>
                                        </p:tav>
                                        <p:tav tm="100000">
                                          <p:val>
                                            <p:strVal val="#ppt_x"/>
                                          </p:val>
                                        </p:tav>
                                      </p:tavLst>
                                    </p:anim>
                                    <p:anim calcmode="lin" valueType="num">
                                      <p:cBhvr additive="base">
                                        <p:cTn id="8" dur="500" fill="hold"/>
                                        <p:tgtEl>
                                          <p:spTgt spid="348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4843"/>
                                        </p:tgtEl>
                                        <p:attrNameLst>
                                          <p:attrName>style.visibility</p:attrName>
                                        </p:attrNameLst>
                                      </p:cBhvr>
                                      <p:to>
                                        <p:strVal val="visible"/>
                                      </p:to>
                                    </p:set>
                                    <p:anim calcmode="lin" valueType="num">
                                      <p:cBhvr additive="base">
                                        <p:cTn id="13" dur="500" fill="hold"/>
                                        <p:tgtEl>
                                          <p:spTgt spid="34843"/>
                                        </p:tgtEl>
                                        <p:attrNameLst>
                                          <p:attrName>ppt_x</p:attrName>
                                        </p:attrNameLst>
                                      </p:cBhvr>
                                      <p:tavLst>
                                        <p:tav tm="0">
                                          <p:val>
                                            <p:strVal val="1+#ppt_w/2"/>
                                          </p:val>
                                        </p:tav>
                                        <p:tav tm="100000">
                                          <p:val>
                                            <p:strVal val="#ppt_x"/>
                                          </p:val>
                                        </p:tav>
                                      </p:tavLst>
                                    </p:anim>
                                    <p:anim calcmode="lin" valueType="num">
                                      <p:cBhvr additive="base">
                                        <p:cTn id="14" dur="500" fill="hold"/>
                                        <p:tgtEl>
                                          <p:spTgt spid="348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34" grpId="0" animBg="1" autoUpdateAnimBg="0"/>
      <p:bldP spid="34843" grpId="0" animBg="1" autoUpdateAnimBg="0"/>
    </p:bld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a:xfrm>
            <a:off x="1905000" y="152400"/>
            <a:ext cx="5105400" cy="1143000"/>
          </a:xfrm>
        </p:spPr>
        <p:txBody>
          <a:bodyPr/>
          <a:lstStyle/>
          <a:p>
            <a:pPr>
              <a:defRPr/>
            </a:pPr>
            <a:r>
              <a:rPr lang="en-US" b="1" dirty="0">
                <a:solidFill>
                  <a:srgbClr val="FFFF00"/>
                </a:solidFill>
                <a:effectLst>
                  <a:outerShdw blurRad="38100" dist="38100" dir="2700000" algn="tl">
                    <a:srgbClr val="000000"/>
                  </a:outerShdw>
                </a:effectLst>
                <a:ea typeface="+mj-ea"/>
                <a:cs typeface="+mj-cs"/>
              </a:rPr>
              <a:t>The “E” Scale</a:t>
            </a:r>
            <a:endParaRPr lang="en-US" dirty="0">
              <a:solidFill>
                <a:srgbClr val="FFFF00"/>
              </a:solidFill>
              <a:effectLst>
                <a:outerShdw blurRad="38100" dist="38100" dir="2700000" algn="tl">
                  <a:srgbClr val="FFFFFF"/>
                </a:outerShdw>
              </a:effectLst>
              <a:ea typeface="+mj-ea"/>
              <a:cs typeface="+mj-cs"/>
            </a:endParaRPr>
          </a:p>
        </p:txBody>
      </p:sp>
      <p:pic>
        <p:nvPicPr>
          <p:cNvPr id="65539" name="Picture 1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59410" name="Text Box 18"/>
          <p:cNvSpPr txBox="1">
            <a:spLocks noChangeArrowheads="1"/>
          </p:cNvSpPr>
          <p:nvPr/>
        </p:nvSpPr>
        <p:spPr bwMode="auto">
          <a:xfrm>
            <a:off x="533400" y="1676400"/>
            <a:ext cx="1143000" cy="64135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b="1">
                <a:solidFill>
                  <a:schemeClr val="bg1"/>
                </a:solidFill>
                <a:effectLst>
                  <a:outerShdw blurRad="38100" dist="38100" dir="2700000" algn="tl">
                    <a:srgbClr val="000000"/>
                  </a:outerShdw>
                </a:effectLst>
                <a:latin typeface="Times" pitchFamily="-111" charset="0"/>
              </a:rPr>
              <a:t>E-0:</a:t>
            </a:r>
            <a:endParaRPr lang="en-US">
              <a:solidFill>
                <a:schemeClr val="bg1"/>
              </a:solidFill>
              <a:effectLst>
                <a:outerShdw blurRad="38100" dist="38100" dir="2700000" algn="tl">
                  <a:srgbClr val="000000"/>
                </a:outerShdw>
              </a:effectLst>
              <a:latin typeface="Times" pitchFamily="-111" charset="0"/>
            </a:endParaRPr>
          </a:p>
        </p:txBody>
      </p:sp>
      <p:sp>
        <p:nvSpPr>
          <p:cNvPr id="59411" name="Text Box 19"/>
          <p:cNvSpPr txBox="1">
            <a:spLocks noChangeArrowheads="1"/>
          </p:cNvSpPr>
          <p:nvPr/>
        </p:nvSpPr>
        <p:spPr bwMode="auto">
          <a:xfrm>
            <a:off x="533400" y="2559050"/>
            <a:ext cx="1066800" cy="64135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b="1">
                <a:solidFill>
                  <a:schemeClr val="bg1"/>
                </a:solidFill>
                <a:effectLst>
                  <a:outerShdw blurRad="38100" dist="38100" dir="2700000" algn="tl">
                    <a:srgbClr val="000000"/>
                  </a:outerShdw>
                </a:effectLst>
                <a:latin typeface="Times" pitchFamily="-111" charset="0"/>
              </a:rPr>
              <a:t>E-1:</a:t>
            </a:r>
            <a:endParaRPr lang="en-US" b="1">
              <a:solidFill>
                <a:schemeClr val="bg1"/>
              </a:solidFill>
              <a:effectLst>
                <a:outerShdw blurRad="38100" dist="38100" dir="2700000" algn="tl">
                  <a:srgbClr val="000000"/>
                </a:outerShdw>
              </a:effectLst>
              <a:latin typeface="Times" pitchFamily="-111" charset="0"/>
            </a:endParaRPr>
          </a:p>
        </p:txBody>
      </p:sp>
      <p:sp>
        <p:nvSpPr>
          <p:cNvPr id="59412" name="Text Box 20"/>
          <p:cNvSpPr txBox="1">
            <a:spLocks noChangeArrowheads="1"/>
          </p:cNvSpPr>
          <p:nvPr/>
        </p:nvSpPr>
        <p:spPr bwMode="auto">
          <a:xfrm>
            <a:off x="533400" y="3473450"/>
            <a:ext cx="1143000" cy="64135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b="1">
                <a:solidFill>
                  <a:schemeClr val="bg1"/>
                </a:solidFill>
                <a:effectLst>
                  <a:outerShdw blurRad="38100" dist="38100" dir="2700000" algn="tl">
                    <a:srgbClr val="000000"/>
                  </a:outerShdw>
                </a:effectLst>
                <a:latin typeface="Times" pitchFamily="-111" charset="0"/>
              </a:rPr>
              <a:t>E-2</a:t>
            </a:r>
            <a:endParaRPr lang="en-US">
              <a:solidFill>
                <a:schemeClr val="tx1"/>
              </a:solidFill>
              <a:effectLst>
                <a:outerShdw blurRad="38100" dist="38100" dir="2700000" algn="tl">
                  <a:srgbClr val="FFFFFF"/>
                </a:outerShdw>
              </a:effectLst>
              <a:latin typeface="Times" pitchFamily="-111" charset="0"/>
            </a:endParaRPr>
          </a:p>
        </p:txBody>
      </p:sp>
      <p:sp>
        <p:nvSpPr>
          <p:cNvPr id="59413" name="Text Box 21"/>
          <p:cNvSpPr txBox="1">
            <a:spLocks noChangeArrowheads="1"/>
          </p:cNvSpPr>
          <p:nvPr/>
        </p:nvSpPr>
        <p:spPr bwMode="auto">
          <a:xfrm>
            <a:off x="533400" y="4397375"/>
            <a:ext cx="990600" cy="64135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b="1">
                <a:solidFill>
                  <a:schemeClr val="bg1"/>
                </a:solidFill>
                <a:effectLst>
                  <a:outerShdw blurRad="38100" dist="38100" dir="2700000" algn="tl">
                    <a:srgbClr val="000000"/>
                  </a:outerShdw>
                </a:effectLst>
                <a:latin typeface="Times" pitchFamily="-111" charset="0"/>
              </a:rPr>
              <a:t>E-3</a:t>
            </a:r>
            <a:endParaRPr lang="en-US" b="1">
              <a:solidFill>
                <a:schemeClr val="bg1"/>
              </a:solidFill>
              <a:effectLst>
                <a:outerShdw blurRad="38100" dist="38100" dir="2700000" algn="tl">
                  <a:srgbClr val="000000"/>
                </a:outerShdw>
              </a:effectLst>
              <a:latin typeface="Times" pitchFamily="-111" charset="0"/>
            </a:endParaRPr>
          </a:p>
        </p:txBody>
      </p:sp>
      <p:sp>
        <p:nvSpPr>
          <p:cNvPr id="59416" name="Text Box 24"/>
          <p:cNvSpPr txBox="1">
            <a:spLocks noChangeArrowheads="1"/>
          </p:cNvSpPr>
          <p:nvPr/>
        </p:nvSpPr>
        <p:spPr bwMode="auto">
          <a:xfrm>
            <a:off x="1676400" y="2559050"/>
            <a:ext cx="6553200" cy="64135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b="1" dirty="0">
                <a:solidFill>
                  <a:srgbClr val="CCEEDF"/>
                </a:solidFill>
                <a:effectLst>
                  <a:outerShdw blurRad="38100" dist="38100" dir="2700000" algn="tl">
                    <a:srgbClr val="000000"/>
                  </a:outerShdw>
                </a:effectLst>
                <a:latin typeface="Times" pitchFamily="-111" charset="0"/>
              </a:rPr>
              <a:t>Perhaps the Church itself</a:t>
            </a:r>
            <a:endParaRPr lang="en-US" b="1" dirty="0">
              <a:solidFill>
                <a:srgbClr val="CCEEDF"/>
              </a:solidFill>
              <a:effectLst>
                <a:outerShdw blurRad="38100" dist="38100" dir="2700000" algn="tl">
                  <a:srgbClr val="000000"/>
                </a:outerShdw>
              </a:effectLst>
              <a:latin typeface="Times" pitchFamily="-111" charset="0"/>
            </a:endParaRPr>
          </a:p>
        </p:txBody>
      </p:sp>
      <p:sp>
        <p:nvSpPr>
          <p:cNvPr id="59417" name="Text Box 25"/>
          <p:cNvSpPr txBox="1">
            <a:spLocks noChangeArrowheads="1"/>
          </p:cNvSpPr>
          <p:nvPr/>
        </p:nvSpPr>
        <p:spPr bwMode="auto">
          <a:xfrm>
            <a:off x="1676400" y="1676400"/>
            <a:ext cx="6553200" cy="64135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b="1" dirty="0">
                <a:solidFill>
                  <a:schemeClr val="accent5">
                    <a:lumMod val="60000"/>
                    <a:lumOff val="40000"/>
                  </a:schemeClr>
                </a:solidFill>
                <a:effectLst>
                  <a:outerShdw blurRad="38100" dist="38100" dir="2700000" algn="tl">
                    <a:srgbClr val="000000"/>
                  </a:outerShdw>
                </a:effectLst>
                <a:latin typeface="Times" pitchFamily="-111" charset="0"/>
              </a:rPr>
              <a:t>No cultural barriers, revival</a:t>
            </a:r>
            <a:endParaRPr lang="en-US" b="1" dirty="0">
              <a:solidFill>
                <a:schemeClr val="accent5">
                  <a:lumMod val="60000"/>
                  <a:lumOff val="40000"/>
                </a:schemeClr>
              </a:solidFill>
              <a:effectLst>
                <a:outerShdw blurRad="38100" dist="38100" dir="2700000" algn="tl">
                  <a:srgbClr val="000000"/>
                </a:outerShdw>
              </a:effectLst>
              <a:latin typeface="Times" pitchFamily="-111" charset="0"/>
            </a:endParaRPr>
          </a:p>
        </p:txBody>
      </p:sp>
      <p:sp>
        <p:nvSpPr>
          <p:cNvPr id="59418" name="Text Box 26"/>
          <p:cNvSpPr txBox="1">
            <a:spLocks noChangeArrowheads="1"/>
          </p:cNvSpPr>
          <p:nvPr/>
        </p:nvSpPr>
        <p:spPr bwMode="auto">
          <a:xfrm>
            <a:off x="1676400" y="3473450"/>
            <a:ext cx="6553200" cy="64135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b="1" dirty="0">
                <a:solidFill>
                  <a:srgbClr val="CCEEDF"/>
                </a:solidFill>
                <a:effectLst>
                  <a:outerShdw blurRad="38100" dist="38100" dir="2700000" algn="tl">
                    <a:srgbClr val="000000"/>
                  </a:outerShdw>
                </a:effectLst>
                <a:latin typeface="Times" pitchFamily="-111" charset="0"/>
              </a:rPr>
              <a:t>Church / Cross-cultural barrier</a:t>
            </a:r>
            <a:endParaRPr lang="en-US" b="1" dirty="0">
              <a:solidFill>
                <a:srgbClr val="CCEEDF"/>
              </a:solidFill>
              <a:effectLst>
                <a:outerShdw blurRad="38100" dist="38100" dir="2700000" algn="tl">
                  <a:srgbClr val="000000"/>
                </a:outerShdw>
              </a:effectLst>
              <a:latin typeface="Times" pitchFamily="-111" charset="0"/>
            </a:endParaRPr>
          </a:p>
        </p:txBody>
      </p:sp>
      <p:sp>
        <p:nvSpPr>
          <p:cNvPr id="59420" name="Text Box 28"/>
          <p:cNvSpPr txBox="1">
            <a:spLocks noChangeArrowheads="1"/>
          </p:cNvSpPr>
          <p:nvPr/>
        </p:nvSpPr>
        <p:spPr bwMode="auto">
          <a:xfrm>
            <a:off x="1654175" y="4376738"/>
            <a:ext cx="7239000" cy="64135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600" b="1" dirty="0">
                <a:solidFill>
                  <a:srgbClr val="CCEEDF"/>
                </a:solidFill>
                <a:effectLst>
                  <a:outerShdw blurRad="38100" dist="38100" dir="2700000" algn="tl">
                    <a:srgbClr val="000000"/>
                  </a:outerShdw>
                </a:effectLst>
                <a:latin typeface="Times" pitchFamily="-111" charset="0"/>
              </a:rPr>
              <a:t>Church / 2+ Cross-cultural barriers</a:t>
            </a:r>
            <a:endParaRPr lang="en-US" b="1" dirty="0">
              <a:solidFill>
                <a:srgbClr val="CCEEDF"/>
              </a:solidFill>
              <a:effectLst>
                <a:outerShdw blurRad="38100" dist="38100" dir="2700000" algn="tl">
                  <a:srgbClr val="000000"/>
                </a:outerShdw>
              </a:effectLst>
              <a:latin typeface="Times" pitchFamily="-111" charset="0"/>
            </a:endParaRPr>
          </a:p>
        </p:txBody>
      </p:sp>
    </p:spTree>
  </p:cSld>
  <p:clrMapOvr>
    <a:masterClrMapping/>
  </p:clrMapOvr>
  <mc:AlternateContent>
    <mc:Choice xmlns:mp="http://schemas.microsoft.com/office/mac/powerpoint/2008/main" Requires="mp">
      <mc:AlternateContent>
        <mc:Choice Requires="mp">
          <mp:transition>
            <mp:flip dir="d"/>
          </mp:transition>
        </mc:Choice>
        <mc:Fallback xmlns:mc="http://schemas.openxmlformats.org/markup-compatibility/2006" xmlns:p="http://schemas.openxmlformats.org/presentationml/2006/main" xmlns:r="http://schemas.openxmlformats.org/officeDocument/2006/relationships" xmlns:a="http://schemas.openxmlformats.org/drawingml/2006/main" xmlns="">
          <p:transition>
            <p:newsflash/>
          </p:transition>
        </mc:Fallback>
      </mc:AlternateContent>
    </mc:Choice>
    <mc:Fallback>
      <mc:AlternateContent>
        <mc:Choice Requires="mp">
          <p:transition>
            <p:newsflash/>
          </p:transition>
        </mc:Choice>
        <mc:Fallback xmlns:mc="http://schemas.openxmlformats.org/markup-compatibility/2006" xmlns:p="http://schemas.openxmlformats.org/presentationml/2006/main" xmlns:r="http://schemas.openxmlformats.org/officeDocument/2006/relationships" xmlns:a="http://schemas.openxmlformats.org/drawingml/2006/main" xmlns="">
          <p:transition>
            <p:newsflash/>
          </p:transition>
        </mc:Fallback>
      </mc:AlternateConten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9410"/>
                                        </p:tgtEl>
                                        <p:attrNameLst>
                                          <p:attrName>style.visibility</p:attrName>
                                        </p:attrNameLst>
                                      </p:cBhvr>
                                      <p:to>
                                        <p:strVal val="visible"/>
                                      </p:to>
                                    </p:set>
                                    <p:anim calcmode="lin" valueType="num">
                                      <p:cBhvr additive="base">
                                        <p:cTn id="7" dur="500" fill="hold"/>
                                        <p:tgtEl>
                                          <p:spTgt spid="59410"/>
                                        </p:tgtEl>
                                        <p:attrNameLst>
                                          <p:attrName>ppt_x</p:attrName>
                                        </p:attrNameLst>
                                      </p:cBhvr>
                                      <p:tavLst>
                                        <p:tav tm="0">
                                          <p:val>
                                            <p:strVal val="1+#ppt_w/2"/>
                                          </p:val>
                                        </p:tav>
                                        <p:tav tm="100000">
                                          <p:val>
                                            <p:strVal val="#ppt_x"/>
                                          </p:val>
                                        </p:tav>
                                      </p:tavLst>
                                    </p:anim>
                                    <p:anim calcmode="lin" valueType="num">
                                      <p:cBhvr additive="base">
                                        <p:cTn id="8" dur="500" fill="hold"/>
                                        <p:tgtEl>
                                          <p:spTgt spid="594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9411"/>
                                        </p:tgtEl>
                                        <p:attrNameLst>
                                          <p:attrName>style.visibility</p:attrName>
                                        </p:attrNameLst>
                                      </p:cBhvr>
                                      <p:to>
                                        <p:strVal val="visible"/>
                                      </p:to>
                                    </p:set>
                                    <p:anim calcmode="lin" valueType="num">
                                      <p:cBhvr additive="base">
                                        <p:cTn id="13" dur="500" fill="hold"/>
                                        <p:tgtEl>
                                          <p:spTgt spid="59411"/>
                                        </p:tgtEl>
                                        <p:attrNameLst>
                                          <p:attrName>ppt_x</p:attrName>
                                        </p:attrNameLst>
                                      </p:cBhvr>
                                      <p:tavLst>
                                        <p:tav tm="0">
                                          <p:val>
                                            <p:strVal val="1+#ppt_w/2"/>
                                          </p:val>
                                        </p:tav>
                                        <p:tav tm="100000">
                                          <p:val>
                                            <p:strVal val="#ppt_x"/>
                                          </p:val>
                                        </p:tav>
                                      </p:tavLst>
                                    </p:anim>
                                    <p:anim calcmode="lin" valueType="num">
                                      <p:cBhvr additive="base">
                                        <p:cTn id="14" dur="500" fill="hold"/>
                                        <p:tgtEl>
                                          <p:spTgt spid="5941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9412"/>
                                        </p:tgtEl>
                                        <p:attrNameLst>
                                          <p:attrName>style.visibility</p:attrName>
                                        </p:attrNameLst>
                                      </p:cBhvr>
                                      <p:to>
                                        <p:strVal val="visible"/>
                                      </p:to>
                                    </p:set>
                                    <p:anim calcmode="lin" valueType="num">
                                      <p:cBhvr additive="base">
                                        <p:cTn id="19" dur="500" fill="hold"/>
                                        <p:tgtEl>
                                          <p:spTgt spid="59412"/>
                                        </p:tgtEl>
                                        <p:attrNameLst>
                                          <p:attrName>ppt_x</p:attrName>
                                        </p:attrNameLst>
                                      </p:cBhvr>
                                      <p:tavLst>
                                        <p:tav tm="0">
                                          <p:val>
                                            <p:strVal val="1+#ppt_w/2"/>
                                          </p:val>
                                        </p:tav>
                                        <p:tav tm="100000">
                                          <p:val>
                                            <p:strVal val="#ppt_x"/>
                                          </p:val>
                                        </p:tav>
                                      </p:tavLst>
                                    </p:anim>
                                    <p:anim calcmode="lin" valueType="num">
                                      <p:cBhvr additive="base">
                                        <p:cTn id="20" dur="500" fill="hold"/>
                                        <p:tgtEl>
                                          <p:spTgt spid="5941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9413"/>
                                        </p:tgtEl>
                                        <p:attrNameLst>
                                          <p:attrName>style.visibility</p:attrName>
                                        </p:attrNameLst>
                                      </p:cBhvr>
                                      <p:to>
                                        <p:strVal val="visible"/>
                                      </p:to>
                                    </p:set>
                                    <p:anim calcmode="lin" valueType="num">
                                      <p:cBhvr additive="base">
                                        <p:cTn id="25" dur="500" fill="hold"/>
                                        <p:tgtEl>
                                          <p:spTgt spid="59413"/>
                                        </p:tgtEl>
                                        <p:attrNameLst>
                                          <p:attrName>ppt_x</p:attrName>
                                        </p:attrNameLst>
                                      </p:cBhvr>
                                      <p:tavLst>
                                        <p:tav tm="0">
                                          <p:val>
                                            <p:strVal val="1+#ppt_w/2"/>
                                          </p:val>
                                        </p:tav>
                                        <p:tav tm="100000">
                                          <p:val>
                                            <p:strVal val="#ppt_x"/>
                                          </p:val>
                                        </p:tav>
                                      </p:tavLst>
                                    </p:anim>
                                    <p:anim calcmode="lin" valueType="num">
                                      <p:cBhvr additive="base">
                                        <p:cTn id="26" dur="500" fill="hold"/>
                                        <p:tgtEl>
                                          <p:spTgt spid="5941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9417"/>
                                        </p:tgtEl>
                                        <p:attrNameLst>
                                          <p:attrName>style.visibility</p:attrName>
                                        </p:attrNameLst>
                                      </p:cBhvr>
                                      <p:to>
                                        <p:strVal val="visible"/>
                                      </p:to>
                                    </p:set>
                                    <p:anim calcmode="lin" valueType="num">
                                      <p:cBhvr additive="base">
                                        <p:cTn id="31" dur="500" fill="hold"/>
                                        <p:tgtEl>
                                          <p:spTgt spid="59417"/>
                                        </p:tgtEl>
                                        <p:attrNameLst>
                                          <p:attrName>ppt_x</p:attrName>
                                        </p:attrNameLst>
                                      </p:cBhvr>
                                      <p:tavLst>
                                        <p:tav tm="0">
                                          <p:val>
                                            <p:strVal val="1+#ppt_w/2"/>
                                          </p:val>
                                        </p:tav>
                                        <p:tav tm="100000">
                                          <p:val>
                                            <p:strVal val="#ppt_x"/>
                                          </p:val>
                                        </p:tav>
                                      </p:tavLst>
                                    </p:anim>
                                    <p:anim calcmode="lin" valueType="num">
                                      <p:cBhvr additive="base">
                                        <p:cTn id="32" dur="500" fill="hold"/>
                                        <p:tgtEl>
                                          <p:spTgt spid="5941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59416"/>
                                        </p:tgtEl>
                                        <p:attrNameLst>
                                          <p:attrName>style.visibility</p:attrName>
                                        </p:attrNameLst>
                                      </p:cBhvr>
                                      <p:to>
                                        <p:strVal val="visible"/>
                                      </p:to>
                                    </p:set>
                                    <p:anim calcmode="lin" valueType="num">
                                      <p:cBhvr additive="base">
                                        <p:cTn id="37" dur="500" fill="hold"/>
                                        <p:tgtEl>
                                          <p:spTgt spid="59416"/>
                                        </p:tgtEl>
                                        <p:attrNameLst>
                                          <p:attrName>ppt_x</p:attrName>
                                        </p:attrNameLst>
                                      </p:cBhvr>
                                      <p:tavLst>
                                        <p:tav tm="0">
                                          <p:val>
                                            <p:strVal val="1+#ppt_w/2"/>
                                          </p:val>
                                        </p:tav>
                                        <p:tav tm="100000">
                                          <p:val>
                                            <p:strVal val="#ppt_x"/>
                                          </p:val>
                                        </p:tav>
                                      </p:tavLst>
                                    </p:anim>
                                    <p:anim calcmode="lin" valueType="num">
                                      <p:cBhvr additive="base">
                                        <p:cTn id="38" dur="500" fill="hold"/>
                                        <p:tgtEl>
                                          <p:spTgt spid="59416"/>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59418"/>
                                        </p:tgtEl>
                                        <p:attrNameLst>
                                          <p:attrName>style.visibility</p:attrName>
                                        </p:attrNameLst>
                                      </p:cBhvr>
                                      <p:to>
                                        <p:strVal val="visible"/>
                                      </p:to>
                                    </p:set>
                                    <p:anim calcmode="lin" valueType="num">
                                      <p:cBhvr additive="base">
                                        <p:cTn id="43" dur="500" fill="hold"/>
                                        <p:tgtEl>
                                          <p:spTgt spid="59418"/>
                                        </p:tgtEl>
                                        <p:attrNameLst>
                                          <p:attrName>ppt_x</p:attrName>
                                        </p:attrNameLst>
                                      </p:cBhvr>
                                      <p:tavLst>
                                        <p:tav tm="0">
                                          <p:val>
                                            <p:strVal val="1+#ppt_w/2"/>
                                          </p:val>
                                        </p:tav>
                                        <p:tav tm="100000">
                                          <p:val>
                                            <p:strVal val="#ppt_x"/>
                                          </p:val>
                                        </p:tav>
                                      </p:tavLst>
                                    </p:anim>
                                    <p:anim calcmode="lin" valueType="num">
                                      <p:cBhvr additive="base">
                                        <p:cTn id="44" dur="500" fill="hold"/>
                                        <p:tgtEl>
                                          <p:spTgt spid="59418"/>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59420"/>
                                        </p:tgtEl>
                                        <p:attrNameLst>
                                          <p:attrName>style.visibility</p:attrName>
                                        </p:attrNameLst>
                                      </p:cBhvr>
                                      <p:to>
                                        <p:strVal val="visible"/>
                                      </p:to>
                                    </p:set>
                                    <p:anim calcmode="lin" valueType="num">
                                      <p:cBhvr additive="base">
                                        <p:cTn id="49" dur="500" fill="hold"/>
                                        <p:tgtEl>
                                          <p:spTgt spid="59420"/>
                                        </p:tgtEl>
                                        <p:attrNameLst>
                                          <p:attrName>ppt_x</p:attrName>
                                        </p:attrNameLst>
                                      </p:cBhvr>
                                      <p:tavLst>
                                        <p:tav tm="0">
                                          <p:val>
                                            <p:strVal val="1+#ppt_w/2"/>
                                          </p:val>
                                        </p:tav>
                                        <p:tav tm="100000">
                                          <p:val>
                                            <p:strVal val="#ppt_x"/>
                                          </p:val>
                                        </p:tav>
                                      </p:tavLst>
                                    </p:anim>
                                    <p:anim calcmode="lin" valueType="num">
                                      <p:cBhvr additive="base">
                                        <p:cTn id="50" dur="500" fill="hold"/>
                                        <p:tgtEl>
                                          <p:spTgt spid="594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0" grpId="0" autoUpdateAnimBg="0"/>
      <p:bldP spid="59411" grpId="0" autoUpdateAnimBg="0"/>
      <p:bldP spid="59412" grpId="0" autoUpdateAnimBg="0"/>
      <p:bldP spid="59413" grpId="0" autoUpdateAnimBg="0"/>
      <p:bldP spid="59416" grpId="0" autoUpdateAnimBg="0"/>
      <p:bldP spid="59417" grpId="0" autoUpdateAnimBg="0"/>
      <p:bldP spid="59418" grpId="0" autoUpdateAnimBg="0"/>
      <p:bldP spid="59420" grpId="0" autoUpdateAnimBg="0"/>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685800" y="3048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Three Eras of Modern Missions</a:t>
            </a:r>
            <a:endParaRPr lang="en-US" dirty="0">
              <a:solidFill>
                <a:srgbClr val="FFFF00"/>
              </a:solidFill>
              <a:effectLst>
                <a:outerShdw blurRad="38100" dist="38100" dir="2700000" algn="tl">
                  <a:srgbClr val="FFFFFF"/>
                </a:outerShdw>
              </a:effectLst>
              <a:ea typeface="+mj-ea"/>
              <a:cs typeface="+mj-cs"/>
            </a:endParaRPr>
          </a:p>
        </p:txBody>
      </p:sp>
      <p:pic>
        <p:nvPicPr>
          <p:cNvPr id="67587"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40964" name="Text Box 4"/>
          <p:cNvSpPr txBox="1">
            <a:spLocks noChangeArrowheads="1"/>
          </p:cNvSpPr>
          <p:nvPr/>
        </p:nvSpPr>
        <p:spPr bwMode="auto">
          <a:xfrm>
            <a:off x="3733800" y="1600200"/>
            <a:ext cx="4800600" cy="457200"/>
          </a:xfrm>
          <a:prstGeom prst="rect">
            <a:avLst/>
          </a:prstGeom>
          <a:noFill/>
          <a:ln w="9525">
            <a:noFill/>
            <a:miter lim="800000"/>
            <a:headEnd/>
            <a:tailEnd/>
          </a:ln>
          <a:effectLst/>
        </p:spPr>
        <p:txBody>
          <a:bodyPr>
            <a:prstTxWarp prst="textNoShape">
              <a:avLst/>
            </a:prstTxWarp>
            <a:spAutoFit/>
          </a:bodyPr>
          <a:lstStyle/>
          <a:p>
            <a:pPr>
              <a:defRPr/>
            </a:pPr>
            <a:r>
              <a:rPr lang="en-US" sz="1200">
                <a:solidFill>
                  <a:srgbClr val="000000"/>
                </a:solidFill>
                <a:latin typeface="Times" pitchFamily="-111" charset="0"/>
              </a:rPr>
              <a:t> </a:t>
            </a:r>
            <a:endParaRPr lang="en-US">
              <a:solidFill>
                <a:srgbClr val="000000"/>
              </a:solidFill>
              <a:effectLst>
                <a:outerShdw blurRad="38100" dist="38100" dir="2700000" algn="tl">
                  <a:srgbClr val="FFFFFF"/>
                </a:outerShdw>
              </a:effectLst>
              <a:latin typeface="Times" pitchFamily="-111" charset="0"/>
            </a:endParaRPr>
          </a:p>
        </p:txBody>
      </p:sp>
      <p:sp>
        <p:nvSpPr>
          <p:cNvPr id="40966" name="Text Box 6"/>
          <p:cNvSpPr txBox="1">
            <a:spLocks noChangeArrowheads="1"/>
          </p:cNvSpPr>
          <p:nvPr/>
        </p:nvSpPr>
        <p:spPr bwMode="auto">
          <a:xfrm>
            <a:off x="15240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1865</a:t>
            </a:r>
            <a:endParaRPr lang="en-US">
              <a:solidFill>
                <a:schemeClr val="tx1"/>
              </a:solidFill>
              <a:latin typeface="Times" pitchFamily="-111" charset="0"/>
            </a:endParaRPr>
          </a:p>
        </p:txBody>
      </p:sp>
      <p:sp>
        <p:nvSpPr>
          <p:cNvPr id="40968" name="Text Box 8"/>
          <p:cNvSpPr txBox="1">
            <a:spLocks noChangeArrowheads="1"/>
          </p:cNvSpPr>
          <p:nvPr/>
        </p:nvSpPr>
        <p:spPr bwMode="auto">
          <a:xfrm>
            <a:off x="6858000" y="40386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1910</a:t>
            </a:r>
            <a:endParaRPr lang="en-US">
              <a:solidFill>
                <a:schemeClr val="tx1"/>
              </a:solidFill>
              <a:latin typeface="Times" pitchFamily="-111" charset="0"/>
            </a:endParaRPr>
          </a:p>
        </p:txBody>
      </p:sp>
      <p:sp>
        <p:nvSpPr>
          <p:cNvPr id="40975" name="Text Box 15"/>
          <p:cNvSpPr txBox="1">
            <a:spLocks noChangeArrowheads="1"/>
          </p:cNvSpPr>
          <p:nvPr/>
        </p:nvSpPr>
        <p:spPr bwMode="auto">
          <a:xfrm>
            <a:off x="7010400" y="1843088"/>
            <a:ext cx="2057400" cy="519112"/>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tx1"/>
                </a:solidFill>
                <a:effectLst>
                  <a:outerShdw blurRad="38100" dist="38100" dir="2700000" algn="tl">
                    <a:srgbClr val="FFFFFF"/>
                  </a:outerShdw>
                </a:effectLst>
                <a:latin typeface="Times" pitchFamily="-111" charset="0"/>
              </a:rPr>
              <a:t>Second Era</a:t>
            </a:r>
          </a:p>
        </p:txBody>
      </p:sp>
      <p:sp>
        <p:nvSpPr>
          <p:cNvPr id="67592" name="Line 17"/>
          <p:cNvSpPr>
            <a:spLocks noChangeShapeType="1"/>
          </p:cNvSpPr>
          <p:nvPr/>
        </p:nvSpPr>
        <p:spPr bwMode="auto">
          <a:xfrm>
            <a:off x="0" y="39624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40979" name="Text Box 19"/>
          <p:cNvSpPr txBox="1">
            <a:spLocks noChangeArrowheads="1"/>
          </p:cNvSpPr>
          <p:nvPr/>
        </p:nvSpPr>
        <p:spPr bwMode="auto">
          <a:xfrm>
            <a:off x="6248400" y="2286000"/>
            <a:ext cx="3124200" cy="584200"/>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3200" b="1" dirty="0">
                <a:solidFill>
                  <a:schemeClr val="tx1"/>
                </a:solidFill>
                <a:effectLst>
                  <a:outerShdw blurRad="38100" dist="38100" dir="2700000" algn="tl">
                    <a:srgbClr val="FFFFFF"/>
                  </a:outerShdw>
                </a:effectLst>
                <a:latin typeface="Times" pitchFamily="-111" charset="0"/>
              </a:rPr>
              <a:t>“The Inlands”</a:t>
            </a:r>
            <a:endParaRPr lang="en-US" dirty="0">
              <a:solidFill>
                <a:schemeClr val="tx1"/>
              </a:solidFill>
              <a:latin typeface="Times" pitchFamily="-111" charset="0"/>
            </a:endParaRPr>
          </a:p>
        </p:txBody>
      </p:sp>
      <p:sp>
        <p:nvSpPr>
          <p:cNvPr id="40981" name="Text Box 21"/>
          <p:cNvSpPr txBox="1">
            <a:spLocks noChangeArrowheads="1"/>
          </p:cNvSpPr>
          <p:nvPr/>
        </p:nvSpPr>
        <p:spPr bwMode="auto">
          <a:xfrm>
            <a:off x="2667000" y="4648200"/>
            <a:ext cx="40386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dirty="0">
                <a:solidFill>
                  <a:srgbClr val="CCFFCC"/>
                </a:solidFill>
                <a:effectLst>
                  <a:outerShdw blurRad="38100" dist="38100" dir="2700000" algn="tl">
                    <a:srgbClr val="000000">
                      <a:alpha val="43137"/>
                    </a:srgbClr>
                  </a:outerShdw>
                </a:effectLst>
                <a:latin typeface="Times" pitchFamily="-111" charset="0"/>
              </a:rPr>
              <a:t>Mainly North American Sending Base</a:t>
            </a:r>
          </a:p>
        </p:txBody>
      </p:sp>
      <p:sp>
        <p:nvSpPr>
          <p:cNvPr id="40982" name="Text Box 22"/>
          <p:cNvSpPr txBox="1">
            <a:spLocks noChangeArrowheads="1"/>
          </p:cNvSpPr>
          <p:nvPr/>
        </p:nvSpPr>
        <p:spPr bwMode="auto">
          <a:xfrm>
            <a:off x="1447800" y="5638800"/>
            <a:ext cx="24384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dirty="0">
                <a:solidFill>
                  <a:srgbClr val="CCFFCC"/>
                </a:solidFill>
                <a:effectLst>
                  <a:outerShdw blurRad="38100" dist="38100" dir="2700000" algn="tl">
                    <a:srgbClr val="000000">
                      <a:alpha val="43137"/>
                    </a:srgbClr>
                  </a:outerShdw>
                </a:effectLst>
                <a:latin typeface="Times" pitchFamily="-111" charset="0"/>
              </a:rPr>
              <a:t>Student Volunteer Movement</a:t>
            </a:r>
          </a:p>
        </p:txBody>
      </p:sp>
      <p:sp>
        <p:nvSpPr>
          <p:cNvPr id="40984" name="Text Box 24"/>
          <p:cNvSpPr txBox="1">
            <a:spLocks noChangeArrowheads="1"/>
          </p:cNvSpPr>
          <p:nvPr/>
        </p:nvSpPr>
        <p:spPr bwMode="auto">
          <a:xfrm>
            <a:off x="5334000" y="5441950"/>
            <a:ext cx="2438400" cy="1200329"/>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dirty="0">
                <a:solidFill>
                  <a:srgbClr val="CCFFCC"/>
                </a:solidFill>
                <a:effectLst>
                  <a:outerShdw blurRad="38100" dist="38100" dir="2700000" algn="tl">
                    <a:srgbClr val="000000">
                      <a:alpha val="43137"/>
                    </a:srgbClr>
                  </a:outerShdw>
                </a:effectLst>
                <a:latin typeface="Times" pitchFamily="-111" charset="0"/>
              </a:rPr>
              <a:t>Prayer: Student and Women’s Mission Societies</a:t>
            </a:r>
          </a:p>
        </p:txBody>
      </p:sp>
      <p:sp>
        <p:nvSpPr>
          <p:cNvPr id="67597" name="Arc 26"/>
          <p:cNvSpPr>
            <a:spLocks/>
          </p:cNvSpPr>
          <p:nvPr/>
        </p:nvSpPr>
        <p:spPr bwMode="auto">
          <a:xfrm flipH="1">
            <a:off x="1976438" y="1600200"/>
            <a:ext cx="7167562"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sp>
        <p:nvSpPr>
          <p:cNvPr id="67598" name="Arc 27"/>
          <p:cNvSpPr>
            <a:spLocks/>
          </p:cNvSpPr>
          <p:nvPr/>
        </p:nvSpPr>
        <p:spPr bwMode="auto">
          <a:xfrm>
            <a:off x="0" y="1524000"/>
            <a:ext cx="7158038" cy="24384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pic>
        <p:nvPicPr>
          <p:cNvPr id="67599" name="Picture 28"/>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676400" y="2895600"/>
            <a:ext cx="685800" cy="958850"/>
          </a:xfrm>
          <a:prstGeom prst="rect">
            <a:avLst/>
          </a:prstGeom>
          <a:noFill/>
          <a:ln w="9525">
            <a:solidFill>
              <a:schemeClr val="tx1"/>
            </a:solidFill>
            <a:miter lim="800000"/>
            <a:headEnd/>
            <a:tailEnd/>
          </a:ln>
        </p:spPr>
      </p:pic>
      <p:sp>
        <p:nvSpPr>
          <p:cNvPr id="40989" name="Text Box 29" descr="Green marble"/>
          <p:cNvSpPr txBox="1">
            <a:spLocks noChangeArrowheads="1"/>
          </p:cNvSpPr>
          <p:nvPr/>
        </p:nvSpPr>
        <p:spPr bwMode="auto">
          <a:xfrm>
            <a:off x="6553200" y="3048000"/>
            <a:ext cx="1447800" cy="825500"/>
          </a:xfrm>
          <a:prstGeom prst="rect">
            <a:avLst/>
          </a:prstGeom>
          <a:blipFill dpi="0" rotWithShape="0">
            <a:blip r:embed="rId5"/>
            <a:srcRect/>
            <a:tile tx="0" ty="0" sx="100000" sy="100000" flip="none" algn="tl"/>
          </a:blipFill>
          <a:ln w="9525">
            <a:noFill/>
            <a:miter lim="800000"/>
            <a:headEnd/>
            <a:tailEnd/>
          </a:ln>
          <a:effectLst/>
          <a:scene3d>
            <a:camera prst="legacyObliqueTopLeft"/>
            <a:lightRig rig="legacyFlat3" dir="b"/>
          </a:scene3d>
          <a:sp3d prstMaterial="legacyMetal">
            <a:bevelT w="13500" h="13500" prst="angle"/>
            <a:bevelB w="13500" h="13500" prst="angle"/>
            <a:extrusionClr>
              <a:srgbClr val="006600"/>
            </a:extrusionClr>
          </a:sp3d>
        </p:spPr>
        <p:txBody>
          <a:bodyPr>
            <a:prstTxWarp prst="textNoShape">
              <a:avLst/>
            </a:prstTxWarp>
            <a:spAutoFit/>
            <a:flatTx/>
          </a:bodyPr>
          <a:lstStyle/>
          <a:p>
            <a:pPr algn="ctr">
              <a:spcBef>
                <a:spcPct val="50000"/>
              </a:spcBef>
              <a:defRPr/>
            </a:pPr>
            <a:r>
              <a:rPr lang="en-US" sz="1600">
                <a:solidFill>
                  <a:schemeClr val="bg1"/>
                </a:solidFill>
                <a:latin typeface="Times" pitchFamily="-111" charset="0"/>
              </a:rPr>
              <a:t>Edinburgh Missions Conference</a:t>
            </a:r>
            <a:endParaRPr lang="en-US" sz="1600" b="1">
              <a:solidFill>
                <a:schemeClr val="tx1"/>
              </a:solidFill>
              <a:effectLst>
                <a:outerShdw blurRad="38100" dist="38100" dir="2700000" algn="tl">
                  <a:srgbClr val="FFFFFF"/>
                </a:outerShdw>
              </a:effectLst>
              <a:latin typeface="Times" pitchFamily="-111" charset="0"/>
            </a:endParaRPr>
          </a:p>
        </p:txBody>
      </p:sp>
      <p:sp>
        <p:nvSpPr>
          <p:cNvPr id="40990" name="Text Box 30"/>
          <p:cNvSpPr txBox="1">
            <a:spLocks noChangeArrowheads="1"/>
          </p:cNvSpPr>
          <p:nvPr/>
        </p:nvSpPr>
        <p:spPr bwMode="auto">
          <a:xfrm>
            <a:off x="228600" y="1905000"/>
            <a:ext cx="2057400" cy="51911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tx1"/>
                </a:solidFill>
                <a:effectLst>
                  <a:outerShdw blurRad="38100" dist="38100" dir="2700000" algn="tl">
                    <a:srgbClr val="FFFFFF"/>
                  </a:outerShdw>
                </a:effectLst>
                <a:latin typeface="Times" pitchFamily="-111" charset="0"/>
              </a:rPr>
              <a:t>First Era</a:t>
            </a:r>
          </a:p>
        </p:txBody>
      </p:sp>
      <p:sp>
        <p:nvSpPr>
          <p:cNvPr id="18" name="TextBox 17"/>
          <p:cNvSpPr txBox="1"/>
          <p:nvPr/>
        </p:nvSpPr>
        <p:spPr>
          <a:xfrm rot="20463463">
            <a:off x="1262089" y="4628333"/>
            <a:ext cx="1401596" cy="830997"/>
          </a:xfrm>
          <a:prstGeom prst="rect">
            <a:avLst/>
          </a:prstGeom>
          <a:noFill/>
        </p:spPr>
        <p:txBody>
          <a:bodyPr>
            <a:spAutoFit/>
          </a:bodyPr>
          <a:lstStyle/>
          <a:p>
            <a:pPr>
              <a:defRPr/>
            </a:pPr>
            <a:r>
              <a:rPr lang="en-US" b="1" dirty="0">
                <a:ln w="3175" cmpd="sng">
                  <a:solidFill>
                    <a:srgbClr val="CC1FB2"/>
                  </a:solidFill>
                </a:ln>
                <a:solidFill>
                  <a:srgbClr val="FFFF00"/>
                </a:solidFill>
                <a:effectLst>
                  <a:glow rad="139700">
                    <a:schemeClr val="accent6">
                      <a:alpha val="75000"/>
                    </a:schemeClr>
                  </a:glow>
                </a:effectLst>
                <a:latin typeface="Arial Narrow"/>
                <a:cs typeface="Arial Narrow"/>
              </a:rPr>
              <a:t>Notable elements</a:t>
            </a:r>
          </a:p>
        </p:txBody>
      </p:sp>
    </p:spTree>
  </p:cSld>
  <p:clrMapOvr>
    <a:masterClrMapping/>
  </p:clrMapOvr>
  <mc:AlternateContent>
    <mc:Choice xmlns:mp="http://schemas.microsoft.com/office/mac/powerpoint/2008/main" Requires="mp">
      <mc:AlternateContent>
        <mc:Choice Requires="mp">
          <mp:transition>
            <mp:cube dir="d"/>
          </mp:transition>
        </mc:Choice>
        <mc:Fallback xmlns:mc="http://schemas.openxmlformats.org/markup-compatibility/2006" xmlns:p="http://schemas.openxmlformats.org/presentationml/2006/main" xmlns:r="http://schemas.openxmlformats.org/officeDocument/2006/relationships" xmlns:a="http://schemas.openxmlformats.org/drawingml/2006/main" xmlns="">
          <p:transition>
            <p:cover dir="d"/>
          </p:transition>
        </mc:Fallback>
      </mc:AlternateContent>
    </mc:Choice>
    <mc:Fallback>
      <mc:AlternateContent>
        <mc:Choice Requires="mp">
          <p:transition>
            <p:cover dir="d"/>
          </p:transition>
        </mc:Choice>
        <mc:Fallback xmlns:mc="http://schemas.openxmlformats.org/markup-compatibility/2006" xmlns:p="http://schemas.openxmlformats.org/presentationml/2006/main" xmlns:r="http://schemas.openxmlformats.org/officeDocument/2006/relationships" xmlns:a="http://schemas.openxmlformats.org/drawingml/2006/main" xmlns="">
          <p:transition>
            <p:cover dir="d"/>
          </p:transition>
        </mc:Fallback>
      </mc:AlternateContent>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066800" y="762000"/>
            <a:ext cx="6629400" cy="1219200"/>
          </a:xfrm>
        </p:spPr>
        <p:txBody>
          <a:bodyPr/>
          <a:lstStyle/>
          <a:p>
            <a:pPr>
              <a:defRPr/>
            </a:pP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Two Quotes</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endParaRPr lang="en-US" dirty="0">
              <a:solidFill>
                <a:srgbClr val="FFFF00"/>
              </a:solidFill>
              <a:ea typeface="+mj-ea"/>
              <a:cs typeface="+mj-cs"/>
            </a:endParaRPr>
          </a:p>
        </p:txBody>
      </p:sp>
      <p:pic>
        <p:nvPicPr>
          <p:cNvPr id="22531" name="Picture 4"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6150" name="Rectangle 6"/>
          <p:cNvSpPr>
            <a:spLocks noChangeArrowheads="1"/>
          </p:cNvSpPr>
          <p:nvPr/>
        </p:nvSpPr>
        <p:spPr bwMode="auto">
          <a:xfrm>
            <a:off x="1143000" y="3352800"/>
            <a:ext cx="6629400" cy="1905000"/>
          </a:xfrm>
          <a:prstGeom prst="rect">
            <a:avLst/>
          </a:prstGeom>
          <a:noFill/>
          <a:ln w="9525">
            <a:noFill/>
            <a:miter lim="800000"/>
            <a:headEnd/>
            <a:tailEnd/>
          </a:ln>
        </p:spPr>
        <p:txBody>
          <a:bodyPr anchor="ctr">
            <a:prstTxWarp prst="textNoShape">
              <a:avLst/>
            </a:prstTxWarp>
          </a:bodyPr>
          <a:lstStyle/>
          <a:p>
            <a:pPr algn="ctr"/>
            <a:endParaRPr lang="en-US" sz="4400">
              <a:solidFill>
                <a:schemeClr val="tx2"/>
              </a:solidFill>
            </a:endParaRPr>
          </a:p>
        </p:txBody>
      </p:sp>
      <p:sp>
        <p:nvSpPr>
          <p:cNvPr id="2" name="TextBox 1"/>
          <p:cNvSpPr txBox="1"/>
          <p:nvPr/>
        </p:nvSpPr>
        <p:spPr>
          <a:xfrm>
            <a:off x="1028700" y="2158314"/>
            <a:ext cx="6858000" cy="2123658"/>
          </a:xfrm>
          <a:prstGeom prst="rect">
            <a:avLst/>
          </a:prstGeom>
          <a:noFill/>
        </p:spPr>
        <p:txBody>
          <a:bodyPr wrap="square" rtlCol="0">
            <a:spAutoFit/>
          </a:bodyPr>
          <a:lstStyle/>
          <a:p>
            <a:pPr algn="ctr"/>
            <a:r>
              <a:rPr lang="en-US" sz="4400" kern="0" dirty="0">
                <a:solidFill>
                  <a:srgbClr val="FFFFFF"/>
                </a:solidFill>
                <a:effectLst>
                  <a:outerShdw blurRad="38100" dist="38100" dir="2700000" algn="tl">
                    <a:srgbClr val="000000"/>
                  </a:outerShdw>
                </a:effectLst>
                <a:latin typeface="Times"/>
                <a:ea typeface="ＭＳ Ｐゴシック" pitchFamily="4" charset="-128"/>
                <a:cs typeface="+mj-cs"/>
              </a:rPr>
              <a:t>“We study history not to find out what happened, but to find out who we are.” </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Rectangle 2"/>
          <p:cNvSpPr>
            <a:spLocks noGrp="1" noChangeArrowheads="1"/>
          </p:cNvSpPr>
          <p:nvPr>
            <p:ph type="ctrTitle"/>
          </p:nvPr>
        </p:nvSpPr>
        <p:spPr>
          <a:xfrm>
            <a:off x="685800" y="3048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Three Eras of Modern Missions</a:t>
            </a:r>
            <a:endParaRPr lang="en-US" dirty="0">
              <a:solidFill>
                <a:srgbClr val="FFFF00"/>
              </a:solidFill>
              <a:effectLst>
                <a:outerShdw blurRad="38100" dist="38100" dir="2700000" algn="tl">
                  <a:srgbClr val="FFFFFF"/>
                </a:outerShdw>
              </a:effectLst>
              <a:ea typeface="+mj-ea"/>
              <a:cs typeface="+mj-cs"/>
            </a:endParaRPr>
          </a:p>
        </p:txBody>
      </p:sp>
      <p:sp>
        <p:nvSpPr>
          <p:cNvPr id="69635" name="Line 5"/>
          <p:cNvSpPr>
            <a:spLocks noChangeShapeType="1"/>
          </p:cNvSpPr>
          <p:nvPr/>
        </p:nvSpPr>
        <p:spPr bwMode="auto">
          <a:xfrm>
            <a:off x="0" y="39624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43016" name="Text Box 8"/>
          <p:cNvSpPr txBox="1">
            <a:spLocks noChangeArrowheads="1"/>
          </p:cNvSpPr>
          <p:nvPr/>
        </p:nvSpPr>
        <p:spPr bwMode="auto">
          <a:xfrm>
            <a:off x="6172200" y="4114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1980</a:t>
            </a:r>
            <a:endParaRPr lang="en-US">
              <a:solidFill>
                <a:schemeClr val="tx1"/>
              </a:solidFill>
              <a:latin typeface="Times" pitchFamily="-111" charset="0"/>
            </a:endParaRPr>
          </a:p>
        </p:txBody>
      </p:sp>
      <p:sp>
        <p:nvSpPr>
          <p:cNvPr id="43020" name="Text Box 12"/>
          <p:cNvSpPr txBox="1">
            <a:spLocks noChangeArrowheads="1"/>
          </p:cNvSpPr>
          <p:nvPr/>
        </p:nvSpPr>
        <p:spPr bwMode="auto">
          <a:xfrm>
            <a:off x="7239000" y="1828800"/>
            <a:ext cx="1676400" cy="51911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bg1"/>
                </a:solidFill>
                <a:effectLst>
                  <a:outerShdw blurRad="38100" dist="38100" dir="2700000" algn="tl">
                    <a:srgbClr val="000000"/>
                  </a:outerShdw>
                </a:effectLst>
                <a:latin typeface="Times" pitchFamily="-111" charset="0"/>
              </a:rPr>
              <a:t>Third Era</a:t>
            </a:r>
            <a:endParaRPr lang="en-US" sz="2800">
              <a:solidFill>
                <a:schemeClr val="tx1"/>
              </a:solidFill>
              <a:effectLst>
                <a:outerShdw blurRad="38100" dist="38100" dir="2700000" algn="tl">
                  <a:srgbClr val="FFFFFF"/>
                </a:outerShdw>
              </a:effectLst>
              <a:latin typeface="Times" pitchFamily="-111" charset="0"/>
            </a:endParaRPr>
          </a:p>
        </p:txBody>
      </p:sp>
      <p:sp>
        <p:nvSpPr>
          <p:cNvPr id="43023" name="Text Box 15"/>
          <p:cNvSpPr txBox="1">
            <a:spLocks noChangeArrowheads="1"/>
          </p:cNvSpPr>
          <p:nvPr/>
        </p:nvSpPr>
        <p:spPr bwMode="auto">
          <a:xfrm>
            <a:off x="228600" y="1828800"/>
            <a:ext cx="2057400" cy="51911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bg1"/>
                </a:solidFill>
                <a:effectLst>
                  <a:outerShdw blurRad="38100" dist="38100" dir="2700000" algn="tl">
                    <a:srgbClr val="000000"/>
                  </a:outerShdw>
                </a:effectLst>
                <a:latin typeface="Times" pitchFamily="-111" charset="0"/>
              </a:rPr>
              <a:t>Second Era</a:t>
            </a:r>
            <a:endParaRPr lang="en-US" sz="2800">
              <a:solidFill>
                <a:schemeClr val="tx1"/>
              </a:solidFill>
              <a:effectLst>
                <a:outerShdw blurRad="38100" dist="38100" dir="2700000" algn="tl">
                  <a:srgbClr val="FFFFFF"/>
                </a:outerShdw>
              </a:effectLst>
              <a:latin typeface="Times" pitchFamily="-111" charset="0"/>
            </a:endParaRPr>
          </a:p>
        </p:txBody>
      </p:sp>
      <p:pic>
        <p:nvPicPr>
          <p:cNvPr id="69639" name="Picture 19"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69640" name="Arc 25"/>
          <p:cNvSpPr>
            <a:spLocks/>
          </p:cNvSpPr>
          <p:nvPr/>
        </p:nvSpPr>
        <p:spPr bwMode="auto">
          <a:xfrm flipH="1">
            <a:off x="2286000" y="1600200"/>
            <a:ext cx="68580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69641" name="Arc 26"/>
          <p:cNvSpPr>
            <a:spLocks/>
          </p:cNvSpPr>
          <p:nvPr/>
        </p:nvSpPr>
        <p:spPr bwMode="auto">
          <a:xfrm>
            <a:off x="0" y="1600200"/>
            <a:ext cx="6248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grpSp>
        <p:nvGrpSpPr>
          <p:cNvPr id="2" name="Group 31"/>
          <p:cNvGrpSpPr>
            <a:grpSpLocks/>
          </p:cNvGrpSpPr>
          <p:nvPr/>
        </p:nvGrpSpPr>
        <p:grpSpPr bwMode="auto">
          <a:xfrm>
            <a:off x="1676400" y="2514600"/>
            <a:ext cx="1600200" cy="2057400"/>
            <a:chOff x="1056" y="1584"/>
            <a:chExt cx="1008" cy="1296"/>
          </a:xfrm>
        </p:grpSpPr>
        <p:sp>
          <p:nvSpPr>
            <p:cNvPr id="43014" name="Text Box 6"/>
            <p:cNvSpPr txBox="1">
              <a:spLocks noChangeArrowheads="1"/>
            </p:cNvSpPr>
            <p:nvPr/>
          </p:nvSpPr>
          <p:spPr bwMode="auto">
            <a:xfrm>
              <a:off x="1056" y="2592"/>
              <a:ext cx="576" cy="288"/>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1934</a:t>
              </a:r>
              <a:endParaRPr lang="en-US">
                <a:solidFill>
                  <a:schemeClr val="tx1"/>
                </a:solidFill>
                <a:latin typeface="Times" pitchFamily="-111" charset="0"/>
              </a:endParaRPr>
            </a:p>
          </p:txBody>
        </p:sp>
        <p:pic>
          <p:nvPicPr>
            <p:cNvPr id="69650" name="Picture 28"/>
            <p:cNvPicPr>
              <a:picLocks noChangeAspect="1" noChangeArrowheads="1"/>
            </p:cNvPicPr>
            <p:nvPr/>
          </p:nvPicPr>
          <p:blipFill>
            <a:blip r:embed="rId4"/>
            <a:srcRect/>
            <a:stretch>
              <a:fillRect/>
            </a:stretch>
          </p:blipFill>
          <p:spPr bwMode="auto">
            <a:xfrm>
              <a:off x="1104" y="1584"/>
              <a:ext cx="541" cy="675"/>
            </a:xfrm>
            <a:prstGeom prst="rect">
              <a:avLst/>
            </a:prstGeom>
            <a:noFill/>
            <a:ln w="9525">
              <a:solidFill>
                <a:schemeClr val="tx1"/>
              </a:solidFill>
              <a:miter lim="800000"/>
              <a:headEnd/>
              <a:tailEnd/>
            </a:ln>
          </p:spPr>
        </p:pic>
        <p:pic>
          <p:nvPicPr>
            <p:cNvPr id="69651" name="Picture 29"/>
            <p:cNvPicPr>
              <a:picLocks noChangeAspect="1" noChangeArrowheads="1"/>
            </p:cNvPicPr>
            <p:nvPr/>
          </p:nvPicPr>
          <p:blipFill>
            <a:blip r:embed="rId5"/>
            <a:srcRect/>
            <a:stretch>
              <a:fillRect/>
            </a:stretch>
          </p:blipFill>
          <p:spPr bwMode="auto">
            <a:xfrm>
              <a:off x="1552" y="1680"/>
              <a:ext cx="512" cy="760"/>
            </a:xfrm>
            <a:prstGeom prst="rect">
              <a:avLst/>
            </a:prstGeom>
            <a:noFill/>
            <a:ln w="9525">
              <a:noFill/>
              <a:miter lim="800000"/>
              <a:headEnd/>
              <a:tailEnd/>
            </a:ln>
          </p:spPr>
        </p:pic>
      </p:grpSp>
      <p:sp>
        <p:nvSpPr>
          <p:cNvPr id="43038" name="Text Box 30" descr="Green marble"/>
          <p:cNvSpPr txBox="1">
            <a:spLocks noChangeArrowheads="1"/>
          </p:cNvSpPr>
          <p:nvPr/>
        </p:nvSpPr>
        <p:spPr bwMode="auto">
          <a:xfrm>
            <a:off x="5486400" y="2971800"/>
            <a:ext cx="1447800" cy="825500"/>
          </a:xfrm>
          <a:prstGeom prst="rect">
            <a:avLst/>
          </a:prstGeom>
          <a:blipFill dpi="0" rotWithShape="0">
            <a:blip r:embed="rId6"/>
            <a:srcRect/>
            <a:tile tx="0" ty="0" sx="100000" sy="100000" flip="none" algn="tl"/>
          </a:blipFill>
          <a:ln w="9525">
            <a:noFill/>
            <a:miter lim="800000"/>
            <a:headEnd/>
            <a:tailEnd/>
          </a:ln>
          <a:effectLst/>
          <a:scene3d>
            <a:camera prst="legacyObliqueTopLeft"/>
            <a:lightRig rig="legacyFlat3" dir="b"/>
          </a:scene3d>
          <a:sp3d prstMaterial="legacyMetal">
            <a:bevelT w="13500" h="13500" prst="angle"/>
            <a:bevelB w="13500" h="13500" prst="angle"/>
            <a:extrusionClr>
              <a:srgbClr val="006600"/>
            </a:extrusionClr>
          </a:sp3d>
        </p:spPr>
        <p:txBody>
          <a:bodyPr>
            <a:prstTxWarp prst="textNoShape">
              <a:avLst/>
            </a:prstTxWarp>
            <a:spAutoFit/>
            <a:flatTx/>
          </a:bodyPr>
          <a:lstStyle/>
          <a:p>
            <a:pPr algn="ctr">
              <a:spcBef>
                <a:spcPct val="50000"/>
              </a:spcBef>
              <a:defRPr/>
            </a:pPr>
            <a:r>
              <a:rPr lang="en-US" sz="1600">
                <a:solidFill>
                  <a:schemeClr val="bg1"/>
                </a:solidFill>
                <a:latin typeface="Times" pitchFamily="-111" charset="0"/>
              </a:rPr>
              <a:t>Edinburgh Missions Conference II</a:t>
            </a:r>
            <a:endParaRPr lang="en-US" sz="1600" b="1">
              <a:solidFill>
                <a:schemeClr val="tx1"/>
              </a:solidFill>
              <a:effectLst>
                <a:outerShdw blurRad="38100" dist="38100" dir="2700000" algn="tl">
                  <a:srgbClr val="FFFFFF"/>
                </a:outerShdw>
              </a:effectLst>
              <a:latin typeface="Times" pitchFamily="-111" charset="0"/>
            </a:endParaRPr>
          </a:p>
        </p:txBody>
      </p:sp>
      <p:sp>
        <p:nvSpPr>
          <p:cNvPr id="17" name="Rectangle 16"/>
          <p:cNvSpPr/>
          <p:nvPr/>
        </p:nvSpPr>
        <p:spPr>
          <a:xfrm>
            <a:off x="457200" y="4719638"/>
            <a:ext cx="2644775" cy="461962"/>
          </a:xfrm>
          <a:prstGeom prst="rect">
            <a:avLst/>
          </a:prstGeom>
        </p:spPr>
        <p:txBody>
          <a:bodyPr>
            <a:spAutoFit/>
          </a:bodyPr>
          <a:lstStyle/>
          <a:p>
            <a:pPr algn="ctr">
              <a:defRPr/>
            </a:pPr>
            <a:r>
              <a:rPr lang="en-US" dirty="0">
                <a:solidFill>
                  <a:schemeClr val="bg1"/>
                </a:solidFill>
                <a:effectLst>
                  <a:outerShdw blurRad="38100" dist="38100" dir="2700000" algn="tl">
                    <a:srgbClr val="000000"/>
                  </a:outerShdw>
                </a:effectLst>
                <a:latin typeface="Times" pitchFamily="-111" charset="0"/>
              </a:rPr>
              <a:t>Cameron Townsend</a:t>
            </a:r>
            <a:endParaRPr lang="en-US" sz="4800" dirty="0">
              <a:solidFill>
                <a:schemeClr val="tx2"/>
              </a:solidFill>
              <a:effectLst>
                <a:outerShdw blurRad="38100" dist="38100" dir="2700000" algn="tl">
                  <a:srgbClr val="FFFFFF"/>
                </a:outerShdw>
              </a:effectLst>
              <a:latin typeface="Times" pitchFamily="-111" charset="0"/>
            </a:endParaRPr>
          </a:p>
        </p:txBody>
      </p:sp>
      <p:sp>
        <p:nvSpPr>
          <p:cNvPr id="18" name="Rectangle 17"/>
          <p:cNvSpPr/>
          <p:nvPr/>
        </p:nvSpPr>
        <p:spPr>
          <a:xfrm>
            <a:off x="1828800" y="5253038"/>
            <a:ext cx="2484438" cy="461962"/>
          </a:xfrm>
          <a:prstGeom prst="rect">
            <a:avLst/>
          </a:prstGeom>
        </p:spPr>
        <p:txBody>
          <a:bodyPr wrap="none">
            <a:spAutoFit/>
          </a:bodyPr>
          <a:lstStyle/>
          <a:p>
            <a:pPr algn="ctr">
              <a:defRPr/>
            </a:pPr>
            <a:r>
              <a:rPr lang="en-US" dirty="0">
                <a:solidFill>
                  <a:schemeClr val="bg1"/>
                </a:solidFill>
                <a:effectLst>
                  <a:outerShdw blurRad="38100" dist="38100" dir="2700000" algn="tl">
                    <a:srgbClr val="000000"/>
                  </a:outerShdw>
                </a:effectLst>
                <a:latin typeface="Times" pitchFamily="-111" charset="0"/>
              </a:rPr>
              <a:t>Donald </a:t>
            </a:r>
            <a:r>
              <a:rPr lang="en-US" dirty="0" err="1">
                <a:solidFill>
                  <a:schemeClr val="bg1"/>
                </a:solidFill>
                <a:effectLst>
                  <a:outerShdw blurRad="38100" dist="38100" dir="2700000" algn="tl">
                    <a:srgbClr val="000000"/>
                  </a:outerShdw>
                </a:effectLst>
                <a:latin typeface="Times" pitchFamily="-111" charset="0"/>
              </a:rPr>
              <a:t>McGavran</a:t>
            </a:r>
            <a:r>
              <a:rPr lang="en-US" dirty="0">
                <a:solidFill>
                  <a:schemeClr val="bg1"/>
                </a:solidFill>
                <a:effectLst>
                  <a:outerShdw blurRad="38100" dist="38100" dir="2700000" algn="tl">
                    <a:srgbClr val="000000"/>
                  </a:outerShdw>
                </a:effectLst>
                <a:latin typeface="Times" pitchFamily="-111" charset="0"/>
              </a:rPr>
              <a:t> </a:t>
            </a:r>
            <a:endParaRPr lang="en-US" sz="4800" dirty="0">
              <a:solidFill>
                <a:schemeClr val="tx2"/>
              </a:solidFill>
              <a:effectLst>
                <a:outerShdw blurRad="38100" dist="38100" dir="2700000" algn="tl">
                  <a:srgbClr val="FFFFFF"/>
                </a:outerShdw>
              </a:effectLst>
              <a:latin typeface="Times" pitchFamily="-111" charset="0"/>
            </a:endParaRPr>
          </a:p>
        </p:txBody>
      </p:sp>
      <p:cxnSp>
        <p:nvCxnSpPr>
          <p:cNvPr id="69646" name="Straight Arrow Connector 19"/>
          <p:cNvCxnSpPr>
            <a:cxnSpLocks noChangeShapeType="1"/>
          </p:cNvCxnSpPr>
          <p:nvPr/>
        </p:nvCxnSpPr>
        <p:spPr bwMode="auto">
          <a:xfrm rot="5400000" flipH="1" flipV="1">
            <a:off x="762000" y="3733800"/>
            <a:ext cx="1066800" cy="914400"/>
          </a:xfrm>
          <a:prstGeom prst="straightConnector1">
            <a:avLst/>
          </a:prstGeom>
          <a:noFill/>
          <a:ln w="9525">
            <a:solidFill>
              <a:schemeClr val="bg1"/>
            </a:solidFill>
            <a:round/>
            <a:headEnd/>
            <a:tailEnd type="arrow" w="med" len="med"/>
          </a:ln>
        </p:spPr>
      </p:cxnSp>
      <p:cxnSp>
        <p:nvCxnSpPr>
          <p:cNvPr id="69647" name="Straight Arrow Connector 21"/>
          <p:cNvCxnSpPr>
            <a:cxnSpLocks noChangeShapeType="1"/>
          </p:cNvCxnSpPr>
          <p:nvPr/>
        </p:nvCxnSpPr>
        <p:spPr bwMode="auto">
          <a:xfrm rot="16200000" flipV="1">
            <a:off x="2819400" y="4191000"/>
            <a:ext cx="1447800" cy="838200"/>
          </a:xfrm>
          <a:prstGeom prst="straightConnector1">
            <a:avLst/>
          </a:prstGeom>
          <a:noFill/>
          <a:ln w="9525">
            <a:solidFill>
              <a:srgbClr val="FFFFFF"/>
            </a:solidFill>
            <a:round/>
            <a:headEnd/>
            <a:tailEnd type="arrow" w="med" len="med"/>
          </a:ln>
        </p:spPr>
      </p:cxnSp>
      <p:sp>
        <p:nvSpPr>
          <p:cNvPr id="19" name="TextBox 18"/>
          <p:cNvSpPr txBox="1"/>
          <p:nvPr/>
        </p:nvSpPr>
        <p:spPr>
          <a:xfrm rot="621795">
            <a:off x="4645717" y="4530126"/>
            <a:ext cx="1218569" cy="830997"/>
          </a:xfrm>
          <a:prstGeom prst="rect">
            <a:avLst/>
          </a:prstGeom>
          <a:noFill/>
        </p:spPr>
        <p:txBody>
          <a:bodyPr>
            <a:spAutoFit/>
          </a:bodyPr>
          <a:lstStyle/>
          <a:p>
            <a:pPr>
              <a:defRPr/>
            </a:pPr>
            <a:r>
              <a:rPr lang="en-US" b="1" dirty="0">
                <a:ln w="3175" cmpd="sng">
                  <a:solidFill>
                    <a:srgbClr val="CC1FB2"/>
                  </a:solidFill>
                </a:ln>
                <a:solidFill>
                  <a:srgbClr val="FFFF00"/>
                </a:solidFill>
                <a:effectLst>
                  <a:glow rad="139700">
                    <a:schemeClr val="accent6">
                      <a:alpha val="75000"/>
                    </a:schemeClr>
                  </a:glow>
                </a:effectLst>
                <a:latin typeface="Arial Narrow"/>
                <a:cs typeface="Arial Narrow"/>
              </a:rPr>
              <a:t>Notable</a:t>
            </a:r>
            <a:r>
              <a:rPr lang="en-US" b="1" dirty="0">
                <a:ln w="3175" cmpd="sng">
                  <a:solidFill>
                    <a:srgbClr val="CC1FB2"/>
                  </a:solidFill>
                </a:ln>
                <a:solidFill>
                  <a:srgbClr val="FFFF00"/>
                </a:solidFill>
                <a:latin typeface="Arial Narrow"/>
                <a:cs typeface="Arial Narrow"/>
              </a:rPr>
              <a:t> </a:t>
            </a:r>
            <a:r>
              <a:rPr lang="en-US" b="1" dirty="0">
                <a:ln w="3175" cmpd="sng">
                  <a:solidFill>
                    <a:srgbClr val="CC1FB2"/>
                  </a:solidFill>
                </a:ln>
                <a:solidFill>
                  <a:srgbClr val="FFFF00"/>
                </a:solidFill>
                <a:effectLst>
                  <a:glow rad="139700">
                    <a:schemeClr val="accent6">
                      <a:alpha val="75000"/>
                    </a:schemeClr>
                  </a:glow>
                </a:effectLst>
                <a:latin typeface="Arial Narrow"/>
                <a:cs typeface="Arial Narrow"/>
              </a:rPr>
              <a:t>people</a:t>
            </a:r>
            <a:endParaRPr lang="en-US" b="1" dirty="0">
              <a:effectLst>
                <a:glow rad="139700">
                  <a:schemeClr val="accent6">
                    <a:alpha val="75000"/>
                  </a:schemeClr>
                </a:glow>
              </a:effectLst>
            </a:endParaRPr>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2" name="Picture 2"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45061" name="Rectangle 5"/>
          <p:cNvSpPr>
            <a:spLocks noChangeArrowheads="1"/>
          </p:cNvSpPr>
          <p:nvPr/>
        </p:nvSpPr>
        <p:spPr bwMode="auto">
          <a:xfrm>
            <a:off x="152400" y="304800"/>
            <a:ext cx="8839200" cy="1143000"/>
          </a:xfrm>
          <a:prstGeom prst="rect">
            <a:avLst/>
          </a:prstGeom>
          <a:noFill/>
          <a:ln w="9525">
            <a:noFill/>
            <a:miter lim="800000"/>
            <a:headEnd/>
            <a:tailEnd/>
          </a:ln>
          <a:effectLst/>
        </p:spPr>
        <p:txBody>
          <a:bodyPr anchor="ctr">
            <a:prstTxWarp prst="textNoShape">
              <a:avLst/>
            </a:prstTxWarp>
          </a:bodyPr>
          <a:lstStyle/>
          <a:p>
            <a:pPr algn="ctr">
              <a:defRPr/>
            </a:pPr>
            <a:r>
              <a:rPr lang="en-US" sz="3800" dirty="0">
                <a:solidFill>
                  <a:srgbClr val="FFFF00"/>
                </a:solidFill>
                <a:effectLst>
                  <a:outerShdw blurRad="38100" dist="38100" dir="2700000" algn="tl">
                    <a:srgbClr val="000000"/>
                  </a:outerShdw>
                </a:effectLst>
                <a:latin typeface="Times New Roman"/>
                <a:cs typeface="Times New Roman"/>
              </a:rPr>
              <a:t>Cameron Townsend</a:t>
            </a:r>
            <a:endParaRPr lang="en-US" sz="3800" dirty="0">
              <a:solidFill>
                <a:srgbClr val="FFFF00"/>
              </a:solidFill>
              <a:effectLst>
                <a:outerShdw blurRad="38100" dist="38100" dir="2700000" algn="tl">
                  <a:srgbClr val="FFFFFF"/>
                </a:outerShdw>
              </a:effectLst>
              <a:latin typeface="Times New Roman"/>
              <a:cs typeface="Times New Roman"/>
            </a:endParaRPr>
          </a:p>
        </p:txBody>
      </p:sp>
      <p:sp>
        <p:nvSpPr>
          <p:cNvPr id="45063" name="Text Box 7"/>
          <p:cNvSpPr txBox="1">
            <a:spLocks noChangeArrowheads="1"/>
          </p:cNvSpPr>
          <p:nvPr/>
        </p:nvSpPr>
        <p:spPr bwMode="auto">
          <a:xfrm>
            <a:off x="4419600" y="1828800"/>
            <a:ext cx="4343400" cy="224676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800" b="1" i="1" dirty="0">
                <a:solidFill>
                  <a:srgbClr val="FFFFFF"/>
                </a:solidFill>
                <a:effectLst>
                  <a:outerShdw blurRad="38100" dist="38100" dir="2700000" algn="tl">
                    <a:srgbClr val="000000">
                      <a:alpha val="43137"/>
                    </a:srgbClr>
                  </a:outerShdw>
                </a:effectLst>
                <a:ea typeface="Times" pitchFamily="4" charset="0"/>
                <a:cs typeface="Times" pitchFamily="4" charset="0"/>
              </a:rPr>
              <a:t>“There is no greater missionary than the Bible in the native</a:t>
            </a:r>
            <a:r>
              <a:rPr lang="en-US" sz="2800" b="1" i="1" dirty="0">
                <a:solidFill>
                  <a:schemeClr val="tx2"/>
                </a:solidFill>
                <a:ea typeface="Times" pitchFamily="4" charset="0"/>
                <a:cs typeface="Times" pitchFamily="4" charset="0"/>
              </a:rPr>
              <a:t> </a:t>
            </a:r>
            <a:r>
              <a:rPr lang="en-US" sz="2800" b="1" i="1" dirty="0">
                <a:solidFill>
                  <a:srgbClr val="FFFF00"/>
                </a:solidFill>
                <a:effectLst>
                  <a:outerShdw blurRad="38100" dist="38100" dir="2700000" algn="tl">
                    <a:srgbClr val="000000">
                      <a:alpha val="43137"/>
                    </a:srgbClr>
                  </a:outerShdw>
                </a:effectLst>
                <a:ea typeface="Times" pitchFamily="4" charset="0"/>
                <a:cs typeface="Times" pitchFamily="4" charset="0"/>
              </a:rPr>
              <a:t>tongue</a:t>
            </a:r>
            <a:r>
              <a:rPr lang="en-US" sz="2800" b="1" i="1" dirty="0">
                <a:solidFill>
                  <a:srgbClr val="FFFFFF"/>
                </a:solidFill>
                <a:effectLst>
                  <a:outerShdw blurRad="38100" dist="38100" dir="2700000" algn="tl">
                    <a:srgbClr val="000000">
                      <a:alpha val="43137"/>
                    </a:srgbClr>
                  </a:outerShdw>
                </a:effectLst>
                <a:ea typeface="Times" pitchFamily="4" charset="0"/>
                <a:cs typeface="Times" pitchFamily="4" charset="0"/>
              </a:rPr>
              <a:t>. It never needs a furlough and it is never considered foreign.”</a:t>
            </a:r>
          </a:p>
        </p:txBody>
      </p:sp>
      <p:pic>
        <p:nvPicPr>
          <p:cNvPr id="71685" name="Picture 10"/>
          <p:cNvPicPr>
            <a:picLocks noChangeAspect="1" noChangeArrowheads="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828800" y="1981200"/>
            <a:ext cx="2468563" cy="3603625"/>
          </a:xfrm>
          <a:prstGeom prst="rect">
            <a:avLst/>
          </a:prstGeom>
          <a:noFill/>
          <a:ln w="9525">
            <a:solidFill>
              <a:schemeClr val="tx1"/>
            </a:solidFill>
            <a:miter lim="800000"/>
            <a:headEnd/>
            <a:tailEnd/>
          </a:ln>
        </p:spPr>
      </p:pic>
      <p:pic>
        <p:nvPicPr>
          <p:cNvPr id="71686" name="Picture 11"/>
          <p:cNvPicPr>
            <a:picLocks noChangeAspect="1" noChangeArrowheads="1"/>
          </p:cNvPicPr>
          <p:nvPr/>
        </p:nvPicPr>
        <p:blipFill>
          <a:blip r:embed="rId5"/>
          <a:srcRect/>
          <a:stretch>
            <a:fillRect/>
          </a:stretch>
        </p:blipFill>
        <p:spPr bwMode="auto">
          <a:xfrm>
            <a:off x="1198563" y="1371600"/>
            <a:ext cx="858837" cy="1071563"/>
          </a:xfrm>
          <a:prstGeom prst="rect">
            <a:avLst/>
          </a:prstGeom>
          <a:noFill/>
          <a:ln w="9525">
            <a:solidFill>
              <a:schemeClr val="tx1"/>
            </a:solidFill>
            <a:miter lim="800000"/>
            <a:headEnd/>
            <a:tailEnd/>
          </a:ln>
        </p:spPr>
      </p:pic>
      <p:pic>
        <p:nvPicPr>
          <p:cNvPr id="45069" name="Picture 13"/>
          <p:cNvPicPr>
            <a:picLocks noChangeAspect="1" noChangeArrowheads="1"/>
          </p:cNvPicPr>
          <p:nvPr/>
        </p:nvPicPr>
        <p:blipFill>
          <a:blip r:embed="rId6"/>
          <a:srcRect/>
          <a:stretch>
            <a:fillRect/>
          </a:stretch>
        </p:blipFill>
        <p:spPr bwMode="auto">
          <a:xfrm>
            <a:off x="5635625" y="4432300"/>
            <a:ext cx="1527175" cy="1206500"/>
          </a:xfrm>
          <a:prstGeom prst="rect">
            <a:avLst/>
          </a:prstGeom>
          <a:noFill/>
          <a:ln w="9525">
            <a:solidFill>
              <a:schemeClr val="tx1"/>
            </a:solidFill>
            <a:miter lim="800000"/>
            <a:headEnd/>
            <a:tailEnd/>
          </a:ln>
        </p:spPr>
      </p:pic>
      <p:sp>
        <p:nvSpPr>
          <p:cNvPr id="71688" name="TextBox 7"/>
          <p:cNvSpPr txBox="1">
            <a:spLocks noChangeArrowheads="1"/>
          </p:cNvSpPr>
          <p:nvPr/>
        </p:nvSpPr>
        <p:spPr bwMode="auto">
          <a:xfrm>
            <a:off x="2362200" y="5638800"/>
            <a:ext cx="1600200" cy="369888"/>
          </a:xfrm>
          <a:prstGeom prst="rect">
            <a:avLst/>
          </a:prstGeom>
          <a:noFill/>
          <a:ln w="9525">
            <a:noFill/>
            <a:miter lim="800000"/>
            <a:headEnd/>
            <a:tailEnd/>
          </a:ln>
        </p:spPr>
        <p:txBody>
          <a:bodyPr>
            <a:prstTxWarp prst="textNoShape">
              <a:avLst/>
            </a:prstTxWarp>
            <a:spAutoFit/>
          </a:bodyPr>
          <a:lstStyle/>
          <a:p>
            <a:r>
              <a:rPr lang="en-US" sz="1800" b="1" dirty="0">
                <a:solidFill>
                  <a:srgbClr val="CCFFCC"/>
                </a:solidFill>
                <a:effectLst>
                  <a:outerShdw blurRad="38100" dist="38100" dir="2700000" algn="tl">
                    <a:srgbClr val="000000">
                      <a:alpha val="43137"/>
                    </a:srgbClr>
                  </a:outerShdw>
                </a:effectLst>
              </a:rPr>
              <a:t>(1896-1982)</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5063"/>
                                        </p:tgtEl>
                                        <p:attrNameLst>
                                          <p:attrName>style.visibility</p:attrName>
                                        </p:attrNameLst>
                                      </p:cBhvr>
                                      <p:to>
                                        <p:strVal val="visible"/>
                                      </p:to>
                                    </p:set>
                                    <p:anim calcmode="lin" valueType="num">
                                      <p:cBhvr additive="base">
                                        <p:cTn id="7" dur="500" fill="hold"/>
                                        <p:tgtEl>
                                          <p:spTgt spid="45063"/>
                                        </p:tgtEl>
                                        <p:attrNameLst>
                                          <p:attrName>ppt_x</p:attrName>
                                        </p:attrNameLst>
                                      </p:cBhvr>
                                      <p:tavLst>
                                        <p:tav tm="0">
                                          <p:val>
                                            <p:strVal val="1+#ppt_w/2"/>
                                          </p:val>
                                        </p:tav>
                                        <p:tav tm="100000">
                                          <p:val>
                                            <p:strVal val="#ppt_x"/>
                                          </p:val>
                                        </p:tav>
                                      </p:tavLst>
                                    </p:anim>
                                    <p:anim calcmode="lin" valueType="num">
                                      <p:cBhvr additive="base">
                                        <p:cTn id="8" dur="500" fill="hold"/>
                                        <p:tgtEl>
                                          <p:spTgt spid="450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autoUpdateAnimBg="0"/>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3730" name="Picture 2"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47109" name="Rectangle 5"/>
          <p:cNvSpPr>
            <a:spLocks noChangeArrowheads="1"/>
          </p:cNvSpPr>
          <p:nvPr/>
        </p:nvSpPr>
        <p:spPr bwMode="auto">
          <a:xfrm>
            <a:off x="152400" y="304800"/>
            <a:ext cx="8839200" cy="1143000"/>
          </a:xfrm>
          <a:prstGeom prst="rect">
            <a:avLst/>
          </a:prstGeom>
          <a:noFill/>
          <a:ln w="9525">
            <a:noFill/>
            <a:miter lim="800000"/>
            <a:headEnd/>
            <a:tailEnd/>
          </a:ln>
          <a:effectLst/>
        </p:spPr>
        <p:txBody>
          <a:bodyPr anchor="ctr">
            <a:prstTxWarp prst="textNoShape">
              <a:avLst/>
            </a:prstTxWarp>
          </a:bodyPr>
          <a:lstStyle/>
          <a:p>
            <a:pPr algn="ctr">
              <a:defRPr/>
            </a:pPr>
            <a:r>
              <a:rPr lang="en-US" sz="3800" dirty="0">
                <a:solidFill>
                  <a:srgbClr val="FFFF00"/>
                </a:solidFill>
                <a:effectLst>
                  <a:outerShdw blurRad="38100" dist="38100" dir="2700000" algn="tl">
                    <a:srgbClr val="000000"/>
                  </a:outerShdw>
                </a:effectLst>
                <a:latin typeface="Times New Roman"/>
                <a:cs typeface="Times New Roman"/>
              </a:rPr>
              <a:t>Donald </a:t>
            </a:r>
            <a:r>
              <a:rPr lang="en-US" sz="3800" dirty="0" err="1">
                <a:solidFill>
                  <a:srgbClr val="FFFF00"/>
                </a:solidFill>
                <a:effectLst>
                  <a:outerShdw blurRad="38100" dist="38100" dir="2700000" algn="tl">
                    <a:srgbClr val="000000"/>
                  </a:outerShdw>
                </a:effectLst>
                <a:latin typeface="Times New Roman"/>
                <a:cs typeface="Times New Roman"/>
              </a:rPr>
              <a:t>McGavran</a:t>
            </a:r>
            <a:r>
              <a:rPr lang="en-US" sz="3800" dirty="0">
                <a:solidFill>
                  <a:srgbClr val="FFFF00"/>
                </a:solidFill>
                <a:effectLst>
                  <a:outerShdw blurRad="38100" dist="38100" dir="2700000" algn="tl">
                    <a:srgbClr val="000000"/>
                  </a:outerShdw>
                </a:effectLst>
                <a:latin typeface="Times New Roman"/>
                <a:cs typeface="Times New Roman"/>
              </a:rPr>
              <a:t> </a:t>
            </a:r>
            <a:endParaRPr lang="en-US" sz="3800" dirty="0">
              <a:solidFill>
                <a:srgbClr val="FFFF00"/>
              </a:solidFill>
              <a:effectLst>
                <a:outerShdw blurRad="38100" dist="38100" dir="2700000" algn="tl">
                  <a:srgbClr val="FFFFFF"/>
                </a:outerShdw>
              </a:effectLst>
              <a:latin typeface="Times New Roman"/>
              <a:cs typeface="Times New Roman"/>
            </a:endParaRPr>
          </a:p>
        </p:txBody>
      </p:sp>
      <p:sp>
        <p:nvSpPr>
          <p:cNvPr id="47110" name="Text Box 6"/>
          <p:cNvSpPr txBox="1">
            <a:spLocks noChangeArrowheads="1"/>
          </p:cNvSpPr>
          <p:nvPr/>
        </p:nvSpPr>
        <p:spPr bwMode="auto">
          <a:xfrm>
            <a:off x="3257550" y="1447800"/>
            <a:ext cx="5734050" cy="412271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b="1" i="1" dirty="0">
                <a:solidFill>
                  <a:srgbClr val="FFFFFF"/>
                </a:solidFill>
                <a:effectLst>
                  <a:outerShdw blurRad="38100" dist="38100" dir="2700000" algn="tl">
                    <a:srgbClr val="000000">
                      <a:alpha val="43137"/>
                    </a:srgbClr>
                  </a:outerShdw>
                </a:effectLst>
                <a:ea typeface="Times" pitchFamily="4" charset="0"/>
                <a:cs typeface="Times" pitchFamily="4" charset="0"/>
              </a:rPr>
              <a:t>“The individual does not think of himself as a self-sufficient unit, but a part of the </a:t>
            </a:r>
            <a:r>
              <a:rPr lang="en-US" b="1" i="1" dirty="0">
                <a:solidFill>
                  <a:srgbClr val="FFFF00"/>
                </a:solidFill>
                <a:effectLst>
                  <a:outerShdw blurRad="38100" dist="38100" dir="2700000" algn="tl">
                    <a:srgbClr val="000000">
                      <a:alpha val="43137"/>
                    </a:srgbClr>
                  </a:outerShdw>
                </a:effectLst>
                <a:ea typeface="Times" pitchFamily="4" charset="0"/>
                <a:cs typeface="Times" pitchFamily="4" charset="0"/>
              </a:rPr>
              <a:t>group</a:t>
            </a:r>
            <a:r>
              <a:rPr lang="en-US" b="1" i="1" dirty="0">
                <a:solidFill>
                  <a:srgbClr val="FFFFFF"/>
                </a:solidFill>
                <a:effectLst>
                  <a:outerShdw blurRad="38100" dist="38100" dir="2700000" algn="tl">
                    <a:srgbClr val="000000">
                      <a:alpha val="43137"/>
                    </a:srgbClr>
                  </a:outerShdw>
                </a:effectLst>
                <a:ea typeface="Times" pitchFamily="4" charset="0"/>
                <a:cs typeface="Times" pitchFamily="4" charset="0"/>
              </a:rPr>
              <a:t>.</a:t>
            </a:r>
            <a:r>
              <a:rPr lang="en-US" b="1" i="1" dirty="0">
                <a:solidFill>
                  <a:srgbClr val="FFFF00"/>
                </a:solidFill>
                <a:effectLst>
                  <a:outerShdw blurRad="38100" dist="38100" dir="2700000" algn="tl">
                    <a:srgbClr val="000000">
                      <a:alpha val="43137"/>
                    </a:srgbClr>
                  </a:outerShdw>
                </a:effectLst>
                <a:ea typeface="Times" pitchFamily="4" charset="0"/>
                <a:cs typeface="Times" pitchFamily="4" charset="0"/>
              </a:rPr>
              <a:t>*</a:t>
            </a:r>
            <a:r>
              <a:rPr lang="en-US" b="1" i="1" dirty="0">
                <a:solidFill>
                  <a:srgbClr val="FFFFFF"/>
                </a:solidFill>
                <a:effectLst>
                  <a:outerShdw blurRad="38100" dist="38100" dir="2700000" algn="tl">
                    <a:srgbClr val="000000">
                      <a:alpha val="43137"/>
                    </a:srgbClr>
                  </a:outerShdw>
                </a:effectLst>
                <a:ea typeface="Times" pitchFamily="4" charset="0"/>
                <a:cs typeface="Times" pitchFamily="4" charset="0"/>
              </a:rPr>
              <a:t> His business affairs, his children’s marriages, his personal problems, or the difficulties he has with his wife are properly settled by group thinking. Peoples become Christian as their group-mind is brought into the </a:t>
            </a:r>
            <a:r>
              <a:rPr lang="en-US" b="1" i="1" dirty="0" err="1">
                <a:solidFill>
                  <a:srgbClr val="FFFFFF"/>
                </a:solidFill>
                <a:effectLst>
                  <a:outerShdw blurRad="38100" dist="38100" dir="2700000" algn="tl">
                    <a:srgbClr val="000000">
                      <a:alpha val="43137"/>
                    </a:srgbClr>
                  </a:outerShdw>
                </a:effectLst>
                <a:ea typeface="Times" pitchFamily="4" charset="0"/>
                <a:cs typeface="Times" pitchFamily="4" charset="0"/>
              </a:rPr>
              <a:t>lifegiving</a:t>
            </a:r>
            <a:r>
              <a:rPr lang="en-US" b="1" i="1" dirty="0">
                <a:solidFill>
                  <a:srgbClr val="FFFFFF"/>
                </a:solidFill>
                <a:effectLst>
                  <a:outerShdw blurRad="38100" dist="38100" dir="2700000" algn="tl">
                    <a:srgbClr val="000000">
                      <a:alpha val="43137"/>
                    </a:srgbClr>
                  </a:outerShdw>
                </a:effectLst>
                <a:ea typeface="Times" pitchFamily="4" charset="0"/>
                <a:cs typeface="Times" pitchFamily="4" charset="0"/>
              </a:rPr>
              <a:t> relationship to Jesus as Lord.” </a:t>
            </a:r>
            <a:endParaRPr lang="en-US" b="1" i="1" dirty="0" smtClean="0">
              <a:solidFill>
                <a:srgbClr val="FFFFFF"/>
              </a:solidFill>
              <a:effectLst>
                <a:outerShdw blurRad="38100" dist="38100" dir="2700000" algn="tl">
                  <a:srgbClr val="000000">
                    <a:alpha val="43137"/>
                  </a:srgbClr>
                </a:outerShdw>
              </a:effectLst>
              <a:ea typeface="Times" pitchFamily="4" charset="0"/>
              <a:cs typeface="Times" pitchFamily="4" charset="0"/>
            </a:endParaRPr>
          </a:p>
          <a:p>
            <a:pPr>
              <a:spcBef>
                <a:spcPct val="50000"/>
              </a:spcBef>
            </a:pPr>
            <a:r>
              <a:rPr lang="en-US" b="1" i="1" dirty="0">
                <a:solidFill>
                  <a:srgbClr val="FFFFFF"/>
                </a:solidFill>
                <a:effectLst>
                  <a:outerShdw blurRad="38100" dist="38100" dir="2700000" algn="tl">
                    <a:srgbClr val="000000">
                      <a:alpha val="43137"/>
                    </a:srgbClr>
                  </a:outerShdw>
                </a:effectLst>
                <a:ea typeface="Times" pitchFamily="4" charset="0"/>
                <a:cs typeface="Times" pitchFamily="4" charset="0"/>
              </a:rPr>
              <a:t>	</a:t>
            </a:r>
            <a:r>
              <a:rPr lang="en-US" b="1" i="1" dirty="0" smtClean="0">
                <a:solidFill>
                  <a:srgbClr val="FFFFFF"/>
                </a:solidFill>
                <a:effectLst>
                  <a:outerShdw blurRad="38100" dist="38100" dir="2700000" algn="tl">
                    <a:srgbClr val="000000">
                      <a:alpha val="43137"/>
                    </a:srgbClr>
                  </a:outerShdw>
                </a:effectLst>
                <a:ea typeface="Times" pitchFamily="4" charset="0"/>
                <a:cs typeface="Times" pitchFamily="4" charset="0"/>
              </a:rPr>
              <a:t>-</a:t>
            </a:r>
            <a:r>
              <a:rPr lang="en-US" b="1" i="1" dirty="0">
                <a:solidFill>
                  <a:srgbClr val="FFFFFF"/>
                </a:solidFill>
                <a:effectLst>
                  <a:outerShdw blurRad="38100" dist="38100" dir="2700000" algn="tl">
                    <a:srgbClr val="000000">
                      <a:alpha val="43137"/>
                    </a:srgbClr>
                  </a:outerShdw>
                </a:effectLst>
                <a:ea typeface="Times" pitchFamily="4" charset="0"/>
                <a:cs typeface="Times" pitchFamily="4" charset="0"/>
              </a:rPr>
              <a:t>- from </a:t>
            </a:r>
            <a:r>
              <a:rPr lang="en-US" b="1" dirty="0">
                <a:solidFill>
                  <a:srgbClr val="FFFFFF"/>
                </a:solidFill>
                <a:effectLst>
                  <a:outerShdw blurRad="38100" dist="38100" dir="2700000" algn="tl">
                    <a:srgbClr val="000000">
                      <a:alpha val="43137"/>
                    </a:srgbClr>
                  </a:outerShdw>
                </a:effectLst>
                <a:ea typeface="Times" pitchFamily="4" charset="0"/>
                <a:cs typeface="Times" pitchFamily="4" charset="0"/>
              </a:rPr>
              <a:t>Bridges of God</a:t>
            </a:r>
            <a:r>
              <a:rPr lang="en-US" b="1" i="1" dirty="0">
                <a:solidFill>
                  <a:srgbClr val="FFFFFF"/>
                </a:solidFill>
                <a:effectLst>
                  <a:outerShdw blurRad="38100" dist="38100" dir="2700000" algn="tl">
                    <a:srgbClr val="000000">
                      <a:alpha val="43137"/>
                    </a:srgbClr>
                  </a:outerShdw>
                </a:effectLst>
                <a:ea typeface="Times" pitchFamily="4" charset="0"/>
                <a:cs typeface="Times" pitchFamily="4" charset="0"/>
              </a:rPr>
              <a:t> </a:t>
            </a:r>
          </a:p>
        </p:txBody>
      </p:sp>
      <p:pic>
        <p:nvPicPr>
          <p:cNvPr id="73733" name="Picture 9"/>
          <p:cNvPicPr>
            <a:picLocks noChangeAspect="1" noChangeArrowheads="1"/>
          </p:cNvPicPr>
          <p:nvPr/>
        </p:nvPicPr>
        <p:blipFill>
          <a:blip r:embed="rId4"/>
          <a:srcRect/>
          <a:stretch>
            <a:fillRect/>
          </a:stretch>
        </p:blipFill>
        <p:spPr bwMode="auto">
          <a:xfrm>
            <a:off x="381000" y="1862138"/>
            <a:ext cx="2724150" cy="3548062"/>
          </a:xfrm>
          <a:prstGeom prst="rect">
            <a:avLst/>
          </a:prstGeom>
          <a:noFill/>
          <a:ln w="9525">
            <a:solidFill>
              <a:schemeClr val="tx1"/>
            </a:solidFill>
            <a:miter lim="800000"/>
            <a:headEnd/>
            <a:tailEnd/>
          </a:ln>
        </p:spPr>
      </p:pic>
      <p:pic>
        <p:nvPicPr>
          <p:cNvPr id="73734" name="Picture 10"/>
          <p:cNvPicPr>
            <a:picLocks noChangeAspect="1" noChangeArrowheads="1"/>
          </p:cNvPicPr>
          <p:nvPr/>
        </p:nvPicPr>
        <p:blipFill>
          <a:blip r:embed="rId5"/>
          <a:srcRect/>
          <a:stretch>
            <a:fillRect/>
          </a:stretch>
        </p:blipFill>
        <p:spPr bwMode="auto">
          <a:xfrm>
            <a:off x="228600" y="1066800"/>
            <a:ext cx="812800" cy="1206500"/>
          </a:xfrm>
          <a:prstGeom prst="rect">
            <a:avLst/>
          </a:prstGeom>
          <a:noFill/>
          <a:ln w="9525">
            <a:noFill/>
            <a:miter lim="800000"/>
            <a:headEnd/>
            <a:tailEnd/>
          </a:ln>
        </p:spPr>
      </p:pic>
      <p:sp>
        <p:nvSpPr>
          <p:cNvPr id="73735" name="TextBox 6"/>
          <p:cNvSpPr txBox="1">
            <a:spLocks noChangeArrowheads="1"/>
          </p:cNvSpPr>
          <p:nvPr/>
        </p:nvSpPr>
        <p:spPr bwMode="auto">
          <a:xfrm>
            <a:off x="914400" y="5486400"/>
            <a:ext cx="1676400" cy="369888"/>
          </a:xfrm>
          <a:prstGeom prst="rect">
            <a:avLst/>
          </a:prstGeom>
          <a:noFill/>
          <a:ln w="9525">
            <a:noFill/>
            <a:miter lim="800000"/>
            <a:headEnd/>
            <a:tailEnd/>
          </a:ln>
        </p:spPr>
        <p:txBody>
          <a:bodyPr>
            <a:prstTxWarp prst="textNoShape">
              <a:avLst/>
            </a:prstTxWarp>
            <a:spAutoFit/>
          </a:bodyPr>
          <a:lstStyle/>
          <a:p>
            <a:r>
              <a:rPr lang="en-US" sz="1800" b="1" dirty="0">
                <a:solidFill>
                  <a:srgbClr val="CCFFCC"/>
                </a:solidFill>
                <a:effectLst>
                  <a:outerShdw blurRad="38100" dist="38100" dir="2700000" algn="tl">
                    <a:srgbClr val="000000">
                      <a:alpha val="43137"/>
                    </a:srgbClr>
                  </a:outerShdw>
                </a:effectLst>
              </a:rPr>
              <a:t>(1897-1990)</a:t>
            </a:r>
          </a:p>
        </p:txBody>
      </p:sp>
      <p:sp>
        <p:nvSpPr>
          <p:cNvPr id="8" name="TextBox 7"/>
          <p:cNvSpPr txBox="1"/>
          <p:nvPr/>
        </p:nvSpPr>
        <p:spPr>
          <a:xfrm>
            <a:off x="4114800" y="5650468"/>
            <a:ext cx="3581400" cy="369332"/>
          </a:xfrm>
          <a:prstGeom prst="rect">
            <a:avLst/>
          </a:prstGeom>
          <a:noFill/>
        </p:spPr>
        <p:txBody>
          <a:bodyPr wrap="square" rtlCol="0">
            <a:spAutoFit/>
          </a:bodyPr>
          <a:lstStyle/>
          <a:p>
            <a:r>
              <a:rPr lang="en-US" sz="1800" b="1" dirty="0">
                <a:solidFill>
                  <a:srgbClr val="FFFF00"/>
                </a:solidFill>
                <a:effectLst>
                  <a:outerShdw blurRad="38100" dist="38100" dir="2700000" algn="tl">
                    <a:srgbClr val="000000">
                      <a:alpha val="43137"/>
                    </a:srgbClr>
                  </a:outerShdw>
                </a:effectLst>
              </a:rPr>
              <a:t>*Cultural, ethnic and tribal group</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 calcmode="lin" valueType="num">
                                      <p:cBhvr additive="base">
                                        <p:cTn id="7" dur="500" fill="hold"/>
                                        <p:tgtEl>
                                          <p:spTgt spid="47110"/>
                                        </p:tgtEl>
                                        <p:attrNameLst>
                                          <p:attrName>ppt_x</p:attrName>
                                        </p:attrNameLst>
                                      </p:cBhvr>
                                      <p:tavLst>
                                        <p:tav tm="0">
                                          <p:val>
                                            <p:strVal val="1+#ppt_w/2"/>
                                          </p:val>
                                        </p:tav>
                                        <p:tav tm="100000">
                                          <p:val>
                                            <p:strVal val="#ppt_x"/>
                                          </p:val>
                                        </p:tav>
                                      </p:tavLst>
                                    </p:anim>
                                    <p:anim calcmode="lin" valueType="num">
                                      <p:cBhvr additive="base">
                                        <p:cTn id="8" dur="500" fill="hold"/>
                                        <p:tgtEl>
                                          <p:spTgt spid="4711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0" grpId="0" autoUpdateAnimBg="0"/>
      <p:bldP spid="8" grpId="0"/>
    </p:bld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3048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Three Eras of Modern Missions</a:t>
            </a:r>
            <a:endParaRPr lang="en-US" dirty="0">
              <a:solidFill>
                <a:srgbClr val="FFFF00"/>
              </a:solidFill>
              <a:effectLst>
                <a:outerShdw blurRad="38100" dist="38100" dir="2700000" algn="tl">
                  <a:srgbClr val="FFFFFF"/>
                </a:outerShdw>
              </a:effectLst>
              <a:ea typeface="+mj-ea"/>
              <a:cs typeface="+mj-cs"/>
            </a:endParaRPr>
          </a:p>
        </p:txBody>
      </p:sp>
      <p:sp>
        <p:nvSpPr>
          <p:cNvPr id="75779" name="Line 3"/>
          <p:cNvSpPr>
            <a:spLocks noChangeShapeType="1"/>
          </p:cNvSpPr>
          <p:nvPr/>
        </p:nvSpPr>
        <p:spPr bwMode="auto">
          <a:xfrm>
            <a:off x="0" y="39624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61444" name="Text Box 4"/>
          <p:cNvSpPr txBox="1">
            <a:spLocks noChangeArrowheads="1"/>
          </p:cNvSpPr>
          <p:nvPr/>
        </p:nvSpPr>
        <p:spPr bwMode="auto">
          <a:xfrm>
            <a:off x="533400" y="4114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1934</a:t>
            </a:r>
            <a:endParaRPr lang="en-US" dirty="0">
              <a:solidFill>
                <a:schemeClr val="tx1"/>
              </a:solidFill>
              <a:latin typeface="Times" pitchFamily="-111" charset="0"/>
            </a:endParaRPr>
          </a:p>
        </p:txBody>
      </p:sp>
      <p:sp>
        <p:nvSpPr>
          <p:cNvPr id="61445" name="Text Box 5"/>
          <p:cNvSpPr txBox="1">
            <a:spLocks noChangeArrowheads="1"/>
          </p:cNvSpPr>
          <p:nvPr/>
        </p:nvSpPr>
        <p:spPr bwMode="auto">
          <a:xfrm>
            <a:off x="5029200" y="4114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1980</a:t>
            </a:r>
            <a:endParaRPr lang="en-US">
              <a:solidFill>
                <a:schemeClr val="tx1"/>
              </a:solidFill>
              <a:latin typeface="Times" pitchFamily="-111" charset="0"/>
            </a:endParaRPr>
          </a:p>
        </p:txBody>
      </p:sp>
      <p:sp>
        <p:nvSpPr>
          <p:cNvPr id="61446" name="Text Box 6"/>
          <p:cNvSpPr txBox="1">
            <a:spLocks noChangeArrowheads="1"/>
          </p:cNvSpPr>
          <p:nvPr/>
        </p:nvSpPr>
        <p:spPr bwMode="auto">
          <a:xfrm>
            <a:off x="7239000" y="1752600"/>
            <a:ext cx="1676400" cy="51911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bg1"/>
                </a:solidFill>
                <a:effectLst>
                  <a:outerShdw blurRad="38100" dist="38100" dir="2700000" algn="tl">
                    <a:srgbClr val="000000"/>
                  </a:outerShdw>
                </a:effectLst>
                <a:latin typeface="Times" pitchFamily="-111" charset="0"/>
              </a:rPr>
              <a:t>Third Era</a:t>
            </a:r>
            <a:endParaRPr lang="en-US" sz="2800">
              <a:solidFill>
                <a:schemeClr val="tx1"/>
              </a:solidFill>
              <a:effectLst>
                <a:outerShdw blurRad="38100" dist="38100" dir="2700000" algn="tl">
                  <a:srgbClr val="FFFFFF"/>
                </a:outerShdw>
              </a:effectLst>
              <a:latin typeface="Times" pitchFamily="-111" charset="0"/>
            </a:endParaRPr>
          </a:p>
        </p:txBody>
      </p:sp>
      <p:sp>
        <p:nvSpPr>
          <p:cNvPr id="61447" name="Text Box 7"/>
          <p:cNvSpPr txBox="1">
            <a:spLocks noChangeArrowheads="1"/>
          </p:cNvSpPr>
          <p:nvPr/>
        </p:nvSpPr>
        <p:spPr bwMode="auto">
          <a:xfrm>
            <a:off x="-152400" y="1828800"/>
            <a:ext cx="2057400" cy="51911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bg1"/>
                </a:solidFill>
                <a:effectLst>
                  <a:outerShdw blurRad="38100" dist="38100" dir="2700000" algn="tl">
                    <a:srgbClr val="000000"/>
                  </a:outerShdw>
                </a:effectLst>
                <a:latin typeface="Times" pitchFamily="-111" charset="0"/>
              </a:rPr>
              <a:t>Second Era</a:t>
            </a:r>
            <a:endParaRPr lang="en-US" sz="2800">
              <a:solidFill>
                <a:schemeClr val="tx1"/>
              </a:solidFill>
              <a:effectLst>
                <a:outerShdw blurRad="38100" dist="38100" dir="2700000" algn="tl">
                  <a:srgbClr val="FFFFFF"/>
                </a:outerShdw>
              </a:effectLst>
              <a:latin typeface="Times" pitchFamily="-111" charset="0"/>
            </a:endParaRPr>
          </a:p>
        </p:txBody>
      </p:sp>
      <p:pic>
        <p:nvPicPr>
          <p:cNvPr id="75784" name="Picture 8"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75785" name="Arc 9"/>
          <p:cNvSpPr>
            <a:spLocks/>
          </p:cNvSpPr>
          <p:nvPr/>
        </p:nvSpPr>
        <p:spPr bwMode="auto">
          <a:xfrm flipH="1">
            <a:off x="1143000" y="1600200"/>
            <a:ext cx="7772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75786" name="Arc 10"/>
          <p:cNvSpPr>
            <a:spLocks/>
          </p:cNvSpPr>
          <p:nvPr/>
        </p:nvSpPr>
        <p:spPr bwMode="auto">
          <a:xfrm>
            <a:off x="-1143000" y="1676400"/>
            <a:ext cx="6248400" cy="2286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pic>
        <p:nvPicPr>
          <p:cNvPr id="75787" name="Picture 11"/>
          <p:cNvPicPr>
            <a:picLocks noChangeAspect="1" noChangeArrowheads="1"/>
          </p:cNvPicPr>
          <p:nvPr/>
        </p:nvPicPr>
        <p:blipFill>
          <a:blip r:embed="rId4"/>
          <a:srcRect/>
          <a:stretch>
            <a:fillRect/>
          </a:stretch>
        </p:blipFill>
        <p:spPr bwMode="auto">
          <a:xfrm>
            <a:off x="533400" y="2527300"/>
            <a:ext cx="858838" cy="1071563"/>
          </a:xfrm>
          <a:prstGeom prst="rect">
            <a:avLst/>
          </a:prstGeom>
          <a:noFill/>
          <a:ln w="9525">
            <a:solidFill>
              <a:schemeClr val="tx1"/>
            </a:solidFill>
            <a:miter lim="800000"/>
            <a:headEnd/>
            <a:tailEnd/>
          </a:ln>
        </p:spPr>
      </p:pic>
      <p:pic>
        <p:nvPicPr>
          <p:cNvPr id="75788" name="Picture 12"/>
          <p:cNvPicPr>
            <a:picLocks noChangeAspect="1" noChangeArrowheads="1"/>
          </p:cNvPicPr>
          <p:nvPr/>
        </p:nvPicPr>
        <p:blipFill>
          <a:blip r:embed="rId5"/>
          <a:srcRect/>
          <a:stretch>
            <a:fillRect/>
          </a:stretch>
        </p:blipFill>
        <p:spPr bwMode="auto">
          <a:xfrm>
            <a:off x="1295400" y="2679700"/>
            <a:ext cx="812800" cy="1206500"/>
          </a:xfrm>
          <a:prstGeom prst="rect">
            <a:avLst/>
          </a:prstGeom>
          <a:noFill/>
          <a:ln w="9525">
            <a:noFill/>
            <a:miter lim="800000"/>
            <a:headEnd/>
            <a:tailEnd/>
          </a:ln>
        </p:spPr>
      </p:pic>
      <p:sp>
        <p:nvSpPr>
          <p:cNvPr id="61453" name="Text Box 13" descr="Green marble"/>
          <p:cNvSpPr txBox="1">
            <a:spLocks noChangeArrowheads="1"/>
          </p:cNvSpPr>
          <p:nvPr/>
        </p:nvSpPr>
        <p:spPr bwMode="auto">
          <a:xfrm>
            <a:off x="4343400" y="2971800"/>
            <a:ext cx="1447800" cy="825500"/>
          </a:xfrm>
          <a:prstGeom prst="rect">
            <a:avLst/>
          </a:prstGeom>
          <a:blipFill dpi="0" rotWithShape="0">
            <a:blip r:embed="rId6"/>
            <a:srcRect/>
            <a:tile tx="0" ty="0" sx="100000" sy="100000" flip="none" algn="tl"/>
          </a:blipFill>
          <a:ln w="9525">
            <a:noFill/>
            <a:miter lim="800000"/>
            <a:headEnd/>
            <a:tailEnd/>
          </a:ln>
          <a:effectLst/>
          <a:scene3d>
            <a:camera prst="legacyObliqueTopLeft"/>
            <a:lightRig rig="legacyFlat3" dir="b"/>
          </a:scene3d>
          <a:sp3d prstMaterial="legacyMetal">
            <a:bevelT w="13500" h="13500" prst="angle"/>
            <a:bevelB w="13500" h="13500" prst="angle"/>
            <a:extrusionClr>
              <a:srgbClr val="006600"/>
            </a:extrusionClr>
          </a:sp3d>
        </p:spPr>
        <p:txBody>
          <a:bodyPr>
            <a:prstTxWarp prst="textNoShape">
              <a:avLst/>
            </a:prstTxWarp>
            <a:spAutoFit/>
            <a:flatTx/>
          </a:bodyPr>
          <a:lstStyle/>
          <a:p>
            <a:pPr algn="ctr">
              <a:spcBef>
                <a:spcPct val="50000"/>
              </a:spcBef>
              <a:defRPr/>
            </a:pPr>
            <a:r>
              <a:rPr lang="en-US" sz="1600">
                <a:solidFill>
                  <a:schemeClr val="bg1"/>
                </a:solidFill>
                <a:latin typeface="Times" pitchFamily="-111" charset="0"/>
              </a:rPr>
              <a:t>Edinburgh Missions Conference II</a:t>
            </a:r>
            <a:endParaRPr lang="en-US" sz="1600" b="1">
              <a:solidFill>
                <a:schemeClr val="tx1"/>
              </a:solidFill>
              <a:effectLst>
                <a:outerShdw blurRad="38100" dist="38100" dir="2700000" algn="tl">
                  <a:srgbClr val="FFFFFF"/>
                </a:outerShdw>
              </a:effectLst>
              <a:latin typeface="Times" pitchFamily="-111" charset="0"/>
            </a:endParaRPr>
          </a:p>
        </p:txBody>
      </p:sp>
      <p:sp>
        <p:nvSpPr>
          <p:cNvPr id="61455" name="Text Box 15"/>
          <p:cNvSpPr txBox="1">
            <a:spLocks noChangeArrowheads="1"/>
          </p:cNvSpPr>
          <p:nvPr/>
        </p:nvSpPr>
        <p:spPr bwMode="auto">
          <a:xfrm>
            <a:off x="5943600" y="2482850"/>
            <a:ext cx="2971800" cy="1077218"/>
          </a:xfrm>
          <a:prstGeom prst="rect">
            <a:avLst/>
          </a:prstGeom>
          <a:noFill/>
          <a:ln w="9525">
            <a:noFill/>
            <a:miter lim="800000"/>
            <a:headEnd/>
            <a:tailEnd/>
          </a:ln>
          <a:effectLst/>
        </p:spPr>
        <p:txBody>
          <a:bodyPr wrap="square">
            <a:prstTxWarp prst="textNoShape">
              <a:avLst/>
            </a:prstTxWarp>
            <a:spAutoFit/>
          </a:bodyPr>
          <a:lstStyle/>
          <a:p>
            <a:pPr algn="ctr">
              <a:spcBef>
                <a:spcPct val="50000"/>
              </a:spcBef>
              <a:defRPr/>
            </a:pPr>
            <a:r>
              <a:rPr lang="en-US" sz="3200" dirty="0">
                <a:solidFill>
                  <a:schemeClr val="tx1"/>
                </a:solidFill>
                <a:effectLst>
                  <a:outerShdw blurRad="38100" dist="38100" dir="2700000" algn="tl">
                    <a:srgbClr val="FFFFFF"/>
                  </a:outerShdw>
                </a:effectLst>
                <a:latin typeface="Times" pitchFamily="-111" charset="0"/>
              </a:rPr>
              <a:t>“Unreached People Groups”</a:t>
            </a:r>
          </a:p>
        </p:txBody>
      </p:sp>
      <p:sp>
        <p:nvSpPr>
          <p:cNvPr id="61456" name="Text Box 16"/>
          <p:cNvSpPr txBox="1">
            <a:spLocks noChangeArrowheads="1"/>
          </p:cNvSpPr>
          <p:nvPr/>
        </p:nvSpPr>
        <p:spPr bwMode="auto">
          <a:xfrm>
            <a:off x="2362200" y="4648200"/>
            <a:ext cx="40386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b="1" dirty="0">
                <a:solidFill>
                  <a:srgbClr val="CCFFCC"/>
                </a:solidFill>
                <a:effectLst>
                  <a:outerShdw blurRad="38100" dist="38100" dir="2700000" algn="tl">
                    <a:srgbClr val="000000">
                      <a:alpha val="43137"/>
                    </a:srgbClr>
                  </a:outerShdw>
                </a:effectLst>
                <a:latin typeface="Times" pitchFamily="-111" charset="0"/>
              </a:rPr>
              <a:t>Non-western and Specialized Sending Base</a:t>
            </a:r>
          </a:p>
        </p:txBody>
      </p:sp>
      <p:sp>
        <p:nvSpPr>
          <p:cNvPr id="61457" name="Text Box 17"/>
          <p:cNvSpPr txBox="1">
            <a:spLocks noChangeArrowheads="1"/>
          </p:cNvSpPr>
          <p:nvPr/>
        </p:nvSpPr>
        <p:spPr bwMode="auto">
          <a:xfrm>
            <a:off x="304800" y="5638800"/>
            <a:ext cx="4038600" cy="830997"/>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b="1" dirty="0">
                <a:solidFill>
                  <a:srgbClr val="CCFFCC"/>
                </a:solidFill>
                <a:effectLst>
                  <a:outerShdw blurRad="38100" dist="38100" dir="2700000" algn="tl">
                    <a:srgbClr val="000000">
                      <a:alpha val="43137"/>
                    </a:srgbClr>
                  </a:outerShdw>
                </a:effectLst>
                <a:latin typeface="Times" pitchFamily="-111" charset="0"/>
              </a:rPr>
              <a:t>Campus Crusade for Christ, </a:t>
            </a:r>
            <a:r>
              <a:rPr lang="en-US" b="1" dirty="0" err="1">
                <a:solidFill>
                  <a:srgbClr val="CCFFCC"/>
                </a:solidFill>
                <a:effectLst>
                  <a:outerShdw blurRad="38100" dist="38100" dir="2700000" algn="tl">
                    <a:srgbClr val="000000">
                      <a:alpha val="43137"/>
                    </a:srgbClr>
                  </a:outerShdw>
                </a:effectLst>
                <a:latin typeface="Times" pitchFamily="-111" charset="0"/>
              </a:rPr>
              <a:t>InterVarsity</a:t>
            </a:r>
            <a:r>
              <a:rPr lang="en-US" b="1" dirty="0">
                <a:solidFill>
                  <a:srgbClr val="CCFFCC"/>
                </a:solidFill>
                <a:effectLst>
                  <a:outerShdw blurRad="38100" dist="38100" dir="2700000" algn="tl">
                    <a:srgbClr val="000000">
                      <a:alpha val="43137"/>
                    </a:srgbClr>
                  </a:outerShdw>
                </a:effectLst>
                <a:latin typeface="Times" pitchFamily="-111" charset="0"/>
              </a:rPr>
              <a:t>, etc.</a:t>
            </a:r>
          </a:p>
        </p:txBody>
      </p:sp>
      <p:sp>
        <p:nvSpPr>
          <p:cNvPr id="61458" name="Text Box 18"/>
          <p:cNvSpPr txBox="1">
            <a:spLocks noChangeArrowheads="1"/>
          </p:cNvSpPr>
          <p:nvPr/>
        </p:nvSpPr>
        <p:spPr bwMode="auto">
          <a:xfrm>
            <a:off x="4724400" y="5654675"/>
            <a:ext cx="2971800" cy="830997"/>
          </a:xfrm>
          <a:prstGeom prst="rect">
            <a:avLst/>
          </a:prstGeom>
          <a:noFill/>
          <a:ln w="9525">
            <a:noFill/>
            <a:miter lim="800000"/>
            <a:headEnd/>
            <a:tailEnd/>
          </a:ln>
          <a:effectLst/>
        </p:spPr>
        <p:txBody>
          <a:bodyPr wrap="square">
            <a:prstTxWarp prst="textNoShape">
              <a:avLst/>
            </a:prstTxWarp>
            <a:spAutoFit/>
          </a:bodyPr>
          <a:lstStyle/>
          <a:p>
            <a:pPr algn="ctr">
              <a:spcBef>
                <a:spcPct val="50000"/>
              </a:spcBef>
              <a:defRPr/>
            </a:pPr>
            <a:r>
              <a:rPr lang="en-US" dirty="0">
                <a:solidFill>
                  <a:schemeClr val="tx1"/>
                </a:solidFill>
                <a:latin typeface="Times" pitchFamily="-111" charset="0"/>
              </a:rPr>
              <a:t> </a:t>
            </a:r>
            <a:r>
              <a:rPr lang="en-US" b="1" dirty="0">
                <a:solidFill>
                  <a:srgbClr val="CCFFCC"/>
                </a:solidFill>
                <a:effectLst>
                  <a:outerShdw blurRad="38100" dist="38100" dir="2700000" algn="tl">
                    <a:srgbClr val="000000">
                      <a:alpha val="43137"/>
                    </a:srgbClr>
                  </a:outerShdw>
                </a:effectLst>
                <a:latin typeface="Times" pitchFamily="-111" charset="0"/>
              </a:rPr>
              <a:t>Concerts of Prayer, College Campuses</a:t>
            </a:r>
          </a:p>
        </p:txBody>
      </p:sp>
      <p:sp>
        <p:nvSpPr>
          <p:cNvPr id="18" name="TextBox 17"/>
          <p:cNvSpPr txBox="1"/>
          <p:nvPr/>
        </p:nvSpPr>
        <p:spPr>
          <a:xfrm rot="20664302">
            <a:off x="975931" y="4618905"/>
            <a:ext cx="1382257" cy="830997"/>
          </a:xfrm>
          <a:prstGeom prst="rect">
            <a:avLst/>
          </a:prstGeom>
          <a:noFill/>
        </p:spPr>
        <p:txBody>
          <a:bodyPr>
            <a:spAutoFit/>
          </a:bodyPr>
          <a:lstStyle/>
          <a:p>
            <a:pPr>
              <a:defRPr/>
            </a:pPr>
            <a:r>
              <a:rPr lang="en-US" b="1" dirty="0">
                <a:ln w="3175" cmpd="sng">
                  <a:solidFill>
                    <a:srgbClr val="CC1FB2"/>
                  </a:solidFill>
                </a:ln>
                <a:solidFill>
                  <a:srgbClr val="FFFF00"/>
                </a:solidFill>
                <a:effectLst>
                  <a:glow rad="139700">
                    <a:schemeClr val="accent2">
                      <a:alpha val="75000"/>
                    </a:schemeClr>
                  </a:glow>
                </a:effectLst>
                <a:latin typeface="Arial Narrow"/>
                <a:cs typeface="Arial Narrow"/>
              </a:rPr>
              <a:t>Notable elements</a:t>
            </a:r>
          </a:p>
        </p:txBody>
      </p:sp>
    </p:spTree>
  </p:cSld>
  <p:clrMapOvr>
    <a:masterClrMapping/>
  </p:clrMapOvr>
  <p:transition>
    <p:wedg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3048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Three Eras of Modern Missions</a:t>
            </a:r>
            <a:endParaRPr lang="en-US" dirty="0">
              <a:solidFill>
                <a:srgbClr val="FFFF00"/>
              </a:solidFill>
              <a:effectLst>
                <a:outerShdw blurRad="38100" dist="38100" dir="2700000" algn="tl">
                  <a:srgbClr val="FFFFFF"/>
                </a:outerShdw>
              </a:effectLst>
              <a:ea typeface="+mj-ea"/>
              <a:cs typeface="+mj-cs"/>
            </a:endParaRPr>
          </a:p>
        </p:txBody>
      </p:sp>
      <p:sp>
        <p:nvSpPr>
          <p:cNvPr id="77827" name="Line 3"/>
          <p:cNvSpPr>
            <a:spLocks noChangeShapeType="1"/>
          </p:cNvSpPr>
          <p:nvPr/>
        </p:nvSpPr>
        <p:spPr bwMode="auto">
          <a:xfrm>
            <a:off x="0" y="39624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61444" name="Text Box 4"/>
          <p:cNvSpPr txBox="1">
            <a:spLocks noChangeArrowheads="1"/>
          </p:cNvSpPr>
          <p:nvPr/>
        </p:nvSpPr>
        <p:spPr bwMode="auto">
          <a:xfrm>
            <a:off x="533400" y="4114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1934</a:t>
            </a:r>
            <a:endParaRPr lang="en-US" dirty="0">
              <a:solidFill>
                <a:schemeClr val="tx1"/>
              </a:solidFill>
              <a:latin typeface="Times" pitchFamily="-111" charset="0"/>
            </a:endParaRPr>
          </a:p>
        </p:txBody>
      </p:sp>
      <p:sp>
        <p:nvSpPr>
          <p:cNvPr id="61445" name="Text Box 5"/>
          <p:cNvSpPr txBox="1">
            <a:spLocks noChangeArrowheads="1"/>
          </p:cNvSpPr>
          <p:nvPr/>
        </p:nvSpPr>
        <p:spPr bwMode="auto">
          <a:xfrm>
            <a:off x="5029200" y="4114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1980</a:t>
            </a:r>
            <a:endParaRPr lang="en-US" dirty="0">
              <a:solidFill>
                <a:schemeClr val="tx1"/>
              </a:solidFill>
              <a:latin typeface="Times" pitchFamily="-111" charset="0"/>
            </a:endParaRPr>
          </a:p>
        </p:txBody>
      </p:sp>
      <p:sp>
        <p:nvSpPr>
          <p:cNvPr id="61446" name="Text Box 6"/>
          <p:cNvSpPr txBox="1">
            <a:spLocks noChangeArrowheads="1"/>
          </p:cNvSpPr>
          <p:nvPr/>
        </p:nvSpPr>
        <p:spPr bwMode="auto">
          <a:xfrm>
            <a:off x="7239000" y="1752600"/>
            <a:ext cx="1676400" cy="51911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bg1"/>
                </a:solidFill>
                <a:effectLst>
                  <a:outerShdw blurRad="38100" dist="38100" dir="2700000" algn="tl">
                    <a:srgbClr val="000000"/>
                  </a:outerShdw>
                </a:effectLst>
                <a:latin typeface="Times" pitchFamily="-111" charset="0"/>
              </a:rPr>
              <a:t>Third Era</a:t>
            </a:r>
            <a:endParaRPr lang="en-US" sz="2800">
              <a:solidFill>
                <a:schemeClr val="tx1"/>
              </a:solidFill>
              <a:effectLst>
                <a:outerShdw blurRad="38100" dist="38100" dir="2700000" algn="tl">
                  <a:srgbClr val="FFFFFF"/>
                </a:outerShdw>
              </a:effectLst>
              <a:latin typeface="Times" pitchFamily="-111" charset="0"/>
            </a:endParaRPr>
          </a:p>
        </p:txBody>
      </p:sp>
      <p:sp>
        <p:nvSpPr>
          <p:cNvPr id="61447" name="Text Box 7"/>
          <p:cNvSpPr txBox="1">
            <a:spLocks noChangeArrowheads="1"/>
          </p:cNvSpPr>
          <p:nvPr/>
        </p:nvSpPr>
        <p:spPr bwMode="auto">
          <a:xfrm>
            <a:off x="-152400" y="1828800"/>
            <a:ext cx="2057400" cy="51911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bg1"/>
                </a:solidFill>
                <a:effectLst>
                  <a:outerShdw blurRad="38100" dist="38100" dir="2700000" algn="tl">
                    <a:srgbClr val="000000"/>
                  </a:outerShdw>
                </a:effectLst>
                <a:latin typeface="Times" pitchFamily="-111" charset="0"/>
              </a:rPr>
              <a:t>Second Era</a:t>
            </a:r>
            <a:endParaRPr lang="en-US" sz="2800">
              <a:solidFill>
                <a:schemeClr val="tx1"/>
              </a:solidFill>
              <a:effectLst>
                <a:outerShdw blurRad="38100" dist="38100" dir="2700000" algn="tl">
                  <a:srgbClr val="FFFFFF"/>
                </a:outerShdw>
              </a:effectLst>
              <a:latin typeface="Times" pitchFamily="-111" charset="0"/>
            </a:endParaRPr>
          </a:p>
        </p:txBody>
      </p:sp>
      <p:pic>
        <p:nvPicPr>
          <p:cNvPr id="77832" name="Picture 8"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noFill/>
            <a:miter lim="800000"/>
            <a:headEnd/>
            <a:tailEnd/>
          </a:ln>
        </p:spPr>
      </p:pic>
      <p:sp>
        <p:nvSpPr>
          <p:cNvPr id="77833" name="Arc 9"/>
          <p:cNvSpPr>
            <a:spLocks/>
          </p:cNvSpPr>
          <p:nvPr/>
        </p:nvSpPr>
        <p:spPr bwMode="auto">
          <a:xfrm flipH="1">
            <a:off x="1143000" y="1600200"/>
            <a:ext cx="7772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77834" name="Arc 10"/>
          <p:cNvSpPr>
            <a:spLocks/>
          </p:cNvSpPr>
          <p:nvPr/>
        </p:nvSpPr>
        <p:spPr bwMode="auto">
          <a:xfrm>
            <a:off x="-1143000" y="1676400"/>
            <a:ext cx="6248400" cy="2286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pic>
        <p:nvPicPr>
          <p:cNvPr id="77835" name="Picture 11"/>
          <p:cNvPicPr>
            <a:picLocks noChangeAspect="1" noChangeArrowheads="1"/>
          </p:cNvPicPr>
          <p:nvPr/>
        </p:nvPicPr>
        <p:blipFill>
          <a:blip r:embed="rId4"/>
          <a:srcRect/>
          <a:stretch>
            <a:fillRect/>
          </a:stretch>
        </p:blipFill>
        <p:spPr bwMode="auto">
          <a:xfrm>
            <a:off x="533400" y="2527300"/>
            <a:ext cx="858838" cy="1071563"/>
          </a:xfrm>
          <a:prstGeom prst="rect">
            <a:avLst/>
          </a:prstGeom>
          <a:noFill/>
          <a:ln w="9525">
            <a:solidFill>
              <a:schemeClr val="tx1"/>
            </a:solidFill>
            <a:miter lim="800000"/>
            <a:headEnd/>
            <a:tailEnd/>
          </a:ln>
        </p:spPr>
      </p:pic>
      <p:pic>
        <p:nvPicPr>
          <p:cNvPr id="77836" name="Picture 12"/>
          <p:cNvPicPr>
            <a:picLocks noChangeAspect="1" noChangeArrowheads="1"/>
          </p:cNvPicPr>
          <p:nvPr/>
        </p:nvPicPr>
        <p:blipFill>
          <a:blip r:embed="rId5"/>
          <a:srcRect/>
          <a:stretch>
            <a:fillRect/>
          </a:stretch>
        </p:blipFill>
        <p:spPr bwMode="auto">
          <a:xfrm>
            <a:off x="1295400" y="2679700"/>
            <a:ext cx="812800" cy="1206500"/>
          </a:xfrm>
          <a:prstGeom prst="rect">
            <a:avLst/>
          </a:prstGeom>
          <a:noFill/>
          <a:ln w="9525">
            <a:noFill/>
            <a:miter lim="800000"/>
            <a:headEnd/>
            <a:tailEnd/>
          </a:ln>
        </p:spPr>
      </p:pic>
      <p:sp>
        <p:nvSpPr>
          <p:cNvPr id="61453" name="Text Box 13" descr="Green marble"/>
          <p:cNvSpPr txBox="1">
            <a:spLocks noChangeArrowheads="1"/>
          </p:cNvSpPr>
          <p:nvPr/>
        </p:nvSpPr>
        <p:spPr bwMode="auto">
          <a:xfrm>
            <a:off x="4343400" y="2971800"/>
            <a:ext cx="1447800" cy="825500"/>
          </a:xfrm>
          <a:prstGeom prst="rect">
            <a:avLst/>
          </a:prstGeom>
          <a:blipFill dpi="0" rotWithShape="0">
            <a:blip r:embed="rId6"/>
            <a:srcRect/>
            <a:tile tx="0" ty="0" sx="100000" sy="100000" flip="none" algn="tl"/>
          </a:blipFill>
          <a:ln w="9525">
            <a:noFill/>
            <a:miter lim="800000"/>
            <a:headEnd/>
            <a:tailEnd/>
          </a:ln>
          <a:effectLst/>
          <a:scene3d>
            <a:camera prst="legacyObliqueTopLeft"/>
            <a:lightRig rig="legacyFlat3" dir="b"/>
          </a:scene3d>
          <a:sp3d prstMaterial="legacyMetal">
            <a:bevelT w="13500" h="13500" prst="angle"/>
            <a:bevelB w="13500" h="13500" prst="angle"/>
            <a:extrusionClr>
              <a:srgbClr val="006600"/>
            </a:extrusionClr>
          </a:sp3d>
        </p:spPr>
        <p:txBody>
          <a:bodyPr>
            <a:prstTxWarp prst="textNoShape">
              <a:avLst/>
            </a:prstTxWarp>
            <a:spAutoFit/>
            <a:flatTx/>
          </a:bodyPr>
          <a:lstStyle/>
          <a:p>
            <a:pPr algn="ctr">
              <a:spcBef>
                <a:spcPct val="50000"/>
              </a:spcBef>
              <a:defRPr/>
            </a:pPr>
            <a:r>
              <a:rPr lang="en-US" sz="1600">
                <a:solidFill>
                  <a:schemeClr val="bg1"/>
                </a:solidFill>
                <a:latin typeface="Times" pitchFamily="-111" charset="0"/>
              </a:rPr>
              <a:t>Edinburgh Missions Conference II</a:t>
            </a:r>
            <a:endParaRPr lang="en-US" sz="1600" b="1">
              <a:solidFill>
                <a:schemeClr val="tx1"/>
              </a:solidFill>
              <a:effectLst>
                <a:outerShdw blurRad="38100" dist="38100" dir="2700000" algn="tl">
                  <a:srgbClr val="FFFFFF"/>
                </a:outerShdw>
              </a:effectLst>
              <a:latin typeface="Times" pitchFamily="-111" charset="0"/>
            </a:endParaRPr>
          </a:p>
        </p:txBody>
      </p:sp>
      <p:sp>
        <p:nvSpPr>
          <p:cNvPr id="61455" name="Text Box 15"/>
          <p:cNvSpPr txBox="1">
            <a:spLocks noChangeArrowheads="1"/>
          </p:cNvSpPr>
          <p:nvPr/>
        </p:nvSpPr>
        <p:spPr bwMode="auto">
          <a:xfrm>
            <a:off x="6248400" y="2482850"/>
            <a:ext cx="2667000" cy="946150"/>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tx1"/>
                </a:solidFill>
                <a:effectLst>
                  <a:outerShdw blurRad="38100" dist="38100" dir="2700000" algn="tl">
                    <a:srgbClr val="FFFFFF"/>
                  </a:outerShdw>
                </a:effectLst>
                <a:latin typeface="Times" pitchFamily="-111" charset="0"/>
              </a:rPr>
              <a:t>“Unreached People Groups”</a:t>
            </a:r>
          </a:p>
        </p:txBody>
      </p:sp>
      <p:sp>
        <p:nvSpPr>
          <p:cNvPr id="77839" name="AutoShape 16"/>
          <p:cNvSpPr>
            <a:spLocks noChangeArrowheads="1"/>
          </p:cNvSpPr>
          <p:nvPr/>
        </p:nvSpPr>
        <p:spPr bwMode="auto">
          <a:xfrm>
            <a:off x="1143000" y="3962400"/>
            <a:ext cx="3962400" cy="177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609 w 21600"/>
              <a:gd name="T13" fmla="*/ 4609 h 21600"/>
              <a:gd name="T14" fmla="*/ 16991 w 21600"/>
              <a:gd name="T15" fmla="*/ 16991 h 21600"/>
            </a:gdLst>
            <a:ahLst/>
            <a:cxnLst>
              <a:cxn ang="T8">
                <a:pos x="T0" y="T1"/>
              </a:cxn>
              <a:cxn ang="T9">
                <a:pos x="T2" y="T3"/>
              </a:cxn>
              <a:cxn ang="T10">
                <a:pos x="T4" y="T5"/>
              </a:cxn>
              <a:cxn ang="T11">
                <a:pos x="T6" y="T7"/>
              </a:cxn>
            </a:cxnLst>
            <a:rect l="T12" t="T13" r="T14" b="T15"/>
            <a:pathLst>
              <a:path w="21600" h="21600">
                <a:moveTo>
                  <a:pt x="0" y="0"/>
                </a:moveTo>
                <a:lnTo>
                  <a:pt x="5618" y="21600"/>
                </a:lnTo>
                <a:lnTo>
                  <a:pt x="15982" y="21600"/>
                </a:lnTo>
                <a:lnTo>
                  <a:pt x="21600" y="0"/>
                </a:lnTo>
                <a:close/>
              </a:path>
            </a:pathLst>
          </a:custGeom>
          <a:solidFill>
            <a:srgbClr val="3366FF">
              <a:alpha val="50195"/>
            </a:srgbClr>
          </a:solidFill>
          <a:ln w="19050">
            <a:solidFill>
              <a:schemeClr val="tx1"/>
            </a:solidFill>
            <a:miter lim="800000"/>
            <a:headEnd/>
            <a:tailEnd/>
          </a:ln>
        </p:spPr>
        <p:txBody>
          <a:bodyPr wrap="none" anchor="ctr">
            <a:prstTxWarp prst="textNoShape">
              <a:avLst/>
            </a:prstTxWarp>
          </a:bodyPr>
          <a:lstStyle/>
          <a:p>
            <a:endParaRPr lang="en-US"/>
          </a:p>
        </p:txBody>
      </p:sp>
      <p:sp>
        <p:nvSpPr>
          <p:cNvPr id="19" name="Rectangle 18"/>
          <p:cNvSpPr/>
          <p:nvPr/>
        </p:nvSpPr>
        <p:spPr>
          <a:xfrm>
            <a:off x="2057400" y="3048000"/>
            <a:ext cx="2362200" cy="830263"/>
          </a:xfrm>
          <a:prstGeom prst="rect">
            <a:avLst/>
          </a:prstGeom>
        </p:spPr>
        <p:txBody>
          <a:bodyPr>
            <a:spAutoFit/>
          </a:bodyPr>
          <a:lstStyle/>
          <a:p>
            <a:pPr algn="ctr">
              <a:spcBef>
                <a:spcPct val="50000"/>
              </a:spcBef>
              <a:defRPr/>
            </a:pPr>
            <a:r>
              <a:rPr lang="en-US" dirty="0">
                <a:solidFill>
                  <a:schemeClr val="tx1"/>
                </a:solidFill>
                <a:effectLst>
                  <a:outerShdw blurRad="38100" dist="38100" dir="2700000" algn="tl">
                    <a:srgbClr val="FFFFFF"/>
                  </a:outerShdw>
                </a:effectLst>
                <a:latin typeface="Times" pitchFamily="-111" charset="0"/>
              </a:rPr>
              <a:t>Second Period of Transition</a:t>
            </a:r>
            <a:endParaRPr lang="en-US" dirty="0">
              <a:solidFill>
                <a:schemeClr val="tx1"/>
              </a:solidFill>
              <a:latin typeface="Times" pitchFamily="-111" charset="0"/>
            </a:endParaRPr>
          </a:p>
        </p:txBody>
      </p:sp>
      <p:sp>
        <p:nvSpPr>
          <p:cNvPr id="20" name="Rectangle 19"/>
          <p:cNvSpPr/>
          <p:nvPr/>
        </p:nvSpPr>
        <p:spPr>
          <a:xfrm>
            <a:off x="152400" y="4503738"/>
            <a:ext cx="4800600" cy="8302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spcBef>
                <a:spcPct val="50000"/>
              </a:spcBef>
              <a:defRPr/>
            </a:pPr>
            <a:r>
              <a:rPr lang="en-US" b="1" dirty="0">
                <a:solidFill>
                  <a:schemeClr val="tx1"/>
                </a:solidFill>
                <a:effectLst>
                  <a:outerShdw blurRad="38100" dist="38100" dir="2700000" algn="tl">
                    <a:srgbClr val="FFFFFF"/>
                  </a:outerShdw>
                </a:effectLst>
              </a:rPr>
              <a:t>Pioneer  -  Parent  -  Partnership -  Participation</a:t>
            </a:r>
          </a:p>
        </p:txBody>
      </p:sp>
      <p:sp>
        <p:nvSpPr>
          <p:cNvPr id="21" name="Rectangle 20"/>
          <p:cNvSpPr/>
          <p:nvPr/>
        </p:nvSpPr>
        <p:spPr>
          <a:xfrm>
            <a:off x="2133600" y="5176838"/>
            <a:ext cx="7010400" cy="4619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spcBef>
                <a:spcPct val="50000"/>
              </a:spcBef>
              <a:defRPr/>
            </a:pPr>
            <a:r>
              <a:rPr lang="en-US" b="1" dirty="0">
                <a:solidFill>
                  <a:schemeClr val="tx1"/>
                </a:solidFill>
                <a:effectLst>
                  <a:outerShdw blurRad="38100" dist="38100" dir="2700000" algn="tl">
                    <a:srgbClr val="FFFFFF"/>
                  </a:outerShdw>
                </a:effectLst>
              </a:rPr>
              <a:t>Pioneer   -  -  -  -  -</a:t>
            </a:r>
          </a:p>
        </p:txBody>
      </p:sp>
      <p:pic>
        <p:nvPicPr>
          <p:cNvPr id="77843" name="Picture 8"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a:xfrm>
            <a:off x="685800" y="304800"/>
            <a:ext cx="7924800" cy="1143000"/>
          </a:xfrm>
        </p:spPr>
        <p:txBody>
          <a:bodyPr/>
          <a:lstStyle/>
          <a:p>
            <a:pPr>
              <a:defRPr/>
            </a:pPr>
            <a:r>
              <a:rPr lang="en-US" dirty="0">
                <a:solidFill>
                  <a:srgbClr val="FFFF00"/>
                </a:solidFill>
                <a:effectLst>
                  <a:outerShdw blurRad="38100" dist="38100" dir="2700000" algn="tl">
                    <a:srgbClr val="000000"/>
                  </a:outerShdw>
                </a:effectLst>
                <a:ea typeface="+mj-ea"/>
                <a:cs typeface="+mj-cs"/>
              </a:rPr>
              <a:t>Three Eras of Modern Missions</a:t>
            </a:r>
            <a:endParaRPr lang="en-US" dirty="0">
              <a:solidFill>
                <a:srgbClr val="FFFF00"/>
              </a:solidFill>
              <a:effectLst>
                <a:outerShdw blurRad="38100" dist="38100" dir="2700000" algn="tl">
                  <a:srgbClr val="FFFFFF"/>
                </a:outerShdw>
              </a:effectLst>
              <a:ea typeface="+mj-ea"/>
              <a:cs typeface="+mj-cs"/>
            </a:endParaRPr>
          </a:p>
        </p:txBody>
      </p:sp>
      <p:sp>
        <p:nvSpPr>
          <p:cNvPr id="79875" name="Line 3"/>
          <p:cNvSpPr>
            <a:spLocks noChangeShapeType="1"/>
          </p:cNvSpPr>
          <p:nvPr/>
        </p:nvSpPr>
        <p:spPr bwMode="auto">
          <a:xfrm>
            <a:off x="0" y="39624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61444" name="Text Box 4"/>
          <p:cNvSpPr txBox="1">
            <a:spLocks noChangeArrowheads="1"/>
          </p:cNvSpPr>
          <p:nvPr/>
        </p:nvSpPr>
        <p:spPr bwMode="auto">
          <a:xfrm>
            <a:off x="533400" y="4114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1934</a:t>
            </a:r>
            <a:endParaRPr lang="en-US" dirty="0">
              <a:solidFill>
                <a:schemeClr val="tx1"/>
              </a:solidFill>
              <a:latin typeface="Times" pitchFamily="-111" charset="0"/>
            </a:endParaRPr>
          </a:p>
        </p:txBody>
      </p:sp>
      <p:sp>
        <p:nvSpPr>
          <p:cNvPr id="61445" name="Text Box 5"/>
          <p:cNvSpPr txBox="1">
            <a:spLocks noChangeArrowheads="1"/>
          </p:cNvSpPr>
          <p:nvPr/>
        </p:nvSpPr>
        <p:spPr bwMode="auto">
          <a:xfrm>
            <a:off x="5029200" y="4114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dirty="0">
                <a:solidFill>
                  <a:schemeClr val="tx1"/>
                </a:solidFill>
                <a:effectLst>
                  <a:outerShdw blurRad="38100" dist="38100" dir="2700000" algn="tl">
                    <a:srgbClr val="FFFFFF"/>
                  </a:outerShdw>
                </a:effectLst>
                <a:latin typeface="Times" pitchFamily="-111" charset="0"/>
              </a:rPr>
              <a:t>1980</a:t>
            </a:r>
            <a:endParaRPr lang="en-US" dirty="0">
              <a:solidFill>
                <a:schemeClr val="tx1"/>
              </a:solidFill>
              <a:latin typeface="Times" pitchFamily="-111" charset="0"/>
            </a:endParaRPr>
          </a:p>
        </p:txBody>
      </p:sp>
      <p:sp>
        <p:nvSpPr>
          <p:cNvPr id="61446" name="Text Box 6"/>
          <p:cNvSpPr txBox="1">
            <a:spLocks noChangeArrowheads="1"/>
          </p:cNvSpPr>
          <p:nvPr/>
        </p:nvSpPr>
        <p:spPr bwMode="auto">
          <a:xfrm>
            <a:off x="7239000" y="1752600"/>
            <a:ext cx="1676400" cy="51911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bg1"/>
                </a:solidFill>
                <a:effectLst>
                  <a:outerShdw blurRad="38100" dist="38100" dir="2700000" algn="tl">
                    <a:srgbClr val="000000"/>
                  </a:outerShdw>
                </a:effectLst>
                <a:latin typeface="Times" pitchFamily="-111" charset="0"/>
              </a:rPr>
              <a:t>Third Era</a:t>
            </a:r>
            <a:endParaRPr lang="en-US" sz="2800">
              <a:solidFill>
                <a:schemeClr val="tx1"/>
              </a:solidFill>
              <a:effectLst>
                <a:outerShdw blurRad="38100" dist="38100" dir="2700000" algn="tl">
                  <a:srgbClr val="FFFFFF"/>
                </a:outerShdw>
              </a:effectLst>
              <a:latin typeface="Times" pitchFamily="-111" charset="0"/>
            </a:endParaRPr>
          </a:p>
        </p:txBody>
      </p:sp>
      <p:sp>
        <p:nvSpPr>
          <p:cNvPr id="61447" name="Text Box 7"/>
          <p:cNvSpPr txBox="1">
            <a:spLocks noChangeArrowheads="1"/>
          </p:cNvSpPr>
          <p:nvPr/>
        </p:nvSpPr>
        <p:spPr bwMode="auto">
          <a:xfrm>
            <a:off x="-152400" y="1828800"/>
            <a:ext cx="2057400" cy="519113"/>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bg1"/>
                </a:solidFill>
                <a:effectLst>
                  <a:outerShdw blurRad="38100" dist="38100" dir="2700000" algn="tl">
                    <a:srgbClr val="000000"/>
                  </a:outerShdw>
                </a:effectLst>
                <a:latin typeface="Times" pitchFamily="-111" charset="0"/>
              </a:rPr>
              <a:t>Second Era</a:t>
            </a:r>
            <a:endParaRPr lang="en-US" sz="2800">
              <a:solidFill>
                <a:schemeClr val="tx1"/>
              </a:solidFill>
              <a:effectLst>
                <a:outerShdw blurRad="38100" dist="38100" dir="2700000" algn="tl">
                  <a:srgbClr val="FFFFFF"/>
                </a:outerShdw>
              </a:effectLst>
              <a:latin typeface="Times" pitchFamily="-111" charset="0"/>
            </a:endParaRPr>
          </a:p>
        </p:txBody>
      </p:sp>
      <p:pic>
        <p:nvPicPr>
          <p:cNvPr id="79880" name="Picture 8"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noFill/>
            <a:miter lim="800000"/>
            <a:headEnd/>
            <a:tailEnd/>
          </a:ln>
        </p:spPr>
      </p:pic>
      <p:sp>
        <p:nvSpPr>
          <p:cNvPr id="79881" name="Arc 9"/>
          <p:cNvSpPr>
            <a:spLocks/>
          </p:cNvSpPr>
          <p:nvPr/>
        </p:nvSpPr>
        <p:spPr bwMode="auto">
          <a:xfrm flipH="1">
            <a:off x="1143000" y="1600200"/>
            <a:ext cx="7772400" cy="2362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type="triangle" w="med" len="med"/>
            <a:tailEnd/>
          </a:ln>
        </p:spPr>
        <p:txBody>
          <a:bodyPr wrap="none" anchor="ctr">
            <a:prstTxWarp prst="textNoShape">
              <a:avLst/>
            </a:prstTxWarp>
          </a:bodyPr>
          <a:lstStyle/>
          <a:p>
            <a:endParaRPr lang="en-US"/>
          </a:p>
        </p:txBody>
      </p:sp>
      <p:sp>
        <p:nvSpPr>
          <p:cNvPr id="79882" name="Arc 10"/>
          <p:cNvSpPr>
            <a:spLocks/>
          </p:cNvSpPr>
          <p:nvPr/>
        </p:nvSpPr>
        <p:spPr bwMode="auto">
          <a:xfrm>
            <a:off x="-1143000" y="1676400"/>
            <a:ext cx="6248400" cy="22860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noFill/>
          <a:ln w="38100">
            <a:solidFill>
              <a:schemeClr val="tx1"/>
            </a:solidFill>
            <a:round/>
            <a:headEnd/>
            <a:tailEnd/>
          </a:ln>
        </p:spPr>
        <p:txBody>
          <a:bodyPr wrap="none" anchor="ctr">
            <a:prstTxWarp prst="textNoShape">
              <a:avLst/>
            </a:prstTxWarp>
          </a:bodyPr>
          <a:lstStyle/>
          <a:p>
            <a:endParaRPr lang="en-US"/>
          </a:p>
        </p:txBody>
      </p:sp>
      <p:pic>
        <p:nvPicPr>
          <p:cNvPr id="79883" name="Picture 11"/>
          <p:cNvPicPr>
            <a:picLocks noChangeAspect="1" noChangeArrowheads="1"/>
          </p:cNvPicPr>
          <p:nvPr/>
        </p:nvPicPr>
        <p:blipFill>
          <a:blip r:embed="rId4"/>
          <a:srcRect/>
          <a:stretch>
            <a:fillRect/>
          </a:stretch>
        </p:blipFill>
        <p:spPr bwMode="auto">
          <a:xfrm>
            <a:off x="533400" y="2527300"/>
            <a:ext cx="858838" cy="1071563"/>
          </a:xfrm>
          <a:prstGeom prst="rect">
            <a:avLst/>
          </a:prstGeom>
          <a:noFill/>
          <a:ln w="9525">
            <a:solidFill>
              <a:schemeClr val="tx1"/>
            </a:solidFill>
            <a:miter lim="800000"/>
            <a:headEnd/>
            <a:tailEnd/>
          </a:ln>
        </p:spPr>
      </p:pic>
      <p:pic>
        <p:nvPicPr>
          <p:cNvPr id="79884" name="Picture 12"/>
          <p:cNvPicPr>
            <a:picLocks noChangeAspect="1" noChangeArrowheads="1"/>
          </p:cNvPicPr>
          <p:nvPr/>
        </p:nvPicPr>
        <p:blipFill>
          <a:blip r:embed="rId5"/>
          <a:srcRect/>
          <a:stretch>
            <a:fillRect/>
          </a:stretch>
        </p:blipFill>
        <p:spPr bwMode="auto">
          <a:xfrm>
            <a:off x="1295400" y="2679700"/>
            <a:ext cx="812800" cy="1206500"/>
          </a:xfrm>
          <a:prstGeom prst="rect">
            <a:avLst/>
          </a:prstGeom>
          <a:noFill/>
          <a:ln w="9525">
            <a:noFill/>
            <a:miter lim="800000"/>
            <a:headEnd/>
            <a:tailEnd/>
          </a:ln>
        </p:spPr>
      </p:pic>
      <p:sp>
        <p:nvSpPr>
          <p:cNvPr id="61453" name="Text Box 13" descr="Green marble"/>
          <p:cNvSpPr txBox="1">
            <a:spLocks noChangeArrowheads="1"/>
          </p:cNvSpPr>
          <p:nvPr/>
        </p:nvSpPr>
        <p:spPr bwMode="auto">
          <a:xfrm>
            <a:off x="4343400" y="2971800"/>
            <a:ext cx="1447800" cy="825500"/>
          </a:xfrm>
          <a:prstGeom prst="rect">
            <a:avLst/>
          </a:prstGeom>
          <a:blipFill dpi="0" rotWithShape="0">
            <a:blip r:embed="rId6"/>
            <a:srcRect/>
            <a:tile tx="0" ty="0" sx="100000" sy="100000" flip="none" algn="tl"/>
          </a:blipFill>
          <a:ln w="9525">
            <a:noFill/>
            <a:miter lim="800000"/>
            <a:headEnd/>
            <a:tailEnd/>
          </a:ln>
          <a:effectLst/>
          <a:scene3d>
            <a:camera prst="legacyObliqueTopLeft"/>
            <a:lightRig rig="legacyFlat3" dir="b"/>
          </a:scene3d>
          <a:sp3d prstMaterial="legacyMetal">
            <a:bevelT w="13500" h="13500" prst="angle"/>
            <a:bevelB w="13500" h="13500" prst="angle"/>
            <a:extrusionClr>
              <a:srgbClr val="006600"/>
            </a:extrusionClr>
          </a:sp3d>
        </p:spPr>
        <p:txBody>
          <a:bodyPr>
            <a:prstTxWarp prst="textNoShape">
              <a:avLst/>
            </a:prstTxWarp>
            <a:spAutoFit/>
            <a:flatTx/>
          </a:bodyPr>
          <a:lstStyle/>
          <a:p>
            <a:pPr algn="ctr">
              <a:spcBef>
                <a:spcPct val="50000"/>
              </a:spcBef>
              <a:defRPr/>
            </a:pPr>
            <a:r>
              <a:rPr lang="en-US" sz="1600">
                <a:solidFill>
                  <a:schemeClr val="bg1"/>
                </a:solidFill>
                <a:latin typeface="Times" pitchFamily="-111" charset="0"/>
              </a:rPr>
              <a:t>Edinburgh Missions Conference II</a:t>
            </a:r>
            <a:endParaRPr lang="en-US" sz="1600" b="1">
              <a:solidFill>
                <a:schemeClr val="tx1"/>
              </a:solidFill>
              <a:effectLst>
                <a:outerShdw blurRad="38100" dist="38100" dir="2700000" algn="tl">
                  <a:srgbClr val="FFFFFF"/>
                </a:outerShdw>
              </a:effectLst>
              <a:latin typeface="Times" pitchFamily="-111" charset="0"/>
            </a:endParaRPr>
          </a:p>
        </p:txBody>
      </p:sp>
      <p:sp>
        <p:nvSpPr>
          <p:cNvPr id="61455" name="Text Box 15"/>
          <p:cNvSpPr txBox="1">
            <a:spLocks noChangeArrowheads="1"/>
          </p:cNvSpPr>
          <p:nvPr/>
        </p:nvSpPr>
        <p:spPr bwMode="auto">
          <a:xfrm>
            <a:off x="6248400" y="2482850"/>
            <a:ext cx="2667000" cy="946150"/>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2800">
                <a:solidFill>
                  <a:schemeClr val="tx1"/>
                </a:solidFill>
                <a:effectLst>
                  <a:outerShdw blurRad="38100" dist="38100" dir="2700000" algn="tl">
                    <a:srgbClr val="FFFFFF"/>
                  </a:outerShdw>
                </a:effectLst>
                <a:latin typeface="Times" pitchFamily="-111" charset="0"/>
              </a:rPr>
              <a:t>“Unreached People Groups”</a:t>
            </a:r>
          </a:p>
        </p:txBody>
      </p:sp>
      <p:sp>
        <p:nvSpPr>
          <p:cNvPr id="79887" name="AutoShape 16"/>
          <p:cNvSpPr>
            <a:spLocks noChangeArrowheads="1"/>
          </p:cNvSpPr>
          <p:nvPr/>
        </p:nvSpPr>
        <p:spPr bwMode="auto">
          <a:xfrm>
            <a:off x="1143000" y="3962400"/>
            <a:ext cx="3962400" cy="1774825"/>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4609 w 21600"/>
              <a:gd name="T13" fmla="*/ 4609 h 21600"/>
              <a:gd name="T14" fmla="*/ 16991 w 21600"/>
              <a:gd name="T15" fmla="*/ 16991 h 21600"/>
            </a:gdLst>
            <a:ahLst/>
            <a:cxnLst>
              <a:cxn ang="T8">
                <a:pos x="T0" y="T1"/>
              </a:cxn>
              <a:cxn ang="T9">
                <a:pos x="T2" y="T3"/>
              </a:cxn>
              <a:cxn ang="T10">
                <a:pos x="T4" y="T5"/>
              </a:cxn>
              <a:cxn ang="T11">
                <a:pos x="T6" y="T7"/>
              </a:cxn>
            </a:cxnLst>
            <a:rect l="T12" t="T13" r="T14" b="T15"/>
            <a:pathLst>
              <a:path w="21600" h="21600">
                <a:moveTo>
                  <a:pt x="0" y="0"/>
                </a:moveTo>
                <a:lnTo>
                  <a:pt x="5618" y="21600"/>
                </a:lnTo>
                <a:lnTo>
                  <a:pt x="15982" y="21600"/>
                </a:lnTo>
                <a:lnTo>
                  <a:pt x="21600" y="0"/>
                </a:lnTo>
                <a:close/>
              </a:path>
            </a:pathLst>
          </a:custGeom>
          <a:solidFill>
            <a:srgbClr val="3366FF">
              <a:alpha val="50195"/>
            </a:srgbClr>
          </a:solidFill>
          <a:ln w="19050">
            <a:solidFill>
              <a:schemeClr val="tx1"/>
            </a:solidFill>
            <a:miter lim="800000"/>
            <a:headEnd/>
            <a:tailEnd/>
          </a:ln>
        </p:spPr>
        <p:txBody>
          <a:bodyPr wrap="none" anchor="ctr">
            <a:prstTxWarp prst="textNoShape">
              <a:avLst/>
            </a:prstTxWarp>
          </a:bodyPr>
          <a:lstStyle/>
          <a:p>
            <a:endParaRPr lang="en-US"/>
          </a:p>
        </p:txBody>
      </p:sp>
      <p:sp>
        <p:nvSpPr>
          <p:cNvPr id="19" name="Rectangle 18"/>
          <p:cNvSpPr/>
          <p:nvPr/>
        </p:nvSpPr>
        <p:spPr>
          <a:xfrm>
            <a:off x="2057400" y="3048000"/>
            <a:ext cx="2362200" cy="830263"/>
          </a:xfrm>
          <a:prstGeom prst="rect">
            <a:avLst/>
          </a:prstGeom>
        </p:spPr>
        <p:txBody>
          <a:bodyPr>
            <a:spAutoFit/>
          </a:bodyPr>
          <a:lstStyle/>
          <a:p>
            <a:pPr algn="ctr">
              <a:spcBef>
                <a:spcPct val="50000"/>
              </a:spcBef>
              <a:defRPr/>
            </a:pPr>
            <a:r>
              <a:rPr lang="en-US" dirty="0">
                <a:solidFill>
                  <a:schemeClr val="tx1"/>
                </a:solidFill>
                <a:effectLst>
                  <a:outerShdw blurRad="38100" dist="38100" dir="2700000" algn="tl">
                    <a:srgbClr val="FFFFFF"/>
                  </a:outerShdw>
                </a:effectLst>
                <a:latin typeface="Times" pitchFamily="-111" charset="0"/>
              </a:rPr>
              <a:t>Second Period of Transition</a:t>
            </a:r>
            <a:endParaRPr lang="en-US" dirty="0">
              <a:solidFill>
                <a:schemeClr val="tx1"/>
              </a:solidFill>
              <a:latin typeface="Times" pitchFamily="-111" charset="0"/>
            </a:endParaRPr>
          </a:p>
        </p:txBody>
      </p:sp>
      <p:sp>
        <p:nvSpPr>
          <p:cNvPr id="20" name="Rectangle 19"/>
          <p:cNvSpPr/>
          <p:nvPr/>
        </p:nvSpPr>
        <p:spPr>
          <a:xfrm>
            <a:off x="152400" y="4503738"/>
            <a:ext cx="4648200" cy="8302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spcBef>
                <a:spcPct val="50000"/>
              </a:spcBef>
              <a:defRPr/>
            </a:pPr>
            <a:r>
              <a:rPr lang="en-US" b="1" dirty="0">
                <a:solidFill>
                  <a:schemeClr val="tx1"/>
                </a:solidFill>
                <a:effectLst>
                  <a:outerShdw blurRad="38100" dist="38100" dir="2700000" algn="tl">
                    <a:srgbClr val="FFFFFF"/>
                  </a:outerShdw>
                </a:effectLst>
              </a:rPr>
              <a:t>Pioneer  -  Parent  -  Partnership -  Participation</a:t>
            </a:r>
          </a:p>
        </p:txBody>
      </p:sp>
      <p:sp>
        <p:nvSpPr>
          <p:cNvPr id="21" name="Rectangle 20"/>
          <p:cNvSpPr/>
          <p:nvPr/>
        </p:nvSpPr>
        <p:spPr>
          <a:xfrm>
            <a:off x="2133600" y="5176838"/>
            <a:ext cx="7010400" cy="461962"/>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spcBef>
                <a:spcPct val="50000"/>
              </a:spcBef>
              <a:defRPr/>
            </a:pPr>
            <a:r>
              <a:rPr lang="en-US" b="1" dirty="0">
                <a:solidFill>
                  <a:schemeClr val="tx1"/>
                </a:solidFill>
                <a:effectLst>
                  <a:outerShdw blurRad="38100" dist="38100" dir="2700000" algn="tl">
                    <a:srgbClr val="FFFFFF"/>
                  </a:outerShdw>
                </a:effectLst>
              </a:rPr>
              <a:t>Pioneer   -  -  -  -  -</a:t>
            </a:r>
          </a:p>
        </p:txBody>
      </p:sp>
      <p:pic>
        <p:nvPicPr>
          <p:cNvPr id="79891" name="Picture 8"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pic>
        <p:nvPicPr>
          <p:cNvPr id="79892" name="Picture 23"/>
          <p:cNvPicPr>
            <a:picLocks noChangeAspect="1"/>
          </p:cNvPicPr>
          <p:nvPr/>
        </p:nvPicPr>
        <p:blipFill>
          <a:blip/>
          <a:srcRect l="9839" t="7426" r="11447" b="25742"/>
          <a:stretch>
            <a:fillRect/>
          </a:stretch>
        </p:blipFill>
        <p:spPr bwMode="auto">
          <a:xfrm>
            <a:off x="5105400" y="4543425"/>
            <a:ext cx="838200" cy="942975"/>
          </a:xfrm>
          <a:prstGeom prst="rect">
            <a:avLst/>
          </a:prstGeom>
          <a:noFill/>
          <a:ln w="9525">
            <a:solidFill>
              <a:schemeClr val="tx1"/>
            </a:solidFill>
            <a:miter lim="800000"/>
            <a:headEnd/>
            <a:tailEnd/>
          </a:ln>
        </p:spPr>
      </p:pic>
      <p:cxnSp>
        <p:nvCxnSpPr>
          <p:cNvPr id="79893" name="Straight Connector 25"/>
          <p:cNvCxnSpPr>
            <a:cxnSpLocks noChangeShapeType="1"/>
          </p:cNvCxnSpPr>
          <p:nvPr/>
        </p:nvCxnSpPr>
        <p:spPr bwMode="auto">
          <a:xfrm rot="5400000">
            <a:off x="4572001" y="3962400"/>
            <a:ext cx="304800" cy="3175"/>
          </a:xfrm>
          <a:prstGeom prst="line">
            <a:avLst/>
          </a:prstGeom>
          <a:noFill/>
          <a:ln w="28575">
            <a:solidFill>
              <a:schemeClr val="tx1"/>
            </a:solidFill>
            <a:round/>
            <a:headEnd/>
            <a:tailEnd/>
          </a:ln>
        </p:spPr>
      </p:cxnSp>
      <p:sp>
        <p:nvSpPr>
          <p:cNvPr id="27" name="TextBox 26"/>
          <p:cNvSpPr txBox="1"/>
          <p:nvPr/>
        </p:nvSpPr>
        <p:spPr>
          <a:xfrm>
            <a:off x="4038600" y="4033838"/>
            <a:ext cx="914400" cy="461962"/>
          </a:xfrm>
          <a:prstGeom prst="rect">
            <a:avLst/>
          </a:prstGeom>
          <a:noFill/>
        </p:spPr>
        <p:txBody>
          <a:bodyPr>
            <a:spAutoFit/>
          </a:bodyPr>
          <a:lstStyle/>
          <a:p>
            <a:pPr>
              <a:defRPr/>
            </a:pPr>
            <a:r>
              <a:rPr lang="en-US" b="1" dirty="0">
                <a:solidFill>
                  <a:srgbClr val="000000"/>
                </a:solidFill>
                <a:effectLst>
                  <a:outerShdw blurRad="38100" dist="38100" dir="2700000" algn="tl">
                    <a:schemeClr val="bg1">
                      <a:alpha val="43137"/>
                    </a:schemeClr>
                  </a:outerShdw>
                </a:effectLst>
                <a:latin typeface="Times" pitchFamily="-111" charset="0"/>
              </a:rPr>
              <a:t>1974</a:t>
            </a:r>
          </a:p>
        </p:txBody>
      </p:sp>
      <p:cxnSp>
        <p:nvCxnSpPr>
          <p:cNvPr id="79895" name="Straight Arrow Connector 28"/>
          <p:cNvCxnSpPr>
            <a:cxnSpLocks noChangeShapeType="1"/>
          </p:cNvCxnSpPr>
          <p:nvPr/>
        </p:nvCxnSpPr>
        <p:spPr bwMode="auto">
          <a:xfrm rot="16200000" flipV="1">
            <a:off x="4610100" y="4305300"/>
            <a:ext cx="685800" cy="304800"/>
          </a:xfrm>
          <a:prstGeom prst="straightConnector1">
            <a:avLst/>
          </a:prstGeom>
          <a:noFill/>
          <a:ln w="9525">
            <a:solidFill>
              <a:schemeClr val="bg1"/>
            </a:solidFill>
            <a:round/>
            <a:headEnd/>
            <a:tailEnd type="arrow" w="med" len="med"/>
          </a:ln>
        </p:spPr>
      </p:cxnSp>
      <p:sp>
        <p:nvSpPr>
          <p:cNvPr id="79896" name="TextBox 24"/>
          <p:cNvSpPr txBox="1">
            <a:spLocks noChangeArrowheads="1"/>
          </p:cNvSpPr>
          <p:nvPr/>
        </p:nvSpPr>
        <p:spPr bwMode="auto">
          <a:xfrm>
            <a:off x="5943600" y="4495800"/>
            <a:ext cx="2438400" cy="430213"/>
          </a:xfrm>
          <a:prstGeom prst="rect">
            <a:avLst/>
          </a:prstGeom>
          <a:noFill/>
          <a:ln w="9525">
            <a:noFill/>
            <a:miter lim="800000"/>
            <a:headEnd/>
            <a:tailEnd/>
          </a:ln>
        </p:spPr>
        <p:txBody>
          <a:bodyPr>
            <a:prstTxWarp prst="textNoShape">
              <a:avLst/>
            </a:prstTxWarp>
            <a:spAutoFit/>
          </a:bodyPr>
          <a:lstStyle/>
          <a:p>
            <a:r>
              <a:rPr lang="en-US" sz="2200">
                <a:solidFill>
                  <a:srgbClr val="000000"/>
                </a:solidFill>
              </a:rPr>
              <a:t>Dr. Ralph Winter</a:t>
            </a:r>
          </a:p>
        </p:txBody>
      </p:sp>
      <p:sp>
        <p:nvSpPr>
          <p:cNvPr id="79897" name="TextBox 24"/>
          <p:cNvSpPr txBox="1">
            <a:spLocks noChangeArrowheads="1"/>
          </p:cNvSpPr>
          <p:nvPr/>
        </p:nvSpPr>
        <p:spPr bwMode="auto">
          <a:xfrm>
            <a:off x="6324600" y="4876800"/>
            <a:ext cx="1219200" cy="323850"/>
          </a:xfrm>
          <a:prstGeom prst="rect">
            <a:avLst/>
          </a:prstGeom>
          <a:noFill/>
          <a:ln w="9525">
            <a:noFill/>
            <a:miter lim="800000"/>
            <a:headEnd/>
            <a:tailEnd/>
          </a:ln>
        </p:spPr>
        <p:txBody>
          <a:bodyPr>
            <a:prstTxWarp prst="textNoShape">
              <a:avLst/>
            </a:prstTxWarp>
            <a:spAutoFit/>
          </a:bodyPr>
          <a:lstStyle/>
          <a:p>
            <a:r>
              <a:rPr lang="en-US" sz="1500">
                <a:solidFill>
                  <a:srgbClr val="000000"/>
                </a:solidFill>
              </a:rPr>
              <a:t>(1924-2009)</a:t>
            </a:r>
          </a:p>
        </p:txBody>
      </p:sp>
      <p:pic>
        <p:nvPicPr>
          <p:cNvPr id="26" name="Picture 25"/>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05400" y="4543425"/>
            <a:ext cx="838200" cy="942975"/>
          </a:xfrm>
          <a:prstGeom prst="rect">
            <a:avLst/>
          </a:prstGeom>
          <a:noFill/>
          <a:ln w="9525">
            <a:solidFill>
              <a:schemeClr val="tx1"/>
            </a:solidFill>
            <a:miter lim="800000"/>
            <a:headEnd/>
            <a:tailEnd/>
          </a:ln>
        </p:spPr>
      </p:pic>
    </p:spTree>
  </p:cSld>
  <p:clrMapOvr>
    <a:masterClrMapping/>
  </p:clrMapOvr>
  <p:transition>
    <p:dissolv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6" name="Picture 2"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 name="TextBox 2"/>
          <p:cNvSpPr txBox="1"/>
          <p:nvPr/>
        </p:nvSpPr>
        <p:spPr>
          <a:xfrm>
            <a:off x="2438400" y="449759"/>
            <a:ext cx="4057521" cy="769441"/>
          </a:xfrm>
          <a:prstGeom prst="rect">
            <a:avLst/>
          </a:prstGeom>
          <a:noFill/>
        </p:spPr>
        <p:txBody>
          <a:bodyPr wrap="square" rtlCol="0">
            <a:spAutoFit/>
          </a:bodyPr>
          <a:lstStyle/>
          <a:p>
            <a:r>
              <a:rPr lang="en-US" sz="4400" dirty="0">
                <a:solidFill>
                  <a:srgbClr val="FFFF00"/>
                </a:solidFill>
                <a:effectLst>
                  <a:outerShdw blurRad="38100" dist="38100" dir="2700000" algn="tl">
                    <a:srgbClr val="000000">
                      <a:alpha val="43137"/>
                    </a:srgbClr>
                  </a:outerShdw>
                </a:effectLst>
              </a:rPr>
              <a:t>Dr. Ralph Winter</a:t>
            </a:r>
          </a:p>
        </p:txBody>
      </p:sp>
      <p:sp>
        <p:nvSpPr>
          <p:cNvPr id="4" name="TextBox 3"/>
          <p:cNvSpPr txBox="1"/>
          <p:nvPr/>
        </p:nvSpPr>
        <p:spPr>
          <a:xfrm>
            <a:off x="457200" y="1351776"/>
            <a:ext cx="8382000" cy="4832092"/>
          </a:xfrm>
          <a:prstGeom prst="rect">
            <a:avLst/>
          </a:prstGeom>
          <a:noFill/>
        </p:spPr>
        <p:txBody>
          <a:bodyPr wrap="square" rtlCol="0">
            <a:spAutoFit/>
          </a:bodyPr>
          <a:lstStyle/>
          <a:p>
            <a:r>
              <a:rPr lang="en-US" sz="2200" b="1" i="1" dirty="0">
                <a:solidFill>
                  <a:schemeClr val="bg1"/>
                </a:solidFill>
                <a:effectLst>
                  <a:outerShdw blurRad="38100" dist="38100" dir="2700000" algn="tl">
                    <a:srgbClr val="000000">
                      <a:alpha val="43137"/>
                    </a:srgbClr>
                  </a:outerShdw>
                </a:effectLst>
              </a:rPr>
              <a:t>“At the Lausanne Congress on World Evangelism in 1974, Winter popularized the concept of unreached people groups. He made it clear that in order to finish the Great Commission, special efforts were required to make the gospel understandable and available within every ethno-linguistic group. To accomplish this, a culturally-appropriate church movement must be planted within every people group. Winter’s Lausanne address rocked the world  </a:t>
            </a:r>
            <a:r>
              <a:rPr lang="en-US" sz="2200" b="1" i="1" dirty="0">
                <a:solidFill>
                  <a:srgbClr val="FFFFFF"/>
                </a:solidFill>
                <a:effectLst>
                  <a:outerShdw blurRad="38100" dist="38100" dir="2700000" algn="tl">
                    <a:srgbClr val="000000">
                      <a:alpha val="43137"/>
                    </a:srgbClr>
                  </a:outerShdw>
                </a:effectLst>
              </a:rPr>
              <a:t>of </a:t>
            </a:r>
            <a:r>
              <a:rPr lang="en-US" sz="2200" b="1" i="1" dirty="0">
                <a:solidFill>
                  <a:schemeClr val="bg1"/>
                </a:solidFill>
                <a:effectLst>
                  <a:outerShdw blurRad="38100" dist="38100" dir="2700000" algn="tl">
                    <a:srgbClr val="000000">
                      <a:alpha val="43137"/>
                    </a:srgbClr>
                  </a:outerShdw>
                </a:effectLst>
              </a:rPr>
              <a:t>missions.</a:t>
            </a:r>
            <a:r>
              <a:rPr lang="en-US" sz="2200" b="1" i="1" dirty="0" smtClean="0">
                <a:solidFill>
                  <a:schemeClr val="bg1"/>
                </a:solidFill>
                <a:effectLst>
                  <a:outerShdw blurRad="38100" dist="38100" dir="2700000" algn="tl">
                    <a:srgbClr val="000000">
                      <a:alpha val="43137"/>
                    </a:srgbClr>
                  </a:outerShdw>
                </a:effectLst>
              </a:rPr>
              <a:t> Six </a:t>
            </a:r>
            <a:r>
              <a:rPr lang="en-US" sz="2200" b="1" i="1" dirty="0">
                <a:solidFill>
                  <a:schemeClr val="bg1"/>
                </a:solidFill>
                <a:effectLst>
                  <a:outerShdw blurRad="38100" dist="38100" dir="2700000" algn="tl">
                    <a:srgbClr val="000000">
                      <a:alpha val="43137"/>
                    </a:srgbClr>
                  </a:outerShdw>
                </a:effectLst>
              </a:rPr>
              <a:t>years </a:t>
            </a:r>
            <a:r>
              <a:rPr lang="en-US" sz="2200" b="1" i="1" dirty="0">
                <a:solidFill>
                  <a:srgbClr val="FFFFFF"/>
                </a:solidFill>
                <a:effectLst>
                  <a:outerShdw blurRad="38100" dist="38100" dir="2700000" algn="tl">
                    <a:srgbClr val="000000">
                      <a:alpha val="43137"/>
                    </a:srgbClr>
                  </a:outerShdw>
                </a:effectLst>
              </a:rPr>
              <a:t>later, the Winter-promoted Edinburgh 1980 conference made the phrase “a church for every people” common among mission movements all over the world, but particularly among the emerging mission structures in the non-Western world.”</a:t>
            </a:r>
          </a:p>
          <a:p>
            <a:endParaRPr lang="en-US" dirty="0">
              <a:solidFill>
                <a:schemeClr val="bg1"/>
              </a:solidFill>
            </a:endParaRPr>
          </a:p>
          <a:p>
            <a:r>
              <a:rPr lang="en-US" dirty="0">
                <a:solidFill>
                  <a:schemeClr val="bg1"/>
                </a:solidFill>
              </a:rPr>
              <a:t>	</a:t>
            </a:r>
            <a:r>
              <a:rPr lang="en-US" sz="1800" b="1" dirty="0">
                <a:solidFill>
                  <a:srgbClr val="FFFF00"/>
                </a:solidFill>
                <a:effectLst>
                  <a:outerShdw blurRad="38100" dist="38100" dir="2700000" algn="tl">
                    <a:srgbClr val="000000">
                      <a:alpha val="43137"/>
                    </a:srgbClr>
                  </a:outerShdw>
                </a:effectLst>
              </a:rPr>
              <a:t>-- Yvonne Wood Honeycutt, “New Pioneers Leading the Way </a:t>
            </a:r>
          </a:p>
          <a:p>
            <a:r>
              <a:rPr lang="en-US" sz="1800" b="1" dirty="0">
                <a:solidFill>
                  <a:srgbClr val="FFFF00"/>
                </a:solidFill>
                <a:effectLst>
                  <a:outerShdw blurRad="38100" dist="38100" dir="2700000" algn="tl">
                    <a:srgbClr val="000000">
                      <a:alpha val="43137"/>
                    </a:srgbClr>
                  </a:outerShdw>
                </a:effectLst>
              </a:rPr>
              <a:t>		in the Final Era”               </a:t>
            </a:r>
            <a:r>
              <a:rPr lang="en-US" sz="1800" dirty="0">
                <a:solidFill>
                  <a:schemeClr val="tx1"/>
                </a:solidFill>
              </a:rPr>
              <a:t>		</a:t>
            </a:r>
          </a:p>
        </p:txBody>
      </p:sp>
    </p:spTree>
  </p:cSld>
  <p:clrMapOvr>
    <a:masterClrMapping/>
  </p:clrMapOvr>
  <p:transition>
    <p:cover dir="l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4" name="Title 1"/>
          <p:cNvSpPr>
            <a:spLocks noGrp="1"/>
          </p:cNvSpPr>
          <p:nvPr>
            <p:ph type="title"/>
          </p:nvPr>
        </p:nvSpPr>
        <p:spPr>
          <a:xfrm>
            <a:off x="685800" y="457200"/>
            <a:ext cx="7772400" cy="1143000"/>
          </a:xfrm>
        </p:spPr>
        <p:txBody>
          <a:bodyPr/>
          <a:lstStyle/>
          <a:p>
            <a:pPr>
              <a:defRPr/>
            </a:pPr>
            <a:r>
              <a:rPr lang="en-US" b="1" dirty="0">
                <a:solidFill>
                  <a:srgbClr val="FFFF00"/>
                </a:solidFill>
                <a:effectLst>
                  <a:outerShdw blurRad="38100" dist="38100" dir="2700000" algn="tl">
                    <a:srgbClr val="000000">
                      <a:alpha val="43137"/>
                    </a:srgbClr>
                  </a:outerShdw>
                </a:effectLst>
              </a:rPr>
              <a:t>Sources of the Global </a:t>
            </a:r>
            <a:br>
              <a:rPr lang="en-US" b="1" dirty="0">
                <a:solidFill>
                  <a:srgbClr val="FFFF00"/>
                </a:solidFill>
                <a:effectLst>
                  <a:outerShdw blurRad="38100" dist="38100" dir="2700000" algn="tl">
                    <a:srgbClr val="000000">
                      <a:alpha val="43137"/>
                    </a:srgbClr>
                  </a:outerShdw>
                </a:effectLst>
              </a:rPr>
            </a:br>
            <a:r>
              <a:rPr lang="en-US" b="1" dirty="0">
                <a:solidFill>
                  <a:srgbClr val="FFFF00"/>
                </a:solidFill>
                <a:effectLst>
                  <a:outerShdw blurRad="38100" dist="38100" dir="2700000" algn="tl">
                    <a:srgbClr val="000000">
                      <a:alpha val="43137"/>
                    </a:srgbClr>
                  </a:outerShdw>
                </a:effectLst>
              </a:rPr>
              <a:t>Missionary Force</a:t>
            </a:r>
          </a:p>
        </p:txBody>
      </p:sp>
      <p:grpSp>
        <p:nvGrpSpPr>
          <p:cNvPr id="2" name="Group 1"/>
          <p:cNvGrpSpPr>
            <a:grpSpLocks noChangeAspect="1"/>
          </p:cNvGrpSpPr>
          <p:nvPr/>
        </p:nvGrpSpPr>
        <p:grpSpPr>
          <a:xfrm>
            <a:off x="2011538" y="1905000"/>
            <a:ext cx="5120923" cy="4663440"/>
            <a:chOff x="2362200" y="2154238"/>
            <a:chExt cx="4495800" cy="4094162"/>
          </a:xfrm>
        </p:grpSpPr>
        <p:pic>
          <p:nvPicPr>
            <p:cNvPr id="81924" name="Picture 3"/>
            <p:cNvPicPr>
              <a:picLocks noChangeAspect="1"/>
            </p:cNvPicPr>
            <p:nvPr/>
          </p:nvPicPr>
          <p:blipFill>
            <a:blip r:embed="rId2"/>
            <a:srcRect/>
            <a:stretch>
              <a:fillRect/>
            </a:stretch>
          </p:blipFill>
          <p:spPr bwMode="auto">
            <a:xfrm>
              <a:off x="2362200" y="2154238"/>
              <a:ext cx="4495800" cy="4094162"/>
            </a:xfrm>
            <a:prstGeom prst="rect">
              <a:avLst/>
            </a:prstGeom>
            <a:noFill/>
            <a:ln w="9525">
              <a:solidFill>
                <a:srgbClr val="0000FF"/>
              </a:solidFill>
              <a:miter lim="800000"/>
              <a:headEnd/>
              <a:tailEnd/>
            </a:ln>
          </p:spPr>
        </p:pic>
        <p:sp>
          <p:nvSpPr>
            <p:cNvPr id="7" name="Arc 6"/>
            <p:cNvSpPr/>
            <p:nvPr/>
          </p:nvSpPr>
          <p:spPr bwMode="auto">
            <a:xfrm>
              <a:off x="4953000" y="3581400"/>
              <a:ext cx="1219200" cy="1143000"/>
            </a:xfrm>
            <a:prstGeom prst="arc">
              <a:avLst>
                <a:gd name="adj1" fmla="val 16200000"/>
                <a:gd name="adj2" fmla="val 16139762"/>
              </a:avLst>
            </a:prstGeom>
            <a:solidFill>
              <a:srgbClr val="CC1FB2">
                <a:alpha val="13000"/>
              </a:srgb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latin typeface="Times" pitchFamily="-111" charset="0"/>
              </a:endParaRPr>
            </a:p>
          </p:txBody>
        </p:sp>
        <p:sp>
          <p:nvSpPr>
            <p:cNvPr id="10" name="Arc 9"/>
            <p:cNvSpPr/>
            <p:nvPr/>
          </p:nvSpPr>
          <p:spPr bwMode="auto">
            <a:xfrm>
              <a:off x="5334000" y="5486400"/>
              <a:ext cx="533400" cy="533400"/>
            </a:xfrm>
            <a:prstGeom prst="arc">
              <a:avLst>
                <a:gd name="adj1" fmla="val 16200000"/>
                <a:gd name="adj2" fmla="val 16084210"/>
              </a:avLst>
            </a:prstGeom>
            <a:solidFill>
              <a:srgbClr val="FFFF00">
                <a:alpha val="22000"/>
              </a:srgbClr>
            </a:solidFill>
            <a:ln w="9525" cap="flat" cmpd="sng" algn="ctr">
              <a:solidFill>
                <a:srgbClr val="0000FF"/>
              </a:solidFill>
              <a:prstDash val="solid"/>
              <a:round/>
              <a:headEnd type="none" w="med" len="med"/>
              <a:tailEnd type="none" w="med" len="med"/>
            </a:ln>
            <a:effectLst/>
          </p:spPr>
          <p:txBody>
            <a:bodyPr>
              <a:prstTxWarp prst="textNoShape">
                <a:avLst/>
              </a:prstTxWarp>
            </a:bodyPr>
            <a:lstStyle/>
            <a:p>
              <a:pPr>
                <a:defRPr/>
              </a:pPr>
              <a:endParaRPr lang="en-US">
                <a:latin typeface="Times" pitchFamily="-111" charset="0"/>
              </a:endParaRPr>
            </a:p>
          </p:txBody>
        </p:sp>
      </p:grpSp>
    </p:spTree>
  </p:cSld>
  <p:clrMapOvr>
    <a:masterClrMapping/>
  </p:clrMapOvr>
  <mc:AlternateContent>
    <mc:Choice xmlns:mp="http://schemas.microsoft.com/office/mac/powerpoint/2008/main" Requires="mp">
      <mc:AlternateContent>
        <mc:Choice Requires="mp">
          <mp:transition>
            <mp:flip dir="r"/>
          </mp:transition>
        </mc:Choice>
        <mc:Fallback xmlns:mc="http://schemas.openxmlformats.org/markup-compatibility/2006" xmlns:p="http://schemas.openxmlformats.org/presentationml/2006/main" xmlns:r="http://schemas.openxmlformats.org/officeDocument/2006/relationships" xmlns:a="http://schemas.openxmlformats.org/drawingml/2006/main" xmlns="">
          <p:transition>
            <p:newsflash/>
          </p:transition>
        </mc:Fallback>
      </mc:AlternateContent>
    </mc:Choice>
    <mc:Fallback>
      <mc:AlternateContent>
        <mc:Choice Requires="mp">
          <p:transition>
            <p:newsflash/>
          </p:transition>
        </mc:Choice>
        <mc:Fallback xmlns:mc="http://schemas.openxmlformats.org/markup-compatibility/2006" xmlns:p="http://schemas.openxmlformats.org/presentationml/2006/main" xmlns:r="http://schemas.openxmlformats.org/officeDocument/2006/relationships" xmlns:a="http://schemas.openxmlformats.org/drawingml/2006/main" xmlns="">
          <p:transition>
            <p:newsflash/>
          </p:transition>
        </mc:Fallback>
      </mc:AlternateContent>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a:xfrm>
            <a:off x="381000" y="152400"/>
            <a:ext cx="8382000" cy="990600"/>
          </a:xfrm>
        </p:spPr>
        <p:txBody>
          <a:bodyPr/>
          <a:lstStyle/>
          <a:p>
            <a:r>
              <a:rPr lang="en-US" sz="3600" dirty="0">
                <a:solidFill>
                  <a:srgbClr val="FFFF00"/>
                </a:solidFill>
              </a:rPr>
              <a:t>Two Millennia of Evangelizing Peoples</a:t>
            </a:r>
          </a:p>
        </p:txBody>
      </p:sp>
      <p:sp>
        <p:nvSpPr>
          <p:cNvPr id="82947" name="Content Placeholder 2"/>
          <p:cNvSpPr>
            <a:spLocks noGrp="1"/>
          </p:cNvSpPr>
          <p:nvPr>
            <p:ph idx="1"/>
          </p:nvPr>
        </p:nvSpPr>
        <p:spPr/>
        <p:txBody>
          <a:bodyPr/>
          <a:lstStyle/>
          <a:p>
            <a:endParaRPr lang="en-US"/>
          </a:p>
        </p:txBody>
      </p:sp>
      <p:pic>
        <p:nvPicPr>
          <p:cNvPr id="82948" name="Picture 3"/>
          <p:cNvPicPr>
            <a:picLocks noChangeAspect="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28650" y="1066800"/>
            <a:ext cx="7886700" cy="5213350"/>
          </a:xfrm>
          <a:prstGeom prst="rect">
            <a:avLst/>
          </a:prstGeom>
          <a:noFill/>
          <a:ln w="9525">
            <a:solidFill>
              <a:srgbClr val="0000FF"/>
            </a:solidFill>
            <a:miter lim="800000"/>
            <a:headEnd/>
            <a:tailEnd/>
          </a:ln>
        </p:spPr>
      </p:pic>
      <p:pic>
        <p:nvPicPr>
          <p:cNvPr id="82949" name="Picture 4"/>
          <p:cNvPicPr>
            <a:picLocks noChangeAspect="1"/>
          </p:cNvPicPr>
          <p:nvPr/>
        </p:nvPicPr>
        <p:blipFill>
          <a:blip r:embed="rId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724400" y="5905500"/>
            <a:ext cx="914400" cy="342900"/>
          </a:xfrm>
          <a:prstGeom prst="rect">
            <a:avLst/>
          </a:prstGeom>
          <a:noFill/>
          <a:ln w="9525">
            <a:noFill/>
            <a:miter lim="800000"/>
            <a:headEnd/>
            <a:tailEnd/>
          </a:ln>
        </p:spPr>
      </p:pic>
      <p:sp>
        <p:nvSpPr>
          <p:cNvPr id="82950" name="TextBox 5"/>
          <p:cNvSpPr txBox="1">
            <a:spLocks noChangeArrowheads="1"/>
          </p:cNvSpPr>
          <p:nvPr/>
        </p:nvSpPr>
        <p:spPr bwMode="auto">
          <a:xfrm>
            <a:off x="4800600" y="5867400"/>
            <a:ext cx="685800" cy="369888"/>
          </a:xfrm>
          <a:prstGeom prst="rect">
            <a:avLst/>
          </a:prstGeom>
          <a:noFill/>
          <a:ln w="9525">
            <a:noFill/>
            <a:miter lim="800000"/>
            <a:headEnd/>
            <a:tailEnd/>
          </a:ln>
        </p:spPr>
        <p:txBody>
          <a:bodyPr>
            <a:prstTxWarp prst="textNoShape">
              <a:avLst/>
            </a:prstTxWarp>
            <a:spAutoFit/>
          </a:bodyPr>
          <a:lstStyle/>
          <a:p>
            <a:r>
              <a:rPr lang="en-US" sz="1800">
                <a:solidFill>
                  <a:schemeClr val="tx1"/>
                </a:solidFill>
                <a:latin typeface="Arial" pitchFamily="4" charset="0"/>
                <a:ea typeface="Arial" pitchFamily="4" charset="0"/>
                <a:cs typeface="Arial" pitchFamily="4" charset="0"/>
              </a:rPr>
              <a:t>Year</a:t>
            </a:r>
          </a:p>
        </p:txBody>
      </p:sp>
      <p:pic>
        <p:nvPicPr>
          <p:cNvPr id="82951" name="Picture 6"/>
          <p:cNvPicPr>
            <a:picLocks noChangeAspect="1"/>
          </p:cNvPicPr>
          <p:nvPr/>
        </p:nvPicPr>
        <p:blipFill>
          <a:blip r:embed="rId5"/>
          <a:srcRect/>
          <a:stretch>
            <a:fillRect/>
          </a:stretch>
        </p:blipFill>
        <p:spPr bwMode="auto">
          <a:xfrm>
            <a:off x="3352800" y="1600200"/>
            <a:ext cx="1447800" cy="990600"/>
          </a:xfrm>
          <a:prstGeom prst="rect">
            <a:avLst/>
          </a:prstGeom>
          <a:noFill/>
          <a:ln w="9525">
            <a:noFill/>
            <a:miter lim="800000"/>
            <a:headEnd/>
            <a:tailEnd/>
          </a:ln>
        </p:spPr>
      </p:pic>
      <p:sp>
        <p:nvSpPr>
          <p:cNvPr id="82952" name="TextBox 7"/>
          <p:cNvSpPr txBox="1">
            <a:spLocks noChangeArrowheads="1"/>
          </p:cNvSpPr>
          <p:nvPr/>
        </p:nvSpPr>
        <p:spPr bwMode="auto">
          <a:xfrm>
            <a:off x="3276600" y="1605915"/>
            <a:ext cx="4114800" cy="984885"/>
          </a:xfrm>
          <a:prstGeom prst="rect">
            <a:avLst/>
          </a:prstGeom>
          <a:noFill/>
          <a:ln w="9525">
            <a:noFill/>
            <a:miter lim="800000"/>
            <a:headEnd/>
            <a:tailEnd/>
          </a:ln>
        </p:spPr>
        <p:txBody>
          <a:bodyPr wrap="square">
            <a:prstTxWarp prst="textNoShape">
              <a:avLst/>
            </a:prstTxWarp>
            <a:spAutoFit/>
          </a:bodyPr>
          <a:lstStyle/>
          <a:p>
            <a:r>
              <a:rPr lang="en-US" dirty="0">
                <a:solidFill>
                  <a:srgbClr val="000000"/>
                </a:solidFill>
              </a:rPr>
              <a:t>People not hearing the gospel</a:t>
            </a:r>
          </a:p>
          <a:p>
            <a:endParaRPr lang="en-US" sz="1000" dirty="0">
              <a:solidFill>
                <a:srgbClr val="000000"/>
              </a:solidFill>
            </a:endParaRPr>
          </a:p>
          <a:p>
            <a:r>
              <a:rPr lang="en-US" dirty="0">
                <a:solidFill>
                  <a:srgbClr val="000000"/>
                </a:solidFill>
              </a:rPr>
              <a:t>People hearing the gospel</a:t>
            </a:r>
          </a:p>
        </p:txBody>
      </p:sp>
      <p:sp>
        <p:nvSpPr>
          <p:cNvPr id="10" name="Arc 9"/>
          <p:cNvSpPr/>
          <p:nvPr/>
        </p:nvSpPr>
        <p:spPr bwMode="auto">
          <a:xfrm>
            <a:off x="8229600" y="1447800"/>
            <a:ext cx="228600" cy="609600"/>
          </a:xfrm>
          <a:prstGeom prst="arc">
            <a:avLst>
              <a:gd name="adj1" fmla="val 16200000"/>
              <a:gd name="adj2" fmla="val 16052028"/>
            </a:avLst>
          </a:prstGeom>
          <a:solidFill>
            <a:srgbClr val="FFFF00">
              <a:alpha val="31000"/>
            </a:srgbClr>
          </a:solidFill>
          <a:ln w="9525" cap="flat" cmpd="sng" algn="ctr">
            <a:solidFill>
              <a:schemeClr val="tx1"/>
            </a:solidFill>
            <a:prstDash val="solid"/>
            <a:round/>
            <a:headEnd type="none" w="med" len="med"/>
            <a:tailEnd type="none" w="med" len="med"/>
          </a:ln>
          <a:effectLst/>
        </p:spPr>
        <p:txBody>
          <a:bodyPr>
            <a:prstTxWarp prst="textNoShape">
              <a:avLst/>
            </a:prstTxWarp>
          </a:bodyPr>
          <a:lstStyle/>
          <a:p>
            <a:pPr>
              <a:defRPr/>
            </a:pPr>
            <a:endParaRPr lang="en-US">
              <a:latin typeface="Times" pitchFamily="-111" charset="0"/>
            </a:endParaRPr>
          </a:p>
        </p:txBody>
      </p:sp>
      <p:pic>
        <p:nvPicPr>
          <p:cNvPr id="11" name="Picture 10"/>
          <p:cNvPicPr>
            <a:picLocks noChangeAspect="1"/>
          </p:cNvPicPr>
          <p:nvPr/>
        </p:nvPicPr>
        <p:blipFill>
          <a:blip r:embed="rId6"/>
          <a:stretch>
            <a:fillRect/>
          </a:stretch>
        </p:blipFill>
        <p:spPr>
          <a:xfrm>
            <a:off x="3352800" y="2667000"/>
            <a:ext cx="1319932" cy="878355"/>
          </a:xfrm>
          <a:prstGeom prst="rect">
            <a:avLst/>
          </a:prstGeom>
        </p:spPr>
      </p:pic>
      <p:sp>
        <p:nvSpPr>
          <p:cNvPr id="12" name="Arc 11"/>
          <p:cNvSpPr/>
          <p:nvPr/>
        </p:nvSpPr>
        <p:spPr bwMode="auto">
          <a:xfrm>
            <a:off x="7010400" y="2286000"/>
            <a:ext cx="685800" cy="2057400"/>
          </a:xfrm>
          <a:prstGeom prst="arc">
            <a:avLst>
              <a:gd name="adj1" fmla="val 43223"/>
              <a:gd name="adj2" fmla="val 0"/>
            </a:avLst>
          </a:prstGeom>
          <a:solidFill>
            <a:srgbClr val="FFFF00">
              <a:alpha val="30000"/>
            </a:srgb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11" charset="0"/>
            </a:endParaRPr>
          </a:p>
        </p:txBody>
      </p:sp>
      <p:cxnSp>
        <p:nvCxnSpPr>
          <p:cNvPr id="14" name="Straight Arrow Connector 13"/>
          <p:cNvCxnSpPr/>
          <p:nvPr/>
        </p:nvCxnSpPr>
        <p:spPr bwMode="auto">
          <a:xfrm flipV="1">
            <a:off x="7391400" y="1676400"/>
            <a:ext cx="762000" cy="609600"/>
          </a:xfrm>
          <a:prstGeom prst="straightConnector1">
            <a:avLst/>
          </a:prstGeom>
          <a:solidFill>
            <a:schemeClr val="accent1"/>
          </a:solidFill>
          <a:ln w="28575" cap="flat" cmpd="sng" algn="ctr">
            <a:solidFill>
              <a:srgbClr val="0000FF"/>
            </a:solidFill>
            <a:prstDash val="solid"/>
            <a:round/>
            <a:headEnd type="none" w="med" len="med"/>
            <a:tailEnd type="arrow" w="med" len="med"/>
          </a:ln>
          <a:effectLst/>
        </p:spPr>
      </p:cxnSp>
      <p:cxnSp>
        <p:nvCxnSpPr>
          <p:cNvPr id="16" name="Straight Arrow Connector 15"/>
          <p:cNvCxnSpPr/>
          <p:nvPr/>
        </p:nvCxnSpPr>
        <p:spPr bwMode="auto">
          <a:xfrm rot="5400000" flipH="1" flipV="1">
            <a:off x="7315200" y="2514600"/>
            <a:ext cx="1447800" cy="533400"/>
          </a:xfrm>
          <a:prstGeom prst="straightConnector1">
            <a:avLst/>
          </a:prstGeom>
          <a:solidFill>
            <a:schemeClr val="accent1"/>
          </a:solidFill>
          <a:ln w="28575" cap="flat" cmpd="sng" algn="ctr">
            <a:solidFill>
              <a:srgbClr val="0000FF"/>
            </a:solidFill>
            <a:prstDash val="solid"/>
            <a:round/>
            <a:headEnd type="none" w="med" len="med"/>
            <a:tailEnd type="arrow" w="med" len="med"/>
          </a:ln>
          <a:effectLst/>
        </p:spPr>
      </p:cxnSp>
    </p:spTree>
  </p:cSld>
  <p:clrMapOvr>
    <a:masterClrMapping/>
  </p:clrMapOvr>
  <p:transition>
    <p:cover dir="l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a:xfrm>
            <a:off x="685800" y="609600"/>
            <a:ext cx="7772400" cy="1143000"/>
          </a:xfrm>
        </p:spPr>
        <p:txBody>
          <a:bodyPr/>
          <a:lstStyle/>
          <a:p>
            <a:pPr>
              <a:defRPr/>
            </a:pPr>
            <a:r>
              <a:rPr lang="en-US" dirty="0">
                <a:solidFill>
                  <a:srgbClr val="FFFF00"/>
                </a:solidFill>
                <a:effectLst>
                  <a:outerShdw blurRad="38100" dist="38100" dir="2700000" algn="tl">
                    <a:srgbClr val="000000">
                      <a:alpha val="43137"/>
                    </a:srgbClr>
                  </a:outerShdw>
                </a:effectLst>
              </a:rPr>
              <a:t>The Spread of Christianity</a:t>
            </a:r>
          </a:p>
        </p:txBody>
      </p:sp>
      <p:pic>
        <p:nvPicPr>
          <p:cNvPr id="84996"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990600" y="1981200"/>
            <a:ext cx="5594350" cy="4095750"/>
          </a:xfrm>
          <a:prstGeom prst="rect">
            <a:avLst/>
          </a:prstGeom>
          <a:noFill/>
          <a:ln w="9525">
            <a:solidFill>
              <a:srgbClr val="0000FF"/>
            </a:solidFill>
            <a:miter lim="800000"/>
            <a:headEnd/>
            <a:tailEnd/>
          </a:ln>
        </p:spPr>
      </p:pic>
      <p:pic>
        <p:nvPicPr>
          <p:cNvPr id="7" name="Picture 6"/>
          <p:cNvPicPr>
            <a:picLocks noChangeAspect="1"/>
          </p:cNvPicPr>
          <p:nvPr/>
        </p:nvPicPr>
        <p:blipFill>
          <a:blip r:embed="rId3"/>
          <a:stretch>
            <a:fillRect/>
          </a:stretch>
        </p:blipFill>
        <p:spPr>
          <a:xfrm rot="16200000">
            <a:off x="5715000" y="2914650"/>
            <a:ext cx="4114800" cy="2247900"/>
          </a:xfrm>
          <a:prstGeom prst="rect">
            <a:avLst/>
          </a:prstGeom>
        </p:spPr>
      </p:pic>
      <p:sp>
        <p:nvSpPr>
          <p:cNvPr id="8" name="TextBox 7"/>
          <p:cNvSpPr txBox="1"/>
          <p:nvPr/>
        </p:nvSpPr>
        <p:spPr>
          <a:xfrm>
            <a:off x="6705600" y="1999594"/>
            <a:ext cx="2209800" cy="4278094"/>
          </a:xfrm>
          <a:prstGeom prst="rect">
            <a:avLst/>
          </a:prstGeom>
          <a:noFill/>
        </p:spPr>
        <p:txBody>
          <a:bodyPr wrap="square" rtlCol="0">
            <a:spAutoFit/>
          </a:bodyPr>
          <a:lstStyle/>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r>
              <a:rPr lang="en-US" sz="1600" b="1" dirty="0">
                <a:solidFill>
                  <a:srgbClr val="FFFFFF"/>
                </a:solidFill>
                <a:latin typeface="Arial Narrow"/>
                <a:cs typeface="Arial Narrow"/>
              </a:rPr>
              <a:t> </a:t>
            </a:r>
            <a:endParaRPr lang="en-US" sz="1600" dirty="0">
              <a:solidFill>
                <a:srgbClr val="FFFFFF"/>
              </a:solidFill>
              <a:latin typeface="Arial Narrow"/>
              <a:cs typeface="Arial Narrow"/>
            </a:endParaRPr>
          </a:p>
          <a:p>
            <a:r>
              <a:rPr lang="en-US" sz="1600" b="1" dirty="0">
                <a:solidFill>
                  <a:srgbClr val="FFFFFF"/>
                </a:solidFill>
                <a:latin typeface="Arial Narrow"/>
                <a:cs typeface="Arial Narrow"/>
              </a:rPr>
              <a:t>World C = all of Christendom (Catholics, Orthodox and Protestants</a:t>
            </a:r>
            <a:endParaRPr lang="en-US" sz="1600" dirty="0">
              <a:solidFill>
                <a:srgbClr val="FFFFFF"/>
              </a:solidFill>
              <a:latin typeface="Arial Narrow"/>
              <a:cs typeface="Arial Narrow"/>
            </a:endParaRPr>
          </a:p>
          <a:p>
            <a:endParaRPr lang="en-US" sz="1600" dirty="0">
              <a:solidFill>
                <a:srgbClr val="FFFFFF"/>
              </a:solidFill>
              <a:latin typeface="Arial Narrow"/>
              <a:cs typeface="Arial Narrow"/>
            </a:endParaRPr>
          </a:p>
        </p:txBody>
      </p:sp>
      <p:cxnSp>
        <p:nvCxnSpPr>
          <p:cNvPr id="10" name="Straight Arrow Connector 9"/>
          <p:cNvCxnSpPr/>
          <p:nvPr/>
        </p:nvCxnSpPr>
        <p:spPr bwMode="auto">
          <a:xfrm rot="10800000">
            <a:off x="5791200" y="4648200"/>
            <a:ext cx="1371600" cy="3048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1" name="TextBox 10"/>
          <p:cNvSpPr txBox="1"/>
          <p:nvPr/>
        </p:nvSpPr>
        <p:spPr>
          <a:xfrm>
            <a:off x="4724400" y="4355068"/>
            <a:ext cx="762000" cy="369332"/>
          </a:xfrm>
          <a:prstGeom prst="rect">
            <a:avLst/>
          </a:prstGeom>
          <a:noFill/>
        </p:spPr>
        <p:txBody>
          <a:bodyPr wrap="square" rtlCol="0">
            <a:spAutoFit/>
          </a:bodyPr>
          <a:lstStyle/>
          <a:p>
            <a:r>
              <a:rPr lang="en-US" sz="1800" b="1" dirty="0">
                <a:solidFill>
                  <a:srgbClr val="0000FF"/>
                </a:solidFill>
              </a:rPr>
              <a:t>~38%</a:t>
            </a:r>
          </a:p>
        </p:txBody>
      </p:sp>
      <p:sp>
        <p:nvSpPr>
          <p:cNvPr id="15" name="Arc 14"/>
          <p:cNvSpPr/>
          <p:nvPr/>
        </p:nvSpPr>
        <p:spPr bwMode="auto">
          <a:xfrm>
            <a:off x="5791200" y="3657600"/>
            <a:ext cx="533400" cy="533400"/>
          </a:xfrm>
          <a:prstGeom prst="arc">
            <a:avLst>
              <a:gd name="adj1" fmla="val 133030"/>
              <a:gd name="adj2" fmla="val 0"/>
            </a:avLst>
          </a:prstGeom>
          <a:solidFill>
            <a:schemeClr val="accent1">
              <a:alpha val="0"/>
            </a:scheme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11" charset="0"/>
            </a:endParaRPr>
          </a:p>
        </p:txBody>
      </p:sp>
      <p:sp>
        <p:nvSpPr>
          <p:cNvPr id="12" name="Left Brace 11"/>
          <p:cNvSpPr/>
          <p:nvPr/>
        </p:nvSpPr>
        <p:spPr bwMode="auto">
          <a:xfrm>
            <a:off x="5410200" y="3962400"/>
            <a:ext cx="228600" cy="990600"/>
          </a:xfrm>
          <a:prstGeom prst="leftBrace">
            <a:avLst/>
          </a:prstGeom>
          <a:solidFill>
            <a:schemeClr val="accent1">
              <a:alpha val="0"/>
            </a:scheme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11" charset="0"/>
            </a:endParaRPr>
          </a:p>
        </p:txBody>
      </p:sp>
    </p:spTree>
  </p:cSld>
  <p:clrMapOvr>
    <a:masterClrMapping/>
  </p:clrMapOvr>
  <p:transition>
    <p:check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1066800" y="1447800"/>
            <a:ext cx="6629400" cy="533400"/>
          </a:xfrm>
        </p:spPr>
        <p:txBody>
          <a:bodyPr/>
          <a:lstStyle/>
          <a:p>
            <a:pPr>
              <a:defRPr/>
            </a:pPr>
            <a:r>
              <a:rPr lang="en-US" dirty="0">
                <a:solidFill>
                  <a:schemeClr val="bg1"/>
                </a:solidFill>
                <a:effectLst>
                  <a:outerShdw blurRad="38100" dist="38100" dir="2700000" algn="tl">
                    <a:srgbClr val="000000"/>
                  </a:outerShdw>
                </a:effectLst>
                <a:ea typeface="+mj-ea"/>
                <a:cs typeface="+mj-cs"/>
              </a:rPr>
              <a:t/>
            </a:r>
            <a:br>
              <a:rPr lang="en-US" dirty="0">
                <a:solidFill>
                  <a:schemeClr val="bg1"/>
                </a:solidFill>
                <a:effectLst>
                  <a:outerShdw blurRad="38100" dist="38100" dir="2700000" algn="tl">
                    <a:srgbClr val="000000"/>
                  </a:outerShdw>
                </a:effectLst>
                <a:ea typeface="+mj-ea"/>
                <a:cs typeface="+mj-cs"/>
              </a:rPr>
            </a:br>
            <a:r>
              <a:rPr lang="en-US" dirty="0">
                <a:solidFill>
                  <a:schemeClr val="bg1"/>
                </a:solidFill>
                <a:effectLst>
                  <a:outerShdw blurRad="38100" dist="38100" dir="2700000" algn="tl">
                    <a:srgbClr val="000000"/>
                  </a:outerShdw>
                </a:effectLst>
                <a:ea typeface="+mj-ea"/>
                <a:cs typeface="+mj-cs"/>
              </a:rPr>
              <a:t/>
            </a:r>
            <a:br>
              <a:rPr lang="en-US" dirty="0">
                <a:solidFill>
                  <a:schemeClr val="bg1"/>
                </a:solidFill>
                <a:effectLst>
                  <a:outerShdw blurRad="38100" dist="38100" dir="2700000" algn="tl">
                    <a:srgbClr val="000000"/>
                  </a:outerShdw>
                </a:effectLst>
                <a:ea typeface="+mj-ea"/>
                <a:cs typeface="+mj-cs"/>
              </a:rPr>
            </a:br>
            <a:r>
              <a:rPr lang="en-US" dirty="0">
                <a:solidFill>
                  <a:schemeClr val="bg1"/>
                </a:solidFill>
                <a:effectLst>
                  <a:outerShdw blurRad="38100" dist="38100" dir="2700000" algn="tl">
                    <a:srgbClr val="000000"/>
                  </a:outerShdw>
                </a:effectLst>
                <a:ea typeface="+mj-ea"/>
                <a:cs typeface="+mj-cs"/>
              </a:rPr>
              <a:t/>
            </a:r>
            <a:br>
              <a:rPr lang="en-US" dirty="0">
                <a:solidFill>
                  <a:schemeClr val="bg1"/>
                </a:solidFill>
                <a:effectLst>
                  <a:outerShdw blurRad="38100" dist="38100" dir="2700000" algn="tl">
                    <a:srgbClr val="000000"/>
                  </a:outerShdw>
                </a:effectLst>
                <a:ea typeface="+mj-ea"/>
                <a:cs typeface="+mj-cs"/>
              </a:rPr>
            </a:br>
            <a:r>
              <a:rPr lang="en-US" dirty="0">
                <a:solidFill>
                  <a:schemeClr val="bg1"/>
                </a:solidFill>
                <a:effectLst>
                  <a:outerShdw blurRad="38100" dist="38100" dir="2700000" algn="tl">
                    <a:srgbClr val="000000"/>
                  </a:outerShdw>
                </a:effectLst>
                <a:ea typeface="+mj-ea"/>
                <a:cs typeface="+mj-cs"/>
              </a:rPr>
              <a:t/>
            </a:r>
            <a:br>
              <a:rPr lang="en-US" dirty="0">
                <a:solidFill>
                  <a:schemeClr val="bg1"/>
                </a:solidFill>
                <a:effectLst>
                  <a:outerShdw blurRad="38100" dist="38100" dir="2700000" algn="tl">
                    <a:srgbClr val="000000"/>
                  </a:outerShdw>
                </a:effectLst>
                <a:ea typeface="+mj-ea"/>
                <a:cs typeface="+mj-cs"/>
              </a:rPr>
            </a:br>
            <a:r>
              <a:rPr lang="en-US" dirty="0">
                <a:solidFill>
                  <a:schemeClr val="bg1"/>
                </a:solidFill>
                <a:effectLst>
                  <a:outerShdw blurRad="38100" dist="38100" dir="2700000" algn="tl">
                    <a:srgbClr val="000000"/>
                  </a:outerShdw>
                </a:effectLst>
                <a:ea typeface="+mj-ea"/>
                <a:cs typeface="+mj-cs"/>
              </a:rPr>
              <a:t/>
            </a:r>
            <a:br>
              <a:rPr lang="en-US" dirty="0">
                <a:solidFill>
                  <a:schemeClr val="bg1"/>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Two Quotes</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rgbClr val="FFFF00"/>
                </a:solidFill>
                <a:effectLst>
                  <a:outerShdw blurRad="38100" dist="38100" dir="2700000" algn="tl">
                    <a:srgbClr val="000000"/>
                  </a:outerShdw>
                </a:effectLst>
                <a:ea typeface="+mj-ea"/>
                <a:cs typeface="+mj-cs"/>
              </a:rPr>
              <a:t/>
            </a:r>
            <a:br>
              <a:rPr lang="en-US" dirty="0">
                <a:solidFill>
                  <a:srgbClr val="FFFF00"/>
                </a:solidFill>
                <a:effectLst>
                  <a:outerShdw blurRad="38100" dist="38100" dir="2700000" algn="tl">
                    <a:srgbClr val="000000"/>
                  </a:outerShdw>
                </a:effectLst>
                <a:ea typeface="+mj-ea"/>
                <a:cs typeface="+mj-cs"/>
              </a:rPr>
            </a:br>
            <a:r>
              <a:rPr lang="en-US" dirty="0">
                <a:solidFill>
                  <a:schemeClr val="bg1"/>
                </a:solidFill>
                <a:effectLst>
                  <a:outerShdw blurRad="38100" dist="38100" dir="2700000" algn="tl">
                    <a:srgbClr val="000000"/>
                  </a:outerShdw>
                </a:effectLst>
                <a:ea typeface="+mj-ea"/>
                <a:cs typeface="+mj-cs"/>
              </a:rPr>
              <a:t/>
            </a:r>
            <a:br>
              <a:rPr lang="en-US" dirty="0">
                <a:solidFill>
                  <a:schemeClr val="bg1"/>
                </a:solidFill>
                <a:effectLst>
                  <a:outerShdw blurRad="38100" dist="38100" dir="2700000" algn="tl">
                    <a:srgbClr val="000000"/>
                  </a:outerShdw>
                </a:effectLst>
                <a:ea typeface="+mj-ea"/>
                <a:cs typeface="+mj-cs"/>
              </a:rPr>
            </a:br>
            <a:r>
              <a:rPr lang="en-US" dirty="0">
                <a:solidFill>
                  <a:schemeClr val="bg1"/>
                </a:solidFill>
                <a:effectLst>
                  <a:outerShdw blurRad="38100" dist="38100" dir="2700000" algn="tl">
                    <a:srgbClr val="000000"/>
                  </a:outerShdw>
                </a:effectLst>
                <a:ea typeface="+mj-ea"/>
                <a:cs typeface="+mj-cs"/>
              </a:rPr>
              <a:t/>
            </a:r>
            <a:br>
              <a:rPr lang="en-US" dirty="0">
                <a:solidFill>
                  <a:schemeClr val="bg1"/>
                </a:solidFill>
                <a:effectLst>
                  <a:outerShdw blurRad="38100" dist="38100" dir="2700000" algn="tl">
                    <a:srgbClr val="000000"/>
                  </a:outerShdw>
                </a:effectLst>
                <a:ea typeface="+mj-ea"/>
                <a:cs typeface="+mj-cs"/>
              </a:rPr>
            </a:br>
            <a:r>
              <a:rPr lang="en-US" dirty="0">
                <a:solidFill>
                  <a:schemeClr val="bg1"/>
                </a:solidFill>
                <a:effectLst>
                  <a:outerShdw blurRad="38100" dist="38100" dir="2700000" algn="tl">
                    <a:srgbClr val="000000"/>
                  </a:outerShdw>
                </a:effectLst>
                <a:ea typeface="+mj-ea"/>
                <a:cs typeface="+mj-cs"/>
              </a:rPr>
              <a:t/>
            </a:r>
            <a:br>
              <a:rPr lang="en-US" dirty="0">
                <a:solidFill>
                  <a:schemeClr val="bg1"/>
                </a:solidFill>
                <a:effectLst>
                  <a:outerShdw blurRad="38100" dist="38100" dir="2700000" algn="tl">
                    <a:srgbClr val="000000"/>
                  </a:outerShdw>
                </a:effectLst>
                <a:ea typeface="+mj-ea"/>
                <a:cs typeface="+mj-cs"/>
              </a:rPr>
            </a:br>
            <a:r>
              <a:rPr lang="en-US" dirty="0">
                <a:solidFill>
                  <a:schemeClr val="bg1"/>
                </a:solidFill>
                <a:effectLst>
                  <a:outerShdw blurRad="38100" dist="38100" dir="2700000" algn="tl">
                    <a:srgbClr val="000000"/>
                  </a:outerShdw>
                </a:effectLst>
                <a:ea typeface="+mj-ea"/>
                <a:cs typeface="+mj-cs"/>
              </a:rPr>
              <a:t/>
            </a:r>
            <a:br>
              <a:rPr lang="en-US" dirty="0">
                <a:solidFill>
                  <a:schemeClr val="bg1"/>
                </a:solidFill>
                <a:effectLst>
                  <a:outerShdw blurRad="38100" dist="38100" dir="2700000" algn="tl">
                    <a:srgbClr val="000000"/>
                  </a:outerShdw>
                </a:effectLst>
                <a:ea typeface="+mj-ea"/>
                <a:cs typeface="+mj-cs"/>
              </a:rPr>
            </a:br>
            <a:endParaRPr lang="en-US" dirty="0">
              <a:ea typeface="+mj-ea"/>
              <a:cs typeface="+mj-cs"/>
            </a:endParaRPr>
          </a:p>
        </p:txBody>
      </p:sp>
      <p:pic>
        <p:nvPicPr>
          <p:cNvPr id="24579" name="Picture 4"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6150" name="Rectangle 6"/>
          <p:cNvSpPr>
            <a:spLocks noChangeArrowheads="1"/>
          </p:cNvSpPr>
          <p:nvPr/>
        </p:nvSpPr>
        <p:spPr bwMode="auto">
          <a:xfrm>
            <a:off x="1143000" y="3352800"/>
            <a:ext cx="6629400" cy="1905000"/>
          </a:xfrm>
          <a:prstGeom prst="rect">
            <a:avLst/>
          </a:prstGeom>
          <a:noFill/>
          <a:ln w="9525">
            <a:noFill/>
            <a:miter lim="800000"/>
            <a:headEnd/>
            <a:tailEnd/>
          </a:ln>
        </p:spPr>
        <p:txBody>
          <a:bodyPr anchor="ctr">
            <a:prstTxWarp prst="textNoShape">
              <a:avLst/>
            </a:prstTxWarp>
          </a:bodyPr>
          <a:lstStyle/>
          <a:p>
            <a:pPr algn="ctr"/>
            <a:endParaRPr lang="en-US" sz="4400">
              <a:solidFill>
                <a:schemeClr val="tx2"/>
              </a:solidFill>
            </a:endParaRPr>
          </a:p>
        </p:txBody>
      </p:sp>
      <p:sp>
        <p:nvSpPr>
          <p:cNvPr id="2" name="TextBox 1"/>
          <p:cNvSpPr txBox="1"/>
          <p:nvPr/>
        </p:nvSpPr>
        <p:spPr>
          <a:xfrm>
            <a:off x="1447800" y="1952416"/>
            <a:ext cx="6019800" cy="2800767"/>
          </a:xfrm>
          <a:prstGeom prst="rect">
            <a:avLst/>
          </a:prstGeom>
          <a:noFill/>
        </p:spPr>
        <p:txBody>
          <a:bodyPr wrap="square" rtlCol="0">
            <a:spAutoFit/>
          </a:bodyPr>
          <a:lstStyle/>
          <a:p>
            <a:pPr algn="ctr"/>
            <a:r>
              <a:rPr lang="en-US" sz="4400" kern="0" dirty="0">
                <a:solidFill>
                  <a:srgbClr val="FFFFFF"/>
                </a:solidFill>
                <a:effectLst>
                  <a:outerShdw blurRad="38100" dist="38100" dir="2700000" algn="tl">
                    <a:srgbClr val="000000"/>
                  </a:outerShdw>
                </a:effectLst>
                <a:latin typeface="Times"/>
                <a:ea typeface="ＭＳ Ｐゴシック" pitchFamily="4" charset="-128"/>
              </a:rPr>
              <a:t>“People who are not making history will become tools in the hands of those who  will.”</a:t>
            </a:r>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defRPr/>
            </a:pPr>
            <a:r>
              <a:rPr lang="en-US" dirty="0">
                <a:solidFill>
                  <a:srgbClr val="FFFF00"/>
                </a:solidFill>
                <a:effectLst>
                  <a:outerShdw blurRad="38100" dist="38100" dir="2700000" algn="tl">
                    <a:srgbClr val="000000">
                      <a:alpha val="43137"/>
                    </a:srgbClr>
                  </a:outerShdw>
                </a:effectLst>
              </a:rPr>
              <a:t>The Spread of Christianity</a:t>
            </a:r>
          </a:p>
        </p:txBody>
      </p:sp>
      <p:pic>
        <p:nvPicPr>
          <p:cNvPr id="84996"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990600" y="1981200"/>
            <a:ext cx="5594350" cy="4095750"/>
          </a:xfrm>
          <a:prstGeom prst="rect">
            <a:avLst/>
          </a:prstGeom>
          <a:noFill/>
          <a:ln w="9525">
            <a:solidFill>
              <a:srgbClr val="0000FF"/>
            </a:solidFill>
            <a:miter lim="800000"/>
            <a:headEnd/>
            <a:tailEnd/>
          </a:ln>
        </p:spPr>
      </p:pic>
      <p:pic>
        <p:nvPicPr>
          <p:cNvPr id="7" name="Picture 6"/>
          <p:cNvPicPr>
            <a:picLocks noChangeAspect="1"/>
          </p:cNvPicPr>
          <p:nvPr/>
        </p:nvPicPr>
        <p:blipFill>
          <a:blip r:embed="rId3"/>
          <a:stretch>
            <a:fillRect/>
          </a:stretch>
        </p:blipFill>
        <p:spPr>
          <a:xfrm rot="16200000">
            <a:off x="5715000" y="2914651"/>
            <a:ext cx="4114800" cy="2247900"/>
          </a:xfrm>
          <a:prstGeom prst="rect">
            <a:avLst/>
          </a:prstGeom>
        </p:spPr>
      </p:pic>
      <p:sp>
        <p:nvSpPr>
          <p:cNvPr id="8" name="TextBox 7"/>
          <p:cNvSpPr txBox="1"/>
          <p:nvPr/>
        </p:nvSpPr>
        <p:spPr>
          <a:xfrm>
            <a:off x="6705600" y="1999594"/>
            <a:ext cx="2209800" cy="4278094"/>
          </a:xfrm>
          <a:prstGeom prst="rect">
            <a:avLst/>
          </a:prstGeom>
          <a:noFill/>
        </p:spPr>
        <p:txBody>
          <a:bodyPr wrap="square" rtlCol="0">
            <a:spAutoFit/>
          </a:bodyPr>
          <a:lstStyle/>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endParaRPr lang="en-US" sz="1600" b="1" dirty="0">
              <a:solidFill>
                <a:srgbClr val="FFFFFF"/>
              </a:solidFill>
              <a:latin typeface="Arial Narrow"/>
              <a:cs typeface="Arial Narrow"/>
            </a:endParaRPr>
          </a:p>
          <a:p>
            <a:r>
              <a:rPr lang="en-US" sz="1600" b="1" dirty="0">
                <a:solidFill>
                  <a:srgbClr val="FFFFFF"/>
                </a:solidFill>
                <a:latin typeface="Arial Narrow"/>
                <a:cs typeface="Arial Narrow"/>
              </a:rPr>
              <a:t>World B = non-Christians who have heard the gospel or live in a context that they will hear it in their lifetimes.</a:t>
            </a:r>
            <a:endParaRPr lang="en-US" sz="1600" dirty="0">
              <a:solidFill>
                <a:srgbClr val="FFFFFF"/>
              </a:solidFill>
              <a:latin typeface="Arial Narrow"/>
              <a:cs typeface="Arial Narrow"/>
            </a:endParaRPr>
          </a:p>
          <a:p>
            <a:r>
              <a:rPr lang="en-US" sz="1600" b="1" dirty="0">
                <a:solidFill>
                  <a:srgbClr val="FFFFFF"/>
                </a:solidFill>
                <a:latin typeface="Arial Narrow"/>
                <a:cs typeface="Arial Narrow"/>
              </a:rPr>
              <a:t> </a:t>
            </a:r>
            <a:endParaRPr lang="en-US" sz="1600" dirty="0">
              <a:solidFill>
                <a:srgbClr val="FFFFFF"/>
              </a:solidFill>
              <a:latin typeface="Arial Narrow"/>
              <a:cs typeface="Arial Narrow"/>
            </a:endParaRPr>
          </a:p>
          <a:p>
            <a:r>
              <a:rPr lang="en-US" sz="1600" b="1" dirty="0">
                <a:solidFill>
                  <a:srgbClr val="FFFFFF"/>
                </a:solidFill>
                <a:latin typeface="Arial Narrow"/>
                <a:cs typeface="Arial Narrow"/>
              </a:rPr>
              <a:t>World C = all of Christendom (Catholics, Orthodox and Protestants</a:t>
            </a:r>
            <a:endParaRPr lang="en-US" sz="1600" dirty="0">
              <a:solidFill>
                <a:srgbClr val="FFFFFF"/>
              </a:solidFill>
              <a:latin typeface="Arial Narrow"/>
              <a:cs typeface="Arial Narrow"/>
            </a:endParaRPr>
          </a:p>
          <a:p>
            <a:endParaRPr lang="en-US" sz="1600" dirty="0">
              <a:solidFill>
                <a:srgbClr val="FFFFFF"/>
              </a:solidFill>
              <a:latin typeface="Arial Narrow"/>
              <a:cs typeface="Arial Narrow"/>
            </a:endParaRPr>
          </a:p>
        </p:txBody>
      </p:sp>
      <p:cxnSp>
        <p:nvCxnSpPr>
          <p:cNvPr id="10" name="Straight Arrow Connector 9"/>
          <p:cNvCxnSpPr/>
          <p:nvPr/>
        </p:nvCxnSpPr>
        <p:spPr bwMode="auto">
          <a:xfrm rot="10800000">
            <a:off x="6019800" y="3048000"/>
            <a:ext cx="838200" cy="4572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2" name="Arc 11"/>
          <p:cNvSpPr/>
          <p:nvPr/>
        </p:nvSpPr>
        <p:spPr bwMode="auto">
          <a:xfrm>
            <a:off x="5867400" y="2438400"/>
            <a:ext cx="457200" cy="457200"/>
          </a:xfrm>
          <a:prstGeom prst="arc">
            <a:avLst>
              <a:gd name="adj1" fmla="val 29331"/>
              <a:gd name="adj2" fmla="val 0"/>
            </a:avLst>
          </a:prstGeom>
          <a:solidFill>
            <a:schemeClr val="accent1">
              <a:alpha val="0"/>
            </a:scheme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11" charset="0"/>
            </a:endParaRPr>
          </a:p>
        </p:txBody>
      </p:sp>
      <p:sp>
        <p:nvSpPr>
          <p:cNvPr id="15" name="TextBox 14"/>
          <p:cNvSpPr txBox="1"/>
          <p:nvPr/>
        </p:nvSpPr>
        <p:spPr>
          <a:xfrm>
            <a:off x="4572000" y="3581400"/>
            <a:ext cx="766368" cy="369332"/>
          </a:xfrm>
          <a:prstGeom prst="rect">
            <a:avLst/>
          </a:prstGeom>
          <a:noFill/>
        </p:spPr>
        <p:txBody>
          <a:bodyPr wrap="none" rtlCol="0">
            <a:spAutoFit/>
          </a:bodyPr>
          <a:lstStyle/>
          <a:p>
            <a:r>
              <a:rPr lang="en-US" sz="1800" b="1" dirty="0">
                <a:solidFill>
                  <a:srgbClr val="0000FF"/>
                </a:solidFill>
              </a:rPr>
              <a:t>~80%</a:t>
            </a:r>
          </a:p>
        </p:txBody>
      </p:sp>
      <p:sp>
        <p:nvSpPr>
          <p:cNvPr id="11" name="Left Brace 10"/>
          <p:cNvSpPr/>
          <p:nvPr/>
        </p:nvSpPr>
        <p:spPr bwMode="auto">
          <a:xfrm>
            <a:off x="5334000" y="2667000"/>
            <a:ext cx="381000" cy="2286000"/>
          </a:xfrm>
          <a:prstGeom prst="leftBrace">
            <a:avLst/>
          </a:prstGeom>
          <a:solidFill>
            <a:srgbClr val="3366FF">
              <a:alpha val="0"/>
            </a:srgb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11" charset="0"/>
            </a:endParaRPr>
          </a:p>
        </p:txBody>
      </p:sp>
    </p:spTree>
  </p:cSld>
  <p:clrMapOvr>
    <a:masterClrMapping/>
  </p:clrMapOvr>
  <p:transition>
    <p:dissolv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a:xfrm>
            <a:off x="685800" y="609600"/>
            <a:ext cx="7772400" cy="1143000"/>
          </a:xfrm>
        </p:spPr>
        <p:txBody>
          <a:bodyPr/>
          <a:lstStyle/>
          <a:p>
            <a:pPr>
              <a:defRPr/>
            </a:pPr>
            <a:r>
              <a:rPr lang="en-US" dirty="0">
                <a:solidFill>
                  <a:srgbClr val="FFFF00"/>
                </a:solidFill>
                <a:effectLst>
                  <a:outerShdw blurRad="38100" dist="38100" dir="2700000" algn="tl">
                    <a:srgbClr val="000000">
                      <a:alpha val="43137"/>
                    </a:srgbClr>
                  </a:outerShdw>
                </a:effectLst>
              </a:rPr>
              <a:t>The Spread of Christianity</a:t>
            </a:r>
          </a:p>
        </p:txBody>
      </p:sp>
      <p:pic>
        <p:nvPicPr>
          <p:cNvPr id="84996"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990600" y="1981200"/>
            <a:ext cx="5594350" cy="4095750"/>
          </a:xfrm>
          <a:prstGeom prst="rect">
            <a:avLst/>
          </a:prstGeom>
          <a:noFill/>
          <a:ln w="9525">
            <a:solidFill>
              <a:srgbClr val="0000FF"/>
            </a:solidFill>
            <a:miter lim="800000"/>
            <a:headEnd/>
            <a:tailEnd/>
          </a:ln>
        </p:spPr>
      </p:pic>
      <p:pic>
        <p:nvPicPr>
          <p:cNvPr id="7" name="Picture 6"/>
          <p:cNvPicPr>
            <a:picLocks noChangeAspect="1"/>
          </p:cNvPicPr>
          <p:nvPr/>
        </p:nvPicPr>
        <p:blipFill>
          <a:blip r:embed="rId3"/>
          <a:stretch>
            <a:fillRect/>
          </a:stretch>
        </p:blipFill>
        <p:spPr>
          <a:xfrm rot="16200000">
            <a:off x="5715000" y="2914650"/>
            <a:ext cx="4114800" cy="2247900"/>
          </a:xfrm>
          <a:prstGeom prst="rect">
            <a:avLst/>
          </a:prstGeom>
        </p:spPr>
      </p:pic>
      <p:sp>
        <p:nvSpPr>
          <p:cNvPr id="8" name="TextBox 7"/>
          <p:cNvSpPr txBox="1"/>
          <p:nvPr/>
        </p:nvSpPr>
        <p:spPr>
          <a:xfrm>
            <a:off x="6705600" y="1999594"/>
            <a:ext cx="2209800" cy="4278094"/>
          </a:xfrm>
          <a:prstGeom prst="rect">
            <a:avLst/>
          </a:prstGeom>
          <a:noFill/>
        </p:spPr>
        <p:txBody>
          <a:bodyPr wrap="square" rtlCol="0">
            <a:spAutoFit/>
          </a:bodyPr>
          <a:lstStyle/>
          <a:p>
            <a:r>
              <a:rPr lang="en-US" sz="1600" b="1">
                <a:solidFill>
                  <a:srgbClr val="FFFFFF"/>
                </a:solidFill>
                <a:latin typeface="Arial Narrow"/>
                <a:cs typeface="Arial Narrow"/>
              </a:rPr>
              <a:t>World </a:t>
            </a:r>
            <a:r>
              <a:rPr lang="en-US" sz="1600" b="1" dirty="0">
                <a:solidFill>
                  <a:srgbClr val="FFFFFF"/>
                </a:solidFill>
                <a:latin typeface="Arial Narrow"/>
                <a:cs typeface="Arial Narrow"/>
              </a:rPr>
              <a:t>A = all non-Christians who will not hear the gospel unless new efforts to reach them. </a:t>
            </a:r>
            <a:endParaRPr lang="en-US" sz="1600"/>
          </a:p>
          <a:p>
            <a:endParaRPr lang="en-US" sz="1600" b="1" dirty="0">
              <a:solidFill>
                <a:srgbClr val="FFFFFF"/>
              </a:solidFill>
              <a:latin typeface="Arial Narrow"/>
              <a:cs typeface="Arial Narrow"/>
            </a:endParaRPr>
          </a:p>
          <a:p>
            <a:r>
              <a:rPr lang="en-US" sz="1600" b="1" dirty="0">
                <a:solidFill>
                  <a:srgbClr val="FFFFFF"/>
                </a:solidFill>
                <a:latin typeface="Arial Narrow"/>
                <a:cs typeface="Arial Narrow"/>
              </a:rPr>
              <a:t>World B = non-Christians who have heard the gospel or live in a context that they will hear it in their lifetimes.</a:t>
            </a:r>
            <a:endParaRPr lang="en-US" sz="1600" dirty="0">
              <a:solidFill>
                <a:srgbClr val="FFFFFF"/>
              </a:solidFill>
              <a:latin typeface="Arial Narrow"/>
              <a:cs typeface="Arial Narrow"/>
            </a:endParaRPr>
          </a:p>
          <a:p>
            <a:r>
              <a:rPr lang="en-US" sz="1600" b="1" dirty="0">
                <a:solidFill>
                  <a:srgbClr val="FFFFFF"/>
                </a:solidFill>
                <a:latin typeface="Arial Narrow"/>
                <a:cs typeface="Arial Narrow"/>
              </a:rPr>
              <a:t> </a:t>
            </a:r>
            <a:endParaRPr lang="en-US" sz="1600" dirty="0">
              <a:solidFill>
                <a:srgbClr val="FFFFFF"/>
              </a:solidFill>
              <a:latin typeface="Arial Narrow"/>
              <a:cs typeface="Arial Narrow"/>
            </a:endParaRPr>
          </a:p>
          <a:p>
            <a:r>
              <a:rPr lang="en-US" sz="1600" b="1" dirty="0">
                <a:solidFill>
                  <a:srgbClr val="FFFFFF"/>
                </a:solidFill>
                <a:latin typeface="Arial Narrow"/>
                <a:cs typeface="Arial Narrow"/>
              </a:rPr>
              <a:t>World C = all of Christendom (Catholics, Orthodox and Protestants</a:t>
            </a:r>
            <a:endParaRPr lang="en-US" sz="1600" dirty="0">
              <a:solidFill>
                <a:srgbClr val="FFFFFF"/>
              </a:solidFill>
              <a:latin typeface="Arial Narrow"/>
              <a:cs typeface="Arial Narrow"/>
            </a:endParaRPr>
          </a:p>
          <a:p>
            <a:endParaRPr lang="en-US" sz="1600" dirty="0">
              <a:solidFill>
                <a:srgbClr val="FFFFFF"/>
              </a:solidFill>
              <a:latin typeface="Arial Narrow"/>
              <a:cs typeface="Arial Narrow"/>
            </a:endParaRPr>
          </a:p>
        </p:txBody>
      </p:sp>
      <p:cxnSp>
        <p:nvCxnSpPr>
          <p:cNvPr id="10" name="Straight Arrow Connector 9"/>
          <p:cNvCxnSpPr/>
          <p:nvPr/>
        </p:nvCxnSpPr>
        <p:spPr bwMode="auto">
          <a:xfrm rot="10800000" flipV="1">
            <a:off x="6172200" y="2133600"/>
            <a:ext cx="609600" cy="76200"/>
          </a:xfrm>
          <a:prstGeom prst="straightConnector1">
            <a:avLst/>
          </a:prstGeom>
          <a:solidFill>
            <a:schemeClr val="accent1"/>
          </a:solidFill>
          <a:ln w="28575" cap="flat" cmpd="sng" algn="ctr">
            <a:solidFill>
              <a:srgbClr val="FF0000"/>
            </a:solidFill>
            <a:prstDash val="solid"/>
            <a:round/>
            <a:headEnd type="none" w="med" len="med"/>
            <a:tailEnd type="arrow" w="med" len="med"/>
          </a:ln>
          <a:effectLst/>
        </p:spPr>
      </p:cxnSp>
      <p:sp>
        <p:nvSpPr>
          <p:cNvPr id="16" name="TextBox 15"/>
          <p:cNvSpPr txBox="1"/>
          <p:nvPr/>
        </p:nvSpPr>
        <p:spPr>
          <a:xfrm>
            <a:off x="5105400" y="2191435"/>
            <a:ext cx="766368" cy="369332"/>
          </a:xfrm>
          <a:prstGeom prst="rect">
            <a:avLst/>
          </a:prstGeom>
          <a:noFill/>
        </p:spPr>
        <p:txBody>
          <a:bodyPr wrap="none" rtlCol="0">
            <a:spAutoFit/>
          </a:bodyPr>
          <a:lstStyle/>
          <a:p>
            <a:r>
              <a:rPr lang="en-US" sz="1800" b="1" dirty="0">
                <a:solidFill>
                  <a:srgbClr val="0000FF"/>
                </a:solidFill>
              </a:rPr>
              <a:t>~20%</a:t>
            </a:r>
          </a:p>
        </p:txBody>
      </p:sp>
      <p:sp>
        <p:nvSpPr>
          <p:cNvPr id="11" name="Left Brace 10"/>
          <p:cNvSpPr/>
          <p:nvPr/>
        </p:nvSpPr>
        <p:spPr bwMode="auto">
          <a:xfrm>
            <a:off x="5791200" y="2133600"/>
            <a:ext cx="152400" cy="457200"/>
          </a:xfrm>
          <a:prstGeom prst="leftBrace">
            <a:avLst/>
          </a:prstGeom>
          <a:solidFill>
            <a:srgbClr val="3366FF">
              <a:alpha val="0"/>
            </a:srgbClr>
          </a:solid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FF0000"/>
              </a:solidFill>
              <a:effectLst/>
              <a:latin typeface="Times" pitchFamily="-111" charset="0"/>
            </a:endParaRPr>
          </a:p>
        </p:txBody>
      </p:sp>
    </p:spTree>
  </p:cSld>
  <p:clrMapOvr>
    <a:masterClrMapping/>
  </p:clrMapOvr>
  <p:transition>
    <p:dissolv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pPr>
              <a:defRPr/>
            </a:pPr>
            <a:r>
              <a:rPr lang="en-US" dirty="0">
                <a:solidFill>
                  <a:srgbClr val="FFFF00"/>
                </a:solidFill>
                <a:effectLst>
                  <a:outerShdw blurRad="38100" dist="38100" dir="2700000" algn="tl">
                    <a:srgbClr val="000000">
                      <a:alpha val="43137"/>
                    </a:srgbClr>
                  </a:outerShdw>
                </a:effectLst>
              </a:rPr>
              <a:t>The Spread of Christianity</a:t>
            </a:r>
          </a:p>
        </p:txBody>
      </p:sp>
      <p:pic>
        <p:nvPicPr>
          <p:cNvPr id="86020"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990600" y="1981200"/>
            <a:ext cx="5594350" cy="4095750"/>
          </a:xfrm>
          <a:prstGeom prst="rect">
            <a:avLst/>
          </a:prstGeom>
          <a:noFill/>
          <a:ln w="9525">
            <a:solidFill>
              <a:srgbClr val="0000FF"/>
            </a:solidFill>
            <a:miter lim="800000"/>
            <a:headEnd/>
            <a:tailEnd/>
          </a:ln>
        </p:spPr>
      </p:pic>
      <p:sp>
        <p:nvSpPr>
          <p:cNvPr id="5" name="Arc 4"/>
          <p:cNvSpPr/>
          <p:nvPr/>
        </p:nvSpPr>
        <p:spPr bwMode="auto">
          <a:xfrm>
            <a:off x="5791200" y="1981200"/>
            <a:ext cx="685800" cy="685800"/>
          </a:xfrm>
          <a:prstGeom prst="arc">
            <a:avLst>
              <a:gd name="adj1" fmla="val 100087"/>
              <a:gd name="adj2" fmla="val 0"/>
            </a:avLst>
          </a:prstGeom>
          <a:solidFill>
            <a:schemeClr val="accent1">
              <a:alpha val="0"/>
            </a:schemeClr>
          </a:solidFill>
          <a:ln w="28575" cap="flat" cmpd="sng" algn="ctr">
            <a:solidFill>
              <a:srgbClr val="FF0000"/>
            </a:solidFill>
            <a:prstDash val="solid"/>
            <a:round/>
            <a:headEnd type="none" w="med" len="med"/>
            <a:tailEnd type="none" w="med" len="med"/>
          </a:ln>
          <a:effectLst/>
        </p:spPr>
        <p:txBody>
          <a:bodyPr>
            <a:prstTxWarp prst="textNoShape">
              <a:avLst/>
            </a:prstTxWarp>
          </a:bodyPr>
          <a:lstStyle/>
          <a:p>
            <a:pPr>
              <a:defRPr/>
            </a:pPr>
            <a:endParaRPr lang="en-US">
              <a:latin typeface="Times" pitchFamily="-111" charset="0"/>
            </a:endParaRPr>
          </a:p>
        </p:txBody>
      </p:sp>
      <p:sp>
        <p:nvSpPr>
          <p:cNvPr id="6" name="TextBox 5"/>
          <p:cNvSpPr txBox="1"/>
          <p:nvPr/>
        </p:nvSpPr>
        <p:spPr>
          <a:xfrm>
            <a:off x="7086600" y="1981200"/>
            <a:ext cx="1524000" cy="3170099"/>
          </a:xfrm>
          <a:prstGeom prst="rect">
            <a:avLst/>
          </a:prstGeom>
          <a:noFill/>
        </p:spPr>
        <p:txBody>
          <a:bodyPr wrap="square">
            <a:spAutoFit/>
          </a:bodyPr>
          <a:lstStyle/>
          <a:p>
            <a:pPr>
              <a:defRPr/>
            </a:pPr>
            <a:r>
              <a:rPr lang="en-US" sz="4000" b="1" dirty="0">
                <a:solidFill>
                  <a:srgbClr val="FFFF00"/>
                </a:solidFill>
                <a:effectLst>
                  <a:glow rad="63500">
                    <a:schemeClr val="accent2">
                      <a:alpha val="75000"/>
                    </a:schemeClr>
                  </a:glow>
                  <a:outerShdw blurRad="38100" dist="38100" dir="2700000" algn="tl">
                    <a:srgbClr val="000000">
                      <a:alpha val="43137"/>
                    </a:srgbClr>
                  </a:outerShdw>
                </a:effectLst>
              </a:rPr>
              <a:t>2017: </a:t>
            </a:r>
            <a:r>
              <a:rPr lang="en-US" sz="4000" b="1" i="1" dirty="0">
                <a:solidFill>
                  <a:srgbClr val="FFFF00"/>
                </a:solidFill>
                <a:effectLst>
                  <a:glow rad="63500">
                    <a:schemeClr val="accent2">
                      <a:alpha val="75000"/>
                    </a:schemeClr>
                  </a:glow>
                  <a:outerShdw blurRad="38100" dist="38100" dir="2700000" algn="tl">
                    <a:srgbClr val="000000">
                      <a:alpha val="43137"/>
                    </a:srgbClr>
                  </a:outerShdw>
                </a:effectLst>
              </a:rPr>
              <a:t>How much is left to do?</a:t>
            </a:r>
          </a:p>
        </p:txBody>
      </p:sp>
    </p:spTree>
  </p:cSld>
  <p:clrMapOvr>
    <a:masterClrMapping/>
  </p:clrMapOvr>
  <p:transition>
    <p:dissolv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a:defRPr/>
            </a:pPr>
            <a:r>
              <a:rPr lang="en-US" dirty="0">
                <a:solidFill>
                  <a:srgbClr val="FFFF00"/>
                </a:solidFill>
                <a:effectLst>
                  <a:outerShdw blurRad="38100" dist="38100" dir="2700000" algn="tl">
                    <a:srgbClr val="000000">
                      <a:alpha val="43137"/>
                    </a:srgbClr>
                  </a:outerShdw>
                </a:effectLst>
              </a:rPr>
              <a:t>World Christianity in 2010</a:t>
            </a:r>
          </a:p>
        </p:txBody>
      </p:sp>
      <p:sp>
        <p:nvSpPr>
          <p:cNvPr id="87043" name="Content Placeholder 2"/>
          <p:cNvSpPr>
            <a:spLocks noGrp="1"/>
          </p:cNvSpPr>
          <p:nvPr>
            <p:ph idx="1"/>
          </p:nvPr>
        </p:nvSpPr>
        <p:spPr>
          <a:xfrm>
            <a:off x="457200" y="2057400"/>
            <a:ext cx="7772400" cy="4114800"/>
          </a:xfrm>
        </p:spPr>
        <p:txBody>
          <a:bodyPr/>
          <a:lstStyle/>
          <a:p>
            <a:endParaRPr lang="en-US" dirty="0"/>
          </a:p>
        </p:txBody>
      </p:sp>
      <p:pic>
        <p:nvPicPr>
          <p:cNvPr id="87044" name="Picture 3"/>
          <p:cNvPicPr>
            <a:picLocks noChangeAspect="1"/>
          </p:cNvPicPr>
          <p:nvPr/>
        </p:nvPicPr>
        <p:blipFill>
          <a:blip r:embed="rId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19200" y="2133600"/>
            <a:ext cx="6705600" cy="4114800"/>
          </a:xfrm>
          <a:prstGeom prst="rect">
            <a:avLst/>
          </a:prstGeom>
          <a:noFill/>
          <a:ln w="9525">
            <a:solidFill>
              <a:srgbClr val="0000FF"/>
            </a:solidFill>
            <a:miter lim="800000"/>
            <a:headEnd/>
            <a:tailEnd/>
          </a:ln>
        </p:spPr>
      </p:pic>
      <p:pic>
        <p:nvPicPr>
          <p:cNvPr id="87045" name="Picture 4"/>
          <p:cNvPicPr>
            <a:picLocks noChangeAspect="1"/>
          </p:cNvPicPr>
          <p:nvPr/>
        </p:nvPicPr>
        <p:blipFill>
          <a:blip r:embed="rId3"/>
          <a:srcRect/>
          <a:stretch>
            <a:fillRect/>
          </a:stretch>
        </p:blipFill>
        <p:spPr bwMode="auto">
          <a:xfrm>
            <a:off x="1981200" y="5940552"/>
            <a:ext cx="5867400" cy="234696"/>
          </a:xfrm>
          <a:prstGeom prst="rect">
            <a:avLst/>
          </a:prstGeom>
          <a:noFill/>
          <a:ln w="9525">
            <a:noFill/>
            <a:miter lim="800000"/>
            <a:headEnd/>
            <a:tailEnd/>
          </a:ln>
        </p:spPr>
      </p:pic>
      <p:sp>
        <p:nvSpPr>
          <p:cNvPr id="87046" name="TextBox 5"/>
          <p:cNvSpPr txBox="1">
            <a:spLocks noChangeArrowheads="1"/>
          </p:cNvSpPr>
          <p:nvPr/>
        </p:nvSpPr>
        <p:spPr bwMode="auto">
          <a:xfrm>
            <a:off x="1981200" y="5943600"/>
            <a:ext cx="5791200" cy="276999"/>
          </a:xfrm>
          <a:prstGeom prst="rect">
            <a:avLst/>
          </a:prstGeom>
          <a:noFill/>
          <a:ln w="9525">
            <a:noFill/>
            <a:miter lim="800000"/>
            <a:headEnd/>
            <a:tailEnd/>
          </a:ln>
        </p:spPr>
        <p:txBody>
          <a:bodyPr wrap="square">
            <a:prstTxWarp prst="textNoShape">
              <a:avLst/>
            </a:prstTxWarp>
            <a:spAutoFit/>
          </a:bodyPr>
          <a:lstStyle/>
          <a:p>
            <a:r>
              <a:rPr lang="en-US" sz="1200" dirty="0">
                <a:solidFill>
                  <a:srgbClr val="000000"/>
                </a:solidFill>
              </a:rPr>
              <a:t>0	         500	                    1000	      1500	                </a:t>
            </a:r>
            <a:r>
              <a:rPr lang="en-US" sz="1200" dirty="0" smtClean="0">
                <a:solidFill>
                  <a:srgbClr val="000000"/>
                </a:solidFill>
              </a:rPr>
              <a:t>  2000   </a:t>
            </a:r>
            <a:endParaRPr lang="en-US" sz="1200" dirty="0">
              <a:solidFill>
                <a:srgbClr val="000000"/>
              </a:solidFill>
            </a:endParaRPr>
          </a:p>
        </p:txBody>
      </p:sp>
      <p:pic>
        <p:nvPicPr>
          <p:cNvPr id="87047" name="Picture 6"/>
          <p:cNvPicPr>
            <a:picLocks noChangeAspect="1"/>
          </p:cNvPicPr>
          <p:nvPr/>
        </p:nvPicPr>
        <p:blipFill>
          <a:blip r:embed="rId3"/>
          <a:srcRect/>
          <a:stretch>
            <a:fillRect/>
          </a:stretch>
        </p:blipFill>
        <p:spPr bwMode="auto">
          <a:xfrm>
            <a:off x="1447800" y="2743200"/>
            <a:ext cx="609600" cy="2781300"/>
          </a:xfrm>
          <a:prstGeom prst="rect">
            <a:avLst/>
          </a:prstGeom>
          <a:noFill/>
          <a:ln w="9525">
            <a:noFill/>
            <a:miter lim="800000"/>
            <a:headEnd/>
            <a:tailEnd/>
          </a:ln>
        </p:spPr>
      </p:pic>
      <p:pic>
        <p:nvPicPr>
          <p:cNvPr id="87048" name="Picture 7"/>
          <p:cNvPicPr>
            <a:picLocks noChangeAspect="1"/>
          </p:cNvPicPr>
          <p:nvPr/>
        </p:nvPicPr>
        <p:blipFill>
          <a:blip r:embed="rId3"/>
          <a:srcRect/>
          <a:stretch>
            <a:fillRect/>
          </a:stretch>
        </p:blipFill>
        <p:spPr bwMode="auto">
          <a:xfrm>
            <a:off x="1371600" y="2209800"/>
            <a:ext cx="6096000" cy="284163"/>
          </a:xfrm>
          <a:prstGeom prst="rect">
            <a:avLst/>
          </a:prstGeom>
          <a:noFill/>
          <a:ln w="9525">
            <a:noFill/>
            <a:miter lim="800000"/>
            <a:headEnd/>
            <a:tailEnd/>
          </a:ln>
        </p:spPr>
      </p:pic>
      <p:pic>
        <p:nvPicPr>
          <p:cNvPr id="87049" name="Picture 11"/>
          <p:cNvPicPr>
            <a:picLocks noChangeAspect="1"/>
          </p:cNvPicPr>
          <p:nvPr/>
        </p:nvPicPr>
        <p:blipFill>
          <a:blip r:embed="rId4"/>
          <a:srcRect/>
          <a:stretch>
            <a:fillRect/>
          </a:stretch>
        </p:blipFill>
        <p:spPr bwMode="auto">
          <a:xfrm>
            <a:off x="2209800" y="4495800"/>
            <a:ext cx="2286000" cy="1249363"/>
          </a:xfrm>
          <a:prstGeom prst="rect">
            <a:avLst/>
          </a:prstGeom>
          <a:noFill/>
          <a:ln w="9525">
            <a:noFill/>
            <a:miter lim="800000"/>
            <a:headEnd/>
            <a:tailEnd/>
          </a:ln>
        </p:spPr>
      </p:pic>
      <p:pic>
        <p:nvPicPr>
          <p:cNvPr id="87050" name="Picture 12"/>
          <p:cNvPicPr>
            <a:picLocks noChangeAspect="1"/>
          </p:cNvPicPr>
          <p:nvPr/>
        </p:nvPicPr>
        <p:blipFill>
          <a:blip r:embed="rId4"/>
          <a:srcRect/>
          <a:stretch>
            <a:fillRect/>
          </a:stretch>
        </p:blipFill>
        <p:spPr bwMode="auto">
          <a:xfrm>
            <a:off x="3352800" y="5029200"/>
            <a:ext cx="1755775" cy="146050"/>
          </a:xfrm>
          <a:prstGeom prst="rect">
            <a:avLst/>
          </a:prstGeom>
          <a:noFill/>
          <a:ln w="9525">
            <a:noFill/>
            <a:miter lim="800000"/>
            <a:headEnd/>
            <a:tailEnd/>
          </a:ln>
        </p:spPr>
      </p:pic>
      <p:pic>
        <p:nvPicPr>
          <p:cNvPr id="87051" name="Picture 13"/>
          <p:cNvPicPr>
            <a:picLocks noChangeAspect="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3285507">
            <a:off x="5006975" y="5083175"/>
            <a:ext cx="273050" cy="273050"/>
          </a:xfrm>
          <a:prstGeom prst="rect">
            <a:avLst/>
          </a:prstGeom>
          <a:noFill/>
          <a:ln w="9525">
            <a:noFill/>
            <a:miter lim="800000"/>
            <a:headEnd/>
            <a:tailEnd/>
          </a:ln>
        </p:spPr>
      </p:pic>
      <p:pic>
        <p:nvPicPr>
          <p:cNvPr id="87052" name="Picture 16"/>
          <p:cNvPicPr>
            <a:picLocks noChangeAspect="1"/>
          </p:cNvPicPr>
          <p:nvPr/>
        </p:nvPicPr>
        <p:blipFill>
          <a:blip r:embed="rId6"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48000" y="3124200"/>
            <a:ext cx="4495800" cy="685800"/>
          </a:xfrm>
          <a:prstGeom prst="rect">
            <a:avLst/>
          </a:prstGeom>
          <a:noFill/>
          <a:ln w="9525">
            <a:noFill/>
            <a:miter lim="800000"/>
            <a:headEnd/>
            <a:tailEnd/>
          </a:ln>
        </p:spPr>
      </p:pic>
      <p:pic>
        <p:nvPicPr>
          <p:cNvPr id="87053" name="Picture 17"/>
          <p:cNvPicPr>
            <a:picLocks noChangeAspect="1"/>
          </p:cNvPicPr>
          <p:nvPr/>
        </p:nvPicPr>
        <p:blipFill>
          <a:blip r:embed="rId7"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48200" y="3657600"/>
            <a:ext cx="2743200" cy="533400"/>
          </a:xfrm>
          <a:prstGeom prst="rect">
            <a:avLst/>
          </a:prstGeom>
          <a:noFill/>
          <a:ln w="9525">
            <a:noFill/>
            <a:miter lim="800000"/>
            <a:headEnd/>
            <a:tailEnd/>
          </a:ln>
        </p:spPr>
      </p:pic>
      <p:pic>
        <p:nvPicPr>
          <p:cNvPr id="87054" name="Picture 19"/>
          <p:cNvPicPr>
            <a:picLocks noChangeAspect="1"/>
          </p:cNvPicPr>
          <p:nvPr/>
        </p:nvPicPr>
        <p:blipFill>
          <a:blip r:embed="rId8"/>
          <a:srcRect/>
          <a:stretch>
            <a:fillRect/>
          </a:stretch>
        </p:blipFill>
        <p:spPr bwMode="auto">
          <a:xfrm>
            <a:off x="2209800" y="4419600"/>
            <a:ext cx="2206625" cy="1371600"/>
          </a:xfrm>
          <a:prstGeom prst="rect">
            <a:avLst/>
          </a:prstGeom>
          <a:noFill/>
          <a:ln w="9525">
            <a:noFill/>
            <a:miter lim="800000"/>
            <a:headEnd/>
            <a:tailEnd/>
          </a:ln>
        </p:spPr>
      </p:pic>
      <p:pic>
        <p:nvPicPr>
          <p:cNvPr id="87055" name="Picture 20"/>
          <p:cNvPicPr>
            <a:picLocks noChangeAspect="1"/>
          </p:cNvPicPr>
          <p:nvPr/>
        </p:nvPicPr>
        <p:blipFill>
          <a:blip r:embed="rId9"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209800" y="4020846"/>
            <a:ext cx="990600" cy="246354"/>
          </a:xfrm>
          <a:prstGeom prst="rect">
            <a:avLst/>
          </a:prstGeom>
          <a:noFill/>
          <a:ln w="9525">
            <a:noFill/>
            <a:miter lim="800000"/>
            <a:headEnd/>
            <a:tailEnd/>
          </a:ln>
        </p:spPr>
      </p:pic>
      <p:pic>
        <p:nvPicPr>
          <p:cNvPr id="87056" name="Picture 21"/>
          <p:cNvPicPr>
            <a:picLocks noChangeAspect="1"/>
          </p:cNvPicPr>
          <p:nvPr/>
        </p:nvPicPr>
        <p:blipFill>
          <a:blip r:embed="rId8"/>
          <a:srcRect/>
          <a:stretch>
            <a:fillRect/>
          </a:stretch>
        </p:blipFill>
        <p:spPr bwMode="auto">
          <a:xfrm rot="18654141">
            <a:off x="4369524" y="4749188"/>
            <a:ext cx="870230" cy="858159"/>
          </a:xfrm>
          <a:prstGeom prst="rect">
            <a:avLst/>
          </a:prstGeom>
          <a:noFill/>
          <a:ln w="9525">
            <a:noFill/>
            <a:miter lim="800000"/>
            <a:headEnd/>
            <a:tailEnd/>
          </a:ln>
        </p:spPr>
      </p:pic>
      <p:pic>
        <p:nvPicPr>
          <p:cNvPr id="87057" name="Picture 22"/>
          <p:cNvPicPr>
            <a:picLocks noChangeAspect="1"/>
          </p:cNvPicPr>
          <p:nvPr/>
        </p:nvPicPr>
        <p:blipFill>
          <a:blip r:embed="rId8"/>
          <a:srcRect/>
          <a:stretch>
            <a:fillRect/>
          </a:stretch>
        </p:blipFill>
        <p:spPr bwMode="auto">
          <a:xfrm>
            <a:off x="4267200" y="4495800"/>
            <a:ext cx="228600" cy="1295400"/>
          </a:xfrm>
          <a:prstGeom prst="rect">
            <a:avLst/>
          </a:prstGeom>
          <a:noFill/>
          <a:ln w="9525">
            <a:noFill/>
            <a:miter lim="800000"/>
            <a:headEnd/>
            <a:tailEnd/>
          </a:ln>
        </p:spPr>
      </p:pic>
      <p:pic>
        <p:nvPicPr>
          <p:cNvPr id="87058" name="Picture 23"/>
          <p:cNvPicPr>
            <a:picLocks noChangeAspect="1"/>
          </p:cNvPicPr>
          <p:nvPr/>
        </p:nvPicPr>
        <p:blipFill>
          <a:blip r:embed="rId10"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3391558">
            <a:off x="4928394" y="5056981"/>
            <a:ext cx="317500" cy="382588"/>
          </a:xfrm>
          <a:prstGeom prst="rect">
            <a:avLst/>
          </a:prstGeom>
          <a:noFill/>
          <a:ln w="9525">
            <a:noFill/>
            <a:miter lim="800000"/>
            <a:headEnd/>
            <a:tailEnd/>
          </a:ln>
        </p:spPr>
      </p:pic>
      <p:sp>
        <p:nvSpPr>
          <p:cNvPr id="87059" name="TextBox 18"/>
          <p:cNvSpPr txBox="1">
            <a:spLocks noChangeArrowheads="1"/>
          </p:cNvSpPr>
          <p:nvPr/>
        </p:nvSpPr>
        <p:spPr bwMode="auto">
          <a:xfrm>
            <a:off x="1371600" y="5162550"/>
            <a:ext cx="685800" cy="323850"/>
          </a:xfrm>
          <a:prstGeom prst="rect">
            <a:avLst/>
          </a:prstGeom>
          <a:noFill/>
          <a:ln w="9525">
            <a:noFill/>
            <a:miter lim="800000"/>
            <a:headEnd/>
            <a:tailEnd/>
          </a:ln>
        </p:spPr>
        <p:txBody>
          <a:bodyPr>
            <a:prstTxWarp prst="textNoShape">
              <a:avLst/>
            </a:prstTxWarp>
            <a:spAutoFit/>
          </a:bodyPr>
          <a:lstStyle/>
          <a:p>
            <a:r>
              <a:rPr lang="en-US" sz="1500">
                <a:solidFill>
                  <a:srgbClr val="0000FF"/>
                </a:solidFill>
              </a:rPr>
              <a:t>20%</a:t>
            </a:r>
          </a:p>
        </p:txBody>
      </p:sp>
      <p:sp>
        <p:nvSpPr>
          <p:cNvPr id="87060" name="TextBox 19"/>
          <p:cNvSpPr txBox="1">
            <a:spLocks noChangeArrowheads="1"/>
          </p:cNvSpPr>
          <p:nvPr/>
        </p:nvSpPr>
        <p:spPr bwMode="auto">
          <a:xfrm>
            <a:off x="1371600" y="4495800"/>
            <a:ext cx="685800" cy="323850"/>
          </a:xfrm>
          <a:prstGeom prst="rect">
            <a:avLst/>
          </a:prstGeom>
          <a:noFill/>
          <a:ln w="9525">
            <a:noFill/>
            <a:miter lim="800000"/>
            <a:headEnd/>
            <a:tailEnd/>
          </a:ln>
        </p:spPr>
        <p:txBody>
          <a:bodyPr>
            <a:prstTxWarp prst="textNoShape">
              <a:avLst/>
            </a:prstTxWarp>
            <a:spAutoFit/>
          </a:bodyPr>
          <a:lstStyle/>
          <a:p>
            <a:r>
              <a:rPr lang="en-US" sz="1500">
                <a:solidFill>
                  <a:srgbClr val="0000FF"/>
                </a:solidFill>
              </a:rPr>
              <a:t>40%</a:t>
            </a:r>
          </a:p>
        </p:txBody>
      </p:sp>
      <p:sp>
        <p:nvSpPr>
          <p:cNvPr id="87061" name="TextBox 20"/>
          <p:cNvSpPr txBox="1">
            <a:spLocks noChangeArrowheads="1"/>
          </p:cNvSpPr>
          <p:nvPr/>
        </p:nvSpPr>
        <p:spPr bwMode="auto">
          <a:xfrm>
            <a:off x="1371600" y="3886200"/>
            <a:ext cx="609600" cy="323850"/>
          </a:xfrm>
          <a:prstGeom prst="rect">
            <a:avLst/>
          </a:prstGeom>
          <a:noFill/>
          <a:ln w="9525">
            <a:noFill/>
            <a:miter lim="800000"/>
            <a:headEnd/>
            <a:tailEnd/>
          </a:ln>
        </p:spPr>
        <p:txBody>
          <a:bodyPr>
            <a:prstTxWarp prst="textNoShape">
              <a:avLst/>
            </a:prstTxWarp>
            <a:spAutoFit/>
          </a:bodyPr>
          <a:lstStyle/>
          <a:p>
            <a:r>
              <a:rPr lang="en-US" sz="1500">
                <a:solidFill>
                  <a:srgbClr val="0000FF"/>
                </a:solidFill>
              </a:rPr>
              <a:t>60%</a:t>
            </a:r>
          </a:p>
        </p:txBody>
      </p:sp>
      <p:sp>
        <p:nvSpPr>
          <p:cNvPr id="87062" name="TextBox 21"/>
          <p:cNvSpPr txBox="1">
            <a:spLocks noChangeArrowheads="1"/>
          </p:cNvSpPr>
          <p:nvPr/>
        </p:nvSpPr>
        <p:spPr bwMode="auto">
          <a:xfrm>
            <a:off x="1371600" y="3276600"/>
            <a:ext cx="609600" cy="323850"/>
          </a:xfrm>
          <a:prstGeom prst="rect">
            <a:avLst/>
          </a:prstGeom>
          <a:noFill/>
          <a:ln w="9525">
            <a:noFill/>
            <a:miter lim="800000"/>
            <a:headEnd/>
            <a:tailEnd/>
          </a:ln>
        </p:spPr>
        <p:txBody>
          <a:bodyPr>
            <a:prstTxWarp prst="textNoShape">
              <a:avLst/>
            </a:prstTxWarp>
            <a:spAutoFit/>
          </a:bodyPr>
          <a:lstStyle/>
          <a:p>
            <a:r>
              <a:rPr lang="en-US" sz="1500">
                <a:solidFill>
                  <a:srgbClr val="0000FF"/>
                </a:solidFill>
              </a:rPr>
              <a:t>80%</a:t>
            </a:r>
          </a:p>
        </p:txBody>
      </p:sp>
      <p:sp>
        <p:nvSpPr>
          <p:cNvPr id="87063" name="TextBox 22"/>
          <p:cNvSpPr txBox="1">
            <a:spLocks noChangeArrowheads="1"/>
          </p:cNvSpPr>
          <p:nvPr/>
        </p:nvSpPr>
        <p:spPr bwMode="auto">
          <a:xfrm>
            <a:off x="1295400" y="2743200"/>
            <a:ext cx="762000" cy="323850"/>
          </a:xfrm>
          <a:prstGeom prst="rect">
            <a:avLst/>
          </a:prstGeom>
          <a:noFill/>
          <a:ln w="9525">
            <a:noFill/>
            <a:miter lim="800000"/>
            <a:headEnd/>
            <a:tailEnd/>
          </a:ln>
        </p:spPr>
        <p:txBody>
          <a:bodyPr>
            <a:prstTxWarp prst="textNoShape">
              <a:avLst/>
            </a:prstTxWarp>
            <a:spAutoFit/>
          </a:bodyPr>
          <a:lstStyle/>
          <a:p>
            <a:r>
              <a:rPr lang="en-US" sz="1500">
                <a:solidFill>
                  <a:srgbClr val="0000FF"/>
                </a:solidFill>
              </a:rPr>
              <a:t>100%</a:t>
            </a:r>
          </a:p>
        </p:txBody>
      </p:sp>
      <p:sp>
        <p:nvSpPr>
          <p:cNvPr id="87064" name="TextBox 23"/>
          <p:cNvSpPr txBox="1">
            <a:spLocks noChangeArrowheads="1"/>
          </p:cNvSpPr>
          <p:nvPr/>
        </p:nvSpPr>
        <p:spPr bwMode="auto">
          <a:xfrm>
            <a:off x="5486400" y="3124200"/>
            <a:ext cx="1143000" cy="830263"/>
          </a:xfrm>
          <a:prstGeom prst="rect">
            <a:avLst/>
          </a:prstGeom>
          <a:noFill/>
          <a:ln w="9525">
            <a:noFill/>
            <a:miter lim="800000"/>
            <a:headEnd/>
            <a:tailEnd/>
          </a:ln>
        </p:spPr>
        <p:txBody>
          <a:bodyPr>
            <a:prstTxWarp prst="textNoShape">
              <a:avLst/>
            </a:prstTxWarp>
            <a:spAutoFit/>
          </a:bodyPr>
          <a:lstStyle/>
          <a:p>
            <a:r>
              <a:rPr lang="en-US" b="1">
                <a:solidFill>
                  <a:srgbClr val="0000FF"/>
                </a:solidFill>
              </a:rPr>
              <a:t>Global   </a:t>
            </a:r>
          </a:p>
          <a:p>
            <a:r>
              <a:rPr lang="en-US" b="1">
                <a:solidFill>
                  <a:srgbClr val="0000FF"/>
                </a:solidFill>
              </a:rPr>
              <a:t> North</a:t>
            </a:r>
          </a:p>
        </p:txBody>
      </p:sp>
      <p:sp>
        <p:nvSpPr>
          <p:cNvPr id="25" name="TextBox 24"/>
          <p:cNvSpPr txBox="1"/>
          <p:nvPr/>
        </p:nvSpPr>
        <p:spPr>
          <a:xfrm>
            <a:off x="2819400" y="4572000"/>
            <a:ext cx="1143000" cy="830262"/>
          </a:xfrm>
          <a:prstGeom prst="rect">
            <a:avLst/>
          </a:prstGeom>
          <a:noFill/>
        </p:spPr>
        <p:txBody>
          <a:bodyPr>
            <a:spAutoFit/>
          </a:bodyPr>
          <a:lstStyle/>
          <a:p>
            <a:pPr>
              <a:defRPr/>
            </a:pPr>
            <a:r>
              <a:rPr lang="en-US" b="1" dirty="0">
                <a:solidFill>
                  <a:srgbClr val="FFFF00"/>
                </a:solidFill>
                <a:effectLst>
                  <a:outerShdw blurRad="38100" dist="38100" dir="2700000" algn="tl">
                    <a:srgbClr val="000000">
                      <a:alpha val="43137"/>
                    </a:srgbClr>
                  </a:outerShdw>
                </a:effectLst>
              </a:rPr>
              <a:t>Global </a:t>
            </a:r>
          </a:p>
          <a:p>
            <a:pPr>
              <a:defRPr/>
            </a:pPr>
            <a:r>
              <a:rPr lang="en-US" b="1" dirty="0">
                <a:solidFill>
                  <a:srgbClr val="FFFF00"/>
                </a:solidFill>
                <a:effectLst>
                  <a:outerShdw blurRad="38100" dist="38100" dir="2700000" algn="tl">
                    <a:srgbClr val="000000">
                      <a:alpha val="43137"/>
                    </a:srgbClr>
                  </a:outerShdw>
                </a:effectLst>
              </a:rPr>
              <a:t> South</a:t>
            </a:r>
          </a:p>
        </p:txBody>
      </p:sp>
      <p:pic>
        <p:nvPicPr>
          <p:cNvPr id="87066" name="Picture 26"/>
          <p:cNvPicPr>
            <a:picLocks noChangeAspect="1"/>
          </p:cNvPicPr>
          <p:nvPr/>
        </p:nvPicPr>
        <p:blipFill>
          <a:blip r:embed="rId11"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133600" y="4267200"/>
            <a:ext cx="457200" cy="304800"/>
          </a:xfrm>
          <a:prstGeom prst="rect">
            <a:avLst/>
          </a:prstGeom>
          <a:noFill/>
          <a:ln w="9525">
            <a:noFill/>
            <a:miter lim="800000"/>
            <a:headEnd/>
            <a:tailEnd/>
          </a:ln>
        </p:spPr>
      </p:pic>
      <p:sp>
        <p:nvSpPr>
          <p:cNvPr id="87067" name="TextBox 27"/>
          <p:cNvSpPr txBox="1">
            <a:spLocks noChangeArrowheads="1"/>
          </p:cNvSpPr>
          <p:nvPr/>
        </p:nvSpPr>
        <p:spPr bwMode="auto">
          <a:xfrm>
            <a:off x="2133600" y="4191000"/>
            <a:ext cx="609600" cy="323850"/>
          </a:xfrm>
          <a:prstGeom prst="rect">
            <a:avLst/>
          </a:prstGeom>
          <a:noFill/>
          <a:ln w="9525">
            <a:noFill/>
            <a:miter lim="800000"/>
            <a:headEnd/>
            <a:tailEnd/>
          </a:ln>
        </p:spPr>
        <p:txBody>
          <a:bodyPr>
            <a:prstTxWarp prst="textNoShape">
              <a:avLst/>
            </a:prstTxWarp>
            <a:spAutoFit/>
          </a:bodyPr>
          <a:lstStyle/>
          <a:p>
            <a:r>
              <a:rPr lang="en-US" sz="1500" dirty="0">
                <a:solidFill>
                  <a:srgbClr val="000000"/>
                </a:solidFill>
              </a:rPr>
              <a:t>50%</a:t>
            </a:r>
          </a:p>
        </p:txBody>
      </p:sp>
      <p:sp>
        <p:nvSpPr>
          <p:cNvPr id="87068" name="TextBox 28"/>
          <p:cNvSpPr txBox="1">
            <a:spLocks noChangeArrowheads="1"/>
          </p:cNvSpPr>
          <p:nvPr/>
        </p:nvSpPr>
        <p:spPr bwMode="auto">
          <a:xfrm>
            <a:off x="3886200" y="4343400"/>
            <a:ext cx="762000" cy="323850"/>
          </a:xfrm>
          <a:prstGeom prst="rect">
            <a:avLst/>
          </a:prstGeom>
          <a:noFill/>
          <a:ln w="9525">
            <a:noFill/>
            <a:miter lim="800000"/>
            <a:headEnd/>
            <a:tailEnd/>
          </a:ln>
        </p:spPr>
        <p:txBody>
          <a:bodyPr>
            <a:prstTxWarp prst="textNoShape">
              <a:avLst/>
            </a:prstTxWarp>
            <a:spAutoFit/>
          </a:bodyPr>
          <a:lstStyle/>
          <a:p>
            <a:r>
              <a:rPr lang="en-US" sz="1500">
                <a:solidFill>
                  <a:schemeClr val="tx1"/>
                </a:solidFill>
              </a:rPr>
              <a:t>900AD</a:t>
            </a:r>
          </a:p>
        </p:txBody>
      </p:sp>
      <p:sp>
        <p:nvSpPr>
          <p:cNvPr id="87069" name="TextBox 29"/>
          <p:cNvSpPr txBox="1">
            <a:spLocks noChangeArrowheads="1"/>
          </p:cNvSpPr>
          <p:nvPr/>
        </p:nvSpPr>
        <p:spPr bwMode="auto">
          <a:xfrm>
            <a:off x="6629400" y="4248150"/>
            <a:ext cx="1066800" cy="323850"/>
          </a:xfrm>
          <a:prstGeom prst="rect">
            <a:avLst/>
          </a:prstGeom>
          <a:noFill/>
          <a:ln w="9525">
            <a:noFill/>
            <a:miter lim="800000"/>
            <a:headEnd/>
            <a:tailEnd/>
          </a:ln>
        </p:spPr>
        <p:txBody>
          <a:bodyPr>
            <a:prstTxWarp prst="textNoShape">
              <a:avLst/>
            </a:prstTxWarp>
            <a:spAutoFit/>
          </a:bodyPr>
          <a:lstStyle/>
          <a:p>
            <a:r>
              <a:rPr lang="en-US" sz="1500" dirty="0">
                <a:solidFill>
                  <a:srgbClr val="000000"/>
                </a:solidFill>
              </a:rPr>
              <a:t>1990AD</a:t>
            </a:r>
          </a:p>
        </p:txBody>
      </p:sp>
      <p:pic>
        <p:nvPicPr>
          <p:cNvPr id="87070" name="Picture 32"/>
          <p:cNvPicPr>
            <a:picLocks noChangeAspect="1"/>
          </p:cNvPicPr>
          <p:nvPr/>
        </p:nvPicPr>
        <p:blipFill>
          <a:blip r:embed="rId12"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572000" y="2743200"/>
            <a:ext cx="914400" cy="1447800"/>
          </a:xfrm>
          <a:prstGeom prst="rect">
            <a:avLst/>
          </a:prstGeom>
          <a:noFill/>
          <a:ln w="9525">
            <a:noFill/>
            <a:miter lim="800000"/>
            <a:headEnd/>
            <a:tailEnd/>
          </a:ln>
        </p:spPr>
      </p:pic>
      <p:sp>
        <p:nvSpPr>
          <p:cNvPr id="87071" name="TextBox 33"/>
          <p:cNvSpPr txBox="1">
            <a:spLocks noChangeArrowheads="1"/>
          </p:cNvSpPr>
          <p:nvPr/>
        </p:nvSpPr>
        <p:spPr bwMode="auto">
          <a:xfrm>
            <a:off x="6057900" y="5029200"/>
            <a:ext cx="876300" cy="323850"/>
          </a:xfrm>
          <a:prstGeom prst="rect">
            <a:avLst/>
          </a:prstGeom>
          <a:noFill/>
          <a:ln w="9525">
            <a:noFill/>
            <a:miter lim="800000"/>
            <a:headEnd/>
            <a:tailEnd/>
          </a:ln>
        </p:spPr>
        <p:txBody>
          <a:bodyPr wrap="square">
            <a:prstTxWarp prst="textNoShape">
              <a:avLst/>
            </a:prstTxWarp>
            <a:spAutoFit/>
          </a:bodyPr>
          <a:lstStyle/>
          <a:p>
            <a:r>
              <a:rPr lang="en-US" sz="1500" dirty="0">
                <a:solidFill>
                  <a:srgbClr val="0000FF"/>
                </a:solidFill>
              </a:rPr>
              <a:t>1900AD</a:t>
            </a:r>
          </a:p>
        </p:txBody>
      </p:sp>
      <p:cxnSp>
        <p:nvCxnSpPr>
          <p:cNvPr id="87072" name="Straight Arrow Connector 35"/>
          <p:cNvCxnSpPr>
            <a:cxnSpLocks noChangeShapeType="1"/>
          </p:cNvCxnSpPr>
          <p:nvPr/>
        </p:nvCxnSpPr>
        <p:spPr bwMode="auto">
          <a:xfrm>
            <a:off x="6858000" y="5257800"/>
            <a:ext cx="228600" cy="152400"/>
          </a:xfrm>
          <a:prstGeom prst="straightConnector1">
            <a:avLst/>
          </a:prstGeom>
          <a:noFill/>
          <a:ln w="9525">
            <a:solidFill>
              <a:srgbClr val="0000FF"/>
            </a:solidFill>
            <a:round/>
            <a:headEnd/>
            <a:tailEnd type="arrow" w="med" len="med"/>
          </a:ln>
        </p:spPr>
      </p:cxnSp>
      <p:pic>
        <p:nvPicPr>
          <p:cNvPr id="87073" name="Picture 38"/>
          <p:cNvPicPr>
            <a:picLocks noChangeAspect="1"/>
          </p:cNvPicPr>
          <p:nvPr/>
        </p:nvPicPr>
        <p:blipFill>
          <a:blip r:embed="rId1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371600" y="2362200"/>
            <a:ext cx="716590" cy="457200"/>
          </a:xfrm>
          <a:prstGeom prst="rect">
            <a:avLst/>
          </a:prstGeom>
          <a:noFill/>
          <a:ln w="9525">
            <a:noFill/>
            <a:miter lim="800000"/>
            <a:headEnd/>
            <a:tailEnd/>
          </a:ln>
        </p:spPr>
      </p:pic>
      <p:pic>
        <p:nvPicPr>
          <p:cNvPr id="87074" name="Picture 39"/>
          <p:cNvPicPr>
            <a:picLocks noChangeAspect="1"/>
          </p:cNvPicPr>
          <p:nvPr/>
        </p:nvPicPr>
        <p:blipFill>
          <a:blip r:embed="rId14"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20000" y="6096000"/>
            <a:ext cx="187325" cy="138113"/>
          </a:xfrm>
          <a:prstGeom prst="rect">
            <a:avLst/>
          </a:prstGeom>
          <a:noFill/>
          <a:ln w="9525">
            <a:noFill/>
            <a:miter lim="800000"/>
            <a:headEnd/>
            <a:tailEnd/>
          </a:ln>
        </p:spPr>
      </p:pic>
      <p:sp>
        <p:nvSpPr>
          <p:cNvPr id="87075" name="TextBox 40"/>
          <p:cNvSpPr txBox="1">
            <a:spLocks noChangeArrowheads="1"/>
          </p:cNvSpPr>
          <p:nvPr/>
        </p:nvSpPr>
        <p:spPr bwMode="auto">
          <a:xfrm>
            <a:off x="1447800" y="5867400"/>
            <a:ext cx="609600" cy="292100"/>
          </a:xfrm>
          <a:prstGeom prst="rect">
            <a:avLst/>
          </a:prstGeom>
          <a:noFill/>
          <a:ln w="9525">
            <a:noFill/>
            <a:miter lim="800000"/>
            <a:headEnd/>
            <a:tailEnd/>
          </a:ln>
        </p:spPr>
        <p:txBody>
          <a:bodyPr>
            <a:prstTxWarp prst="textNoShape">
              <a:avLst/>
            </a:prstTxWarp>
            <a:spAutoFit/>
          </a:bodyPr>
          <a:lstStyle/>
          <a:p>
            <a:r>
              <a:rPr lang="en-US" sz="1300" dirty="0">
                <a:solidFill>
                  <a:schemeClr val="tx1"/>
                </a:solidFill>
              </a:rPr>
              <a:t>Years</a:t>
            </a:r>
          </a:p>
        </p:txBody>
      </p:sp>
      <p:sp>
        <p:nvSpPr>
          <p:cNvPr id="36" name="TextBox 35"/>
          <p:cNvSpPr txBox="1"/>
          <p:nvPr/>
        </p:nvSpPr>
        <p:spPr>
          <a:xfrm>
            <a:off x="7086600" y="5257800"/>
            <a:ext cx="152400" cy="553998"/>
          </a:xfrm>
          <a:prstGeom prst="rect">
            <a:avLst/>
          </a:prstGeom>
          <a:noFill/>
        </p:spPr>
        <p:txBody>
          <a:bodyPr wrap="square" rtlCol="0">
            <a:spAutoFit/>
          </a:bodyPr>
          <a:lstStyle/>
          <a:p>
            <a:r>
              <a:rPr lang="en-US" sz="1500" b="1" dirty="0">
                <a:solidFill>
                  <a:schemeClr val="tx1"/>
                </a:solidFill>
              </a:rPr>
              <a:t>|</a:t>
            </a:r>
          </a:p>
          <a:p>
            <a:r>
              <a:rPr lang="en-US" sz="1500" b="1" dirty="0">
                <a:solidFill>
                  <a:schemeClr val="tx1"/>
                </a:solidFill>
              </a:rPr>
              <a:t>|</a:t>
            </a:r>
          </a:p>
        </p:txBody>
      </p:sp>
      <p:cxnSp>
        <p:nvCxnSpPr>
          <p:cNvPr id="38" name="Straight Connector 37"/>
          <p:cNvCxnSpPr/>
          <p:nvPr/>
        </p:nvCxnSpPr>
        <p:spPr bwMode="auto">
          <a:xfrm>
            <a:off x="2133600" y="4265612"/>
            <a:ext cx="5562600" cy="1588"/>
          </a:xfrm>
          <a:prstGeom prst="line">
            <a:avLst/>
          </a:prstGeom>
          <a:solidFill>
            <a:schemeClr val="accent1"/>
          </a:solidFill>
          <a:ln w="28575" cap="flat" cmpd="sng" algn="ctr">
            <a:solidFill>
              <a:schemeClr val="tx1"/>
            </a:solidFill>
            <a:prstDash val="solid"/>
            <a:round/>
            <a:headEnd type="none" w="med" len="med"/>
            <a:tailEnd type="none" w="med" len="med"/>
          </a:ln>
          <a:effectLst/>
        </p:spPr>
      </p:cxnSp>
    </p:spTree>
  </p:cSld>
  <p:clrMapOvr>
    <a:masterClrMapping/>
  </p:clrMapOvr>
  <mc:AlternateContent>
    <mc:Choice xmlns:mp="http://schemas.microsoft.com/office/mac/powerpoint/2008/main" Requires="mp">
      <mc:AlternateContent>
        <mc:Choice Requires="mp">
          <mp:transition>
            <mp:cube dir="d"/>
          </mp:transition>
        </mc:Choice>
        <mc:Fallback xmlns:mc="http://schemas.openxmlformats.org/markup-compatibility/2006" xmlns:p="http://schemas.openxmlformats.org/presentationml/2006/main" xmlns:r="http://schemas.openxmlformats.org/officeDocument/2006/relationships" xmlns:a="http://schemas.openxmlformats.org/drawingml/2006/main" xmlns="">
          <p:transition>
            <p:cover dir="d"/>
          </p:transition>
        </mc:Fallback>
      </mc:AlternateContent>
    </mc:Choice>
    <mc:Fallback>
      <mc:AlternateContent>
        <mc:Choice Requires="mp">
          <p:transition>
            <p:cover dir="d"/>
          </p:transition>
        </mc:Choice>
        <mc:Fallback xmlns:mc="http://schemas.openxmlformats.org/markup-compatibility/2006" xmlns:p="http://schemas.openxmlformats.org/presentationml/2006/main" xmlns:r="http://schemas.openxmlformats.org/officeDocument/2006/relationships" xmlns:a="http://schemas.openxmlformats.org/drawingml/2006/main" xmlns="">
          <p:transition>
            <p:cover dir="d"/>
          </p:transition>
        </mc:Fallback>
      </mc:AlternateContent>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a:xfrm>
            <a:off x="685800" y="609600"/>
            <a:ext cx="7772400" cy="838200"/>
          </a:xfrm>
        </p:spPr>
        <p:txBody>
          <a:bodyPr/>
          <a:lstStyle/>
          <a:p>
            <a:r>
              <a:rPr lang="en-US" dirty="0">
                <a:solidFill>
                  <a:srgbClr val="FFFF00"/>
                </a:solidFill>
                <a:effectLst>
                  <a:outerShdw blurRad="38100" dist="38100" dir="2700000" algn="tl">
                    <a:srgbClr val="000000">
                      <a:alpha val="43137"/>
                    </a:srgbClr>
                  </a:outerShdw>
                </a:effectLst>
              </a:rPr>
              <a:t>Discipling the World’s People</a:t>
            </a:r>
            <a:endParaRPr lang="en-US" dirty="0"/>
          </a:p>
        </p:txBody>
      </p:sp>
      <p:pic>
        <p:nvPicPr>
          <p:cNvPr id="83972" name="Picture 3"/>
          <p:cNvPicPr>
            <a:picLocks noChangeAspect="1"/>
          </p:cNvPicPr>
          <p:nvPr/>
        </p:nvPicPr>
        <p:blipFill>
          <a:blip r:embed="rId2"/>
          <a:srcRect/>
          <a:stretch>
            <a:fillRect/>
          </a:stretch>
        </p:blipFill>
        <p:spPr bwMode="auto">
          <a:xfrm>
            <a:off x="914400" y="1698625"/>
            <a:ext cx="7277100" cy="4397375"/>
          </a:xfrm>
          <a:prstGeom prst="rect">
            <a:avLst/>
          </a:prstGeom>
          <a:noFill/>
          <a:ln w="9525">
            <a:solidFill>
              <a:srgbClr val="0000FF"/>
            </a:solidFill>
            <a:miter lim="800000"/>
            <a:headEnd/>
            <a:tailEnd/>
          </a:ln>
        </p:spPr>
      </p:pic>
      <p:sp>
        <p:nvSpPr>
          <p:cNvPr id="5" name="TextBox 4"/>
          <p:cNvSpPr txBox="1"/>
          <p:nvPr/>
        </p:nvSpPr>
        <p:spPr>
          <a:xfrm>
            <a:off x="2286000" y="2099608"/>
            <a:ext cx="1143000" cy="1938992"/>
          </a:xfrm>
          <a:prstGeom prst="rect">
            <a:avLst/>
          </a:prstGeom>
          <a:noFill/>
        </p:spPr>
        <p:txBody>
          <a:bodyPr wrap="square" rtlCol="0">
            <a:spAutoFit/>
          </a:bodyPr>
          <a:lstStyle/>
          <a:p>
            <a:r>
              <a:rPr lang="en-US" sz="1500" dirty="0">
                <a:solidFill>
                  <a:srgbClr val="000090"/>
                </a:solidFill>
              </a:rPr>
              <a:t>Protestant, Catholic, Orthodox and other groups claiming    to be Christian.</a:t>
            </a:r>
          </a:p>
        </p:txBody>
      </p:sp>
    </p:spTree>
  </p:cSld>
  <p:clrMapOvr>
    <a:masterClrMapping/>
  </p:clrMapOvr>
  <p:transition>
    <p:wedg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a:xfrm>
            <a:off x="685800" y="533400"/>
            <a:ext cx="7772400" cy="990600"/>
          </a:xfrm>
        </p:spPr>
        <p:txBody>
          <a:bodyPr/>
          <a:lstStyle/>
          <a:p>
            <a:r>
              <a:rPr lang="en-US" dirty="0">
                <a:solidFill>
                  <a:srgbClr val="FFFF00"/>
                </a:solidFill>
                <a:effectLst>
                  <a:outerShdw blurRad="38100" dist="38100" dir="2700000" algn="tl">
                    <a:srgbClr val="000000">
                      <a:alpha val="43137"/>
                    </a:srgbClr>
                  </a:outerShdw>
                </a:effectLst>
              </a:rPr>
              <a:t>Discipling the World’s People</a:t>
            </a:r>
            <a:endParaRPr lang="en-US" dirty="0"/>
          </a:p>
        </p:txBody>
      </p:sp>
      <p:pic>
        <p:nvPicPr>
          <p:cNvPr id="83972" name="Picture 3"/>
          <p:cNvPicPr>
            <a:picLocks noChangeAspect="1"/>
          </p:cNvPicPr>
          <p:nvPr/>
        </p:nvPicPr>
        <p:blipFill>
          <a:blip r:embed="rId2"/>
          <a:srcRect/>
          <a:stretch>
            <a:fillRect/>
          </a:stretch>
        </p:blipFill>
        <p:spPr bwMode="auto">
          <a:xfrm>
            <a:off x="914400" y="1698625"/>
            <a:ext cx="7277100" cy="4397375"/>
          </a:xfrm>
          <a:prstGeom prst="rect">
            <a:avLst/>
          </a:prstGeom>
          <a:noFill/>
          <a:ln w="9525">
            <a:solidFill>
              <a:srgbClr val="0000FF"/>
            </a:solidFill>
            <a:miter lim="800000"/>
            <a:headEnd/>
            <a:tailEnd/>
          </a:ln>
        </p:spPr>
      </p:pic>
      <p:sp>
        <p:nvSpPr>
          <p:cNvPr id="5" name="TextBox 4"/>
          <p:cNvSpPr txBox="1"/>
          <p:nvPr/>
        </p:nvSpPr>
        <p:spPr>
          <a:xfrm>
            <a:off x="2286000" y="2099608"/>
            <a:ext cx="1143000" cy="1938992"/>
          </a:xfrm>
          <a:prstGeom prst="rect">
            <a:avLst/>
          </a:prstGeom>
          <a:noFill/>
        </p:spPr>
        <p:txBody>
          <a:bodyPr wrap="square" rtlCol="0">
            <a:spAutoFit/>
          </a:bodyPr>
          <a:lstStyle/>
          <a:p>
            <a:r>
              <a:rPr lang="en-US" sz="1500" dirty="0">
                <a:solidFill>
                  <a:srgbClr val="000090"/>
                </a:solidFill>
              </a:rPr>
              <a:t>Protestant, Catholic, Orthodox and other groups claiming    to be Christian.</a:t>
            </a:r>
          </a:p>
        </p:txBody>
      </p:sp>
      <p:sp>
        <p:nvSpPr>
          <p:cNvPr id="6" name="TextBox 5"/>
          <p:cNvSpPr txBox="1"/>
          <p:nvPr/>
        </p:nvSpPr>
        <p:spPr>
          <a:xfrm>
            <a:off x="3886200" y="3395008"/>
            <a:ext cx="990600" cy="1708160"/>
          </a:xfrm>
          <a:prstGeom prst="rect">
            <a:avLst/>
          </a:prstGeom>
          <a:noFill/>
        </p:spPr>
        <p:txBody>
          <a:bodyPr wrap="square" rtlCol="0">
            <a:spAutoFit/>
          </a:bodyPr>
          <a:lstStyle/>
          <a:p>
            <a:r>
              <a:rPr lang="en-US" sz="1500" dirty="0">
                <a:solidFill>
                  <a:srgbClr val="000090"/>
                </a:solidFill>
              </a:rPr>
              <a:t>Christian-</a:t>
            </a:r>
            <a:r>
              <a:rPr lang="en-US" sz="1500" dirty="0" err="1">
                <a:solidFill>
                  <a:srgbClr val="000090"/>
                </a:solidFill>
              </a:rPr>
              <a:t>ity</a:t>
            </a:r>
            <a:r>
              <a:rPr lang="en-US" sz="1500" dirty="0">
                <a:solidFill>
                  <a:srgbClr val="000090"/>
                </a:solidFill>
              </a:rPr>
              <a:t> has become    a viable  part of  the native culture.</a:t>
            </a:r>
          </a:p>
        </p:txBody>
      </p:sp>
    </p:spTree>
  </p:cSld>
  <p:clrMapOvr>
    <a:masterClrMapping/>
  </p:clrMapOvr>
  <p:transition>
    <p:dissolv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a:xfrm>
            <a:off x="685800" y="457200"/>
            <a:ext cx="7772400" cy="1143000"/>
          </a:xfrm>
        </p:spPr>
        <p:txBody>
          <a:bodyPr/>
          <a:lstStyle/>
          <a:p>
            <a:r>
              <a:rPr lang="en-US" dirty="0">
                <a:solidFill>
                  <a:srgbClr val="FFFF00"/>
                </a:solidFill>
                <a:effectLst>
                  <a:outerShdw blurRad="38100" dist="38100" dir="2700000" algn="tl">
                    <a:srgbClr val="000000">
                      <a:alpha val="43137"/>
                    </a:srgbClr>
                  </a:outerShdw>
                </a:effectLst>
              </a:rPr>
              <a:t>Discipling the World’s People</a:t>
            </a:r>
            <a:endParaRPr lang="en-US" dirty="0"/>
          </a:p>
        </p:txBody>
      </p:sp>
      <p:pic>
        <p:nvPicPr>
          <p:cNvPr id="83972" name="Picture 3"/>
          <p:cNvPicPr>
            <a:picLocks noChangeAspect="1"/>
          </p:cNvPicPr>
          <p:nvPr/>
        </p:nvPicPr>
        <p:blipFill>
          <a:blip r:embed="rId2"/>
          <a:srcRect/>
          <a:stretch>
            <a:fillRect/>
          </a:stretch>
        </p:blipFill>
        <p:spPr bwMode="auto">
          <a:xfrm>
            <a:off x="914400" y="1698625"/>
            <a:ext cx="7277100" cy="4397375"/>
          </a:xfrm>
          <a:prstGeom prst="rect">
            <a:avLst/>
          </a:prstGeom>
          <a:noFill/>
          <a:ln w="9525">
            <a:solidFill>
              <a:srgbClr val="0000FF"/>
            </a:solidFill>
            <a:miter lim="800000"/>
            <a:headEnd/>
            <a:tailEnd/>
          </a:ln>
        </p:spPr>
      </p:pic>
      <p:sp>
        <p:nvSpPr>
          <p:cNvPr id="5" name="TextBox 4"/>
          <p:cNvSpPr txBox="1"/>
          <p:nvPr/>
        </p:nvSpPr>
        <p:spPr>
          <a:xfrm>
            <a:off x="2286000" y="2099608"/>
            <a:ext cx="1143000" cy="1938992"/>
          </a:xfrm>
          <a:prstGeom prst="rect">
            <a:avLst/>
          </a:prstGeom>
          <a:noFill/>
        </p:spPr>
        <p:txBody>
          <a:bodyPr wrap="square" rtlCol="0">
            <a:spAutoFit/>
          </a:bodyPr>
          <a:lstStyle/>
          <a:p>
            <a:r>
              <a:rPr lang="en-US" sz="1500" dirty="0">
                <a:solidFill>
                  <a:srgbClr val="000090"/>
                </a:solidFill>
              </a:rPr>
              <a:t>Protestant, Catholic, Orthodox and other groups claiming    to be Christian.</a:t>
            </a:r>
          </a:p>
        </p:txBody>
      </p:sp>
      <p:sp>
        <p:nvSpPr>
          <p:cNvPr id="6" name="TextBox 5"/>
          <p:cNvSpPr txBox="1"/>
          <p:nvPr/>
        </p:nvSpPr>
        <p:spPr>
          <a:xfrm>
            <a:off x="3886200" y="3395008"/>
            <a:ext cx="990600" cy="1708160"/>
          </a:xfrm>
          <a:prstGeom prst="rect">
            <a:avLst/>
          </a:prstGeom>
          <a:noFill/>
        </p:spPr>
        <p:txBody>
          <a:bodyPr wrap="square" rtlCol="0">
            <a:spAutoFit/>
          </a:bodyPr>
          <a:lstStyle/>
          <a:p>
            <a:r>
              <a:rPr lang="en-US" sz="1500" dirty="0">
                <a:solidFill>
                  <a:srgbClr val="000090"/>
                </a:solidFill>
              </a:rPr>
              <a:t>Christian-</a:t>
            </a:r>
            <a:r>
              <a:rPr lang="en-US" sz="1500" dirty="0" err="1">
                <a:solidFill>
                  <a:srgbClr val="000090"/>
                </a:solidFill>
              </a:rPr>
              <a:t>ity</a:t>
            </a:r>
            <a:r>
              <a:rPr lang="en-US" sz="1500" dirty="0">
                <a:solidFill>
                  <a:srgbClr val="000090"/>
                </a:solidFill>
              </a:rPr>
              <a:t> has become    a viable  part of  the native culture.</a:t>
            </a:r>
          </a:p>
        </p:txBody>
      </p:sp>
      <p:sp>
        <p:nvSpPr>
          <p:cNvPr id="7" name="TextBox 6"/>
          <p:cNvSpPr txBox="1"/>
          <p:nvPr/>
        </p:nvSpPr>
        <p:spPr>
          <a:xfrm>
            <a:off x="5334000" y="1652587"/>
            <a:ext cx="1295400" cy="2462213"/>
          </a:xfrm>
          <a:prstGeom prst="rect">
            <a:avLst/>
          </a:prstGeom>
          <a:noFill/>
        </p:spPr>
        <p:txBody>
          <a:bodyPr wrap="square" rtlCol="0">
            <a:spAutoFit/>
          </a:bodyPr>
          <a:lstStyle/>
          <a:p>
            <a:r>
              <a:rPr lang="en-US" sz="1400" dirty="0">
                <a:solidFill>
                  <a:srgbClr val="0000FF"/>
                </a:solidFill>
              </a:rPr>
              <a:t>The indigenous church is either non-existent, culturally marginalized or too small to impact the current generation without outside help.</a:t>
            </a:r>
          </a:p>
        </p:txBody>
      </p:sp>
    </p:spTree>
  </p:cSld>
  <p:clrMapOvr>
    <a:masterClrMapping/>
  </p:clrMapOvr>
  <p:transition>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3970" name="Title 1"/>
          <p:cNvSpPr>
            <a:spLocks noGrp="1"/>
          </p:cNvSpPr>
          <p:nvPr>
            <p:ph type="title"/>
          </p:nvPr>
        </p:nvSpPr>
        <p:spPr>
          <a:xfrm>
            <a:off x="685800" y="457200"/>
            <a:ext cx="7772400" cy="1143000"/>
          </a:xfrm>
        </p:spPr>
        <p:txBody>
          <a:bodyPr/>
          <a:lstStyle/>
          <a:p>
            <a:r>
              <a:rPr lang="en-US" dirty="0">
                <a:solidFill>
                  <a:srgbClr val="FFFF00"/>
                </a:solidFill>
                <a:effectLst>
                  <a:outerShdw blurRad="38100" dist="38100" dir="2700000" algn="tl">
                    <a:srgbClr val="000000">
                      <a:alpha val="43137"/>
                    </a:srgbClr>
                  </a:outerShdw>
                </a:effectLst>
              </a:rPr>
              <a:t>Discipling the World’s People</a:t>
            </a:r>
          </a:p>
        </p:txBody>
      </p:sp>
      <p:pic>
        <p:nvPicPr>
          <p:cNvPr id="83972" name="Picture 3"/>
          <p:cNvPicPr>
            <a:picLocks noChangeAspect="1"/>
          </p:cNvPicPr>
          <p:nvPr/>
        </p:nvPicPr>
        <p:blipFill>
          <a:blip r:embed="rId2"/>
          <a:srcRect/>
          <a:stretch>
            <a:fillRect/>
          </a:stretch>
        </p:blipFill>
        <p:spPr bwMode="auto">
          <a:xfrm>
            <a:off x="914400" y="1698625"/>
            <a:ext cx="7277100" cy="4397375"/>
          </a:xfrm>
          <a:prstGeom prst="rect">
            <a:avLst/>
          </a:prstGeom>
          <a:noFill/>
          <a:ln w="9525">
            <a:solidFill>
              <a:srgbClr val="0000FF"/>
            </a:solidFill>
            <a:miter lim="800000"/>
            <a:headEnd/>
            <a:tailEnd/>
          </a:ln>
        </p:spPr>
      </p:pic>
      <p:sp>
        <p:nvSpPr>
          <p:cNvPr id="5" name="TextBox 4"/>
          <p:cNvSpPr txBox="1"/>
          <p:nvPr/>
        </p:nvSpPr>
        <p:spPr>
          <a:xfrm>
            <a:off x="2286000" y="2099608"/>
            <a:ext cx="1143000" cy="1938992"/>
          </a:xfrm>
          <a:prstGeom prst="rect">
            <a:avLst/>
          </a:prstGeom>
          <a:noFill/>
        </p:spPr>
        <p:txBody>
          <a:bodyPr wrap="square" rtlCol="0">
            <a:spAutoFit/>
          </a:bodyPr>
          <a:lstStyle/>
          <a:p>
            <a:r>
              <a:rPr lang="en-US" sz="1500" dirty="0">
                <a:solidFill>
                  <a:srgbClr val="000090"/>
                </a:solidFill>
              </a:rPr>
              <a:t>Protestant, Catholic, Orthodox and other groups claiming    to be Christian.</a:t>
            </a:r>
          </a:p>
        </p:txBody>
      </p:sp>
      <p:sp>
        <p:nvSpPr>
          <p:cNvPr id="6" name="TextBox 5"/>
          <p:cNvSpPr txBox="1"/>
          <p:nvPr/>
        </p:nvSpPr>
        <p:spPr>
          <a:xfrm>
            <a:off x="3886200" y="3395008"/>
            <a:ext cx="990600" cy="1708160"/>
          </a:xfrm>
          <a:prstGeom prst="rect">
            <a:avLst/>
          </a:prstGeom>
          <a:noFill/>
        </p:spPr>
        <p:txBody>
          <a:bodyPr wrap="square" rtlCol="0">
            <a:spAutoFit/>
          </a:bodyPr>
          <a:lstStyle/>
          <a:p>
            <a:r>
              <a:rPr lang="en-US" sz="1500" dirty="0">
                <a:solidFill>
                  <a:srgbClr val="000090"/>
                </a:solidFill>
              </a:rPr>
              <a:t>Christian-</a:t>
            </a:r>
            <a:r>
              <a:rPr lang="en-US" sz="1500" dirty="0" err="1">
                <a:solidFill>
                  <a:srgbClr val="000090"/>
                </a:solidFill>
              </a:rPr>
              <a:t>ity</a:t>
            </a:r>
            <a:r>
              <a:rPr lang="en-US" sz="1500" dirty="0">
                <a:solidFill>
                  <a:srgbClr val="000090"/>
                </a:solidFill>
              </a:rPr>
              <a:t> has become    a viable  part of  the native culture.</a:t>
            </a:r>
          </a:p>
        </p:txBody>
      </p:sp>
      <p:sp>
        <p:nvSpPr>
          <p:cNvPr id="7" name="TextBox 6"/>
          <p:cNvSpPr txBox="1"/>
          <p:nvPr/>
        </p:nvSpPr>
        <p:spPr>
          <a:xfrm>
            <a:off x="5334000" y="1652587"/>
            <a:ext cx="1295400" cy="2462213"/>
          </a:xfrm>
          <a:prstGeom prst="rect">
            <a:avLst/>
          </a:prstGeom>
          <a:noFill/>
        </p:spPr>
        <p:txBody>
          <a:bodyPr wrap="square" rtlCol="0">
            <a:spAutoFit/>
          </a:bodyPr>
          <a:lstStyle/>
          <a:p>
            <a:r>
              <a:rPr lang="en-US" sz="1400" dirty="0">
                <a:solidFill>
                  <a:srgbClr val="0000FF"/>
                </a:solidFill>
              </a:rPr>
              <a:t>The indigenous church is either non-existent, culturally marginalized or too small to impact the current generation without outside help.</a:t>
            </a:r>
          </a:p>
        </p:txBody>
      </p:sp>
      <p:sp>
        <p:nvSpPr>
          <p:cNvPr id="8" name="TextBox 7"/>
          <p:cNvSpPr txBox="1"/>
          <p:nvPr/>
        </p:nvSpPr>
        <p:spPr>
          <a:xfrm>
            <a:off x="6934200" y="1752600"/>
            <a:ext cx="990600" cy="2092881"/>
          </a:xfrm>
          <a:prstGeom prst="rect">
            <a:avLst/>
          </a:prstGeom>
          <a:noFill/>
        </p:spPr>
        <p:txBody>
          <a:bodyPr wrap="square" rtlCol="0">
            <a:spAutoFit/>
          </a:bodyPr>
          <a:lstStyle/>
          <a:p>
            <a:r>
              <a:rPr lang="en-US" sz="1300" dirty="0">
                <a:solidFill>
                  <a:srgbClr val="0000FF"/>
                </a:solidFill>
              </a:rPr>
              <a:t>The dark sections represent a population of over 10,000 and less than 5% Christ-</a:t>
            </a:r>
            <a:r>
              <a:rPr lang="en-US" sz="1300" dirty="0" err="1">
                <a:solidFill>
                  <a:srgbClr val="0000FF"/>
                </a:solidFill>
              </a:rPr>
              <a:t>ian</a:t>
            </a:r>
            <a:r>
              <a:rPr lang="en-US" sz="1300" dirty="0">
                <a:solidFill>
                  <a:srgbClr val="0000FF"/>
                </a:solidFill>
              </a:rPr>
              <a:t> or 2% Evangelical</a:t>
            </a:r>
          </a:p>
        </p:txBody>
      </p:sp>
      <p:cxnSp>
        <p:nvCxnSpPr>
          <p:cNvPr id="10" name="Straight Arrow Connector 9"/>
          <p:cNvCxnSpPr/>
          <p:nvPr/>
        </p:nvCxnSpPr>
        <p:spPr bwMode="auto">
          <a:xfrm rot="5400000">
            <a:off x="6134100" y="3848100"/>
            <a:ext cx="914400" cy="6858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cxnSp>
        <p:nvCxnSpPr>
          <p:cNvPr id="12" name="Straight Connector 11"/>
          <p:cNvCxnSpPr/>
          <p:nvPr/>
        </p:nvCxnSpPr>
        <p:spPr bwMode="auto">
          <a:xfrm rot="5400000">
            <a:off x="6477000" y="3886200"/>
            <a:ext cx="685800" cy="533400"/>
          </a:xfrm>
          <a:prstGeom prst="line">
            <a:avLst/>
          </a:prstGeom>
          <a:solidFill>
            <a:schemeClr val="accent1"/>
          </a:solidFill>
          <a:ln w="9525" cap="flat" cmpd="sng" algn="ctr">
            <a:solidFill>
              <a:srgbClr val="0000FF"/>
            </a:solidFill>
            <a:prstDash val="solid"/>
            <a:round/>
            <a:headEnd type="none" w="med" len="med"/>
            <a:tailEnd type="none" w="med" len="med"/>
          </a:ln>
          <a:effectLst/>
        </p:spPr>
      </p:cxnSp>
      <p:cxnSp>
        <p:nvCxnSpPr>
          <p:cNvPr id="14" name="Straight Arrow Connector 13"/>
          <p:cNvCxnSpPr/>
          <p:nvPr/>
        </p:nvCxnSpPr>
        <p:spPr bwMode="auto">
          <a:xfrm rot="16200000" flipH="1">
            <a:off x="6553200" y="4495800"/>
            <a:ext cx="304800" cy="304800"/>
          </a:xfrm>
          <a:prstGeom prst="straightConnector1">
            <a:avLst/>
          </a:prstGeom>
          <a:solidFill>
            <a:schemeClr val="accent1"/>
          </a:solidFill>
          <a:ln w="9525" cap="flat" cmpd="sng" algn="ctr">
            <a:solidFill>
              <a:srgbClr val="0000FF"/>
            </a:solidFill>
            <a:prstDash val="solid"/>
            <a:round/>
            <a:headEnd type="none" w="med" len="med"/>
            <a:tailEnd type="arrow"/>
          </a:ln>
          <a:effectLst/>
        </p:spPr>
      </p:cxnSp>
    </p:spTree>
  </p:cSld>
  <p:clrMapOvr>
    <a:masterClrMapping/>
  </p:clrMapOvr>
  <p:transition>
    <p:dissolv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6" name="Picture 2"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 name="TextBox 2"/>
          <p:cNvSpPr txBox="1"/>
          <p:nvPr/>
        </p:nvSpPr>
        <p:spPr>
          <a:xfrm>
            <a:off x="914400" y="772954"/>
            <a:ext cx="3886200" cy="5170646"/>
          </a:xfrm>
          <a:prstGeom prst="rect">
            <a:avLst/>
          </a:prstGeom>
          <a:noFill/>
        </p:spPr>
        <p:txBody>
          <a:bodyPr wrap="square" rtlCol="0">
            <a:spAutoFit/>
          </a:bodyPr>
          <a:lstStyle/>
          <a:p>
            <a:r>
              <a:rPr lang="en-US" sz="3000" b="1" i="1" dirty="0">
                <a:solidFill>
                  <a:srgbClr val="FFFF00"/>
                </a:solidFill>
                <a:effectLst>
                  <a:outerShdw blurRad="38100" dist="38100" dir="2700000" algn="tl">
                    <a:srgbClr val="000000">
                      <a:alpha val="43137"/>
                    </a:srgbClr>
                  </a:outerShdw>
                </a:effectLst>
              </a:rPr>
              <a:t>The key word is “</a:t>
            </a:r>
            <a:r>
              <a:rPr lang="en-US" sz="3000" b="1" i="1" u="sng" dirty="0">
                <a:solidFill>
                  <a:srgbClr val="FFFF00"/>
                </a:solidFill>
                <a:effectLst>
                  <a:outerShdw blurRad="38100" dist="38100" dir="2700000" algn="tl">
                    <a:srgbClr val="000000">
                      <a:alpha val="43137"/>
                    </a:srgbClr>
                  </a:outerShdw>
                </a:effectLst>
              </a:rPr>
              <a:t>Finishing</a:t>
            </a:r>
            <a:r>
              <a:rPr lang="en-US" sz="3000" b="1" i="1" dirty="0">
                <a:solidFill>
                  <a:srgbClr val="FFFF00"/>
                </a:solidFill>
                <a:effectLst>
                  <a:outerShdw blurRad="38100" dist="38100" dir="2700000" algn="tl">
                    <a:srgbClr val="000000">
                      <a:alpha val="43137"/>
                    </a:srgbClr>
                  </a:outerShdw>
                </a:effectLst>
              </a:rPr>
              <a:t>!” The finish line is closer than it has ever been before! We finish here with the first session. In our next session we will examine a global application that applies to anyone that lives near a college.</a:t>
            </a:r>
          </a:p>
        </p:txBody>
      </p:sp>
      <p:pic>
        <p:nvPicPr>
          <p:cNvPr id="5" name="Picture 4"/>
          <p:cNvPicPr>
            <a:picLocks noChangeAspect="1"/>
          </p:cNvPicPr>
          <p:nvPr/>
        </p:nvPicPr>
        <p:blipFill>
          <a:blip r:embed="rId4"/>
          <a:srcRect/>
          <a:stretch>
            <a:fillRect/>
          </a:stretch>
        </p:blipFill>
        <p:spPr bwMode="auto">
          <a:xfrm>
            <a:off x="4593724" y="1295400"/>
            <a:ext cx="4365456" cy="3215914"/>
          </a:xfrm>
          <a:prstGeom prst="rect">
            <a:avLst/>
          </a:prstGeom>
          <a:ln>
            <a:noFill/>
          </a:ln>
          <a:effectLst>
            <a:softEdge rad="112500"/>
          </a:effectLst>
        </p:spPr>
      </p:pic>
    </p:spTree>
  </p:cSld>
  <p:clrMapOvr>
    <a:masterClrMapping/>
  </p:clrMapOvr>
  <p:transition>
    <p:wedg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i="1" dirty="0">
                <a:solidFill>
                  <a:srgbClr val="FFDB07"/>
                </a:solidFill>
                <a:effectLst>
                  <a:outerShdw blurRad="38100" dist="38100" dir="2700000" algn="tl">
                    <a:srgbClr val="000000">
                      <a:alpha val="43137"/>
                    </a:srgbClr>
                  </a:outerShdw>
                </a:effectLst>
              </a:rPr>
              <a:t>If you would like a free copy of </a:t>
            </a:r>
          </a:p>
          <a:p>
            <a:pPr algn="ctr">
              <a:buNone/>
            </a:pPr>
            <a:r>
              <a:rPr lang="en-US" b="1" i="1" dirty="0">
                <a:solidFill>
                  <a:srgbClr val="FFDB07"/>
                </a:solidFill>
                <a:effectLst>
                  <a:outerShdw blurRad="38100" dist="38100" dir="2700000" algn="tl">
                    <a:srgbClr val="000000">
                      <a:alpha val="43137"/>
                    </a:srgbClr>
                  </a:outerShdw>
                </a:effectLst>
              </a:rPr>
              <a:t>this powerpoint, please go to </a:t>
            </a:r>
            <a:r>
              <a:rPr lang="en-US" b="1" i="1" dirty="0">
                <a:solidFill>
                  <a:srgbClr val="FFFF00"/>
                </a:solidFill>
                <a:effectLst>
                  <a:outerShdw blurRad="38100" dist="38100" dir="2700000" algn="tl">
                    <a:srgbClr val="000000">
                      <a:alpha val="43137"/>
                    </a:srgbClr>
                  </a:outerShdw>
                </a:effectLst>
              </a:rPr>
              <a:t>KingdomServants.com/powerpoints/ </a:t>
            </a:r>
          </a:p>
          <a:p>
            <a:pPr algn="ctr">
              <a:buNone/>
            </a:pPr>
            <a:r>
              <a:rPr lang="en-US" b="1" i="1" dirty="0">
                <a:solidFill>
                  <a:srgbClr val="FFDB07"/>
                </a:solidFill>
                <a:effectLst>
                  <a:outerShdw blurRad="38100" dist="38100" dir="2700000" algn="tl">
                    <a:srgbClr val="000000">
                      <a:alpha val="43137"/>
                    </a:srgbClr>
                  </a:outerShdw>
                </a:effectLst>
              </a:rPr>
              <a:t>and download it for free.</a:t>
            </a:r>
          </a:p>
          <a:p>
            <a:endParaRPr lang="en-US" dirty="0"/>
          </a:p>
        </p:txBody>
      </p:sp>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8" name="Text Box 6"/>
          <p:cNvSpPr txBox="1">
            <a:spLocks noChangeArrowheads="1"/>
          </p:cNvSpPr>
          <p:nvPr/>
        </p:nvSpPr>
        <p:spPr bwMode="auto">
          <a:xfrm>
            <a:off x="2514600" y="533400"/>
            <a:ext cx="4191000" cy="10160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6000" dirty="0">
                <a:solidFill>
                  <a:srgbClr val="FFFF00"/>
                </a:solidFill>
                <a:effectLst>
                  <a:outerShdw blurRad="38100" dist="38100" dir="2700000" algn="tl">
                    <a:srgbClr val="000000"/>
                  </a:outerShdw>
                </a:effectLst>
                <a:latin typeface="Times" pitchFamily="-111" charset="0"/>
              </a:rPr>
              <a:t>Key Word?</a:t>
            </a:r>
            <a:endParaRPr lang="en-US" dirty="0">
              <a:solidFill>
                <a:srgbClr val="FFFF00"/>
              </a:solidFill>
              <a:latin typeface="Times" pitchFamily="-111" charset="0"/>
            </a:endParaRPr>
          </a:p>
        </p:txBody>
      </p:sp>
      <p:sp>
        <p:nvSpPr>
          <p:cNvPr id="69641" name="WordArt 9"/>
          <p:cNvSpPr>
            <a:spLocks noChangeArrowheads="1" noChangeShapeType="1" noTextEdit="1"/>
          </p:cNvSpPr>
          <p:nvPr/>
        </p:nvSpPr>
        <p:spPr bwMode="auto">
          <a:xfrm>
            <a:off x="609600" y="1524000"/>
            <a:ext cx="8382000" cy="3581400"/>
          </a:xfrm>
          <a:prstGeom prst="rect">
            <a:avLst/>
          </a:prstGeom>
        </p:spPr>
        <p:txBody>
          <a:bodyPr wrap="none" fromWordArt="1">
            <a:prstTxWarp prst="textCascadeUp">
              <a:avLst>
                <a:gd name="adj" fmla="val 44444"/>
              </a:avLst>
            </a:prstTxWarp>
            <a:scene3d>
              <a:camera prst="legacyPerspectiveTopLeft">
                <a:rot lat="0" lon="20519989" rev="0"/>
              </a:camera>
              <a:lightRig rig="legacyHarsh3" dir="r"/>
            </a:scene3d>
            <a:sp3d extrusionH="430200" prstMaterial="legacyMatte">
              <a:extrusionClr>
                <a:srgbClr val="006600"/>
              </a:extrusionClr>
            </a:sp3d>
          </a:bodyPr>
          <a:lstStyle/>
          <a:p>
            <a:pPr algn="ctr"/>
            <a:r>
              <a:rPr lang="en-US" sz="6600" kern="10" dirty="0">
                <a:ln w="9525">
                  <a:round/>
                  <a:headEnd/>
                  <a:tailEnd/>
                </a:ln>
                <a:gradFill rotWithShape="1">
                  <a:gsLst>
                    <a:gs pos="0">
                      <a:srgbClr val="767676"/>
                    </a:gs>
                    <a:gs pos="100000">
                      <a:schemeClr val="bg1"/>
                    </a:gs>
                  </a:gsLst>
                  <a:lin ang="18900000" scaled="1"/>
                </a:gradFill>
                <a:latin typeface="Impact"/>
                <a:ea typeface="Impact"/>
                <a:cs typeface="Impact"/>
              </a:rPr>
              <a:t>Finishing!</a:t>
            </a:r>
          </a:p>
        </p:txBody>
      </p:sp>
      <p:pic>
        <p:nvPicPr>
          <p:cNvPr id="26629" name="Picture 4"/>
          <p:cNvPicPr>
            <a:picLocks noChangeAspect="1"/>
          </p:cNvPicPr>
          <p:nvPr/>
        </p:nvPicPr>
        <p:blipFill>
          <a:blip r:embed="rId3"/>
          <a:srcRect/>
          <a:stretch>
            <a:fillRect/>
          </a:stretch>
        </p:blipFill>
        <p:spPr bwMode="auto">
          <a:xfrm>
            <a:off x="4909220" y="3718286"/>
            <a:ext cx="4158580" cy="3063514"/>
          </a:xfrm>
          <a:prstGeom prst="rect">
            <a:avLst/>
          </a:prstGeom>
          <a:ln>
            <a:noFill/>
          </a:ln>
          <a:effectLst>
            <a:softEdge rad="112500"/>
          </a:effectLst>
        </p:spPr>
      </p:pic>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9641"/>
                                        </p:tgtEl>
                                        <p:attrNameLst>
                                          <p:attrName>style.visibility</p:attrName>
                                        </p:attrNameLst>
                                      </p:cBhvr>
                                      <p:to>
                                        <p:strVal val="visible"/>
                                      </p:to>
                                    </p:set>
                                    <p:anim calcmode="lin" valueType="num">
                                      <p:cBhvr additive="base">
                                        <p:cTn id="7" dur="500" fill="hold"/>
                                        <p:tgtEl>
                                          <p:spTgt spid="69641"/>
                                        </p:tgtEl>
                                        <p:attrNameLst>
                                          <p:attrName>ppt_x</p:attrName>
                                        </p:attrNameLst>
                                      </p:cBhvr>
                                      <p:tavLst>
                                        <p:tav tm="0">
                                          <p:val>
                                            <p:strVal val="0-#ppt_w/2"/>
                                          </p:val>
                                        </p:tav>
                                        <p:tav tm="100000">
                                          <p:val>
                                            <p:strVal val="#ppt_x"/>
                                          </p:val>
                                        </p:tav>
                                      </p:tavLst>
                                    </p:anim>
                                    <p:anim calcmode="lin" valueType="num">
                                      <p:cBhvr additive="base">
                                        <p:cTn id="8" dur="500" fill="hold"/>
                                        <p:tgtEl>
                                          <p:spTgt spid="69641"/>
                                        </p:tgtEl>
                                        <p:attrNameLst>
                                          <p:attrName>ppt_y</p:attrName>
                                        </p:attrNameLst>
                                      </p:cBhvr>
                                      <p:tavLst>
                                        <p:tav tm="0">
                                          <p:val>
                                            <p:strVal val="0-#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26629"/>
                                        </p:tgtEl>
                                        <p:attrNameLst>
                                          <p:attrName>style.visibility</p:attrName>
                                        </p:attrNameLst>
                                      </p:cBhvr>
                                      <p:to>
                                        <p:strVal val="visible"/>
                                      </p:to>
                                    </p:set>
                                    <p:anim calcmode="lin" valueType="num">
                                      <p:cBhvr additive="base">
                                        <p:cTn id="11" dur="500" fill="hold"/>
                                        <p:tgtEl>
                                          <p:spTgt spid="26629"/>
                                        </p:tgtEl>
                                        <p:attrNameLst>
                                          <p:attrName>ppt_x</p:attrName>
                                        </p:attrNameLst>
                                      </p:cBhvr>
                                      <p:tavLst>
                                        <p:tav tm="0">
                                          <p:val>
                                            <p:strVal val="1+#ppt_w/2"/>
                                          </p:val>
                                        </p:tav>
                                        <p:tav tm="100000">
                                          <p:val>
                                            <p:strVal val="#ppt_x"/>
                                          </p:val>
                                        </p:tav>
                                      </p:tavLst>
                                    </p:anim>
                                    <p:anim calcmode="lin" valueType="num">
                                      <p:cBhvr additive="base">
                                        <p:cTn id="12" dur="500" fill="hold"/>
                                        <p:tgtEl>
                                          <p:spTgt spid="266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22"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69638" name="Text Box 6"/>
          <p:cNvSpPr txBox="1">
            <a:spLocks noChangeArrowheads="1"/>
          </p:cNvSpPr>
          <p:nvPr/>
        </p:nvSpPr>
        <p:spPr bwMode="auto">
          <a:xfrm>
            <a:off x="1219200" y="1600200"/>
            <a:ext cx="7086600" cy="2862263"/>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6000" dirty="0">
                <a:solidFill>
                  <a:schemeClr val="bg1"/>
                </a:solidFill>
                <a:effectLst>
                  <a:outerShdw blurRad="38100" dist="38100" dir="2700000" algn="tl">
                    <a:srgbClr val="000000"/>
                  </a:outerShdw>
                </a:effectLst>
                <a:latin typeface="Times" pitchFamily="-111" charset="0"/>
              </a:rPr>
              <a:t>Let’s take a little stroll through history since the Reformation. </a:t>
            </a:r>
            <a:endParaRPr lang="en-US" dirty="0">
              <a:latin typeface="Times" pitchFamily="-111" charset="0"/>
            </a:endParaRPr>
          </a:p>
        </p:txBody>
      </p:sp>
      <p:sp>
        <p:nvSpPr>
          <p:cNvPr id="69641" name="WordArt 9"/>
          <p:cNvSpPr>
            <a:spLocks noChangeArrowheads="1" noChangeShapeType="1" noTextEdit="1"/>
          </p:cNvSpPr>
          <p:nvPr/>
        </p:nvSpPr>
        <p:spPr bwMode="auto">
          <a:xfrm>
            <a:off x="2133600" y="2971800"/>
            <a:ext cx="5638800" cy="2133600"/>
          </a:xfrm>
          <a:prstGeom prst="rect">
            <a:avLst/>
          </a:prstGeom>
        </p:spPr>
        <p:txBody>
          <a:bodyPr wrap="none" fromWordArt="1">
            <a:prstTxWarp prst="textCascadeUp">
              <a:avLst>
                <a:gd name="adj" fmla="val 44444"/>
              </a:avLst>
            </a:prstTxWarp>
            <a:scene3d>
              <a:camera prst="legacyPerspectiveTopLeft">
                <a:rot lat="0" lon="20519989" rev="0"/>
              </a:camera>
              <a:lightRig rig="legacyHarsh3" dir="r"/>
            </a:scene3d>
            <a:sp3d extrusionH="430200" prstMaterial="legacyMatte">
              <a:extrusionClr>
                <a:srgbClr val="006600"/>
              </a:extrusionClr>
            </a:sp3d>
          </a:bodyPr>
          <a:lstStyle/>
          <a:p>
            <a:pPr algn="ctr"/>
            <a:endParaRPr lang="en-US" sz="6600" kern="10">
              <a:ln w="9525">
                <a:round/>
                <a:headEnd/>
                <a:tailEnd/>
              </a:ln>
              <a:gradFill rotWithShape="1">
                <a:gsLst>
                  <a:gs pos="0">
                    <a:srgbClr val="767676"/>
                  </a:gs>
                  <a:gs pos="100000">
                    <a:schemeClr val="bg1"/>
                  </a:gs>
                </a:gsLst>
                <a:lin ang="18900000" scaled="1"/>
              </a:gradFill>
              <a:latin typeface="Impact"/>
              <a:ea typeface="Impact"/>
              <a:cs typeface="Impact"/>
            </a:endParaRPr>
          </a:p>
        </p:txBody>
      </p:sp>
    </p:spTree>
  </p:cSld>
  <p:clrMapOvr>
    <a:masterClrMapping/>
  </p:clrMapOvr>
  <p:transition>
    <p:blinds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2770"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18440" name="Text Box 8"/>
          <p:cNvSpPr txBox="1">
            <a:spLocks noChangeArrowheads="1"/>
          </p:cNvSpPr>
          <p:nvPr/>
        </p:nvSpPr>
        <p:spPr bwMode="auto">
          <a:xfrm>
            <a:off x="5791200" y="3306763"/>
            <a:ext cx="1981200" cy="630237"/>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sz="3500" b="1" dirty="0">
                <a:solidFill>
                  <a:schemeClr val="tx1"/>
                </a:solidFill>
                <a:effectLst>
                  <a:outerShdw blurRad="38100" dist="38100" dir="2700000" algn="tl">
                    <a:srgbClr val="FFFFFF"/>
                  </a:outerShdw>
                </a:effectLst>
                <a:latin typeface="Times" pitchFamily="-111" charset="0"/>
              </a:rPr>
              <a:t>1517 AD</a:t>
            </a:r>
            <a:endParaRPr lang="en-US" sz="3500" dirty="0">
              <a:solidFill>
                <a:schemeClr val="tx1"/>
              </a:solidFill>
              <a:latin typeface="Times" pitchFamily="-111" charset="0"/>
            </a:endParaRPr>
          </a:p>
        </p:txBody>
      </p:sp>
      <p:grpSp>
        <p:nvGrpSpPr>
          <p:cNvPr id="2" name="Group 13"/>
          <p:cNvGrpSpPr>
            <a:grpSpLocks/>
          </p:cNvGrpSpPr>
          <p:nvPr/>
        </p:nvGrpSpPr>
        <p:grpSpPr bwMode="auto">
          <a:xfrm>
            <a:off x="1323975" y="533400"/>
            <a:ext cx="6372225" cy="4927600"/>
            <a:chOff x="834" y="336"/>
            <a:chExt cx="4014" cy="3104"/>
          </a:xfrm>
          <a:effectLst>
            <a:glow rad="228600">
              <a:schemeClr val="accent4">
                <a:alpha val="75000"/>
              </a:schemeClr>
            </a:glow>
          </a:effectLst>
        </p:grpSpPr>
        <p:sp>
          <p:nvSpPr>
            <p:cNvPr id="18438" name="Text Box 6"/>
            <p:cNvSpPr txBox="1">
              <a:spLocks noChangeArrowheads="1"/>
            </p:cNvSpPr>
            <p:nvPr/>
          </p:nvSpPr>
          <p:spPr bwMode="auto">
            <a:xfrm>
              <a:off x="1056" y="336"/>
              <a:ext cx="3792" cy="404"/>
            </a:xfrm>
            <a:prstGeom prst="rect">
              <a:avLst/>
            </a:prstGeom>
            <a:noFill/>
            <a:ln w="9525">
              <a:noFill/>
              <a:miter lim="800000"/>
              <a:headEnd/>
              <a:tailEnd/>
            </a:ln>
            <a:effectLst/>
          </p:spPr>
          <p:txBody>
            <a:bodyPr>
              <a:prstTxWarp prst="textNoShape">
                <a:avLst/>
              </a:prstTxWarp>
              <a:spAutoFit/>
            </a:bodyPr>
            <a:lstStyle/>
            <a:p>
              <a:pPr algn="ctr">
                <a:spcBef>
                  <a:spcPct val="50000"/>
                </a:spcBef>
                <a:defRPr/>
              </a:pPr>
              <a:r>
                <a:rPr lang="en-US" sz="3600" dirty="0">
                  <a:solidFill>
                    <a:srgbClr val="FFFF00"/>
                  </a:solidFill>
                  <a:effectLst>
                    <a:outerShdw blurRad="38100" dist="38100" dir="2700000" algn="tl">
                      <a:srgbClr val="000000"/>
                    </a:outerShdw>
                  </a:effectLst>
                  <a:latin typeface="Times" pitchFamily="-111" charset="0"/>
                </a:rPr>
                <a:t>Reformation: Martin Luther</a:t>
              </a:r>
            </a:p>
          </p:txBody>
        </p:sp>
        <p:pic>
          <p:nvPicPr>
            <p:cNvPr id="32775" name="Picture 12"/>
            <p:cNvPicPr>
              <a:picLocks noChangeAspect="1" noChangeArrowheads="1"/>
            </p:cNvPicPr>
            <p:nvPr/>
          </p:nvPicPr>
          <p:blipFill>
            <a:blip r:embed="rId4"/>
            <a:srcRect/>
            <a:stretch>
              <a:fillRect/>
            </a:stretch>
          </p:blipFill>
          <p:spPr bwMode="auto">
            <a:xfrm>
              <a:off x="834" y="1200"/>
              <a:ext cx="2430" cy="2240"/>
            </a:xfrm>
            <a:prstGeom prst="rect">
              <a:avLst/>
            </a:prstGeom>
            <a:noFill/>
            <a:ln w="9525">
              <a:noFill/>
              <a:miter lim="800000"/>
              <a:headEnd/>
              <a:tailEnd/>
            </a:ln>
          </p:spPr>
        </p:pic>
      </p:grpSp>
      <p:sp>
        <p:nvSpPr>
          <p:cNvPr id="32773" name="TextBox 6"/>
          <p:cNvSpPr txBox="1">
            <a:spLocks noChangeArrowheads="1"/>
          </p:cNvSpPr>
          <p:nvPr/>
        </p:nvSpPr>
        <p:spPr bwMode="auto">
          <a:xfrm>
            <a:off x="2514600" y="5562600"/>
            <a:ext cx="1676400" cy="400050"/>
          </a:xfrm>
          <a:prstGeom prst="rect">
            <a:avLst/>
          </a:prstGeom>
          <a:noFill/>
          <a:ln w="9525">
            <a:noFill/>
            <a:miter lim="800000"/>
            <a:headEnd/>
            <a:tailEnd/>
          </a:ln>
        </p:spPr>
        <p:txBody>
          <a:bodyPr>
            <a:prstTxWarp prst="textNoShape">
              <a:avLst/>
            </a:prstTxWarp>
            <a:spAutoFit/>
          </a:bodyPr>
          <a:lstStyle/>
          <a:p>
            <a:r>
              <a:rPr lang="en-US" sz="2000" b="1" dirty="0">
                <a:solidFill>
                  <a:srgbClr val="CCFFCC"/>
                </a:solidFill>
                <a:effectLst>
                  <a:outerShdw blurRad="38100" dist="38100" dir="2700000" algn="tl">
                    <a:srgbClr val="000000">
                      <a:alpha val="43137"/>
                    </a:srgbClr>
                  </a:outerShdw>
                </a:effectLst>
              </a:rPr>
              <a:t>(1483-1546)</a:t>
            </a:r>
          </a:p>
        </p:txBody>
      </p:sp>
    </p:spTree>
  </p:cSld>
  <p:clrMapOvr>
    <a:masterClrMapping/>
  </p:clrMapOvr>
  <p:transition>
    <p:comb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4818" name="Picture 2"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34819" name="Line 6"/>
          <p:cNvSpPr>
            <a:spLocks noChangeShapeType="1"/>
          </p:cNvSpPr>
          <p:nvPr/>
        </p:nvSpPr>
        <p:spPr bwMode="auto">
          <a:xfrm>
            <a:off x="0" y="3962400"/>
            <a:ext cx="9144000" cy="0"/>
          </a:xfrm>
          <a:prstGeom prst="line">
            <a:avLst/>
          </a:prstGeom>
          <a:noFill/>
          <a:ln w="76200">
            <a:solidFill>
              <a:schemeClr val="tx1"/>
            </a:solidFill>
            <a:round/>
            <a:headEnd/>
            <a:tailEnd type="stealth" w="med" len="med"/>
          </a:ln>
        </p:spPr>
        <p:txBody>
          <a:bodyPr wrap="none" anchor="ctr">
            <a:prstTxWarp prst="textNoShape">
              <a:avLst/>
            </a:prstTxWarp>
          </a:bodyPr>
          <a:lstStyle/>
          <a:p>
            <a:endParaRPr lang="en-US"/>
          </a:p>
        </p:txBody>
      </p:sp>
      <p:sp>
        <p:nvSpPr>
          <p:cNvPr id="34820" name="Line 8"/>
          <p:cNvSpPr>
            <a:spLocks noChangeShapeType="1"/>
          </p:cNvSpPr>
          <p:nvPr/>
        </p:nvSpPr>
        <p:spPr bwMode="auto">
          <a:xfrm>
            <a:off x="8610600" y="3810000"/>
            <a:ext cx="0" cy="3048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20490" name="Text Box 10"/>
          <p:cNvSpPr txBox="1">
            <a:spLocks noChangeArrowheads="1"/>
          </p:cNvSpPr>
          <p:nvPr/>
        </p:nvSpPr>
        <p:spPr bwMode="auto">
          <a:xfrm>
            <a:off x="228600" y="4114800"/>
            <a:ext cx="914400" cy="457200"/>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1517</a:t>
            </a:r>
            <a:endParaRPr lang="en-US">
              <a:solidFill>
                <a:schemeClr val="tx1"/>
              </a:solidFill>
              <a:latin typeface="Times" pitchFamily="-111" charset="0"/>
            </a:endParaRPr>
          </a:p>
        </p:txBody>
      </p:sp>
      <p:sp>
        <p:nvSpPr>
          <p:cNvPr id="34822" name="Line 12"/>
          <p:cNvSpPr>
            <a:spLocks noChangeShapeType="1"/>
          </p:cNvSpPr>
          <p:nvPr/>
        </p:nvSpPr>
        <p:spPr bwMode="auto">
          <a:xfrm>
            <a:off x="642938" y="3810000"/>
            <a:ext cx="0" cy="304800"/>
          </a:xfrm>
          <a:prstGeom prst="line">
            <a:avLst/>
          </a:prstGeom>
          <a:noFill/>
          <a:ln w="38100">
            <a:solidFill>
              <a:schemeClr val="tx1"/>
            </a:solidFill>
            <a:round/>
            <a:headEnd/>
            <a:tailEnd/>
          </a:ln>
        </p:spPr>
        <p:txBody>
          <a:bodyPr wrap="none" anchor="ctr">
            <a:prstTxWarp prst="textNoShape">
              <a:avLst/>
            </a:prstTxWarp>
          </a:bodyPr>
          <a:lstStyle/>
          <a:p>
            <a:endParaRPr lang="en-US"/>
          </a:p>
        </p:txBody>
      </p:sp>
      <p:sp>
        <p:nvSpPr>
          <p:cNvPr id="34823" name="Text Box 18"/>
          <p:cNvSpPr txBox="1">
            <a:spLocks noChangeArrowheads="1"/>
          </p:cNvSpPr>
          <p:nvPr/>
        </p:nvSpPr>
        <p:spPr bwMode="auto">
          <a:xfrm>
            <a:off x="2438400" y="2514600"/>
            <a:ext cx="4724400" cy="1143000"/>
          </a:xfrm>
          <a:prstGeom prst="rect">
            <a:avLst/>
          </a:prstGeom>
          <a:noFill/>
          <a:ln w="9525">
            <a:noFill/>
            <a:miter lim="800000"/>
            <a:headEnd/>
            <a:tailEnd/>
          </a:ln>
        </p:spPr>
        <p:txBody>
          <a:bodyPr>
            <a:prstTxWarp prst="textNoShape">
              <a:avLst/>
            </a:prstTxWarp>
            <a:spAutoFit/>
          </a:bodyPr>
          <a:lstStyle/>
          <a:p>
            <a:pPr>
              <a:spcBef>
                <a:spcPct val="50000"/>
              </a:spcBef>
            </a:pPr>
            <a:r>
              <a:rPr lang="en-US" sz="6000">
                <a:solidFill>
                  <a:schemeClr val="tx1"/>
                </a:solidFill>
                <a:latin typeface="Lucida Handwriting" pitchFamily="4" charset="0"/>
              </a:rPr>
              <a:t>275 years</a:t>
            </a:r>
            <a:endParaRPr lang="en-US">
              <a:solidFill>
                <a:schemeClr val="tx1"/>
              </a:solidFill>
              <a:latin typeface="Lucida Handwriting" pitchFamily="4" charset="0"/>
            </a:endParaRPr>
          </a:p>
        </p:txBody>
      </p:sp>
      <p:pic>
        <p:nvPicPr>
          <p:cNvPr id="34824" name="Picture 19"/>
          <p:cNvPicPr>
            <a:picLocks noChangeAspect="1" noChangeArrowheads="1"/>
          </p:cNvPicPr>
          <p:nvPr/>
        </p:nvPicPr>
        <p:blipFill>
          <a:blip r:embed="rId4"/>
          <a:srcRect/>
          <a:stretch>
            <a:fillRect/>
          </a:stretch>
        </p:blipFill>
        <p:spPr bwMode="auto">
          <a:xfrm>
            <a:off x="171450" y="2906713"/>
            <a:ext cx="960438" cy="885825"/>
          </a:xfrm>
          <a:prstGeom prst="rect">
            <a:avLst/>
          </a:prstGeom>
          <a:noFill/>
          <a:ln w="9525">
            <a:solidFill>
              <a:schemeClr val="tx1"/>
            </a:solidFill>
            <a:miter lim="800000"/>
            <a:headEnd/>
            <a:tailEnd/>
          </a:ln>
        </p:spPr>
      </p:pic>
      <p:grpSp>
        <p:nvGrpSpPr>
          <p:cNvPr id="2" name="Group 21"/>
          <p:cNvGrpSpPr>
            <a:grpSpLocks/>
          </p:cNvGrpSpPr>
          <p:nvPr/>
        </p:nvGrpSpPr>
        <p:grpSpPr bwMode="auto">
          <a:xfrm>
            <a:off x="8196263" y="2817813"/>
            <a:ext cx="914400" cy="1841500"/>
            <a:chOff x="5163" y="1775"/>
            <a:chExt cx="576" cy="1160"/>
          </a:xfrm>
        </p:grpSpPr>
        <p:sp>
          <p:nvSpPr>
            <p:cNvPr id="20487" name="Text Box 7"/>
            <p:cNvSpPr txBox="1">
              <a:spLocks noChangeArrowheads="1"/>
            </p:cNvSpPr>
            <p:nvPr/>
          </p:nvSpPr>
          <p:spPr bwMode="auto">
            <a:xfrm>
              <a:off x="5163" y="2647"/>
              <a:ext cx="576" cy="288"/>
            </a:xfrm>
            <a:prstGeom prst="rect">
              <a:avLst/>
            </a:prstGeom>
            <a:noFill/>
            <a:ln w="9525">
              <a:noFill/>
              <a:miter lim="800000"/>
              <a:headEnd/>
              <a:tailEnd/>
            </a:ln>
            <a:effectLst/>
          </p:spPr>
          <p:txBody>
            <a:bodyPr>
              <a:prstTxWarp prst="textNoShape">
                <a:avLst/>
              </a:prstTxWarp>
              <a:spAutoFit/>
            </a:bodyPr>
            <a:lstStyle/>
            <a:p>
              <a:pPr>
                <a:spcBef>
                  <a:spcPct val="50000"/>
                </a:spcBef>
                <a:defRPr/>
              </a:pPr>
              <a:r>
                <a:rPr lang="en-US" b="1">
                  <a:solidFill>
                    <a:schemeClr val="tx1"/>
                  </a:solidFill>
                  <a:effectLst>
                    <a:outerShdw blurRad="38100" dist="38100" dir="2700000" algn="tl">
                      <a:srgbClr val="FFFFFF"/>
                    </a:outerShdw>
                  </a:effectLst>
                  <a:latin typeface="Times" pitchFamily="-111" charset="0"/>
                </a:rPr>
                <a:t>1792</a:t>
              </a:r>
              <a:endParaRPr lang="en-US">
                <a:solidFill>
                  <a:schemeClr val="tx1"/>
                </a:solidFill>
                <a:latin typeface="Times" pitchFamily="-111" charset="0"/>
              </a:endParaRPr>
            </a:p>
          </p:txBody>
        </p:sp>
        <p:pic>
          <p:nvPicPr>
            <p:cNvPr id="34829" name="Picture 20"/>
            <p:cNvPicPr>
              <a:picLocks noChangeAspect="1" noChangeArrowheads="1"/>
            </p:cNvPicPr>
            <p:nvPr/>
          </p:nvPicPr>
          <p:blipFill>
            <a:blip r:embed="rId5"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77" y="1775"/>
              <a:ext cx="449" cy="625"/>
            </a:xfrm>
            <a:prstGeom prst="rect">
              <a:avLst/>
            </a:prstGeom>
            <a:noFill/>
            <a:ln w="9525">
              <a:solidFill>
                <a:schemeClr val="tx1"/>
              </a:solidFill>
              <a:miter lim="800000"/>
              <a:headEnd/>
              <a:tailEnd/>
            </a:ln>
          </p:spPr>
        </p:pic>
      </p:grpSp>
      <p:sp>
        <p:nvSpPr>
          <p:cNvPr id="12" name="TextBox 11"/>
          <p:cNvSpPr txBox="1"/>
          <p:nvPr/>
        </p:nvSpPr>
        <p:spPr>
          <a:xfrm>
            <a:off x="152400" y="2286000"/>
            <a:ext cx="1219200" cy="457200"/>
          </a:xfrm>
          <a:prstGeom prst="rect">
            <a:avLst/>
          </a:prstGeom>
          <a:noFill/>
        </p:spPr>
        <p:txBody>
          <a:bodyPr>
            <a:spAutoFit/>
          </a:bodyPr>
          <a:lstStyle/>
          <a:p>
            <a:pPr>
              <a:defRPr/>
            </a:pPr>
            <a:r>
              <a:rPr lang="en-US" b="1" dirty="0">
                <a:solidFill>
                  <a:srgbClr val="FFFFFF"/>
                </a:solidFill>
                <a:effectLst>
                  <a:outerShdw blurRad="38100" dist="38100" dir="2700000" algn="tl">
                    <a:srgbClr val="000000">
                      <a:alpha val="43137"/>
                    </a:srgbClr>
                  </a:outerShdw>
                </a:effectLst>
                <a:latin typeface="Times New Roman"/>
                <a:cs typeface="Times New Roman"/>
              </a:rPr>
              <a:t>Luther</a:t>
            </a:r>
          </a:p>
        </p:txBody>
      </p:sp>
      <p:sp>
        <p:nvSpPr>
          <p:cNvPr id="3" name="TextBox 2"/>
          <p:cNvSpPr txBox="1"/>
          <p:nvPr/>
        </p:nvSpPr>
        <p:spPr>
          <a:xfrm>
            <a:off x="8001000" y="2286000"/>
            <a:ext cx="1109663" cy="457200"/>
          </a:xfrm>
          <a:prstGeom prst="rect">
            <a:avLst/>
          </a:prstGeom>
          <a:noFill/>
        </p:spPr>
        <p:txBody>
          <a:bodyPr wrap="square" rtlCol="0">
            <a:spAutoFit/>
          </a:bodyPr>
          <a:lstStyle/>
          <a:p>
            <a:pPr algn="ctr"/>
            <a:r>
              <a:rPr lang="en-US" b="1" dirty="0">
                <a:solidFill>
                  <a:schemeClr val="tx1"/>
                </a:solidFill>
                <a:latin typeface="Times New Roman" panose="02020603050405020304" pitchFamily="18" charset="0"/>
                <a:cs typeface="Times New Roman" panose="02020603050405020304" pitchFamily="18" charset="0"/>
              </a:rPr>
              <a:t>Carey</a:t>
            </a:r>
          </a:p>
        </p:txBody>
      </p:sp>
    </p:spTree>
  </p:cSld>
  <p:clrMapOvr>
    <a:masterClrMapping/>
  </p:clrMapOvr>
  <p:transition>
    <p:blind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152400" y="304800"/>
            <a:ext cx="8839200" cy="1143000"/>
          </a:xfrm>
        </p:spPr>
        <p:txBody>
          <a:bodyPr/>
          <a:lstStyle/>
          <a:p>
            <a:pPr>
              <a:defRPr/>
            </a:pPr>
            <a:r>
              <a:rPr lang="en-US" sz="3200" dirty="0">
                <a:solidFill>
                  <a:srgbClr val="FFFF00"/>
                </a:solidFill>
                <a:effectLst>
                  <a:outerShdw blurRad="38100" dist="38100" dir="2700000" algn="tl">
                    <a:srgbClr val="000000"/>
                  </a:outerShdw>
                </a:effectLst>
                <a:ea typeface="+mj-ea"/>
                <a:cs typeface="+mj-cs"/>
              </a:rPr>
              <a:t>William Carey: “The Father of Modern Missions”</a:t>
            </a:r>
            <a:endParaRPr lang="en-US" sz="6000" dirty="0">
              <a:solidFill>
                <a:srgbClr val="FFFF00"/>
              </a:solidFill>
              <a:effectLst>
                <a:outerShdw blurRad="38100" dist="38100" dir="2700000" algn="tl">
                  <a:srgbClr val="FFFFFF"/>
                </a:outerShdw>
              </a:effectLst>
              <a:ea typeface="+mj-ea"/>
              <a:cs typeface="+mj-cs"/>
            </a:endParaRPr>
          </a:p>
        </p:txBody>
      </p:sp>
      <p:pic>
        <p:nvPicPr>
          <p:cNvPr id="36867" name="Picture 3" descr="&#10;PSP Globe.tif                                                  0000B37FiBook HD                       ABA78158:"/>
          <p:cNvPicPr>
            <a:picLocks noChangeAspect="1" noChangeArrowheads="1"/>
          </p:cNvPicPr>
          <p:nvPr/>
        </p:nvPicPr>
        <p:blipFill>
          <a:blip r:embed="rId3" cstate="print">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96200" y="5410200"/>
            <a:ext cx="1298575" cy="1355725"/>
          </a:xfrm>
          <a:prstGeom prst="rect">
            <a:avLst/>
          </a:prstGeom>
          <a:gradFill rotWithShape="0">
            <a:gsLst>
              <a:gs pos="0">
                <a:srgbClr val="FFFFFF"/>
              </a:gs>
              <a:gs pos="100000">
                <a:srgbClr val="000094"/>
              </a:gs>
            </a:gsLst>
            <a:lin ang="5400000" scaled="1"/>
          </a:gradFill>
          <a:ln w="9525">
            <a:solidFill>
              <a:srgbClr val="22228B"/>
            </a:solidFill>
            <a:miter lim="800000"/>
            <a:headEnd/>
            <a:tailEnd/>
          </a:ln>
        </p:spPr>
      </p:pic>
      <p:sp>
        <p:nvSpPr>
          <p:cNvPr id="8199" name="Text Box 7"/>
          <p:cNvSpPr txBox="1">
            <a:spLocks noChangeArrowheads="1"/>
          </p:cNvSpPr>
          <p:nvPr/>
        </p:nvSpPr>
        <p:spPr bwMode="auto">
          <a:xfrm>
            <a:off x="3505200" y="1371600"/>
            <a:ext cx="5105400" cy="1323439"/>
          </a:xfrm>
          <a:prstGeom prst="rect">
            <a:avLst/>
          </a:prstGeom>
          <a:noFill/>
          <a:ln w="9525">
            <a:noFill/>
            <a:miter lim="800000"/>
            <a:headEnd/>
            <a:tailEnd/>
          </a:ln>
          <a:effectLst/>
        </p:spPr>
        <p:txBody>
          <a:bodyPr wrap="square">
            <a:prstTxWarp prst="textNoShape">
              <a:avLst/>
            </a:prstTxWarp>
            <a:spAutoFit/>
          </a:bodyPr>
          <a:lstStyle/>
          <a:p>
            <a:pPr>
              <a:defRPr/>
            </a:pPr>
            <a:r>
              <a:rPr lang="en-US" sz="1200" dirty="0">
                <a:solidFill>
                  <a:srgbClr val="CCFFCC"/>
                </a:solidFill>
                <a:effectLst>
                  <a:outerShdw blurRad="38100" dist="38100" dir="2700000" algn="tl">
                    <a:srgbClr val="000000">
                      <a:alpha val="43137"/>
                    </a:srgbClr>
                  </a:outerShdw>
                </a:effectLst>
              </a:rPr>
              <a:t> </a:t>
            </a:r>
            <a:r>
              <a:rPr lang="en-US" sz="2800" b="1" dirty="0">
                <a:solidFill>
                  <a:srgbClr val="CCFFCC"/>
                </a:solidFill>
                <a:effectLst>
                  <a:outerShdw blurRad="38100" dist="38100" dir="2700000" algn="tl">
                    <a:srgbClr val="000000">
                      <a:alpha val="43137"/>
                    </a:srgbClr>
                  </a:outerShdw>
                </a:effectLst>
              </a:rPr>
              <a:t>“Lo, I am with you always, even unto the end of the world.” </a:t>
            </a:r>
          </a:p>
          <a:p>
            <a:pPr>
              <a:defRPr/>
            </a:pPr>
            <a:r>
              <a:rPr lang="en-US" b="1" i="1" dirty="0">
                <a:solidFill>
                  <a:schemeClr val="tx1"/>
                </a:solidFill>
                <a:effectLst>
                  <a:outerShdw blurRad="38100" dist="38100" dir="2700000" algn="tl">
                    <a:srgbClr val="FFFFFF"/>
                  </a:outerShdw>
                </a:effectLst>
              </a:rPr>
              <a:t>		Matt. 28:20b</a:t>
            </a:r>
            <a:r>
              <a:rPr lang="en-US" b="1" dirty="0">
                <a:solidFill>
                  <a:schemeClr val="tx1"/>
                </a:solidFill>
                <a:effectLst>
                  <a:outerShdw blurRad="38100" dist="38100" dir="2700000" algn="tl">
                    <a:srgbClr val="FFFFFF"/>
                  </a:outerShdw>
                </a:effectLst>
              </a:rPr>
              <a:t> </a:t>
            </a:r>
          </a:p>
        </p:txBody>
      </p:sp>
      <p:sp>
        <p:nvSpPr>
          <p:cNvPr id="8200" name="Text Box 8"/>
          <p:cNvSpPr txBox="1">
            <a:spLocks noChangeArrowheads="1"/>
          </p:cNvSpPr>
          <p:nvPr/>
        </p:nvSpPr>
        <p:spPr bwMode="auto">
          <a:xfrm>
            <a:off x="3581400" y="2695040"/>
            <a:ext cx="5181600" cy="3477875"/>
          </a:xfrm>
          <a:prstGeom prst="rect">
            <a:avLst/>
          </a:prstGeom>
          <a:noFill/>
          <a:ln w="9525">
            <a:noFill/>
            <a:miter lim="800000"/>
            <a:headEnd/>
            <a:tailEnd/>
          </a:ln>
          <a:effectLst/>
        </p:spPr>
        <p:txBody>
          <a:bodyPr wrap="square">
            <a:prstTxWarp prst="textNoShape">
              <a:avLst/>
            </a:prstTxWarp>
            <a:spAutoFit/>
          </a:bodyPr>
          <a:lstStyle/>
          <a:p>
            <a:pPr>
              <a:defRPr/>
            </a:pPr>
            <a:r>
              <a:rPr lang="en-US" sz="2800" b="1" dirty="0">
                <a:solidFill>
                  <a:srgbClr val="CCFFCC"/>
                </a:solidFill>
                <a:effectLst>
                  <a:outerShdw blurRad="38100" dist="38100" dir="2700000" algn="tl">
                    <a:srgbClr val="000000">
                      <a:alpha val="43137"/>
                    </a:srgbClr>
                  </a:outerShdw>
                </a:effectLst>
              </a:rPr>
              <a:t>“Go ye therefore, and teach all nations, baptizing them in the name of the Father, and of the Son, and of the Holy Ghost: teaching them to observe all  things whatsoever I have commanded you.”   </a:t>
            </a:r>
          </a:p>
          <a:p>
            <a:pPr>
              <a:defRPr/>
            </a:pPr>
            <a:r>
              <a:rPr lang="en-US" b="1" dirty="0">
                <a:solidFill>
                  <a:srgbClr val="000000"/>
                </a:solidFill>
              </a:rPr>
              <a:t>	          </a:t>
            </a:r>
            <a:r>
              <a:rPr lang="en-US" b="1" i="1" dirty="0">
                <a:solidFill>
                  <a:srgbClr val="000000"/>
                </a:solidFill>
                <a:effectLst>
                  <a:outerShdw blurRad="38100" dist="38100" dir="2700000" algn="tl">
                    <a:srgbClr val="FFFFFF"/>
                  </a:outerShdw>
                </a:effectLst>
              </a:rPr>
              <a:t>Matt. 28:19-20a</a:t>
            </a:r>
            <a:r>
              <a:rPr lang="en-US" b="1" dirty="0">
                <a:solidFill>
                  <a:srgbClr val="000000"/>
                </a:solidFill>
                <a:effectLst>
                  <a:outerShdw blurRad="38100" dist="38100" dir="2700000" algn="tl">
                    <a:srgbClr val="FFFFFF"/>
                  </a:outerShdw>
                </a:effectLst>
              </a:rPr>
              <a:t> </a:t>
            </a:r>
          </a:p>
        </p:txBody>
      </p:sp>
      <p:pic>
        <p:nvPicPr>
          <p:cNvPr id="36870" name="Picture 9"/>
          <p:cNvPicPr>
            <a:picLocks noChangeAspect="1" noChangeArrowheads="1"/>
          </p:cNvPicPr>
          <p:nvPr/>
        </p:nvPicPr>
        <p:blipFill>
          <a:blip r:embed="rId4"/>
          <a:srcRect/>
          <a:stretch>
            <a:fillRect/>
          </a:stretch>
        </p:blipFill>
        <p:spPr bwMode="auto">
          <a:xfrm>
            <a:off x="381000" y="1600200"/>
            <a:ext cx="2844800" cy="3962400"/>
          </a:xfrm>
          <a:prstGeom prst="rect">
            <a:avLst/>
          </a:prstGeom>
          <a:noFill/>
          <a:ln w="12700">
            <a:solidFill>
              <a:schemeClr val="tx1"/>
            </a:solidFill>
            <a:miter lim="800000"/>
            <a:headEnd/>
            <a:tailEnd/>
          </a:ln>
          <a:effectLst>
            <a:glow rad="139700">
              <a:schemeClr val="accent1">
                <a:alpha val="75000"/>
              </a:schemeClr>
            </a:glow>
          </a:effectLst>
        </p:spPr>
      </p:pic>
      <p:sp>
        <p:nvSpPr>
          <p:cNvPr id="36871" name="TextBox 7"/>
          <p:cNvSpPr txBox="1">
            <a:spLocks noChangeArrowheads="1"/>
          </p:cNvSpPr>
          <p:nvPr/>
        </p:nvSpPr>
        <p:spPr bwMode="auto">
          <a:xfrm>
            <a:off x="1143000" y="5638800"/>
            <a:ext cx="1905000" cy="400050"/>
          </a:xfrm>
          <a:prstGeom prst="rect">
            <a:avLst/>
          </a:prstGeom>
          <a:noFill/>
          <a:ln w="9525">
            <a:noFill/>
            <a:miter lim="800000"/>
            <a:headEnd/>
            <a:tailEnd/>
          </a:ln>
        </p:spPr>
        <p:txBody>
          <a:bodyPr wrap="square">
            <a:prstTxWarp prst="textNoShape">
              <a:avLst/>
            </a:prstTxWarp>
            <a:spAutoFit/>
          </a:bodyPr>
          <a:lstStyle/>
          <a:p>
            <a:r>
              <a:rPr lang="en-US" sz="2000" b="1" dirty="0">
                <a:solidFill>
                  <a:srgbClr val="CCFFCC"/>
                </a:solidFill>
                <a:effectLst>
                  <a:outerShdw blurRad="38100" dist="38100" dir="2700000" algn="tl">
                    <a:srgbClr val="000000">
                      <a:alpha val="43137"/>
                    </a:srgbClr>
                  </a:outerShdw>
                </a:effectLst>
              </a:rPr>
              <a:t>(1761-1834)</a:t>
            </a:r>
          </a:p>
        </p:txBody>
      </p:sp>
    </p:spTree>
  </p:cSld>
  <p:clrMapOvr>
    <a:masterClrMapping/>
  </p:clrMapOvr>
  <mc:AlternateContent>
    <mc:Choice xmlns:mp="http://schemas.microsoft.com/office/mac/powerpoint/2008/main" Requires="mp">
      <mc:AlternateContent>
        <mc:Choice Requires="mp">
          <mp:transition>
            <mp:cube dir="u"/>
          </mp:transition>
        </mc:Choice>
        <mc:Fallback xmlns:mc="http://schemas.openxmlformats.org/markup-compatibility/2006" xmlns:p="http://schemas.openxmlformats.org/presentationml/2006/main" xmlns:r="http://schemas.openxmlformats.org/officeDocument/2006/relationships" xmlns:a="http://schemas.openxmlformats.org/drawingml/2006/main" xmlns="">
          <p:transition>
            <p:cover dir="u"/>
          </p:transition>
        </mc:Fallback>
      </mc:AlternateContent>
    </mc:Choice>
    <mc:Fallback>
      <mc:AlternateContent>
        <mc:Choice Requires="mp">
          <p:transition>
            <p:cover dir="u"/>
          </p:transition>
        </mc:Choice>
        <mc:Fallback xmlns:mc="http://schemas.openxmlformats.org/markup-compatibility/2006" xmlns:p="http://schemas.openxmlformats.org/presentationml/2006/main" xmlns:r="http://schemas.openxmlformats.org/officeDocument/2006/relationships" xmlns:a="http://schemas.openxmlformats.org/drawingml/2006/main" xmlns="">
          <p:transition>
            <p:cover dir="u"/>
          </p:transition>
        </mc:Fallback>
      </mc:AlternateContent>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 calcmode="lin" valueType="num">
                                      <p:cBhvr additive="base">
                                        <p:cTn id="7" dur="500" fill="hold"/>
                                        <p:tgtEl>
                                          <p:spTgt spid="8199"/>
                                        </p:tgtEl>
                                        <p:attrNameLst>
                                          <p:attrName>ppt_x</p:attrName>
                                        </p:attrNameLst>
                                      </p:cBhvr>
                                      <p:tavLst>
                                        <p:tav tm="0">
                                          <p:val>
                                            <p:strVal val="1+#ppt_w/2"/>
                                          </p:val>
                                        </p:tav>
                                        <p:tav tm="100000">
                                          <p:val>
                                            <p:strVal val="#ppt_x"/>
                                          </p:val>
                                        </p:tav>
                                      </p:tavLst>
                                    </p:anim>
                                    <p:anim calcmode="lin" valueType="num">
                                      <p:cBhvr additive="base">
                                        <p:cTn id="8" dur="500" fill="hold"/>
                                        <p:tgtEl>
                                          <p:spTgt spid="81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8200"/>
                                        </p:tgtEl>
                                        <p:attrNameLst>
                                          <p:attrName>style.visibility</p:attrName>
                                        </p:attrNameLst>
                                      </p:cBhvr>
                                      <p:to>
                                        <p:strVal val="visible"/>
                                      </p:to>
                                    </p:set>
                                    <p:anim calcmode="lin" valueType="num">
                                      <p:cBhvr additive="base">
                                        <p:cTn id="13" dur="500" fill="hold"/>
                                        <p:tgtEl>
                                          <p:spTgt spid="8200"/>
                                        </p:tgtEl>
                                        <p:attrNameLst>
                                          <p:attrName>ppt_x</p:attrName>
                                        </p:attrNameLst>
                                      </p:cBhvr>
                                      <p:tavLst>
                                        <p:tav tm="0">
                                          <p:val>
                                            <p:strVal val="1+#ppt_w/2"/>
                                          </p:val>
                                        </p:tav>
                                        <p:tav tm="100000">
                                          <p:val>
                                            <p:strVal val="#ppt_x"/>
                                          </p:val>
                                        </p:tav>
                                      </p:tavLst>
                                    </p:anim>
                                    <p:anim calcmode="lin" valueType="num">
                                      <p:cBhvr additive="base">
                                        <p:cTn id="14" dur="500" fill="hold"/>
                                        <p:tgtEl>
                                          <p:spTgt spid="82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autoUpdateAnimBg="0"/>
      <p:bldP spid="8200" grpId="0" autoUpdateAnimBg="0"/>
    </p:bld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0000"/>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FF0000"/>
            </a:solidFill>
            <a:effectLst/>
            <a:latin typeface="Times" pitchFamily="-111"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32458</TotalTime>
  <Words>1857</Words>
  <Application>Microsoft Macintosh PowerPoint</Application>
  <PresentationFormat>On-screen Show (4:3)</PresentationFormat>
  <Paragraphs>315</Paragraphs>
  <Slides>49</Slides>
  <Notes>34</Notes>
  <HiddenSlides>0</HiddenSlides>
  <MMClips>0</MMClips>
  <ScaleCrop>false</ScaleCrop>
  <HeadingPairs>
    <vt:vector size="4" baseType="variant">
      <vt:variant>
        <vt:lpstr>Design Template</vt:lpstr>
      </vt:variant>
      <vt:variant>
        <vt:i4>1</vt:i4>
      </vt:variant>
      <vt:variant>
        <vt:lpstr>Slide Titles</vt:lpstr>
      </vt:variant>
      <vt:variant>
        <vt:i4>49</vt:i4>
      </vt:variant>
    </vt:vector>
  </HeadingPairs>
  <TitlesOfParts>
    <vt:vector size="50" baseType="lpstr">
      <vt:lpstr>Blank Presentation</vt:lpstr>
      <vt:lpstr>Slide 1</vt:lpstr>
      <vt:lpstr>P</vt:lpstr>
      <vt:lpstr>     Two Quotes      </vt:lpstr>
      <vt:lpstr>     Two Quotes       </vt:lpstr>
      <vt:lpstr>Slide 5</vt:lpstr>
      <vt:lpstr>Slide 6</vt:lpstr>
      <vt:lpstr>Slide 7</vt:lpstr>
      <vt:lpstr>Slide 8</vt:lpstr>
      <vt:lpstr>William Carey: “The Father of Modern Missions”</vt:lpstr>
      <vt:lpstr>Slide 10</vt:lpstr>
      <vt:lpstr>Slide 11</vt:lpstr>
      <vt:lpstr>Dr. Ralph Winter</vt:lpstr>
      <vt:lpstr>Yvonne Wood Huneycutt</vt:lpstr>
      <vt:lpstr>Dr. Ralph Winter</vt:lpstr>
      <vt:lpstr>The American Backstory</vt:lpstr>
      <vt:lpstr>Three Eras of Modern Missions</vt:lpstr>
      <vt:lpstr>Three Eras of Modern Missions</vt:lpstr>
      <vt:lpstr>Three Eras of Modern Missions</vt:lpstr>
      <vt:lpstr>Period of Transition from the  First and Second Eras</vt:lpstr>
      <vt:lpstr>Three Eras of Modern Missions</vt:lpstr>
      <vt:lpstr>Slide 21</vt:lpstr>
      <vt:lpstr>Four Stages of Missions Activity</vt:lpstr>
      <vt:lpstr>Four Stages of Missions Activity</vt:lpstr>
      <vt:lpstr>Four Stages of Missions Activity</vt:lpstr>
      <vt:lpstr>Four Stages of Missions Activity</vt:lpstr>
      <vt:lpstr>Four Stages of Missions Activity</vt:lpstr>
      <vt:lpstr>Three Eras of Modern Missions</vt:lpstr>
      <vt:lpstr>The “E” Scale</vt:lpstr>
      <vt:lpstr>Three Eras of Modern Missions</vt:lpstr>
      <vt:lpstr>Three Eras of Modern Missions</vt:lpstr>
      <vt:lpstr>Slide 31</vt:lpstr>
      <vt:lpstr>Slide 32</vt:lpstr>
      <vt:lpstr>Three Eras of Modern Missions</vt:lpstr>
      <vt:lpstr>Three Eras of Modern Missions</vt:lpstr>
      <vt:lpstr>Three Eras of Modern Missions</vt:lpstr>
      <vt:lpstr>Slide 36</vt:lpstr>
      <vt:lpstr>Sources of the Global  Missionary Force</vt:lpstr>
      <vt:lpstr>Two Millennia of Evangelizing Peoples</vt:lpstr>
      <vt:lpstr>The Spread of Christianity</vt:lpstr>
      <vt:lpstr>The Spread of Christianity</vt:lpstr>
      <vt:lpstr>The Spread of Christianity</vt:lpstr>
      <vt:lpstr>The Spread of Christianity</vt:lpstr>
      <vt:lpstr>World Christianity in 2010</vt:lpstr>
      <vt:lpstr>Discipling the World’s People</vt:lpstr>
      <vt:lpstr>Discipling the World’s People</vt:lpstr>
      <vt:lpstr>Discipling the World’s People</vt:lpstr>
      <vt:lpstr>Discipling the World’s People</vt:lpstr>
      <vt:lpstr>Slide 48</vt:lpstr>
      <vt:lpstr>Slide 49</vt:lpstr>
    </vt:vector>
  </TitlesOfParts>
  <Company>USCWM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Dave Flynn</dc:creator>
  <cp:lastModifiedBy>Bill Perry</cp:lastModifiedBy>
  <cp:revision>213</cp:revision>
  <dcterms:created xsi:type="dcterms:W3CDTF">2017-02-25T16:44:07Z</dcterms:created>
  <dcterms:modified xsi:type="dcterms:W3CDTF">2017-02-25T18:03:23Z</dcterms:modified>
</cp:coreProperties>
</file>