
<file path=[Content_Types].xml><?xml version="1.0" encoding="utf-8"?>
<Types xmlns="http://schemas.openxmlformats.org/package/2006/content-types">
  <Override PartName="/ppt/slides/slide45.xml" ContentType="application/vnd.openxmlformats-officedocument.presentationml.slide+xml"/>
  <Override PartName="/ppt/slides/slide18.xml" ContentType="application/vnd.openxmlformats-officedocument.presentationml.slide+xml"/>
  <Override PartName="/ppt/slides/slide9.xml" ContentType="application/vnd.openxmlformats-officedocument.presentationml.slide+xml"/>
  <Override PartName="/ppt/slides/slide41.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slides/slide38.xml" ContentType="application/vnd.openxmlformats-officedocument.presentationml.slide+xml"/>
  <Default Extension="rels" ContentType="application/vnd.openxmlformats-package.relationships+xml"/>
  <Override PartName="/ppt/slides/slide10.xml" ContentType="application/vnd.openxmlformats-officedocument.presentationml.slide+xml"/>
  <Default Extension="jpeg" ContentType="image/jpeg"/>
  <Override PartName="/ppt/slideLayouts/slideLayout5.xml" ContentType="application/vnd.openxmlformats-officedocument.presentationml.slideLayout+xml"/>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Override PartName="/docProps/app.xml" ContentType="application/vnd.openxmlformats-officedocument.extended-properties+xml"/>
  <Override PartName="/ppt/slideLayouts/slideLayout1.xml" ContentType="application/vnd.openxmlformats-officedocument.presentationml.slideLayout+xml"/>
  <Override PartName="/ppt/slides/slide22.xml" ContentType="application/vnd.openxmlformats-officedocument.presentationml.slide+xml"/>
  <Override PartName="/ppt/slides/slide30.xml" ContentType="application/vnd.openxmlformats-officedocument.presentationml.slide+xml"/>
  <Override PartName="/ppt/slides/slide46.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42.xml" ContentType="application/vnd.openxmlformats-officedocument.presentationml.slide+xml"/>
  <Override PartName="/ppt/slides/slide50.xml" ContentType="application/vnd.openxmlformats-officedocument.presentationml.slide+xml"/>
  <Override PartName="/ppt/slides/slide15.xml" ContentType="application/vnd.openxmlformats-officedocument.presentationml.slide+xml"/>
  <Override PartName="/ppt/slides/slide6.xml" ContentType="application/vnd.openxmlformats-officedocument.presentationml.slide+xml"/>
  <Override PartName="/ppt/slides/slide39.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slides/slide47.xml" ContentType="application/vnd.openxmlformats-officedocument.presentationml.slide+xml"/>
  <Override PartName="/ppt/slides/slide43.xml" ContentType="application/vnd.openxmlformats-officedocument.presentationml.slide+xml"/>
  <Override PartName="/ppt/slides/slide51.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48.xml" ContentType="application/vnd.openxmlformats-officedocument.presentationml.slide+xml"/>
  <Override PartName="/ppt/slides/slide20.xml" ContentType="application/vnd.openxmlformats-officedocument.presentationml.slide+xml"/>
  <Override PartName="/ppt/slides/slide44.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slides/slide49.xml" ContentType="application/vnd.openxmlformats-officedocument.presentationml.slide+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Lst>
  <p:sldIdLst>
    <p:sldId id="256" r:id="rId2"/>
    <p:sldId id="258" r:id="rId3"/>
    <p:sldId id="283" r:id="rId4"/>
    <p:sldId id="284" r:id="rId5"/>
    <p:sldId id="285" r:id="rId6"/>
    <p:sldId id="286" r:id="rId7"/>
    <p:sldId id="257" r:id="rId8"/>
    <p:sldId id="271" r:id="rId9"/>
    <p:sldId id="260" r:id="rId10"/>
    <p:sldId id="261" r:id="rId11"/>
    <p:sldId id="305" r:id="rId12"/>
    <p:sldId id="262" r:id="rId13"/>
    <p:sldId id="287" r:id="rId14"/>
    <p:sldId id="288" r:id="rId15"/>
    <p:sldId id="289" r:id="rId16"/>
    <p:sldId id="290" r:id="rId17"/>
    <p:sldId id="291" r:id="rId18"/>
    <p:sldId id="263" r:id="rId19"/>
    <p:sldId id="264" r:id="rId20"/>
    <p:sldId id="292" r:id="rId21"/>
    <p:sldId id="311" r:id="rId22"/>
    <p:sldId id="312" r:id="rId23"/>
    <p:sldId id="313" r:id="rId24"/>
    <p:sldId id="314" r:id="rId25"/>
    <p:sldId id="315" r:id="rId26"/>
    <p:sldId id="265" r:id="rId27"/>
    <p:sldId id="293" r:id="rId28"/>
    <p:sldId id="266" r:id="rId29"/>
    <p:sldId id="294" r:id="rId30"/>
    <p:sldId id="267" r:id="rId31"/>
    <p:sldId id="268" r:id="rId32"/>
    <p:sldId id="269" r:id="rId33"/>
    <p:sldId id="296" r:id="rId34"/>
    <p:sldId id="280" r:id="rId35"/>
    <p:sldId id="295" r:id="rId36"/>
    <p:sldId id="270" r:id="rId37"/>
    <p:sldId id="272" r:id="rId38"/>
    <p:sldId id="273" r:id="rId39"/>
    <p:sldId id="274" r:id="rId40"/>
    <p:sldId id="275" r:id="rId41"/>
    <p:sldId id="276" r:id="rId42"/>
    <p:sldId id="277" r:id="rId43"/>
    <p:sldId id="278" r:id="rId44"/>
    <p:sldId id="299" r:id="rId45"/>
    <p:sldId id="300" r:id="rId46"/>
    <p:sldId id="301" r:id="rId47"/>
    <p:sldId id="281" r:id="rId48"/>
    <p:sldId id="302" r:id="rId49"/>
    <p:sldId id="303" r:id="rId50"/>
    <p:sldId id="304" r:id="rId51"/>
    <p:sldId id="282"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9" autoAdjust="0"/>
    <p:restoredTop sz="94598" autoAdjust="0"/>
  </p:normalViewPr>
  <p:slideViewPr>
    <p:cSldViewPr snapToGrid="0" snapToObjects="1">
      <p:cViewPr varScale="1">
        <p:scale>
          <a:sx n="150" d="100"/>
          <a:sy n="150" d="100"/>
        </p:scale>
        <p:origin x="-1256"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p>
            <a:fld id="{5EA4AE8F-571D-914E-AD88-2139B6469A76}" type="datetimeFigureOut">
              <a:rPr lang="en-US" smtClean="0"/>
              <a:pPr/>
              <a:t>10/21/16</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29" name="Slide Number Placeholder 28"/>
          <p:cNvSpPr>
            <a:spLocks noGrp="1"/>
          </p:cNvSpPr>
          <p:nvPr>
            <p:ph type="sldNum" sz="quarter" idx="12"/>
          </p:nvPr>
        </p:nvSpPr>
        <p:spPr/>
        <p:txBody>
          <a:bodyPr/>
          <a:lstStyle/>
          <a:p>
            <a:fld id="{44EE81BC-2512-454C-AB4B-5941D3C3A1B5}" type="slidenum">
              <a:rPr lang="en-US" smtClean="0"/>
              <a:pPr/>
              <a:t>‹#›</a:t>
            </a:fld>
            <a:endParaRPr lang="en-US" dirty="0"/>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EA4AE8F-571D-914E-AD88-2139B6469A76}" type="datetimeFigureOut">
              <a:rPr lang="en-US" smtClean="0"/>
              <a:pPr/>
              <a:t>10/21/16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EE81BC-2512-454C-AB4B-5941D3C3A1B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EA4AE8F-571D-914E-AD88-2139B6469A76}" type="datetimeFigureOut">
              <a:rPr lang="en-US" smtClean="0"/>
              <a:pPr/>
              <a:t>10/21/16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EE81BC-2512-454C-AB4B-5941D3C3A1B5}"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EA4AE8F-571D-914E-AD88-2139B6469A76}" type="datetimeFigureOut">
              <a:rPr lang="en-US" smtClean="0"/>
              <a:pPr/>
              <a:t>10/21/16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EE81BC-2512-454C-AB4B-5941D3C3A1B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5EA4AE8F-571D-914E-AD88-2139B6469A76}" type="datetimeFigureOut">
              <a:rPr lang="en-US" smtClean="0"/>
              <a:pPr/>
              <a:t>10/21/16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EE81BC-2512-454C-AB4B-5941D3C3A1B5}" type="slidenum">
              <a:rPr lang="en-US" smtClean="0"/>
              <a:pPr/>
              <a:t>‹#›</a:t>
            </a:fld>
            <a:endParaRPr lang="en-US" dirty="0"/>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EA4AE8F-571D-914E-AD88-2139B6469A76}" type="datetimeFigureOut">
              <a:rPr lang="en-US" smtClean="0"/>
              <a:pPr/>
              <a:t>10/21/16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4EE81BC-2512-454C-AB4B-5941D3C3A1B5}"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504824" y="512064"/>
            <a:ext cx="7772400" cy="914400"/>
          </a:xfrm>
        </p:spPr>
        <p:txBody>
          <a:bodyPr anchor="t"/>
          <a:lstStyle>
            <a:lvl1pPr>
              <a:defRPr sz="400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5EA4AE8F-571D-914E-AD88-2139B6469A76}" type="datetimeFigureOut">
              <a:rPr lang="en-US" smtClean="0"/>
              <a:pPr/>
              <a:t>10/21/16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4EE81BC-2512-454C-AB4B-5941D3C3A1B5}" type="slidenum">
              <a:rPr lang="en-US" smtClean="0"/>
              <a:pPr/>
              <a:t>‹#›</a:t>
            </a:fld>
            <a:endParaRPr lang="en-US" dirty="0"/>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EA4AE8F-571D-914E-AD88-2139B6469A76}" type="datetimeFigureOut">
              <a:rPr lang="en-US" smtClean="0"/>
              <a:pPr/>
              <a:t>10/21/16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4EE81BC-2512-454C-AB4B-5941D3C3A1B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A4AE8F-571D-914E-AD88-2139B6469A76}" type="datetimeFigureOut">
              <a:rPr lang="en-US" smtClean="0"/>
              <a:pPr/>
              <a:t>10/21/16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4EE81BC-2512-454C-AB4B-5941D3C3A1B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EA4AE8F-571D-914E-AD88-2139B6469A76}" type="datetimeFigureOut">
              <a:rPr lang="en-US" smtClean="0"/>
              <a:pPr/>
              <a:t>10/21/16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4EE81BC-2512-454C-AB4B-5941D3C3A1B5}"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p>
            <a:fld id="{5EA4AE8F-571D-914E-AD88-2139B6469A76}" type="datetimeFigureOut">
              <a:rPr lang="en-US" smtClean="0"/>
              <a:pPr/>
              <a:t>10/21/16</a:t>
            </a:fld>
            <a:endParaRPr lang="en-US" dirty="0"/>
          </a:p>
        </p:txBody>
      </p:sp>
      <p:sp>
        <p:nvSpPr>
          <p:cNvPr id="6" name="Footer Placeholder 5"/>
          <p:cNvSpPr>
            <a:spLocks noGrp="1"/>
          </p:cNvSpPr>
          <p:nvPr>
            <p:ph type="ftr" sz="quarter" idx="11"/>
          </p:nvPr>
        </p:nvSpPr>
        <p:spPr>
          <a:xfrm>
            <a:off x="914400" y="55499"/>
            <a:ext cx="5562600" cy="365125"/>
          </a:xfrm>
        </p:spPr>
        <p:txBody>
          <a:bodyPr/>
          <a:lstStyle/>
          <a:p>
            <a:endParaRPr lang="en-US" dirty="0"/>
          </a:p>
        </p:txBody>
      </p:sp>
      <p:sp>
        <p:nvSpPr>
          <p:cNvPr id="7" name="Slide Number Placeholder 6"/>
          <p:cNvSpPr>
            <a:spLocks noGrp="1"/>
          </p:cNvSpPr>
          <p:nvPr>
            <p:ph type="sldNum" sz="quarter" idx="12"/>
          </p:nvPr>
        </p:nvSpPr>
        <p:spPr>
          <a:xfrm>
            <a:off x="8610600" y="55499"/>
            <a:ext cx="457200" cy="365125"/>
          </a:xfrm>
        </p:spPr>
        <p:txBody>
          <a:bodyPr/>
          <a:lstStyle/>
          <a:p>
            <a:fld id="{44EE81BC-2512-454C-AB4B-5941D3C3A1B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lstStyle>
          <a:p>
            <a:fld id="{5EA4AE8F-571D-914E-AD88-2139B6469A76}" type="datetimeFigureOut">
              <a:rPr lang="en-US" smtClean="0"/>
              <a:pPr/>
              <a:t>10/21/16</a:t>
            </a:fld>
            <a:endParaRPr lang="en-US" dirty="0"/>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lstStyle>
          <a:p>
            <a:endParaRPr lang="en-US" dirty="0"/>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lstStyle>
          <a:p>
            <a:fld id="{44EE81BC-2512-454C-AB4B-5941D3C3A1B5}"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png"/><Relationship Id="rId3" Type="http://schemas.openxmlformats.org/officeDocument/2006/relationships/image" Target="../media/image1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9.png"/><Relationship Id="rId3" Type="http://schemas.openxmlformats.org/officeDocument/2006/relationships/image" Target="../media/image2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1" Type="http://schemas.openxmlformats.org/officeDocument/2006/relationships/slideLayout" Target="../slideLayouts/slideLayout3.xml"/><Relationship Id="rId2"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3.xml"/><Relationship Id="rId2"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slideLayout" Target="../slideLayouts/slideLayout3.xml"/><Relationship Id="rId2"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51.xml.rels><?xml version="1.0" encoding="UTF-8" standalone="yes"?>
<Relationships xmlns="http://schemas.openxmlformats.org/package/2006/relationships"><Relationship Id="rId3" Type="http://schemas.openxmlformats.org/officeDocument/2006/relationships/hyperlink" Target="http://www.KingdomServants.com" TargetMode="External"/><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hyperlink" Target="mailto:bill@billperry.tv"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406234"/>
            <a:ext cx="7772400" cy="2912270"/>
          </a:xfrm>
        </p:spPr>
        <p:txBody>
          <a:bodyPr/>
          <a:lstStyle/>
          <a:p>
            <a:r>
              <a:rPr lang="en-US" dirty="0" smtClean="0">
                <a:effectLst>
                  <a:outerShdw blurRad="38100" dist="38100" dir="2700000" algn="tl">
                    <a:srgbClr val="000000">
                      <a:alpha val="43137"/>
                    </a:srgbClr>
                  </a:outerShdw>
                  <a:reflection blurRad="12700" stA="34000" endA="740" endPos="53000" dir="5400000" sy="-100000" algn="bl" rotWithShape="0"/>
                </a:effectLst>
              </a:rPr>
              <a:t>The best way </a:t>
            </a:r>
            <a:br>
              <a:rPr lang="en-US" dirty="0" smtClean="0">
                <a:effectLst>
                  <a:outerShdw blurRad="38100" dist="38100" dir="2700000" algn="tl">
                    <a:srgbClr val="000000">
                      <a:alpha val="43137"/>
                    </a:srgbClr>
                  </a:outerShdw>
                  <a:reflection blurRad="12700" stA="34000" endA="740" endPos="53000" dir="5400000" sy="-100000" algn="bl" rotWithShape="0"/>
                </a:effectLst>
              </a:rPr>
            </a:br>
            <a:r>
              <a:rPr lang="en-US" dirty="0" smtClean="0">
                <a:effectLst>
                  <a:outerShdw blurRad="38100" dist="38100" dir="2700000" algn="tl">
                    <a:srgbClr val="000000">
                      <a:alpha val="43137"/>
                    </a:srgbClr>
                  </a:outerShdw>
                  <a:reflection blurRad="12700" stA="34000" endA="740" endPos="53000" dir="5400000" sy="-100000" algn="bl" rotWithShape="0"/>
                </a:effectLst>
              </a:rPr>
              <a:t>to reach out </a:t>
            </a:r>
            <a:br>
              <a:rPr lang="en-US" dirty="0" smtClean="0">
                <a:effectLst>
                  <a:outerShdw blurRad="38100" dist="38100" dir="2700000" algn="tl">
                    <a:srgbClr val="000000">
                      <a:alpha val="43137"/>
                    </a:srgbClr>
                  </a:outerShdw>
                  <a:reflection blurRad="12700" stA="34000" endA="740" endPos="53000" dir="5400000" sy="-100000" algn="bl" rotWithShape="0"/>
                </a:effectLst>
              </a:rPr>
            </a:br>
            <a:r>
              <a:rPr lang="en-US" dirty="0" smtClean="0">
                <a:effectLst>
                  <a:outerShdw blurRad="38100" dist="38100" dir="2700000" algn="tl">
                    <a:srgbClr val="000000">
                      <a:alpha val="43137"/>
                    </a:srgbClr>
                  </a:outerShdw>
                  <a:reflection blurRad="12700" stA="34000" endA="740" endPos="53000" dir="5400000" sy="-100000" algn="bl" rotWithShape="0"/>
                </a:effectLst>
              </a:rPr>
              <a:t>to international students on campus</a:t>
            </a:r>
            <a:endParaRPr lang="en-US" dirty="0">
              <a:effectLst>
                <a:outerShdw blurRad="38100" dist="38100" dir="2700000" algn="tl">
                  <a:srgbClr val="000000">
                    <a:alpha val="43137"/>
                  </a:srgbClr>
                </a:outerShdw>
                <a:reflection blurRad="12700" stA="34000" endA="740" endPos="53000" dir="5400000" sy="-100000" algn="bl" rotWithShape="0"/>
              </a:effectLst>
            </a:endParaRPr>
          </a:p>
        </p:txBody>
      </p:sp>
      <p:sp>
        <p:nvSpPr>
          <p:cNvPr id="3" name="Subtitle 2"/>
          <p:cNvSpPr>
            <a:spLocks noGrp="1"/>
          </p:cNvSpPr>
          <p:nvPr>
            <p:ph type="subTitle" idx="1"/>
          </p:nvPr>
        </p:nvSpPr>
        <p:spPr>
          <a:xfrm>
            <a:off x="914400" y="2834640"/>
            <a:ext cx="7772400" cy="571594"/>
          </a:xfrm>
        </p:spPr>
        <p:txBody>
          <a:bodyPr/>
          <a:lstStyle/>
          <a:p>
            <a:endParaRPr lang="en-US" dirty="0"/>
          </a:p>
        </p:txBody>
      </p:sp>
      <p:pic>
        <p:nvPicPr>
          <p:cNvPr id="4" name="Picture 3"/>
          <p:cNvPicPr>
            <a:picLocks noChangeAspect="1"/>
          </p:cNvPicPr>
          <p:nvPr/>
        </p:nvPicPr>
        <p:blipFill>
          <a:blip r:embed="rId2"/>
          <a:stretch>
            <a:fillRect/>
          </a:stretch>
        </p:blipFill>
        <p:spPr>
          <a:xfrm>
            <a:off x="914400" y="853440"/>
            <a:ext cx="4114800" cy="1981200"/>
          </a:xfrm>
          <a:prstGeom prst="rect">
            <a:avLst/>
          </a:prstGeom>
        </p:spPr>
      </p:pic>
      <p:pic>
        <p:nvPicPr>
          <p:cNvPr id="5" name="Picture 4"/>
          <p:cNvPicPr>
            <a:picLocks noChangeAspect="1"/>
          </p:cNvPicPr>
          <p:nvPr/>
        </p:nvPicPr>
        <p:blipFill>
          <a:blip r:embed="rId3"/>
          <a:stretch>
            <a:fillRect/>
          </a:stretch>
        </p:blipFill>
        <p:spPr>
          <a:xfrm>
            <a:off x="5029201" y="5686263"/>
            <a:ext cx="3657599" cy="911551"/>
          </a:xfrm>
          <a:prstGeom prst="rect">
            <a:avLst/>
          </a:prstGeom>
          <a:ln>
            <a:solidFill>
              <a:srgbClr val="FFFF00"/>
            </a:solidFill>
          </a:ln>
        </p:spPr>
      </p:pic>
      <p:pic>
        <p:nvPicPr>
          <p:cNvPr id="7" name="Picture 6"/>
          <p:cNvPicPr>
            <a:picLocks noChangeAspect="1"/>
          </p:cNvPicPr>
          <p:nvPr/>
        </p:nvPicPr>
        <p:blipFill>
          <a:blip r:embed="rId4"/>
          <a:stretch>
            <a:fillRect/>
          </a:stretch>
        </p:blipFill>
        <p:spPr>
          <a:xfrm>
            <a:off x="5454402" y="2746205"/>
            <a:ext cx="2720432" cy="1812767"/>
          </a:xfrm>
          <a:prstGeom prst="rect">
            <a:avLst/>
          </a:prstGeom>
        </p:spPr>
      </p:pic>
      <p:pic>
        <p:nvPicPr>
          <p:cNvPr id="9" name="Picture 8"/>
          <p:cNvPicPr>
            <a:picLocks noChangeAspect="1"/>
          </p:cNvPicPr>
          <p:nvPr/>
        </p:nvPicPr>
        <p:blipFill>
          <a:blip r:embed="rId5"/>
          <a:stretch>
            <a:fillRect/>
          </a:stretch>
        </p:blipFill>
        <p:spPr>
          <a:xfrm>
            <a:off x="5171959" y="984457"/>
            <a:ext cx="3545018" cy="1477091"/>
          </a:xfrm>
          <a:prstGeom prst="rect">
            <a:avLst/>
          </a:prstGeom>
        </p:spPr>
      </p:pic>
      <p:sp>
        <p:nvSpPr>
          <p:cNvPr id="10" name="TextBox 9"/>
          <p:cNvSpPr txBox="1"/>
          <p:nvPr/>
        </p:nvSpPr>
        <p:spPr>
          <a:xfrm>
            <a:off x="2846381" y="6032741"/>
            <a:ext cx="1696880" cy="430887"/>
          </a:xfrm>
          <a:prstGeom prst="rect">
            <a:avLst/>
          </a:prstGeom>
          <a:noFill/>
        </p:spPr>
        <p:txBody>
          <a:bodyPr wrap="square" rtlCol="0">
            <a:spAutoFit/>
          </a:bodyPr>
          <a:lstStyle/>
          <a:p>
            <a:r>
              <a:rPr lang="en-US" sz="2200" dirty="0" smtClean="0">
                <a:ln>
                  <a:solidFill>
                    <a:srgbClr val="FFFF00"/>
                  </a:solidFill>
                </a:ln>
                <a:effectLst>
                  <a:outerShdw blurRad="38100" dist="38100" dir="2700000" algn="tl">
                    <a:srgbClr val="000000">
                      <a:alpha val="43137"/>
                    </a:srgbClr>
                  </a:outerShdw>
                </a:effectLst>
              </a:rPr>
              <a:t>        Bill Perry</a:t>
            </a:r>
            <a:endParaRPr lang="en-US" sz="2200" dirty="0">
              <a:ln>
                <a:solidFill>
                  <a:srgbClr val="FFFF00"/>
                </a:solidFill>
              </a:ln>
              <a:effectLst>
                <a:outerShdw blurRad="38100" dist="38100" dir="2700000" algn="tl">
                  <a:srgbClr val="000000">
                    <a:alpha val="43137"/>
                  </a:srgbClr>
                </a:outerShdw>
              </a:effectLst>
            </a:endParaRPr>
          </a:p>
        </p:txBody>
      </p:sp>
    </p:spTree>
  </p:cSld>
  <p:clrMapOvr>
    <a:masterClrMapping/>
  </p:clrMapOvr>
  <p:transition>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6600"/>
                </a:solidFill>
                <a:effectLst>
                  <a:outerShdw blurRad="38100" dist="38100" dir="2700000" algn="tl">
                    <a:srgbClr val="000000">
                      <a:alpha val="43137"/>
                    </a:srgbClr>
                  </a:outerShdw>
                </a:effectLst>
              </a:rPr>
              <a:t>The Goal of History</a:t>
            </a:r>
            <a:endParaRPr lang="en-US" dirty="0">
              <a:solidFill>
                <a:srgbClr val="FF66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fontScale="92500" lnSpcReduction="10000"/>
          </a:bodyPr>
          <a:lstStyle/>
          <a:p>
            <a:r>
              <a:rPr lang="en-US" dirty="0" smtClean="0">
                <a:ln>
                  <a:solidFill>
                    <a:srgbClr val="FFFF00"/>
                  </a:solidFill>
                </a:ln>
                <a:effectLst>
                  <a:outerShdw blurRad="38100" dist="38100" dir="2700000" algn="tl">
                    <a:srgbClr val="000000">
                      <a:alpha val="43137"/>
                    </a:srgbClr>
                  </a:outerShdw>
                </a:effectLst>
              </a:rPr>
              <a:t>Revelation 5:9-12</a:t>
            </a:r>
          </a:p>
          <a:p>
            <a:pPr>
              <a:buNone/>
            </a:pPr>
            <a:r>
              <a:rPr lang="en-US" sz="2588" dirty="0" smtClean="0">
                <a:latin typeface="Arial Narrow"/>
                <a:cs typeface="Arial Narrow"/>
              </a:rPr>
              <a:t>	</a:t>
            </a:r>
            <a:r>
              <a:rPr lang="en-US" sz="2588" b="1" dirty="0" smtClean="0">
                <a:effectLst>
                  <a:outerShdw blurRad="38100" dist="38100" dir="2700000" algn="tl">
                    <a:srgbClr val="000000">
                      <a:alpha val="43137"/>
                    </a:srgbClr>
                  </a:outerShdw>
                </a:effectLst>
                <a:latin typeface="Big Caslon"/>
                <a:cs typeface="Big Caslon"/>
              </a:rPr>
              <a:t>And they sang a new song, saying: “You are worthy to take the scroll, and to open its seals; for you were slain, and have redeemed us to God by your blood </a:t>
            </a:r>
            <a:r>
              <a:rPr lang="en-US" sz="2588" b="1" i="1" dirty="0" smtClean="0">
                <a:ln>
                  <a:solidFill>
                    <a:srgbClr val="FFFF00"/>
                  </a:solidFill>
                </a:ln>
                <a:effectLst>
                  <a:outerShdw blurRad="38100" dist="38100" dir="2700000" algn="tl">
                    <a:srgbClr val="000000">
                      <a:alpha val="43137"/>
                    </a:srgbClr>
                  </a:outerShdw>
                </a:effectLst>
                <a:latin typeface="Big Caslon"/>
                <a:cs typeface="Big Caslon"/>
              </a:rPr>
              <a:t>out of every tribe and tongue and people and nation</a:t>
            </a:r>
            <a:r>
              <a:rPr lang="en-US" sz="2588" b="1" dirty="0" smtClean="0">
                <a:effectLst>
                  <a:outerShdw blurRad="38100" dist="38100" dir="2700000" algn="tl">
                    <a:srgbClr val="000000">
                      <a:alpha val="43137"/>
                    </a:srgbClr>
                  </a:outerShdw>
                </a:effectLst>
                <a:latin typeface="Big Caslon"/>
                <a:cs typeface="Big Caslon"/>
              </a:rPr>
              <a:t>, and have made us kings and priests to our God; and we shall reign on the earth.” Then I looked, and I heard the voice of many angels around the throne, the living creatures, and the elders; and the number of them was ten thousand times ten thousand, and thousands of thousands, saying with a loud voice: “Worthy is the Lamb who was slain to receive power and riches and wisdom, and strength and honor and glory and blessing!”</a:t>
            </a:r>
            <a:endParaRPr lang="en-US" sz="2588" b="1" dirty="0">
              <a:effectLst>
                <a:outerShdw blurRad="38100" dist="38100" dir="2700000" algn="tl">
                  <a:srgbClr val="000000">
                    <a:alpha val="43137"/>
                  </a:srgbClr>
                </a:outerShdw>
              </a:effectLst>
              <a:latin typeface="Big Caslon"/>
              <a:cs typeface="Big Caslon"/>
            </a:endParaRPr>
          </a:p>
        </p:txBody>
      </p:sp>
      <p:pic>
        <p:nvPicPr>
          <p:cNvPr id="4" name="Picture 3"/>
          <p:cNvPicPr>
            <a:picLocks noChangeAspect="1"/>
          </p:cNvPicPr>
          <p:nvPr/>
        </p:nvPicPr>
        <p:blipFill>
          <a:blip r:embed="rId2"/>
          <a:stretch>
            <a:fillRect/>
          </a:stretch>
        </p:blipFill>
        <p:spPr>
          <a:xfrm>
            <a:off x="6171249" y="459839"/>
            <a:ext cx="2780219" cy="1372948"/>
          </a:xfrm>
          <a:prstGeom prst="rect">
            <a:avLst/>
          </a:prstGeom>
        </p:spPr>
      </p:pic>
    </p:spTree>
  </p:cSld>
  <p:clrMapOvr>
    <a:masterClrMapping/>
  </p:clrMapOvr>
  <mc:AlternateContent>
    <mc:Choice xmlns:mp="http://schemas.microsoft.com/office/mac/powerpoint/2008/main" Requires="mp">
      <mc:AlternateContent>
        <mc:Choice Requires="mp">
          <mp:transition>
            <mp:cube dir="d"/>
          </mp:transition>
        </mc:Choice>
        <mc:Fallback xmlns:mp="http://schemas.microsoft.com/office/mac/powerpoint/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transition>
            <p:cover dir="d"/>
          </p:transition>
        </mc:Fallback>
      </mc:AlternateContent>
    </mc:Choice>
    <mc:Fallback>
      <mc:AlternateContent>
        <mc:Choice Requires="mp">
          <p:transition>
            <p:cover dir="d"/>
          </p:transition>
        </mc:Choice>
        <mc:Fallback xmlns:mp="http://schemas.microsoft.com/office/mac/powerpoint/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transition>
            <p:cover dir="d"/>
          </p:transition>
        </mc:Fallback>
      </mc:AlternateContent>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6600"/>
                </a:solidFill>
                <a:effectLst>
                  <a:outerShdw blurRad="38100" dist="38100" dir="2700000" algn="tl">
                    <a:srgbClr val="000000">
                      <a:alpha val="43137"/>
                    </a:srgbClr>
                  </a:outerShdw>
                </a:effectLst>
              </a:rPr>
              <a:t>History meets the future!</a:t>
            </a:r>
            <a:endParaRPr lang="en-US" dirty="0">
              <a:solidFill>
                <a:srgbClr val="FF66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914400" y="1426464"/>
            <a:ext cx="7772400" cy="5068310"/>
          </a:xfrm>
        </p:spPr>
        <p:txBody>
          <a:bodyPr>
            <a:normAutofit/>
          </a:bodyPr>
          <a:lstStyle/>
          <a:p>
            <a:pPr algn="ctr">
              <a:buNone/>
            </a:pPr>
            <a:r>
              <a:rPr lang="en-US" dirty="0" smtClean="0">
                <a:ln>
                  <a:solidFill>
                    <a:srgbClr val="FFFF00"/>
                  </a:solidFill>
                </a:ln>
                <a:solidFill>
                  <a:srgbClr val="FFFFFF"/>
                </a:solidFill>
                <a:effectLst>
                  <a:outerShdw blurRad="38100" dist="38100" dir="2700000" algn="tl">
                    <a:srgbClr val="000000">
                      <a:alpha val="43137"/>
                    </a:srgbClr>
                  </a:outerShdw>
                </a:effectLst>
                <a:latin typeface="Big Caslon"/>
                <a:cs typeface="Big Caslon"/>
              </a:rPr>
              <a:t>“</a:t>
            </a:r>
            <a:r>
              <a:rPr lang="en-US" sz="2588" b="1" i="1" dirty="0" smtClean="0">
                <a:ln>
                  <a:solidFill>
                    <a:srgbClr val="FFFF00"/>
                  </a:solidFill>
                </a:ln>
                <a:solidFill>
                  <a:srgbClr val="FFFFFF"/>
                </a:solidFill>
                <a:effectLst>
                  <a:outerShdw blurRad="38100" dist="38100" dir="2700000" algn="tl">
                    <a:srgbClr val="000000">
                      <a:alpha val="43137"/>
                    </a:srgbClr>
                  </a:outerShdw>
                </a:effectLst>
                <a:latin typeface="Big Caslon"/>
                <a:cs typeface="Big Caslon"/>
              </a:rPr>
              <a:t>out of every tribe and tongue</a:t>
            </a:r>
            <a:r>
              <a:rPr lang="en-US" sz="2588" b="1" i="1" dirty="0" smtClean="0">
                <a:ln>
                  <a:solidFill>
                    <a:srgbClr val="FFFF00"/>
                  </a:solidFill>
                </a:ln>
                <a:solidFill>
                  <a:srgbClr val="FFFFFF"/>
                </a:solidFill>
                <a:effectLst>
                  <a:outerShdw blurRad="38100" dist="38100" dir="2700000" algn="tl">
                    <a:srgbClr val="000000">
                      <a:alpha val="43137"/>
                    </a:srgbClr>
                  </a:outerShdw>
                </a:effectLst>
                <a:latin typeface="Big Caslon"/>
                <a:cs typeface="Big Caslon"/>
              </a:rPr>
              <a:t> </a:t>
            </a:r>
          </a:p>
          <a:p>
            <a:pPr algn="ctr">
              <a:buNone/>
            </a:pPr>
            <a:r>
              <a:rPr lang="en-US" sz="2588" b="1" i="1" dirty="0" smtClean="0">
                <a:ln>
                  <a:solidFill>
                    <a:srgbClr val="FFFF00"/>
                  </a:solidFill>
                </a:ln>
                <a:solidFill>
                  <a:srgbClr val="FFFFFF"/>
                </a:solidFill>
                <a:effectLst>
                  <a:outerShdw blurRad="38100" dist="38100" dir="2700000" algn="tl">
                    <a:srgbClr val="000000">
                      <a:alpha val="43137"/>
                    </a:srgbClr>
                  </a:outerShdw>
                </a:effectLst>
                <a:latin typeface="Big Caslon"/>
                <a:cs typeface="Big Caslon"/>
              </a:rPr>
              <a:t>and </a:t>
            </a:r>
            <a:r>
              <a:rPr lang="en-US" sz="2588" b="1" i="1" dirty="0" smtClean="0">
                <a:ln>
                  <a:solidFill>
                    <a:srgbClr val="FFFF00"/>
                  </a:solidFill>
                </a:ln>
                <a:solidFill>
                  <a:srgbClr val="FFFFFF"/>
                </a:solidFill>
                <a:effectLst>
                  <a:outerShdw blurRad="38100" dist="38100" dir="2700000" algn="tl">
                    <a:srgbClr val="000000">
                      <a:alpha val="43137"/>
                    </a:srgbClr>
                  </a:outerShdw>
                </a:effectLst>
                <a:latin typeface="Big Caslon"/>
                <a:cs typeface="Big Caslon"/>
              </a:rPr>
              <a:t>people and nation</a:t>
            </a:r>
            <a:r>
              <a:rPr lang="en-US" sz="2588" b="1" dirty="0" smtClean="0">
                <a:solidFill>
                  <a:srgbClr val="FFFFFF"/>
                </a:solidFill>
                <a:effectLst>
                  <a:outerShdw blurRad="38100" dist="38100" dir="2700000" algn="tl">
                    <a:srgbClr val="000000">
                      <a:alpha val="43137"/>
                    </a:srgbClr>
                  </a:outerShdw>
                </a:effectLst>
                <a:latin typeface="Big Caslon"/>
                <a:cs typeface="Big Caslon"/>
              </a:rPr>
              <a:t>” </a:t>
            </a:r>
          </a:p>
          <a:p>
            <a:pPr>
              <a:buNone/>
            </a:pPr>
            <a:endParaRPr lang="en-US" sz="2588" b="1" dirty="0" smtClean="0">
              <a:solidFill>
                <a:srgbClr val="FFFFFF"/>
              </a:solidFill>
              <a:effectLst>
                <a:outerShdw blurRad="38100" dist="38100" dir="2700000" algn="tl">
                  <a:srgbClr val="000000">
                    <a:alpha val="43137"/>
                  </a:srgbClr>
                </a:outerShdw>
              </a:effectLst>
              <a:latin typeface="Big Caslon"/>
              <a:cs typeface="Big Caslon"/>
            </a:endParaRPr>
          </a:p>
          <a:p>
            <a:pPr>
              <a:buNone/>
            </a:pPr>
            <a:endParaRPr lang="en-US" sz="2588" b="1" dirty="0" smtClean="0">
              <a:solidFill>
                <a:srgbClr val="FFFFFF"/>
              </a:solidFill>
              <a:effectLst>
                <a:outerShdw blurRad="38100" dist="38100" dir="2700000" algn="tl">
                  <a:srgbClr val="000000">
                    <a:alpha val="43137"/>
                  </a:srgbClr>
                </a:outerShdw>
              </a:effectLst>
              <a:latin typeface="Big Caslon"/>
              <a:cs typeface="Big Caslon"/>
            </a:endParaRPr>
          </a:p>
          <a:p>
            <a:pPr>
              <a:buNone/>
            </a:pPr>
            <a:endParaRPr lang="en-US" sz="2588" b="1" dirty="0" smtClean="0">
              <a:solidFill>
                <a:srgbClr val="FFFFFF"/>
              </a:solidFill>
              <a:effectLst>
                <a:outerShdw blurRad="38100" dist="38100" dir="2700000" algn="tl">
                  <a:srgbClr val="000000">
                    <a:alpha val="43137"/>
                  </a:srgbClr>
                </a:outerShdw>
              </a:effectLst>
              <a:latin typeface="Big Caslon"/>
              <a:cs typeface="Big Caslon"/>
            </a:endParaRPr>
          </a:p>
          <a:p>
            <a:pPr algn="ctr">
              <a:buNone/>
            </a:pPr>
            <a:endParaRPr lang="en-US" sz="4000" b="1" i="1" dirty="0" smtClean="0">
              <a:solidFill>
                <a:srgbClr val="FFFFFF"/>
              </a:solidFill>
              <a:effectLst>
                <a:outerShdw blurRad="38100" dist="38100" dir="2700000" algn="tl">
                  <a:srgbClr val="000000">
                    <a:alpha val="43137"/>
                  </a:srgbClr>
                </a:outerShdw>
              </a:effectLst>
              <a:latin typeface="Big Caslon"/>
              <a:cs typeface="Big Caslon"/>
            </a:endParaRPr>
          </a:p>
          <a:p>
            <a:pPr algn="ctr">
              <a:buNone/>
            </a:pPr>
            <a:endParaRPr lang="en-US" sz="3200" b="1" i="1" dirty="0" smtClean="0">
              <a:solidFill>
                <a:srgbClr val="FFFFFF"/>
              </a:solidFill>
              <a:effectLst>
                <a:outerShdw blurRad="38100" dist="38100" dir="2700000" algn="tl">
                  <a:srgbClr val="000000">
                    <a:alpha val="43137"/>
                  </a:srgbClr>
                </a:outerShdw>
              </a:effectLst>
              <a:latin typeface="Big Caslon"/>
              <a:cs typeface="Big Caslon"/>
            </a:endParaRPr>
          </a:p>
          <a:p>
            <a:pPr algn="ctr">
              <a:buNone/>
            </a:pPr>
            <a:r>
              <a:rPr lang="en-US" sz="3200" b="1" i="1" dirty="0" smtClean="0">
                <a:solidFill>
                  <a:srgbClr val="FFFFFF"/>
                </a:solidFill>
                <a:effectLst>
                  <a:outerShdw blurRad="38100" dist="38100" dir="2700000" algn="tl">
                    <a:srgbClr val="000000">
                      <a:alpha val="43137"/>
                    </a:srgbClr>
                  </a:outerShdw>
                </a:effectLst>
                <a:latin typeface="Big Caslon"/>
                <a:cs typeface="Big Caslon"/>
              </a:rPr>
              <a:t>Doesn’t </a:t>
            </a:r>
            <a:r>
              <a:rPr lang="en-US" sz="3200" b="1" i="1" dirty="0" smtClean="0">
                <a:solidFill>
                  <a:srgbClr val="FFFFFF"/>
                </a:solidFill>
                <a:effectLst>
                  <a:outerShdw blurRad="38100" dist="38100" dir="2700000" algn="tl">
                    <a:srgbClr val="000000">
                      <a:alpha val="43137"/>
                    </a:srgbClr>
                  </a:outerShdw>
                </a:effectLst>
                <a:latin typeface="Big Caslon"/>
                <a:cs typeface="Big Caslon"/>
              </a:rPr>
              <a:t>that sound like today’s college </a:t>
            </a:r>
          </a:p>
          <a:p>
            <a:pPr algn="ctr">
              <a:buNone/>
            </a:pPr>
            <a:r>
              <a:rPr lang="en-US" sz="3200" b="1" i="1" dirty="0" smtClean="0">
                <a:solidFill>
                  <a:srgbClr val="FFFFFF"/>
                </a:solidFill>
                <a:effectLst>
                  <a:outerShdw blurRad="38100" dist="38100" dir="2700000" algn="tl">
                    <a:srgbClr val="000000">
                      <a:alpha val="43137"/>
                    </a:srgbClr>
                  </a:outerShdw>
                </a:effectLst>
                <a:latin typeface="Big Caslon"/>
                <a:cs typeface="Big Caslon"/>
              </a:rPr>
              <a:t>campus full of international students?!</a:t>
            </a:r>
          </a:p>
          <a:p>
            <a:pPr>
              <a:buNone/>
            </a:pPr>
            <a:endParaRPr lang="en-US" sz="2588" b="1" dirty="0">
              <a:effectLst>
                <a:outerShdw blurRad="38100" dist="38100" dir="2700000" algn="tl">
                  <a:srgbClr val="000000">
                    <a:alpha val="43137"/>
                  </a:srgbClr>
                </a:outerShdw>
              </a:effectLst>
              <a:latin typeface="Big Caslon"/>
              <a:cs typeface="Big Caslon"/>
            </a:endParaRPr>
          </a:p>
        </p:txBody>
      </p:sp>
      <p:pic>
        <p:nvPicPr>
          <p:cNvPr id="5" name="Picture 4"/>
          <p:cNvPicPr>
            <a:picLocks noChangeAspect="1"/>
          </p:cNvPicPr>
          <p:nvPr/>
        </p:nvPicPr>
        <p:blipFill>
          <a:blip r:embed="rId2"/>
          <a:stretch>
            <a:fillRect/>
          </a:stretch>
        </p:blipFill>
        <p:spPr>
          <a:xfrm>
            <a:off x="3646528" y="2524022"/>
            <a:ext cx="2165495" cy="2165495"/>
          </a:xfrm>
          <a:prstGeom prst="rect">
            <a:avLst/>
          </a:prstGeom>
          <a:ln>
            <a:solidFill>
              <a:srgbClr val="000000"/>
            </a:solidFill>
          </a:ln>
        </p:spPr>
      </p:pic>
    </p:spTree>
  </p:cSld>
  <p:clrMapOvr>
    <a:masterClrMapping/>
  </p:clrMapOvr>
  <mc:AlternateContent>
    <mc:Choice xmlns:mp="http://schemas.microsoft.com/office/mac/powerpoint/2008/main" Requires="mp">
      <mc:AlternateContent>
        <mc:Choice Requires="mp">
          <mp:transition>
            <mp:flip/>
          </mp:transition>
        </mc:Choice>
        <mc:Fallback xmlns:mp="http://schemas.microsoft.com/office/mac/powerpoint/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transition>
            <p:newsflash/>
          </p:transition>
        </mc:Fallback>
      </mc:AlternateContent>
    </mc:Choice>
    <mc:Fallback>
      <mc:AlternateContent>
        <mc:Choice Requires="mp">
          <p:transition>
            <p:newsflash/>
          </p:transition>
        </mc:Choice>
        <mc:Fallback xmlns:mp="http://schemas.microsoft.com/office/mac/powerpoint/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transition>
            <p:newsflash/>
          </p:transition>
        </mc:Fallback>
      </mc:AlternateContent>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2) Biblical Methods</a:t>
            </a:r>
            <a:endParaRPr lang="en-US" dirty="0">
              <a:effectLst>
                <a:outerShdw blurRad="38100" dist="38100" dir="2700000" algn="tl">
                  <a:srgbClr val="000000">
                    <a:alpha val="43137"/>
                  </a:srgbClr>
                </a:outerShdw>
              </a:effectLst>
            </a:endParaRPr>
          </a:p>
        </p:txBody>
      </p:sp>
      <p:sp>
        <p:nvSpPr>
          <p:cNvPr id="4" name="Text Placeholder 3"/>
          <p:cNvSpPr>
            <a:spLocks noGrp="1"/>
          </p:cNvSpPr>
          <p:nvPr>
            <p:ph type="body" idx="1"/>
          </p:nvPr>
        </p:nvSpPr>
        <p:spPr/>
        <p:txBody>
          <a:bodyPr/>
          <a:lstStyle/>
          <a:p>
            <a:r>
              <a:rPr lang="en-US" sz="2600" dirty="0" smtClean="0">
                <a:effectLst>
                  <a:outerShdw blurRad="38100" dist="38100" dir="2700000" algn="tl">
                    <a:srgbClr val="000000">
                      <a:alpha val="43137"/>
                    </a:srgbClr>
                  </a:outerShdw>
                </a:effectLst>
              </a:rPr>
              <a:t>Method</a:t>
            </a:r>
            <a:endParaRPr lang="en-US" sz="2600" dirty="0">
              <a:effectLst>
                <a:outerShdw blurRad="38100" dist="38100" dir="2700000" algn="tl">
                  <a:srgbClr val="000000">
                    <a:alpha val="43137"/>
                  </a:srgbClr>
                </a:outerShdw>
              </a:effectLst>
            </a:endParaRPr>
          </a:p>
        </p:txBody>
      </p:sp>
      <p:sp>
        <p:nvSpPr>
          <p:cNvPr id="6" name="Text Placeholder 5"/>
          <p:cNvSpPr>
            <a:spLocks noGrp="1"/>
          </p:cNvSpPr>
          <p:nvPr>
            <p:ph type="body" sz="half" idx="3"/>
          </p:nvPr>
        </p:nvSpPr>
        <p:spPr/>
        <p:txBody>
          <a:bodyPr/>
          <a:lstStyle/>
          <a:p>
            <a:r>
              <a:rPr lang="en-US" sz="2600" dirty="0" smtClean="0">
                <a:effectLst>
                  <a:outerShdw blurRad="38100" dist="38100" dir="2700000" algn="tl">
                    <a:srgbClr val="000000">
                      <a:alpha val="43137"/>
                    </a:srgbClr>
                  </a:outerShdw>
                </a:effectLst>
              </a:rPr>
              <a:t>Reference</a:t>
            </a:r>
            <a:endParaRPr lang="en-US" sz="2600" dirty="0">
              <a:effectLst>
                <a:outerShdw blurRad="38100" dist="38100" dir="2700000" algn="tl">
                  <a:srgbClr val="000000">
                    <a:alpha val="43137"/>
                  </a:srgbClr>
                </a:outerShdw>
              </a:effectLst>
            </a:endParaRPr>
          </a:p>
        </p:txBody>
      </p:sp>
      <p:sp>
        <p:nvSpPr>
          <p:cNvPr id="5" name="Content Placeholder 4"/>
          <p:cNvSpPr>
            <a:spLocks noGrp="1"/>
          </p:cNvSpPr>
          <p:nvPr>
            <p:ph sz="quarter" idx="2"/>
          </p:nvPr>
        </p:nvSpPr>
        <p:spPr/>
        <p:txBody>
          <a:bodyPr/>
          <a:lstStyle/>
          <a:p>
            <a:r>
              <a:rPr lang="en-US" i="1" dirty="0" smtClean="0">
                <a:effectLst>
                  <a:outerShdw blurRad="38100" dist="38100" dir="2700000" algn="tl">
                    <a:srgbClr val="000000">
                      <a:alpha val="43137"/>
                    </a:srgbClr>
                  </a:outerShdw>
                </a:effectLst>
              </a:rPr>
              <a:t>Being </a:t>
            </a:r>
            <a:r>
              <a:rPr lang="en-US" dirty="0" smtClean="0">
                <a:effectLst>
                  <a:outerShdw blurRad="38100" dist="38100" dir="2700000" algn="tl">
                    <a:srgbClr val="000000">
                      <a:alpha val="43137"/>
                    </a:srgbClr>
                  </a:outerShdw>
                </a:effectLst>
              </a:rPr>
              <a:t>witnesses</a:t>
            </a:r>
          </a:p>
        </p:txBody>
      </p:sp>
      <p:sp>
        <p:nvSpPr>
          <p:cNvPr id="7" name="Content Placeholder 6"/>
          <p:cNvSpPr>
            <a:spLocks noGrp="1"/>
          </p:cNvSpPr>
          <p:nvPr>
            <p:ph sz="quarter" idx="4"/>
          </p:nvPr>
        </p:nvSpPr>
        <p:spPr/>
        <p:txBody>
          <a:bodyPr/>
          <a:lstStyle/>
          <a:p>
            <a:r>
              <a:rPr lang="en-US" dirty="0" smtClean="0">
                <a:effectLst>
                  <a:outerShdw blurRad="38100" dist="38100" dir="2700000" algn="tl">
                    <a:srgbClr val="000000">
                      <a:alpha val="43137"/>
                    </a:srgbClr>
                  </a:outerShdw>
                </a:effectLst>
              </a:rPr>
              <a:t>Acts 1:8</a:t>
            </a:r>
          </a:p>
        </p:txBody>
      </p:sp>
      <p:pic>
        <p:nvPicPr>
          <p:cNvPr id="8" name="Picture 7"/>
          <p:cNvPicPr>
            <a:picLocks noChangeAspect="1"/>
          </p:cNvPicPr>
          <p:nvPr/>
        </p:nvPicPr>
        <p:blipFill>
          <a:blip r:embed="rId2"/>
          <a:stretch>
            <a:fillRect/>
          </a:stretch>
        </p:blipFill>
        <p:spPr>
          <a:xfrm>
            <a:off x="5747509" y="129759"/>
            <a:ext cx="3180147" cy="17644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pu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2) Biblical Methods</a:t>
            </a:r>
            <a:endParaRPr lang="en-US" dirty="0">
              <a:effectLst>
                <a:outerShdw blurRad="38100" dist="38100" dir="2700000" algn="tl">
                  <a:srgbClr val="000000">
                    <a:alpha val="43137"/>
                  </a:srgbClr>
                </a:outerShdw>
              </a:effectLst>
            </a:endParaRPr>
          </a:p>
        </p:txBody>
      </p:sp>
      <p:sp>
        <p:nvSpPr>
          <p:cNvPr id="4" name="Text Placeholder 3"/>
          <p:cNvSpPr>
            <a:spLocks noGrp="1"/>
          </p:cNvSpPr>
          <p:nvPr>
            <p:ph type="body" idx="1"/>
          </p:nvPr>
        </p:nvSpPr>
        <p:spPr/>
        <p:txBody>
          <a:bodyPr/>
          <a:lstStyle/>
          <a:p>
            <a:r>
              <a:rPr lang="en-US" sz="2600" dirty="0" smtClean="0">
                <a:effectLst>
                  <a:outerShdw blurRad="38100" dist="38100" dir="2700000" algn="tl">
                    <a:srgbClr val="000000">
                      <a:alpha val="43137"/>
                    </a:srgbClr>
                  </a:outerShdw>
                </a:effectLst>
              </a:rPr>
              <a:t>Method</a:t>
            </a:r>
            <a:endParaRPr lang="en-US" sz="2600" dirty="0">
              <a:effectLst>
                <a:outerShdw blurRad="38100" dist="38100" dir="2700000" algn="tl">
                  <a:srgbClr val="000000">
                    <a:alpha val="43137"/>
                  </a:srgbClr>
                </a:outerShdw>
              </a:effectLst>
            </a:endParaRPr>
          </a:p>
        </p:txBody>
      </p:sp>
      <p:sp>
        <p:nvSpPr>
          <p:cNvPr id="6" name="Text Placeholder 5"/>
          <p:cNvSpPr>
            <a:spLocks noGrp="1"/>
          </p:cNvSpPr>
          <p:nvPr>
            <p:ph type="body" sz="half" idx="3"/>
          </p:nvPr>
        </p:nvSpPr>
        <p:spPr/>
        <p:txBody>
          <a:bodyPr/>
          <a:lstStyle/>
          <a:p>
            <a:r>
              <a:rPr lang="en-US" sz="2600" dirty="0" smtClean="0">
                <a:effectLst>
                  <a:outerShdw blurRad="38100" dist="38100" dir="2700000" algn="tl">
                    <a:srgbClr val="000000">
                      <a:alpha val="43137"/>
                    </a:srgbClr>
                  </a:outerShdw>
                </a:effectLst>
              </a:rPr>
              <a:t>Reference</a:t>
            </a:r>
            <a:endParaRPr lang="en-US" sz="2600" dirty="0">
              <a:effectLst>
                <a:outerShdw blurRad="38100" dist="38100" dir="2700000" algn="tl">
                  <a:srgbClr val="000000">
                    <a:alpha val="43137"/>
                  </a:srgbClr>
                </a:outerShdw>
              </a:effectLst>
            </a:endParaRPr>
          </a:p>
        </p:txBody>
      </p:sp>
      <p:sp>
        <p:nvSpPr>
          <p:cNvPr id="5" name="Content Placeholder 4"/>
          <p:cNvSpPr>
            <a:spLocks noGrp="1"/>
          </p:cNvSpPr>
          <p:nvPr>
            <p:ph sz="quarter" idx="2"/>
          </p:nvPr>
        </p:nvSpPr>
        <p:spPr/>
        <p:txBody>
          <a:bodyPr/>
          <a:lstStyle/>
          <a:p>
            <a:r>
              <a:rPr lang="en-US" i="1" dirty="0" smtClean="0">
                <a:effectLst>
                  <a:outerShdw blurRad="38100" dist="38100" dir="2700000" algn="tl">
                    <a:srgbClr val="000000">
                      <a:alpha val="43137"/>
                    </a:srgbClr>
                  </a:outerShdw>
                </a:effectLst>
              </a:rPr>
              <a:t>Being </a:t>
            </a:r>
            <a:r>
              <a:rPr lang="en-US" dirty="0" smtClean="0">
                <a:effectLst>
                  <a:outerShdw blurRad="38100" dist="38100" dir="2700000" algn="tl">
                    <a:srgbClr val="000000">
                      <a:alpha val="43137"/>
                    </a:srgbClr>
                  </a:outerShdw>
                </a:effectLst>
              </a:rPr>
              <a:t>witnesses</a:t>
            </a:r>
          </a:p>
          <a:p>
            <a:r>
              <a:rPr lang="en-US" dirty="0" smtClean="0">
                <a:effectLst>
                  <a:outerShdw blurRad="38100" dist="38100" dir="2700000" algn="tl">
                    <a:srgbClr val="000000">
                      <a:alpha val="43137"/>
                    </a:srgbClr>
                  </a:outerShdw>
                </a:effectLst>
              </a:rPr>
              <a:t>Speaking the truth in love</a:t>
            </a:r>
          </a:p>
        </p:txBody>
      </p:sp>
      <p:sp>
        <p:nvSpPr>
          <p:cNvPr id="7" name="Content Placeholder 6"/>
          <p:cNvSpPr>
            <a:spLocks noGrp="1"/>
          </p:cNvSpPr>
          <p:nvPr>
            <p:ph sz="quarter" idx="4"/>
          </p:nvPr>
        </p:nvSpPr>
        <p:spPr/>
        <p:txBody>
          <a:bodyPr/>
          <a:lstStyle/>
          <a:p>
            <a:r>
              <a:rPr lang="en-US" dirty="0" smtClean="0">
                <a:effectLst>
                  <a:outerShdw blurRad="38100" dist="38100" dir="2700000" algn="tl">
                    <a:srgbClr val="000000">
                      <a:alpha val="43137"/>
                    </a:srgbClr>
                  </a:outerShdw>
                </a:effectLst>
              </a:rPr>
              <a:t>Acts 1:8</a:t>
            </a:r>
          </a:p>
          <a:p>
            <a:r>
              <a:rPr lang="en-US" dirty="0" smtClean="0">
                <a:effectLst>
                  <a:outerShdw blurRad="38100" dist="38100" dir="2700000" algn="tl">
                    <a:srgbClr val="000000">
                      <a:alpha val="43137"/>
                    </a:srgbClr>
                  </a:outerShdw>
                </a:effectLst>
              </a:rPr>
              <a:t>Ephesians 4:15</a:t>
            </a:r>
          </a:p>
          <a:p>
            <a:endParaRPr lang="en-US" sz="1800" dirty="0" smtClean="0">
              <a:effectLst>
                <a:outerShdw blurRad="38100" dist="38100" dir="2700000" algn="tl">
                  <a:srgbClr val="000000">
                    <a:alpha val="43137"/>
                  </a:srgbClr>
                </a:outerShdw>
              </a:effectLst>
            </a:endParaRPr>
          </a:p>
        </p:txBody>
      </p:sp>
      <p:pic>
        <p:nvPicPr>
          <p:cNvPr id="8" name="Picture 7"/>
          <p:cNvPicPr>
            <a:picLocks noChangeAspect="1"/>
          </p:cNvPicPr>
          <p:nvPr/>
        </p:nvPicPr>
        <p:blipFill>
          <a:blip r:embed="rId2"/>
          <a:stretch>
            <a:fillRect/>
          </a:stretch>
        </p:blipFill>
        <p:spPr>
          <a:xfrm>
            <a:off x="5747509" y="129759"/>
            <a:ext cx="3180147" cy="17644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2) Biblical Methods</a:t>
            </a:r>
            <a:endParaRPr lang="en-US" dirty="0">
              <a:effectLst>
                <a:outerShdw blurRad="38100" dist="38100" dir="2700000" algn="tl">
                  <a:srgbClr val="000000">
                    <a:alpha val="43137"/>
                  </a:srgbClr>
                </a:outerShdw>
              </a:effectLst>
            </a:endParaRPr>
          </a:p>
        </p:txBody>
      </p:sp>
      <p:sp>
        <p:nvSpPr>
          <p:cNvPr id="4" name="Text Placeholder 3"/>
          <p:cNvSpPr>
            <a:spLocks noGrp="1"/>
          </p:cNvSpPr>
          <p:nvPr>
            <p:ph type="body" idx="1"/>
          </p:nvPr>
        </p:nvSpPr>
        <p:spPr/>
        <p:txBody>
          <a:bodyPr/>
          <a:lstStyle/>
          <a:p>
            <a:r>
              <a:rPr lang="en-US" sz="2600" dirty="0" smtClean="0">
                <a:effectLst>
                  <a:outerShdw blurRad="38100" dist="38100" dir="2700000" algn="tl">
                    <a:srgbClr val="000000">
                      <a:alpha val="43137"/>
                    </a:srgbClr>
                  </a:outerShdw>
                </a:effectLst>
              </a:rPr>
              <a:t>Method</a:t>
            </a:r>
            <a:endParaRPr lang="en-US" sz="2600" dirty="0">
              <a:effectLst>
                <a:outerShdw blurRad="38100" dist="38100" dir="2700000" algn="tl">
                  <a:srgbClr val="000000">
                    <a:alpha val="43137"/>
                  </a:srgbClr>
                </a:outerShdw>
              </a:effectLst>
            </a:endParaRPr>
          </a:p>
        </p:txBody>
      </p:sp>
      <p:sp>
        <p:nvSpPr>
          <p:cNvPr id="6" name="Text Placeholder 5"/>
          <p:cNvSpPr>
            <a:spLocks noGrp="1"/>
          </p:cNvSpPr>
          <p:nvPr>
            <p:ph type="body" sz="half" idx="3"/>
          </p:nvPr>
        </p:nvSpPr>
        <p:spPr/>
        <p:txBody>
          <a:bodyPr/>
          <a:lstStyle/>
          <a:p>
            <a:r>
              <a:rPr lang="en-US" sz="2600" dirty="0" smtClean="0">
                <a:effectLst>
                  <a:outerShdw blurRad="38100" dist="38100" dir="2700000" algn="tl">
                    <a:srgbClr val="000000">
                      <a:alpha val="43137"/>
                    </a:srgbClr>
                  </a:outerShdw>
                </a:effectLst>
              </a:rPr>
              <a:t>Reference</a:t>
            </a:r>
            <a:endParaRPr lang="en-US" sz="2600" dirty="0">
              <a:effectLst>
                <a:outerShdw blurRad="38100" dist="38100" dir="2700000" algn="tl">
                  <a:srgbClr val="000000">
                    <a:alpha val="43137"/>
                  </a:srgbClr>
                </a:outerShdw>
              </a:effectLst>
            </a:endParaRPr>
          </a:p>
        </p:txBody>
      </p:sp>
      <p:sp>
        <p:nvSpPr>
          <p:cNvPr id="5" name="Content Placeholder 4"/>
          <p:cNvSpPr>
            <a:spLocks noGrp="1"/>
          </p:cNvSpPr>
          <p:nvPr>
            <p:ph sz="quarter" idx="2"/>
          </p:nvPr>
        </p:nvSpPr>
        <p:spPr/>
        <p:txBody>
          <a:bodyPr/>
          <a:lstStyle/>
          <a:p>
            <a:r>
              <a:rPr lang="en-US" i="1" dirty="0" smtClean="0">
                <a:effectLst>
                  <a:outerShdw blurRad="38100" dist="38100" dir="2700000" algn="tl">
                    <a:srgbClr val="000000">
                      <a:alpha val="43137"/>
                    </a:srgbClr>
                  </a:outerShdw>
                </a:effectLst>
              </a:rPr>
              <a:t>Being </a:t>
            </a:r>
            <a:r>
              <a:rPr lang="en-US" dirty="0" smtClean="0">
                <a:effectLst>
                  <a:outerShdw blurRad="38100" dist="38100" dir="2700000" algn="tl">
                    <a:srgbClr val="000000">
                      <a:alpha val="43137"/>
                    </a:srgbClr>
                  </a:outerShdw>
                </a:effectLst>
              </a:rPr>
              <a:t>witnesses</a:t>
            </a:r>
          </a:p>
          <a:p>
            <a:r>
              <a:rPr lang="en-US" dirty="0" smtClean="0">
                <a:effectLst>
                  <a:outerShdw blurRad="38100" dist="38100" dir="2700000" algn="tl">
                    <a:srgbClr val="000000">
                      <a:alpha val="43137"/>
                    </a:srgbClr>
                  </a:outerShdw>
                </a:effectLst>
              </a:rPr>
              <a:t>Speaking the truth in love</a:t>
            </a:r>
          </a:p>
          <a:p>
            <a:r>
              <a:rPr lang="en-US" dirty="0" smtClean="0">
                <a:effectLst>
                  <a:outerShdw blurRad="38100" dist="38100" dir="2700000" algn="tl">
                    <a:srgbClr val="000000">
                      <a:alpha val="43137"/>
                    </a:srgbClr>
                  </a:outerShdw>
                </a:effectLst>
              </a:rPr>
              <a:t>Working with others</a:t>
            </a:r>
          </a:p>
        </p:txBody>
      </p:sp>
      <p:sp>
        <p:nvSpPr>
          <p:cNvPr id="7" name="Content Placeholder 6"/>
          <p:cNvSpPr>
            <a:spLocks noGrp="1"/>
          </p:cNvSpPr>
          <p:nvPr>
            <p:ph sz="quarter" idx="4"/>
          </p:nvPr>
        </p:nvSpPr>
        <p:spPr/>
        <p:txBody>
          <a:bodyPr/>
          <a:lstStyle/>
          <a:p>
            <a:r>
              <a:rPr lang="en-US" dirty="0" smtClean="0">
                <a:effectLst>
                  <a:outerShdw blurRad="38100" dist="38100" dir="2700000" algn="tl">
                    <a:srgbClr val="000000">
                      <a:alpha val="43137"/>
                    </a:srgbClr>
                  </a:outerShdw>
                </a:effectLst>
              </a:rPr>
              <a:t>Acts 1:8</a:t>
            </a:r>
          </a:p>
          <a:p>
            <a:r>
              <a:rPr lang="en-US" dirty="0" smtClean="0">
                <a:effectLst>
                  <a:outerShdw blurRad="38100" dist="38100" dir="2700000" algn="tl">
                    <a:srgbClr val="000000">
                      <a:alpha val="43137"/>
                    </a:srgbClr>
                  </a:outerShdw>
                </a:effectLst>
              </a:rPr>
              <a:t>Ephesians 4:15</a:t>
            </a:r>
          </a:p>
          <a:p>
            <a:r>
              <a:rPr lang="en-US" dirty="0" smtClean="0">
                <a:effectLst>
                  <a:outerShdw blurRad="38100" dist="38100" dir="2700000" algn="tl">
                    <a:srgbClr val="000000">
                      <a:alpha val="43137"/>
                    </a:srgbClr>
                  </a:outerShdw>
                </a:effectLst>
              </a:rPr>
              <a:t>2 Corinthians 8:1</a:t>
            </a:r>
          </a:p>
          <a:p>
            <a:endParaRPr lang="en-US" sz="1800" dirty="0" smtClean="0">
              <a:effectLst>
                <a:outerShdw blurRad="38100" dist="38100" dir="2700000" algn="tl">
                  <a:srgbClr val="000000">
                    <a:alpha val="43137"/>
                  </a:srgbClr>
                </a:outerShdw>
              </a:effectLst>
            </a:endParaRPr>
          </a:p>
        </p:txBody>
      </p:sp>
      <p:pic>
        <p:nvPicPr>
          <p:cNvPr id="8" name="Picture 7"/>
          <p:cNvPicPr>
            <a:picLocks noChangeAspect="1"/>
          </p:cNvPicPr>
          <p:nvPr/>
        </p:nvPicPr>
        <p:blipFill>
          <a:blip r:embed="rId2"/>
          <a:stretch>
            <a:fillRect/>
          </a:stretch>
        </p:blipFill>
        <p:spPr>
          <a:xfrm>
            <a:off x="5747509" y="129759"/>
            <a:ext cx="3180147" cy="17644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cover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2) Biblical Methods</a:t>
            </a:r>
            <a:endParaRPr lang="en-US" dirty="0">
              <a:effectLst>
                <a:outerShdw blurRad="38100" dist="38100" dir="2700000" algn="tl">
                  <a:srgbClr val="000000">
                    <a:alpha val="43137"/>
                  </a:srgbClr>
                </a:outerShdw>
              </a:effectLst>
            </a:endParaRPr>
          </a:p>
        </p:txBody>
      </p:sp>
      <p:sp>
        <p:nvSpPr>
          <p:cNvPr id="4" name="Text Placeholder 3"/>
          <p:cNvSpPr>
            <a:spLocks noGrp="1"/>
          </p:cNvSpPr>
          <p:nvPr>
            <p:ph type="body" idx="1"/>
          </p:nvPr>
        </p:nvSpPr>
        <p:spPr/>
        <p:txBody>
          <a:bodyPr/>
          <a:lstStyle/>
          <a:p>
            <a:r>
              <a:rPr lang="en-US" sz="2600" dirty="0" smtClean="0">
                <a:effectLst>
                  <a:outerShdw blurRad="38100" dist="38100" dir="2700000" algn="tl">
                    <a:srgbClr val="000000">
                      <a:alpha val="43137"/>
                    </a:srgbClr>
                  </a:outerShdw>
                </a:effectLst>
              </a:rPr>
              <a:t>Method</a:t>
            </a:r>
            <a:endParaRPr lang="en-US" sz="2600" dirty="0">
              <a:effectLst>
                <a:outerShdw blurRad="38100" dist="38100" dir="2700000" algn="tl">
                  <a:srgbClr val="000000">
                    <a:alpha val="43137"/>
                  </a:srgbClr>
                </a:outerShdw>
              </a:effectLst>
            </a:endParaRPr>
          </a:p>
        </p:txBody>
      </p:sp>
      <p:sp>
        <p:nvSpPr>
          <p:cNvPr id="6" name="Text Placeholder 5"/>
          <p:cNvSpPr>
            <a:spLocks noGrp="1"/>
          </p:cNvSpPr>
          <p:nvPr>
            <p:ph type="body" sz="half" idx="3"/>
          </p:nvPr>
        </p:nvSpPr>
        <p:spPr/>
        <p:txBody>
          <a:bodyPr/>
          <a:lstStyle/>
          <a:p>
            <a:r>
              <a:rPr lang="en-US" sz="2600" dirty="0" smtClean="0">
                <a:effectLst>
                  <a:outerShdw blurRad="38100" dist="38100" dir="2700000" algn="tl">
                    <a:srgbClr val="000000">
                      <a:alpha val="43137"/>
                    </a:srgbClr>
                  </a:outerShdw>
                </a:effectLst>
              </a:rPr>
              <a:t>Reference</a:t>
            </a:r>
            <a:endParaRPr lang="en-US" sz="2600" dirty="0">
              <a:effectLst>
                <a:outerShdw blurRad="38100" dist="38100" dir="2700000" algn="tl">
                  <a:srgbClr val="000000">
                    <a:alpha val="43137"/>
                  </a:srgbClr>
                </a:outerShdw>
              </a:effectLst>
            </a:endParaRPr>
          </a:p>
        </p:txBody>
      </p:sp>
      <p:sp>
        <p:nvSpPr>
          <p:cNvPr id="5" name="Content Placeholder 4"/>
          <p:cNvSpPr>
            <a:spLocks noGrp="1"/>
          </p:cNvSpPr>
          <p:nvPr>
            <p:ph sz="quarter" idx="2"/>
          </p:nvPr>
        </p:nvSpPr>
        <p:spPr/>
        <p:txBody>
          <a:bodyPr/>
          <a:lstStyle/>
          <a:p>
            <a:r>
              <a:rPr lang="en-US" i="1" dirty="0" smtClean="0">
                <a:effectLst>
                  <a:outerShdw blurRad="38100" dist="38100" dir="2700000" algn="tl">
                    <a:srgbClr val="000000">
                      <a:alpha val="43137"/>
                    </a:srgbClr>
                  </a:outerShdw>
                </a:effectLst>
              </a:rPr>
              <a:t>Being </a:t>
            </a:r>
            <a:r>
              <a:rPr lang="en-US" dirty="0" smtClean="0">
                <a:effectLst>
                  <a:outerShdw blurRad="38100" dist="38100" dir="2700000" algn="tl">
                    <a:srgbClr val="000000">
                      <a:alpha val="43137"/>
                    </a:srgbClr>
                  </a:outerShdw>
                </a:effectLst>
              </a:rPr>
              <a:t>witnesses</a:t>
            </a:r>
          </a:p>
          <a:p>
            <a:r>
              <a:rPr lang="en-US" dirty="0" smtClean="0">
                <a:effectLst>
                  <a:outerShdw blurRad="38100" dist="38100" dir="2700000" algn="tl">
                    <a:srgbClr val="000000">
                      <a:alpha val="43137"/>
                    </a:srgbClr>
                  </a:outerShdw>
                </a:effectLst>
              </a:rPr>
              <a:t>Speaking the truth in love</a:t>
            </a:r>
          </a:p>
          <a:p>
            <a:r>
              <a:rPr lang="en-US" dirty="0" smtClean="0">
                <a:effectLst>
                  <a:outerShdw blurRad="38100" dist="38100" dir="2700000" algn="tl">
                    <a:srgbClr val="000000">
                      <a:alpha val="43137"/>
                    </a:srgbClr>
                  </a:outerShdw>
                </a:effectLst>
              </a:rPr>
              <a:t>Working with others</a:t>
            </a:r>
          </a:p>
          <a:p>
            <a:r>
              <a:rPr lang="en-US" dirty="0" smtClean="0">
                <a:effectLst>
                  <a:outerShdw blurRad="38100" dist="38100" dir="2700000" algn="tl">
                    <a:srgbClr val="000000">
                      <a:alpha val="43137"/>
                    </a:srgbClr>
                  </a:outerShdw>
                </a:effectLst>
              </a:rPr>
              <a:t>Reproduces as quickly as possible</a:t>
            </a:r>
          </a:p>
        </p:txBody>
      </p:sp>
      <p:sp>
        <p:nvSpPr>
          <p:cNvPr id="7" name="Content Placeholder 6"/>
          <p:cNvSpPr>
            <a:spLocks noGrp="1"/>
          </p:cNvSpPr>
          <p:nvPr>
            <p:ph sz="quarter" idx="4"/>
          </p:nvPr>
        </p:nvSpPr>
        <p:spPr/>
        <p:txBody>
          <a:bodyPr/>
          <a:lstStyle/>
          <a:p>
            <a:r>
              <a:rPr lang="en-US" dirty="0" smtClean="0">
                <a:effectLst>
                  <a:outerShdw blurRad="38100" dist="38100" dir="2700000" algn="tl">
                    <a:srgbClr val="000000">
                      <a:alpha val="43137"/>
                    </a:srgbClr>
                  </a:outerShdw>
                </a:effectLst>
              </a:rPr>
              <a:t>Acts 1:8</a:t>
            </a:r>
          </a:p>
          <a:p>
            <a:r>
              <a:rPr lang="en-US" dirty="0" smtClean="0">
                <a:effectLst>
                  <a:outerShdw blurRad="38100" dist="38100" dir="2700000" algn="tl">
                    <a:srgbClr val="000000">
                      <a:alpha val="43137"/>
                    </a:srgbClr>
                  </a:outerShdw>
                </a:effectLst>
              </a:rPr>
              <a:t>Ephesians 4:15</a:t>
            </a:r>
          </a:p>
          <a:p>
            <a:r>
              <a:rPr lang="en-US" dirty="0" smtClean="0">
                <a:effectLst>
                  <a:outerShdw blurRad="38100" dist="38100" dir="2700000" algn="tl">
                    <a:srgbClr val="000000">
                      <a:alpha val="43137"/>
                    </a:srgbClr>
                  </a:outerShdw>
                </a:effectLst>
              </a:rPr>
              <a:t>2 Corinthians 8:1</a:t>
            </a:r>
          </a:p>
          <a:p>
            <a:r>
              <a:rPr lang="en-US" dirty="0" smtClean="0">
                <a:effectLst>
                  <a:outerShdw blurRad="38100" dist="38100" dir="2700000" algn="tl">
                    <a:srgbClr val="000000">
                      <a:alpha val="43137"/>
                    </a:srgbClr>
                  </a:outerShdw>
                </a:effectLst>
              </a:rPr>
              <a:t>2 Timothy 2:2</a:t>
            </a:r>
          </a:p>
          <a:p>
            <a:endParaRPr lang="en-US" sz="1800" dirty="0" smtClean="0">
              <a:effectLst>
                <a:outerShdw blurRad="38100" dist="38100" dir="2700000" algn="tl">
                  <a:srgbClr val="000000">
                    <a:alpha val="43137"/>
                  </a:srgbClr>
                </a:outerShdw>
              </a:effectLst>
            </a:endParaRPr>
          </a:p>
        </p:txBody>
      </p:sp>
      <p:pic>
        <p:nvPicPr>
          <p:cNvPr id="8" name="Picture 7"/>
          <p:cNvPicPr>
            <a:picLocks noChangeAspect="1"/>
          </p:cNvPicPr>
          <p:nvPr/>
        </p:nvPicPr>
        <p:blipFill>
          <a:blip r:embed="rId2"/>
          <a:stretch>
            <a:fillRect/>
          </a:stretch>
        </p:blipFill>
        <p:spPr>
          <a:xfrm>
            <a:off x="5747509" y="129759"/>
            <a:ext cx="3180147" cy="17644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cover dir="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2) Biblical Methods</a:t>
            </a:r>
            <a:endParaRPr lang="en-US" dirty="0">
              <a:effectLst>
                <a:outerShdw blurRad="38100" dist="38100" dir="2700000" algn="tl">
                  <a:srgbClr val="000000">
                    <a:alpha val="43137"/>
                  </a:srgbClr>
                </a:outerShdw>
              </a:effectLst>
            </a:endParaRPr>
          </a:p>
        </p:txBody>
      </p:sp>
      <p:sp>
        <p:nvSpPr>
          <p:cNvPr id="4" name="Text Placeholder 3"/>
          <p:cNvSpPr>
            <a:spLocks noGrp="1"/>
          </p:cNvSpPr>
          <p:nvPr>
            <p:ph type="body" idx="1"/>
          </p:nvPr>
        </p:nvSpPr>
        <p:spPr/>
        <p:txBody>
          <a:bodyPr/>
          <a:lstStyle/>
          <a:p>
            <a:r>
              <a:rPr lang="en-US" sz="2600" dirty="0" smtClean="0">
                <a:effectLst>
                  <a:outerShdw blurRad="38100" dist="38100" dir="2700000" algn="tl">
                    <a:srgbClr val="000000">
                      <a:alpha val="43137"/>
                    </a:srgbClr>
                  </a:outerShdw>
                </a:effectLst>
              </a:rPr>
              <a:t>Method</a:t>
            </a:r>
            <a:endParaRPr lang="en-US" sz="2600" dirty="0">
              <a:effectLst>
                <a:outerShdw blurRad="38100" dist="38100" dir="2700000" algn="tl">
                  <a:srgbClr val="000000">
                    <a:alpha val="43137"/>
                  </a:srgbClr>
                </a:outerShdw>
              </a:effectLst>
            </a:endParaRPr>
          </a:p>
        </p:txBody>
      </p:sp>
      <p:sp>
        <p:nvSpPr>
          <p:cNvPr id="6" name="Text Placeholder 5"/>
          <p:cNvSpPr>
            <a:spLocks noGrp="1"/>
          </p:cNvSpPr>
          <p:nvPr>
            <p:ph type="body" sz="half" idx="3"/>
          </p:nvPr>
        </p:nvSpPr>
        <p:spPr/>
        <p:txBody>
          <a:bodyPr/>
          <a:lstStyle/>
          <a:p>
            <a:r>
              <a:rPr lang="en-US" sz="2600" dirty="0" smtClean="0">
                <a:effectLst>
                  <a:outerShdw blurRad="38100" dist="38100" dir="2700000" algn="tl">
                    <a:srgbClr val="000000">
                      <a:alpha val="43137"/>
                    </a:srgbClr>
                  </a:outerShdw>
                </a:effectLst>
              </a:rPr>
              <a:t>Reference</a:t>
            </a:r>
            <a:endParaRPr lang="en-US" sz="2600" dirty="0">
              <a:effectLst>
                <a:outerShdw blurRad="38100" dist="38100" dir="2700000" algn="tl">
                  <a:srgbClr val="000000">
                    <a:alpha val="43137"/>
                  </a:srgbClr>
                </a:outerShdw>
              </a:effectLst>
            </a:endParaRPr>
          </a:p>
        </p:txBody>
      </p:sp>
      <p:sp>
        <p:nvSpPr>
          <p:cNvPr id="5" name="Content Placeholder 4"/>
          <p:cNvSpPr>
            <a:spLocks noGrp="1"/>
          </p:cNvSpPr>
          <p:nvPr>
            <p:ph sz="quarter" idx="2"/>
          </p:nvPr>
        </p:nvSpPr>
        <p:spPr/>
        <p:txBody>
          <a:bodyPr/>
          <a:lstStyle/>
          <a:p>
            <a:r>
              <a:rPr lang="en-US" i="1" dirty="0" smtClean="0">
                <a:effectLst>
                  <a:outerShdw blurRad="38100" dist="38100" dir="2700000" algn="tl">
                    <a:srgbClr val="000000">
                      <a:alpha val="43137"/>
                    </a:srgbClr>
                  </a:outerShdw>
                </a:effectLst>
              </a:rPr>
              <a:t>Being </a:t>
            </a:r>
            <a:r>
              <a:rPr lang="en-US" dirty="0" smtClean="0">
                <a:effectLst>
                  <a:outerShdw blurRad="38100" dist="38100" dir="2700000" algn="tl">
                    <a:srgbClr val="000000">
                      <a:alpha val="43137"/>
                    </a:srgbClr>
                  </a:outerShdw>
                </a:effectLst>
              </a:rPr>
              <a:t>witnesses</a:t>
            </a:r>
          </a:p>
          <a:p>
            <a:r>
              <a:rPr lang="en-US" dirty="0" smtClean="0">
                <a:effectLst>
                  <a:outerShdw blurRad="38100" dist="38100" dir="2700000" algn="tl">
                    <a:srgbClr val="000000">
                      <a:alpha val="43137"/>
                    </a:srgbClr>
                  </a:outerShdw>
                </a:effectLst>
              </a:rPr>
              <a:t>Speaking the truth in love</a:t>
            </a:r>
          </a:p>
          <a:p>
            <a:r>
              <a:rPr lang="en-US" dirty="0" smtClean="0">
                <a:effectLst>
                  <a:outerShdw blurRad="38100" dist="38100" dir="2700000" algn="tl">
                    <a:srgbClr val="000000">
                      <a:alpha val="43137"/>
                    </a:srgbClr>
                  </a:outerShdw>
                </a:effectLst>
              </a:rPr>
              <a:t>Working with others</a:t>
            </a:r>
          </a:p>
          <a:p>
            <a:r>
              <a:rPr lang="en-US" dirty="0" smtClean="0">
                <a:effectLst>
                  <a:outerShdw blurRad="38100" dist="38100" dir="2700000" algn="tl">
                    <a:srgbClr val="000000">
                      <a:alpha val="43137"/>
                    </a:srgbClr>
                  </a:outerShdw>
                </a:effectLst>
              </a:rPr>
              <a:t>Reproduces as quickly as possible</a:t>
            </a:r>
          </a:p>
          <a:p>
            <a:r>
              <a:rPr lang="en-US" dirty="0" smtClean="0">
                <a:effectLst>
                  <a:outerShdw blurRad="38100" dist="38100" dir="2700000" algn="tl">
                    <a:srgbClr val="000000">
                      <a:alpha val="43137"/>
                    </a:srgbClr>
                  </a:outerShdw>
                </a:effectLst>
              </a:rPr>
              <a:t>Know how to answer</a:t>
            </a:r>
          </a:p>
        </p:txBody>
      </p:sp>
      <p:sp>
        <p:nvSpPr>
          <p:cNvPr id="7" name="Content Placeholder 6"/>
          <p:cNvSpPr>
            <a:spLocks noGrp="1"/>
          </p:cNvSpPr>
          <p:nvPr>
            <p:ph sz="quarter" idx="4"/>
          </p:nvPr>
        </p:nvSpPr>
        <p:spPr/>
        <p:txBody>
          <a:bodyPr/>
          <a:lstStyle/>
          <a:p>
            <a:r>
              <a:rPr lang="en-US" dirty="0" smtClean="0">
                <a:effectLst>
                  <a:outerShdw blurRad="38100" dist="38100" dir="2700000" algn="tl">
                    <a:srgbClr val="000000">
                      <a:alpha val="43137"/>
                    </a:srgbClr>
                  </a:outerShdw>
                </a:effectLst>
              </a:rPr>
              <a:t>Acts 1:8</a:t>
            </a:r>
          </a:p>
          <a:p>
            <a:r>
              <a:rPr lang="en-US" dirty="0" smtClean="0">
                <a:effectLst>
                  <a:outerShdw blurRad="38100" dist="38100" dir="2700000" algn="tl">
                    <a:srgbClr val="000000">
                      <a:alpha val="43137"/>
                    </a:srgbClr>
                  </a:outerShdw>
                </a:effectLst>
              </a:rPr>
              <a:t>Ephesians 4:15</a:t>
            </a:r>
          </a:p>
          <a:p>
            <a:r>
              <a:rPr lang="en-US" dirty="0" smtClean="0">
                <a:effectLst>
                  <a:outerShdw blurRad="38100" dist="38100" dir="2700000" algn="tl">
                    <a:srgbClr val="000000">
                      <a:alpha val="43137"/>
                    </a:srgbClr>
                  </a:outerShdw>
                </a:effectLst>
              </a:rPr>
              <a:t>2 Corinthians 8:1</a:t>
            </a:r>
          </a:p>
          <a:p>
            <a:r>
              <a:rPr lang="en-US" dirty="0" smtClean="0">
                <a:effectLst>
                  <a:outerShdw blurRad="38100" dist="38100" dir="2700000" algn="tl">
                    <a:srgbClr val="000000">
                      <a:alpha val="43137"/>
                    </a:srgbClr>
                  </a:outerShdw>
                </a:effectLst>
              </a:rPr>
              <a:t>2 Timothy 2:2</a:t>
            </a:r>
          </a:p>
          <a:p>
            <a:endParaRPr lang="en-US" sz="1800" dirty="0" smtClean="0">
              <a:effectLst>
                <a:outerShdw blurRad="38100" dist="38100" dir="2700000" algn="tl">
                  <a:srgbClr val="000000">
                    <a:alpha val="43137"/>
                  </a:srgbClr>
                </a:outerShdw>
              </a:effectLst>
            </a:endParaRPr>
          </a:p>
          <a:p>
            <a:r>
              <a:rPr lang="en-US" dirty="0" smtClean="0">
                <a:effectLst>
                  <a:outerShdw blurRad="38100" dist="38100" dir="2700000" algn="tl">
                    <a:srgbClr val="000000">
                      <a:alpha val="43137"/>
                    </a:srgbClr>
                  </a:outerShdw>
                </a:effectLst>
              </a:rPr>
              <a:t>Colossians 4:6</a:t>
            </a:r>
          </a:p>
        </p:txBody>
      </p:sp>
      <p:pic>
        <p:nvPicPr>
          <p:cNvPr id="8" name="Picture 7"/>
          <p:cNvPicPr>
            <a:picLocks noChangeAspect="1"/>
          </p:cNvPicPr>
          <p:nvPr/>
        </p:nvPicPr>
        <p:blipFill>
          <a:blip r:embed="rId2"/>
          <a:stretch>
            <a:fillRect/>
          </a:stretch>
        </p:blipFill>
        <p:spPr>
          <a:xfrm>
            <a:off x="5747509" y="129759"/>
            <a:ext cx="3180147" cy="17644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push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2) Biblical Methods</a:t>
            </a:r>
            <a:endParaRPr lang="en-US" dirty="0">
              <a:effectLst>
                <a:outerShdw blurRad="38100" dist="38100" dir="2700000" algn="tl">
                  <a:srgbClr val="000000">
                    <a:alpha val="43137"/>
                  </a:srgbClr>
                </a:outerShdw>
              </a:effectLst>
            </a:endParaRPr>
          </a:p>
        </p:txBody>
      </p:sp>
      <p:sp>
        <p:nvSpPr>
          <p:cNvPr id="4" name="Text Placeholder 3"/>
          <p:cNvSpPr>
            <a:spLocks noGrp="1"/>
          </p:cNvSpPr>
          <p:nvPr>
            <p:ph type="body" idx="1"/>
          </p:nvPr>
        </p:nvSpPr>
        <p:spPr/>
        <p:txBody>
          <a:bodyPr/>
          <a:lstStyle/>
          <a:p>
            <a:r>
              <a:rPr lang="en-US" sz="2600" dirty="0" smtClean="0">
                <a:effectLst>
                  <a:outerShdw blurRad="38100" dist="38100" dir="2700000" algn="tl">
                    <a:srgbClr val="000000">
                      <a:alpha val="43137"/>
                    </a:srgbClr>
                  </a:outerShdw>
                </a:effectLst>
              </a:rPr>
              <a:t>Method</a:t>
            </a:r>
            <a:endParaRPr lang="en-US" sz="2600" dirty="0">
              <a:effectLst>
                <a:outerShdw blurRad="38100" dist="38100" dir="2700000" algn="tl">
                  <a:srgbClr val="000000">
                    <a:alpha val="43137"/>
                  </a:srgbClr>
                </a:outerShdw>
              </a:effectLst>
            </a:endParaRPr>
          </a:p>
        </p:txBody>
      </p:sp>
      <p:sp>
        <p:nvSpPr>
          <p:cNvPr id="6" name="Text Placeholder 5"/>
          <p:cNvSpPr>
            <a:spLocks noGrp="1"/>
          </p:cNvSpPr>
          <p:nvPr>
            <p:ph type="body" sz="half" idx="3"/>
          </p:nvPr>
        </p:nvSpPr>
        <p:spPr/>
        <p:txBody>
          <a:bodyPr/>
          <a:lstStyle/>
          <a:p>
            <a:r>
              <a:rPr lang="en-US" sz="2600" dirty="0" smtClean="0">
                <a:effectLst>
                  <a:outerShdw blurRad="38100" dist="38100" dir="2700000" algn="tl">
                    <a:srgbClr val="000000">
                      <a:alpha val="43137"/>
                    </a:srgbClr>
                  </a:outerShdw>
                </a:effectLst>
              </a:rPr>
              <a:t>Reference</a:t>
            </a:r>
            <a:endParaRPr lang="en-US" sz="2600" dirty="0">
              <a:effectLst>
                <a:outerShdw blurRad="38100" dist="38100" dir="2700000" algn="tl">
                  <a:srgbClr val="000000">
                    <a:alpha val="43137"/>
                  </a:srgbClr>
                </a:outerShdw>
              </a:effectLst>
            </a:endParaRPr>
          </a:p>
        </p:txBody>
      </p:sp>
      <p:sp>
        <p:nvSpPr>
          <p:cNvPr id="5" name="Content Placeholder 4"/>
          <p:cNvSpPr>
            <a:spLocks noGrp="1"/>
          </p:cNvSpPr>
          <p:nvPr>
            <p:ph sz="quarter" idx="2"/>
          </p:nvPr>
        </p:nvSpPr>
        <p:spPr/>
        <p:txBody>
          <a:bodyPr/>
          <a:lstStyle/>
          <a:p>
            <a:r>
              <a:rPr lang="en-US" i="1" dirty="0" smtClean="0">
                <a:effectLst>
                  <a:outerShdw blurRad="38100" dist="38100" dir="2700000" algn="tl">
                    <a:srgbClr val="000000">
                      <a:alpha val="43137"/>
                    </a:srgbClr>
                  </a:outerShdw>
                </a:effectLst>
              </a:rPr>
              <a:t>Being </a:t>
            </a:r>
            <a:r>
              <a:rPr lang="en-US" dirty="0" smtClean="0">
                <a:effectLst>
                  <a:outerShdw blurRad="38100" dist="38100" dir="2700000" algn="tl">
                    <a:srgbClr val="000000">
                      <a:alpha val="43137"/>
                    </a:srgbClr>
                  </a:outerShdw>
                </a:effectLst>
              </a:rPr>
              <a:t>witnesses</a:t>
            </a:r>
          </a:p>
          <a:p>
            <a:r>
              <a:rPr lang="en-US" dirty="0" smtClean="0">
                <a:effectLst>
                  <a:outerShdw blurRad="38100" dist="38100" dir="2700000" algn="tl">
                    <a:srgbClr val="000000">
                      <a:alpha val="43137"/>
                    </a:srgbClr>
                  </a:outerShdw>
                </a:effectLst>
              </a:rPr>
              <a:t>Speaking the truth in love</a:t>
            </a:r>
          </a:p>
          <a:p>
            <a:r>
              <a:rPr lang="en-US" dirty="0" smtClean="0">
                <a:effectLst>
                  <a:outerShdw blurRad="38100" dist="38100" dir="2700000" algn="tl">
                    <a:srgbClr val="000000">
                      <a:alpha val="43137"/>
                    </a:srgbClr>
                  </a:outerShdw>
                </a:effectLst>
              </a:rPr>
              <a:t>Working with others</a:t>
            </a:r>
          </a:p>
          <a:p>
            <a:r>
              <a:rPr lang="en-US" dirty="0" smtClean="0">
                <a:effectLst>
                  <a:outerShdw blurRad="38100" dist="38100" dir="2700000" algn="tl">
                    <a:srgbClr val="000000">
                      <a:alpha val="43137"/>
                    </a:srgbClr>
                  </a:outerShdw>
                </a:effectLst>
              </a:rPr>
              <a:t>Reproduces as quickly as possible</a:t>
            </a:r>
          </a:p>
          <a:p>
            <a:r>
              <a:rPr lang="en-US" dirty="0" smtClean="0">
                <a:effectLst>
                  <a:outerShdw blurRad="38100" dist="38100" dir="2700000" algn="tl">
                    <a:srgbClr val="000000">
                      <a:alpha val="43137"/>
                    </a:srgbClr>
                  </a:outerShdw>
                </a:effectLst>
              </a:rPr>
              <a:t>Know how to answer</a:t>
            </a:r>
          </a:p>
          <a:p>
            <a:r>
              <a:rPr lang="en-US" dirty="0" smtClean="0">
                <a:effectLst>
                  <a:outerShdw blurRad="38100" dist="38100" dir="2700000" algn="tl">
                    <a:srgbClr val="000000">
                      <a:alpha val="43137"/>
                    </a:srgbClr>
                  </a:outerShdw>
                </a:effectLst>
              </a:rPr>
              <a:t>Being hospitable</a:t>
            </a:r>
            <a:endParaRPr lang="en-US" dirty="0">
              <a:effectLst>
                <a:outerShdw blurRad="38100" dist="38100" dir="2700000" algn="tl">
                  <a:srgbClr val="000000">
                    <a:alpha val="43137"/>
                  </a:srgbClr>
                </a:outerShdw>
              </a:effectLst>
            </a:endParaRPr>
          </a:p>
        </p:txBody>
      </p:sp>
      <p:sp>
        <p:nvSpPr>
          <p:cNvPr id="7" name="Content Placeholder 6"/>
          <p:cNvSpPr>
            <a:spLocks noGrp="1"/>
          </p:cNvSpPr>
          <p:nvPr>
            <p:ph sz="quarter" idx="4"/>
          </p:nvPr>
        </p:nvSpPr>
        <p:spPr/>
        <p:txBody>
          <a:bodyPr/>
          <a:lstStyle/>
          <a:p>
            <a:r>
              <a:rPr lang="en-US" dirty="0" smtClean="0">
                <a:effectLst>
                  <a:outerShdw blurRad="38100" dist="38100" dir="2700000" algn="tl">
                    <a:srgbClr val="000000">
                      <a:alpha val="43137"/>
                    </a:srgbClr>
                  </a:outerShdw>
                </a:effectLst>
              </a:rPr>
              <a:t>Acts 1:8</a:t>
            </a:r>
          </a:p>
          <a:p>
            <a:r>
              <a:rPr lang="en-US" dirty="0" smtClean="0">
                <a:effectLst>
                  <a:outerShdw blurRad="38100" dist="38100" dir="2700000" algn="tl">
                    <a:srgbClr val="000000">
                      <a:alpha val="43137"/>
                    </a:srgbClr>
                  </a:outerShdw>
                </a:effectLst>
              </a:rPr>
              <a:t>Ephesians 4:15</a:t>
            </a:r>
          </a:p>
          <a:p>
            <a:r>
              <a:rPr lang="en-US" dirty="0" smtClean="0">
                <a:effectLst>
                  <a:outerShdw blurRad="38100" dist="38100" dir="2700000" algn="tl">
                    <a:srgbClr val="000000">
                      <a:alpha val="43137"/>
                    </a:srgbClr>
                  </a:outerShdw>
                </a:effectLst>
              </a:rPr>
              <a:t>2 Corinthians 8:1</a:t>
            </a:r>
          </a:p>
          <a:p>
            <a:r>
              <a:rPr lang="en-US" dirty="0" smtClean="0">
                <a:effectLst>
                  <a:outerShdw blurRad="38100" dist="38100" dir="2700000" algn="tl">
                    <a:srgbClr val="000000">
                      <a:alpha val="43137"/>
                    </a:srgbClr>
                  </a:outerShdw>
                </a:effectLst>
              </a:rPr>
              <a:t>2 Timothy 2:2</a:t>
            </a:r>
          </a:p>
          <a:p>
            <a:endParaRPr lang="en-US" sz="1800" dirty="0" smtClean="0">
              <a:effectLst>
                <a:outerShdw blurRad="38100" dist="38100" dir="2700000" algn="tl">
                  <a:srgbClr val="000000">
                    <a:alpha val="43137"/>
                  </a:srgbClr>
                </a:outerShdw>
              </a:effectLst>
            </a:endParaRPr>
          </a:p>
          <a:p>
            <a:r>
              <a:rPr lang="en-US" dirty="0" smtClean="0">
                <a:effectLst>
                  <a:outerShdw blurRad="38100" dist="38100" dir="2700000" algn="tl">
                    <a:srgbClr val="000000">
                      <a:alpha val="43137"/>
                    </a:srgbClr>
                  </a:outerShdw>
                </a:effectLst>
              </a:rPr>
              <a:t>Colossians 4:6</a:t>
            </a:r>
          </a:p>
          <a:p>
            <a:r>
              <a:rPr lang="en-US" dirty="0" smtClean="0">
                <a:effectLst>
                  <a:outerShdw blurRad="38100" dist="38100" dir="2700000" algn="tl">
                    <a:srgbClr val="000000">
                      <a:alpha val="43137"/>
                    </a:srgbClr>
                  </a:outerShdw>
                </a:effectLst>
              </a:rPr>
              <a:t>Romans 12:13</a:t>
            </a:r>
            <a:endParaRPr lang="en-US" dirty="0">
              <a:effectLst>
                <a:outerShdw blurRad="38100" dist="38100" dir="2700000" algn="tl">
                  <a:srgbClr val="000000">
                    <a:alpha val="43137"/>
                  </a:srgbClr>
                </a:outerShdw>
              </a:effectLst>
            </a:endParaRPr>
          </a:p>
        </p:txBody>
      </p:sp>
      <p:pic>
        <p:nvPicPr>
          <p:cNvPr id="8" name="Picture 7"/>
          <p:cNvPicPr>
            <a:picLocks noChangeAspect="1"/>
          </p:cNvPicPr>
          <p:nvPr/>
        </p:nvPicPr>
        <p:blipFill>
          <a:blip r:embed="rId2"/>
          <a:stretch>
            <a:fillRect/>
          </a:stretch>
        </p:blipFill>
        <p:spPr>
          <a:xfrm>
            <a:off x="5747509" y="129759"/>
            <a:ext cx="3180147" cy="17644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cover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Vertical Title 6"/>
          <p:cNvSpPr>
            <a:spLocks noGrp="1"/>
          </p:cNvSpPr>
          <p:nvPr>
            <p:ph type="title" orient="vert" idx="4294967295"/>
          </p:nvPr>
        </p:nvSpPr>
        <p:spPr>
          <a:xfrm>
            <a:off x="1047444" y="426999"/>
            <a:ext cx="7183706" cy="832103"/>
          </a:xfrm>
        </p:spPr>
        <p:txBody>
          <a:bodyPr/>
          <a:lstStyle/>
          <a:p>
            <a:r>
              <a:rPr lang="en-US" sz="5000" b="1" dirty="0" smtClean="0">
                <a:solidFill>
                  <a:srgbClr val="FF6600"/>
                </a:solidFill>
                <a:effectLst>
                  <a:outerShdw blurRad="38100" dist="38100" dir="2700000" algn="tl">
                    <a:srgbClr val="000000">
                      <a:alpha val="43137"/>
                    </a:srgbClr>
                  </a:outerShdw>
                </a:effectLst>
                <a:latin typeface="Big Caslon"/>
                <a:cs typeface="Big Caslon"/>
              </a:rPr>
              <a:t>The Engel’s Scale</a:t>
            </a:r>
            <a:endParaRPr lang="en-US" sz="5000" b="1" dirty="0">
              <a:solidFill>
                <a:srgbClr val="FF6600"/>
              </a:solidFill>
              <a:effectLst>
                <a:outerShdw blurRad="38100" dist="38100" dir="2700000" algn="tl">
                  <a:srgbClr val="000000">
                    <a:alpha val="43137"/>
                  </a:srgbClr>
                </a:outerShdw>
              </a:effectLst>
              <a:latin typeface="Big Caslon"/>
              <a:cs typeface="Big Caslon"/>
            </a:endParaRPr>
          </a:p>
        </p:txBody>
      </p:sp>
      <p:pic>
        <p:nvPicPr>
          <p:cNvPr id="11" name="table"/>
          <p:cNvPicPr>
            <a:picLocks noChangeAspect="1"/>
          </p:cNvPicPr>
          <p:nvPr/>
        </p:nvPicPr>
        <p:blipFill>
          <a:blip r:embed="rId2"/>
          <a:stretch>
            <a:fillRect/>
          </a:stretch>
        </p:blipFill>
        <p:spPr>
          <a:xfrm>
            <a:off x="1047444" y="1576615"/>
            <a:ext cx="7183706" cy="4549549"/>
          </a:xfrm>
          <a:prstGeom prst="rect">
            <a:avLst/>
          </a:prstGeom>
        </p:spPr>
      </p:pic>
    </p:spTree>
  </p:cSld>
  <p:clrMapOvr>
    <a:masterClrMapping/>
  </p:clrMapOvr>
  <p:transition>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Vertical Title 6"/>
          <p:cNvSpPr>
            <a:spLocks noGrp="1"/>
          </p:cNvSpPr>
          <p:nvPr>
            <p:ph type="title" orient="vert" idx="4294967295"/>
          </p:nvPr>
        </p:nvSpPr>
        <p:spPr>
          <a:xfrm>
            <a:off x="1047444" y="426999"/>
            <a:ext cx="7183706" cy="832103"/>
          </a:xfrm>
        </p:spPr>
        <p:txBody>
          <a:bodyPr/>
          <a:lstStyle/>
          <a:p>
            <a:r>
              <a:rPr lang="en-US" sz="5000" dirty="0" smtClean="0">
                <a:solidFill>
                  <a:srgbClr val="FF6600"/>
                </a:solidFill>
                <a:effectLst>
                  <a:outerShdw blurRad="38100" dist="38100" dir="2700000" algn="tl">
                    <a:srgbClr val="000000">
                      <a:alpha val="43137"/>
                    </a:srgbClr>
                  </a:outerShdw>
                </a:effectLst>
                <a:latin typeface="Big Caslon"/>
                <a:cs typeface="Big Caslon"/>
              </a:rPr>
              <a:t>The Engel’s Scale</a:t>
            </a:r>
            <a:endParaRPr lang="en-US" sz="5000" dirty="0">
              <a:solidFill>
                <a:srgbClr val="FF6600"/>
              </a:solidFill>
              <a:effectLst>
                <a:outerShdw blurRad="38100" dist="38100" dir="2700000" algn="tl">
                  <a:srgbClr val="000000">
                    <a:alpha val="43137"/>
                  </a:srgbClr>
                </a:outerShdw>
              </a:effectLst>
              <a:latin typeface="Big Caslon"/>
              <a:cs typeface="Big Caslon"/>
            </a:endParaRPr>
          </a:p>
        </p:txBody>
      </p:sp>
      <p:pic>
        <p:nvPicPr>
          <p:cNvPr id="11" name="table"/>
          <p:cNvPicPr>
            <a:picLocks noChangeAspect="1"/>
          </p:cNvPicPr>
          <p:nvPr/>
        </p:nvPicPr>
        <p:blipFill>
          <a:blip r:embed="rId2"/>
          <a:stretch>
            <a:fillRect/>
          </a:stretch>
        </p:blipFill>
        <p:spPr>
          <a:xfrm>
            <a:off x="1047444" y="1576615"/>
            <a:ext cx="7183706" cy="4549549"/>
          </a:xfrm>
          <a:prstGeom prst="rect">
            <a:avLst/>
          </a:prstGeom>
        </p:spPr>
      </p:pic>
      <p:sp>
        <p:nvSpPr>
          <p:cNvPr id="12" name="TextBox 11"/>
          <p:cNvSpPr txBox="1"/>
          <p:nvPr/>
        </p:nvSpPr>
        <p:spPr>
          <a:xfrm>
            <a:off x="6853246" y="3131344"/>
            <a:ext cx="1368453" cy="1754327"/>
          </a:xfrm>
          <a:prstGeom prst="rect">
            <a:avLst/>
          </a:prstGeom>
          <a:noFill/>
        </p:spPr>
        <p:txBody>
          <a:bodyPr wrap="square" rtlCol="0">
            <a:spAutoFit/>
          </a:bodyPr>
          <a:lstStyle/>
          <a:p>
            <a:r>
              <a:rPr lang="en-US" i="1" dirty="0" smtClean="0">
                <a:solidFill>
                  <a:srgbClr val="0000FF"/>
                </a:solidFill>
              </a:rPr>
              <a:t>The goal of evangelism   is to get the outsiders moving up the scale.</a:t>
            </a:r>
            <a:endParaRPr lang="en-US" i="1" dirty="0">
              <a:solidFill>
                <a:srgbClr val="0000FF"/>
              </a:solidFill>
            </a:endParaRPr>
          </a:p>
        </p:txBody>
      </p:sp>
      <p:cxnSp>
        <p:nvCxnSpPr>
          <p:cNvPr id="17" name="Straight Arrow Connector 16"/>
          <p:cNvCxnSpPr/>
          <p:nvPr/>
        </p:nvCxnSpPr>
        <p:spPr>
          <a:xfrm rot="5400000" flipH="1" flipV="1">
            <a:off x="5271147" y="4176934"/>
            <a:ext cx="2704332" cy="1588"/>
          </a:xfrm>
          <a:prstGeom prst="straightConnector1">
            <a:avLst/>
          </a:prstGeom>
          <a:ln w="47625" cap="flat" cmpd="sng" algn="ctr">
            <a:solidFill>
              <a:srgbClr val="0000FF"/>
            </a:solidFill>
            <a:prstDash val="sys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ransition>
    <p:randomBa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dirty="0"/>
          </a:p>
        </p:txBody>
      </p:sp>
      <p:sp>
        <p:nvSpPr>
          <p:cNvPr id="4" name="Title 3"/>
          <p:cNvSpPr>
            <a:spLocks noGrp="1"/>
          </p:cNvSpPr>
          <p:nvPr>
            <p:ph type="title"/>
          </p:nvPr>
        </p:nvSpPr>
        <p:spPr/>
        <p:txBody>
          <a:bodyPr/>
          <a:lstStyle/>
          <a:p>
            <a:r>
              <a:rPr lang="en-US" dirty="0" smtClean="0"/>
              <a:t>A Crash Course on ISM history</a:t>
            </a:r>
            <a:endParaRPr lang="en-US" dirty="0"/>
          </a:p>
        </p:txBody>
      </p:sp>
      <p:pic>
        <p:nvPicPr>
          <p:cNvPr id="10" name="Picture 9"/>
          <p:cNvPicPr>
            <a:picLocks noChangeAspect="1"/>
          </p:cNvPicPr>
          <p:nvPr/>
        </p:nvPicPr>
        <p:blipFill>
          <a:blip r:embed="rId2"/>
          <a:stretch>
            <a:fillRect/>
          </a:stretch>
        </p:blipFill>
        <p:spPr>
          <a:xfrm>
            <a:off x="5193022" y="4506445"/>
            <a:ext cx="3638038" cy="2134315"/>
          </a:xfrm>
          <a:prstGeom prst="rect">
            <a:avLst/>
          </a:prstGeom>
        </p:spPr>
      </p:pic>
    </p:spTree>
  </p:cSld>
  <p:clrMapOvr>
    <a:masterClrMapping/>
  </p:clrMapOvr>
  <p:transition>
    <p:pull dir="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Vertical Title 6"/>
          <p:cNvSpPr>
            <a:spLocks noGrp="1"/>
          </p:cNvSpPr>
          <p:nvPr>
            <p:ph type="title" orient="vert" idx="4294967295"/>
          </p:nvPr>
        </p:nvSpPr>
        <p:spPr>
          <a:xfrm>
            <a:off x="1047444" y="426999"/>
            <a:ext cx="7183706" cy="832103"/>
          </a:xfrm>
        </p:spPr>
        <p:txBody>
          <a:bodyPr/>
          <a:lstStyle/>
          <a:p>
            <a:r>
              <a:rPr lang="en-US" sz="5000" dirty="0" smtClean="0">
                <a:solidFill>
                  <a:srgbClr val="FF6600"/>
                </a:solidFill>
                <a:effectLst>
                  <a:outerShdw blurRad="38100" dist="38100" dir="2700000" algn="tl">
                    <a:srgbClr val="000000">
                      <a:alpha val="43137"/>
                    </a:srgbClr>
                  </a:outerShdw>
                </a:effectLst>
                <a:latin typeface="Big Caslon"/>
                <a:cs typeface="Big Caslon"/>
              </a:rPr>
              <a:t>The Engel’s Scale</a:t>
            </a:r>
            <a:endParaRPr lang="en-US" sz="5000" dirty="0">
              <a:solidFill>
                <a:srgbClr val="FF6600"/>
              </a:solidFill>
              <a:effectLst>
                <a:outerShdw blurRad="38100" dist="38100" dir="2700000" algn="tl">
                  <a:srgbClr val="000000">
                    <a:alpha val="43137"/>
                  </a:srgbClr>
                </a:outerShdw>
              </a:effectLst>
              <a:latin typeface="Big Caslon"/>
              <a:cs typeface="Big Caslon"/>
            </a:endParaRPr>
          </a:p>
        </p:txBody>
      </p:sp>
      <p:pic>
        <p:nvPicPr>
          <p:cNvPr id="11" name="table"/>
          <p:cNvPicPr>
            <a:picLocks noChangeAspect="1"/>
          </p:cNvPicPr>
          <p:nvPr/>
        </p:nvPicPr>
        <p:blipFill>
          <a:blip r:embed="rId2"/>
          <a:stretch>
            <a:fillRect/>
          </a:stretch>
        </p:blipFill>
        <p:spPr>
          <a:xfrm>
            <a:off x="1047444" y="1576615"/>
            <a:ext cx="7183706" cy="4549549"/>
          </a:xfrm>
          <a:prstGeom prst="rect">
            <a:avLst/>
          </a:prstGeom>
        </p:spPr>
      </p:pic>
      <p:sp>
        <p:nvSpPr>
          <p:cNvPr id="12" name="TextBox 11"/>
          <p:cNvSpPr txBox="1"/>
          <p:nvPr/>
        </p:nvSpPr>
        <p:spPr>
          <a:xfrm>
            <a:off x="6853246" y="3131344"/>
            <a:ext cx="1368453" cy="1754327"/>
          </a:xfrm>
          <a:prstGeom prst="rect">
            <a:avLst/>
          </a:prstGeom>
          <a:noFill/>
        </p:spPr>
        <p:txBody>
          <a:bodyPr wrap="square" rtlCol="0">
            <a:spAutoFit/>
          </a:bodyPr>
          <a:lstStyle/>
          <a:p>
            <a:r>
              <a:rPr lang="en-US" i="1" dirty="0" smtClean="0">
                <a:solidFill>
                  <a:srgbClr val="0000FF"/>
                </a:solidFill>
              </a:rPr>
              <a:t>The goal of evangelism   is to get the outsiders moving up the scale.</a:t>
            </a:r>
            <a:endParaRPr lang="en-US" i="1" dirty="0">
              <a:solidFill>
                <a:srgbClr val="0000FF"/>
              </a:solidFill>
            </a:endParaRPr>
          </a:p>
        </p:txBody>
      </p:sp>
      <p:cxnSp>
        <p:nvCxnSpPr>
          <p:cNvPr id="17" name="Straight Arrow Connector 16"/>
          <p:cNvCxnSpPr/>
          <p:nvPr/>
        </p:nvCxnSpPr>
        <p:spPr>
          <a:xfrm rot="5400000" flipH="1" flipV="1">
            <a:off x="5271147" y="4176934"/>
            <a:ext cx="2704332" cy="1588"/>
          </a:xfrm>
          <a:prstGeom prst="straightConnector1">
            <a:avLst/>
          </a:prstGeom>
          <a:ln w="47625" cap="flat" cmpd="sng" algn="ctr">
            <a:solidFill>
              <a:srgbClr val="0000FF"/>
            </a:solidFill>
            <a:prstDash val="sys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0" name="Oval Callout 19"/>
          <p:cNvSpPr/>
          <p:nvPr/>
        </p:nvSpPr>
        <p:spPr>
          <a:xfrm>
            <a:off x="6622519" y="383203"/>
            <a:ext cx="2190315" cy="1149616"/>
          </a:xfrm>
          <a:prstGeom prst="wedgeEllipseCallou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FFFF00"/>
                </a:solidFill>
                <a:effectLst>
                  <a:outerShdw blurRad="38100" dist="38100" dir="2700000" algn="tl">
                    <a:srgbClr val="000000">
                      <a:alpha val="43137"/>
                    </a:srgbClr>
                  </a:outerShdw>
                </a:effectLst>
              </a:rPr>
              <a:t>This is what Paul did at Mars Hill!</a:t>
            </a:r>
            <a:endParaRPr lang="en-US" sz="2000" dirty="0">
              <a:solidFill>
                <a:srgbClr val="FFFF00"/>
              </a:solidFill>
              <a:effectLst>
                <a:outerShdw blurRad="38100" dist="38100" dir="2700000" algn="tl">
                  <a:srgbClr val="000000">
                    <a:alpha val="43137"/>
                  </a:srgbClr>
                </a:outerShdw>
              </a:effectLst>
            </a:endParaRPr>
          </a:p>
        </p:txBody>
      </p:sp>
    </p:spTree>
  </p:cSld>
  <p:clrMapOvr>
    <a:masterClrMapping/>
  </p:clrMapOvr>
  <p:transition>
    <p:wedg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926167"/>
            <a:ext cx="8229600" cy="4093634"/>
          </a:xfrm>
        </p:spPr>
        <p:txBody>
          <a:bodyPr>
            <a:normAutofit/>
          </a:bodyPr>
          <a:lstStyle/>
          <a:p>
            <a:pPr>
              <a:buNone/>
            </a:pPr>
            <a:r>
              <a:rPr lang="en-US" sz="3000" dirty="0" smtClean="0"/>
              <a:t>		  “The Friendship Bridge”</a:t>
            </a:r>
            <a:endParaRPr lang="en-US" sz="3000" dirty="0"/>
          </a:p>
        </p:txBody>
      </p:sp>
      <p:pic>
        <p:nvPicPr>
          <p:cNvPr id="4" name="Picture 3"/>
          <p:cNvPicPr>
            <a:picLocks noChangeAspect="1"/>
          </p:cNvPicPr>
          <p:nvPr/>
        </p:nvPicPr>
        <p:blipFill>
          <a:blip r:embed="rId2"/>
          <a:stretch>
            <a:fillRect/>
          </a:stretch>
        </p:blipFill>
        <p:spPr>
          <a:xfrm rot="5400000">
            <a:off x="4000500" y="-3268662"/>
            <a:ext cx="1143000" cy="8229600"/>
          </a:xfrm>
          <a:prstGeom prst="rect">
            <a:avLst/>
          </a:prstGeom>
        </p:spPr>
      </p:pic>
      <p:sp>
        <p:nvSpPr>
          <p:cNvPr id="5" name="TextBox 4"/>
          <p:cNvSpPr txBox="1"/>
          <p:nvPr/>
        </p:nvSpPr>
        <p:spPr>
          <a:xfrm>
            <a:off x="709084" y="592667"/>
            <a:ext cx="7945967" cy="492443"/>
          </a:xfrm>
          <a:prstGeom prst="rect">
            <a:avLst/>
          </a:prstGeom>
          <a:noFill/>
        </p:spPr>
        <p:txBody>
          <a:bodyPr wrap="square" rtlCol="0">
            <a:spAutoFit/>
          </a:bodyPr>
          <a:lstStyle/>
          <a:p>
            <a:r>
              <a:rPr lang="en-US" sz="2600" b="1" dirty="0" smtClean="0">
                <a:solidFill>
                  <a:srgbClr val="800000"/>
                </a:solidFill>
                <a:latin typeface="Calisto MT"/>
                <a:cs typeface="Calisto MT"/>
              </a:rPr>
              <a:t>Reaching our Muslim, Atheist and Pantheist Friends</a:t>
            </a:r>
            <a:endParaRPr lang="en-US" sz="2600" b="1" dirty="0">
              <a:solidFill>
                <a:srgbClr val="800000"/>
              </a:solidFill>
              <a:latin typeface="Calisto MT"/>
              <a:cs typeface="Calisto MT"/>
            </a:endParaRPr>
          </a:p>
        </p:txBody>
      </p:sp>
      <p:pic>
        <p:nvPicPr>
          <p:cNvPr id="6" name="Picture 5"/>
          <p:cNvPicPr>
            <a:picLocks noChangeAspect="1"/>
          </p:cNvPicPr>
          <p:nvPr/>
        </p:nvPicPr>
        <p:blipFill>
          <a:blip r:embed="rId3"/>
          <a:stretch>
            <a:fillRect/>
          </a:stretch>
        </p:blipFill>
        <p:spPr>
          <a:xfrm>
            <a:off x="457200" y="2538009"/>
            <a:ext cx="6469387" cy="3481792"/>
          </a:xfrm>
          <a:prstGeom prst="rect">
            <a:avLst/>
          </a:prstGeom>
        </p:spPr>
      </p:pic>
      <p:sp>
        <p:nvSpPr>
          <p:cNvPr id="7" name="TextBox 6"/>
          <p:cNvSpPr txBox="1"/>
          <p:nvPr/>
        </p:nvSpPr>
        <p:spPr>
          <a:xfrm>
            <a:off x="7000668" y="2087045"/>
            <a:ext cx="2048080" cy="3477875"/>
          </a:xfrm>
          <a:prstGeom prst="rect">
            <a:avLst/>
          </a:prstGeom>
          <a:noFill/>
        </p:spPr>
        <p:txBody>
          <a:bodyPr wrap="square" rtlCol="0">
            <a:spAutoFit/>
          </a:bodyPr>
          <a:lstStyle/>
          <a:p>
            <a:r>
              <a:rPr lang="en-US" sz="2000" dirty="0" smtClean="0">
                <a:effectLst>
                  <a:outerShdw blurRad="38100" dist="38100" dir="2700000" algn="tl">
                    <a:srgbClr val="000000">
                      <a:alpha val="43137"/>
                    </a:srgbClr>
                  </a:outerShdw>
                </a:effectLst>
                <a:latin typeface="Arial Narrow"/>
                <a:cs typeface="Arial Narrow"/>
              </a:rPr>
              <a:t>This bridge represents the friendships we have with </a:t>
            </a:r>
            <a:r>
              <a:rPr lang="en-US" sz="2000" dirty="0" smtClean="0">
                <a:solidFill>
                  <a:srgbClr val="FFFF00"/>
                </a:solidFill>
                <a:effectLst>
                  <a:outerShdw blurRad="38100" dist="38100" dir="2700000" algn="tl">
                    <a:srgbClr val="000000">
                      <a:alpha val="43137"/>
                    </a:srgbClr>
                  </a:outerShdw>
                </a:effectLst>
                <a:latin typeface="Arial Narrow"/>
                <a:cs typeface="Arial Narrow"/>
              </a:rPr>
              <a:t>outsiders</a:t>
            </a:r>
            <a:r>
              <a:rPr lang="en-US" sz="2000" dirty="0" smtClean="0">
                <a:effectLst>
                  <a:outerShdw blurRad="38100" dist="38100" dir="2700000" algn="tl">
                    <a:srgbClr val="000000">
                      <a:alpha val="43137"/>
                    </a:srgbClr>
                  </a:outerShdw>
                </a:effectLst>
                <a:latin typeface="Arial Narrow"/>
                <a:cs typeface="Arial Narrow"/>
              </a:rPr>
              <a:t>. To reach others, we must be good at being friendly and keeping up with friends. That means face-to- face, not just on Facebook!</a:t>
            </a:r>
            <a:endParaRPr lang="en-US" sz="2000" dirty="0">
              <a:effectLst>
                <a:outerShdw blurRad="38100" dist="38100" dir="2700000" algn="tl">
                  <a:srgbClr val="000000">
                    <a:alpha val="43137"/>
                  </a:srgbClr>
                </a:outerShdw>
              </a:effectLst>
              <a:latin typeface="Arial Narrow"/>
              <a:cs typeface="Arial Narrow"/>
            </a:endParaRPr>
          </a:p>
        </p:txBody>
      </p:sp>
    </p:spTree>
  </p:cSld>
  <p:clrMapOvr>
    <a:masterClrMapping/>
  </p:clrMapOvr>
  <p:transition>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926167"/>
            <a:ext cx="8229600" cy="4093634"/>
          </a:xfrm>
        </p:spPr>
        <p:txBody>
          <a:bodyPr>
            <a:normAutofit/>
          </a:bodyPr>
          <a:lstStyle/>
          <a:p>
            <a:pPr>
              <a:buNone/>
            </a:pPr>
            <a:r>
              <a:rPr lang="en-US" sz="3000" dirty="0" smtClean="0"/>
              <a:t>		  “The Friendship Bridge”</a:t>
            </a:r>
            <a:endParaRPr lang="en-US" sz="3000" dirty="0"/>
          </a:p>
        </p:txBody>
      </p:sp>
      <p:pic>
        <p:nvPicPr>
          <p:cNvPr id="4" name="Picture 3"/>
          <p:cNvPicPr>
            <a:picLocks noChangeAspect="1"/>
          </p:cNvPicPr>
          <p:nvPr/>
        </p:nvPicPr>
        <p:blipFill>
          <a:blip r:embed="rId2"/>
          <a:stretch>
            <a:fillRect/>
          </a:stretch>
        </p:blipFill>
        <p:spPr>
          <a:xfrm rot="5400000">
            <a:off x="4000500" y="-3268662"/>
            <a:ext cx="1143000" cy="8229600"/>
          </a:xfrm>
          <a:prstGeom prst="rect">
            <a:avLst/>
          </a:prstGeom>
        </p:spPr>
      </p:pic>
      <p:sp>
        <p:nvSpPr>
          <p:cNvPr id="5" name="TextBox 4"/>
          <p:cNvSpPr txBox="1"/>
          <p:nvPr/>
        </p:nvSpPr>
        <p:spPr>
          <a:xfrm>
            <a:off x="709084" y="592667"/>
            <a:ext cx="7945967" cy="492443"/>
          </a:xfrm>
          <a:prstGeom prst="rect">
            <a:avLst/>
          </a:prstGeom>
          <a:noFill/>
        </p:spPr>
        <p:txBody>
          <a:bodyPr wrap="square" rtlCol="0">
            <a:spAutoFit/>
          </a:bodyPr>
          <a:lstStyle/>
          <a:p>
            <a:r>
              <a:rPr lang="en-US" sz="2600" b="1" dirty="0" smtClean="0">
                <a:solidFill>
                  <a:srgbClr val="800000"/>
                </a:solidFill>
                <a:latin typeface="Calisto MT"/>
                <a:cs typeface="Calisto MT"/>
              </a:rPr>
              <a:t>Reaching our Muslim, Atheist and Pantheist Friends</a:t>
            </a:r>
            <a:endParaRPr lang="en-US" sz="2600" b="1" dirty="0">
              <a:solidFill>
                <a:srgbClr val="800000"/>
              </a:solidFill>
              <a:latin typeface="Calisto MT"/>
              <a:cs typeface="Calisto MT"/>
            </a:endParaRPr>
          </a:p>
        </p:txBody>
      </p:sp>
      <p:pic>
        <p:nvPicPr>
          <p:cNvPr id="6" name="Picture 5"/>
          <p:cNvPicPr>
            <a:picLocks noChangeAspect="1"/>
          </p:cNvPicPr>
          <p:nvPr/>
        </p:nvPicPr>
        <p:blipFill>
          <a:blip r:embed="rId3"/>
          <a:stretch>
            <a:fillRect/>
          </a:stretch>
        </p:blipFill>
        <p:spPr>
          <a:xfrm>
            <a:off x="457200" y="2538009"/>
            <a:ext cx="6469387" cy="3481792"/>
          </a:xfrm>
          <a:prstGeom prst="rect">
            <a:avLst/>
          </a:prstGeom>
        </p:spPr>
      </p:pic>
      <p:sp>
        <p:nvSpPr>
          <p:cNvPr id="7" name="TextBox 6"/>
          <p:cNvSpPr txBox="1"/>
          <p:nvPr/>
        </p:nvSpPr>
        <p:spPr>
          <a:xfrm>
            <a:off x="7000668" y="2078573"/>
            <a:ext cx="2048080" cy="4093428"/>
          </a:xfrm>
          <a:prstGeom prst="rect">
            <a:avLst/>
          </a:prstGeom>
          <a:noFill/>
        </p:spPr>
        <p:txBody>
          <a:bodyPr wrap="square" rtlCol="0">
            <a:spAutoFit/>
          </a:bodyPr>
          <a:lstStyle/>
          <a:p>
            <a:r>
              <a:rPr lang="en-US" sz="2000" dirty="0" smtClean="0">
                <a:effectLst>
                  <a:outerShdw blurRad="38100" dist="38100" dir="2700000" algn="tl">
                    <a:srgbClr val="000000">
                      <a:alpha val="43137"/>
                    </a:srgbClr>
                  </a:outerShdw>
                </a:effectLst>
                <a:latin typeface="Arial Narrow"/>
                <a:cs typeface="Arial Narrow"/>
              </a:rPr>
              <a:t>A lot of friendship is about learning to really listen to our friends. We need to learn this skill better. Asking questions that clarify is very important, like, “What do you mean by that?” and “How did that make you feel?”</a:t>
            </a:r>
            <a:endParaRPr lang="en-US" sz="2000" dirty="0">
              <a:effectLst>
                <a:outerShdw blurRad="38100" dist="38100" dir="2700000" algn="tl">
                  <a:srgbClr val="000000">
                    <a:alpha val="43137"/>
                  </a:srgbClr>
                </a:outerShdw>
              </a:effectLst>
              <a:latin typeface="Arial Narrow"/>
              <a:cs typeface="Arial Narrow"/>
            </a:endParaRPr>
          </a:p>
        </p:txBody>
      </p:sp>
    </p:spTree>
  </p:cSld>
  <p:clrMapOvr>
    <a:masterClrMapping/>
  </p:clrMapOvr>
  <p:transition>
    <p:comb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926167"/>
            <a:ext cx="8229600" cy="4093634"/>
          </a:xfrm>
        </p:spPr>
        <p:txBody>
          <a:bodyPr>
            <a:normAutofit/>
          </a:bodyPr>
          <a:lstStyle/>
          <a:p>
            <a:pPr>
              <a:buNone/>
            </a:pPr>
            <a:r>
              <a:rPr lang="en-US" sz="3000" dirty="0" smtClean="0"/>
              <a:t>		  “The Friendship Bridge”</a:t>
            </a:r>
            <a:endParaRPr lang="en-US" sz="3000" dirty="0"/>
          </a:p>
        </p:txBody>
      </p:sp>
      <p:pic>
        <p:nvPicPr>
          <p:cNvPr id="4" name="Picture 3"/>
          <p:cNvPicPr>
            <a:picLocks noChangeAspect="1"/>
          </p:cNvPicPr>
          <p:nvPr/>
        </p:nvPicPr>
        <p:blipFill>
          <a:blip r:embed="rId2"/>
          <a:stretch>
            <a:fillRect/>
          </a:stretch>
        </p:blipFill>
        <p:spPr>
          <a:xfrm rot="5400000">
            <a:off x="3996087" y="-3264249"/>
            <a:ext cx="1151826" cy="8229600"/>
          </a:xfrm>
          <a:prstGeom prst="rect">
            <a:avLst/>
          </a:prstGeom>
        </p:spPr>
      </p:pic>
      <p:sp>
        <p:nvSpPr>
          <p:cNvPr id="5" name="TextBox 4"/>
          <p:cNvSpPr txBox="1"/>
          <p:nvPr/>
        </p:nvSpPr>
        <p:spPr>
          <a:xfrm>
            <a:off x="709084" y="592667"/>
            <a:ext cx="7945967" cy="492443"/>
          </a:xfrm>
          <a:prstGeom prst="rect">
            <a:avLst/>
          </a:prstGeom>
          <a:noFill/>
        </p:spPr>
        <p:txBody>
          <a:bodyPr wrap="square" rtlCol="0">
            <a:spAutoFit/>
          </a:bodyPr>
          <a:lstStyle/>
          <a:p>
            <a:r>
              <a:rPr lang="en-US" sz="2600" b="1" dirty="0" smtClean="0">
                <a:solidFill>
                  <a:srgbClr val="800000"/>
                </a:solidFill>
                <a:latin typeface="Calisto MT"/>
                <a:cs typeface="Calisto MT"/>
              </a:rPr>
              <a:t>Reaching our Muslim, Atheist and Pantheist Friends</a:t>
            </a:r>
            <a:endParaRPr lang="en-US" sz="2600" b="1" dirty="0">
              <a:solidFill>
                <a:srgbClr val="800000"/>
              </a:solidFill>
              <a:latin typeface="Calisto MT"/>
              <a:cs typeface="Calisto MT"/>
            </a:endParaRPr>
          </a:p>
        </p:txBody>
      </p:sp>
      <p:pic>
        <p:nvPicPr>
          <p:cNvPr id="6" name="Picture 5"/>
          <p:cNvPicPr>
            <a:picLocks noChangeAspect="1"/>
          </p:cNvPicPr>
          <p:nvPr/>
        </p:nvPicPr>
        <p:blipFill>
          <a:blip r:embed="rId3"/>
          <a:stretch>
            <a:fillRect/>
          </a:stretch>
        </p:blipFill>
        <p:spPr>
          <a:xfrm>
            <a:off x="457200" y="2538009"/>
            <a:ext cx="6469387" cy="3481792"/>
          </a:xfrm>
          <a:prstGeom prst="rect">
            <a:avLst/>
          </a:prstGeom>
        </p:spPr>
      </p:pic>
      <p:sp>
        <p:nvSpPr>
          <p:cNvPr id="7" name="TextBox 6"/>
          <p:cNvSpPr txBox="1"/>
          <p:nvPr/>
        </p:nvSpPr>
        <p:spPr>
          <a:xfrm>
            <a:off x="7000668" y="2095510"/>
            <a:ext cx="2048080" cy="3477875"/>
          </a:xfrm>
          <a:prstGeom prst="rect">
            <a:avLst/>
          </a:prstGeom>
          <a:noFill/>
        </p:spPr>
        <p:txBody>
          <a:bodyPr wrap="square" rtlCol="0">
            <a:spAutoFit/>
          </a:bodyPr>
          <a:lstStyle/>
          <a:p>
            <a:r>
              <a:rPr lang="en-US" sz="2000" dirty="0" smtClean="0">
                <a:effectLst>
                  <a:outerShdw blurRad="38100" dist="38100" dir="2700000" algn="tl">
                    <a:srgbClr val="000000">
                      <a:alpha val="43137"/>
                    </a:srgbClr>
                  </a:outerShdw>
                </a:effectLst>
                <a:latin typeface="Arial Narrow"/>
                <a:cs typeface="Arial Narrow"/>
              </a:rPr>
              <a:t>When our friends answer those kinds of questions they will sense your interest in them. That helps make you a trusted friend that cares. And usually they will open up more to you. Keep listening!</a:t>
            </a:r>
            <a:endParaRPr lang="en-US" sz="2000" dirty="0">
              <a:effectLst>
                <a:outerShdw blurRad="38100" dist="38100" dir="2700000" algn="tl">
                  <a:srgbClr val="000000">
                    <a:alpha val="43137"/>
                  </a:srgbClr>
                </a:outerShdw>
              </a:effectLst>
              <a:latin typeface="Arial Narrow"/>
              <a:cs typeface="Arial Narrow"/>
            </a:endParaRPr>
          </a:p>
        </p:txBody>
      </p:sp>
    </p:spTree>
  </p:cSld>
  <p:clrMapOvr>
    <a:masterClrMapping/>
  </p:clrMapOvr>
  <p:transition>
    <p:blinds/>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926167"/>
            <a:ext cx="8229600" cy="4093634"/>
          </a:xfrm>
        </p:spPr>
        <p:txBody>
          <a:bodyPr>
            <a:normAutofit/>
          </a:bodyPr>
          <a:lstStyle/>
          <a:p>
            <a:pPr>
              <a:buNone/>
            </a:pPr>
            <a:r>
              <a:rPr lang="en-US" sz="3000" dirty="0" smtClean="0"/>
              <a:t>		  “The Friendship Bridge”</a:t>
            </a:r>
            <a:endParaRPr lang="en-US" sz="3000" dirty="0"/>
          </a:p>
        </p:txBody>
      </p:sp>
      <p:pic>
        <p:nvPicPr>
          <p:cNvPr id="4" name="Picture 3"/>
          <p:cNvPicPr>
            <a:picLocks noChangeAspect="1"/>
          </p:cNvPicPr>
          <p:nvPr/>
        </p:nvPicPr>
        <p:blipFill>
          <a:blip r:embed="rId2"/>
          <a:stretch>
            <a:fillRect/>
          </a:stretch>
        </p:blipFill>
        <p:spPr>
          <a:xfrm rot="5400000">
            <a:off x="4000500" y="-3268662"/>
            <a:ext cx="1143000" cy="8229600"/>
          </a:xfrm>
          <a:prstGeom prst="rect">
            <a:avLst/>
          </a:prstGeom>
        </p:spPr>
      </p:pic>
      <p:sp>
        <p:nvSpPr>
          <p:cNvPr id="5" name="TextBox 4"/>
          <p:cNvSpPr txBox="1"/>
          <p:nvPr/>
        </p:nvSpPr>
        <p:spPr>
          <a:xfrm>
            <a:off x="709084" y="592667"/>
            <a:ext cx="7945967" cy="492443"/>
          </a:xfrm>
          <a:prstGeom prst="rect">
            <a:avLst/>
          </a:prstGeom>
          <a:noFill/>
        </p:spPr>
        <p:txBody>
          <a:bodyPr wrap="square" rtlCol="0">
            <a:spAutoFit/>
          </a:bodyPr>
          <a:lstStyle/>
          <a:p>
            <a:r>
              <a:rPr lang="en-US" sz="2600" b="1" dirty="0" smtClean="0">
                <a:solidFill>
                  <a:srgbClr val="800000"/>
                </a:solidFill>
                <a:latin typeface="Calisto MT"/>
                <a:cs typeface="Calisto MT"/>
              </a:rPr>
              <a:t>Reaching our Muslim, Atheist and Pantheist Friends</a:t>
            </a:r>
            <a:endParaRPr lang="en-US" sz="2600" b="1" dirty="0">
              <a:solidFill>
                <a:srgbClr val="800000"/>
              </a:solidFill>
              <a:latin typeface="Calisto MT"/>
              <a:cs typeface="Calisto MT"/>
            </a:endParaRPr>
          </a:p>
        </p:txBody>
      </p:sp>
      <p:sp>
        <p:nvSpPr>
          <p:cNvPr id="7" name="TextBox 6"/>
          <p:cNvSpPr txBox="1"/>
          <p:nvPr/>
        </p:nvSpPr>
        <p:spPr>
          <a:xfrm>
            <a:off x="7000668" y="2099745"/>
            <a:ext cx="1906265" cy="3170099"/>
          </a:xfrm>
          <a:prstGeom prst="rect">
            <a:avLst/>
          </a:prstGeom>
          <a:noFill/>
        </p:spPr>
        <p:txBody>
          <a:bodyPr wrap="square" rtlCol="0">
            <a:spAutoFit/>
          </a:bodyPr>
          <a:lstStyle/>
          <a:p>
            <a:r>
              <a:rPr lang="en-US" sz="2000" dirty="0" smtClean="0">
                <a:effectLst>
                  <a:outerShdw blurRad="38100" dist="38100" dir="2700000" algn="tl">
                    <a:srgbClr val="000000">
                      <a:alpha val="43137"/>
                    </a:srgbClr>
                  </a:outerShdw>
                </a:effectLst>
                <a:latin typeface="Arial Narrow"/>
                <a:cs typeface="Arial Narrow"/>
              </a:rPr>
              <a:t>Listening is how to build a strong bridge that will support the truth when you share it! You don’t want to collapse the bridge, which means the friendship is over.</a:t>
            </a:r>
            <a:endParaRPr lang="en-US" sz="2000" dirty="0">
              <a:effectLst>
                <a:outerShdw blurRad="38100" dist="38100" dir="2700000" algn="tl">
                  <a:srgbClr val="000000">
                    <a:alpha val="43137"/>
                  </a:srgbClr>
                </a:outerShdw>
              </a:effectLst>
              <a:latin typeface="Arial Narrow"/>
              <a:cs typeface="Arial Narrow"/>
            </a:endParaRPr>
          </a:p>
        </p:txBody>
      </p:sp>
      <p:pic>
        <p:nvPicPr>
          <p:cNvPr id="8" name="Picture 7"/>
          <p:cNvPicPr>
            <a:picLocks noChangeAspect="1"/>
          </p:cNvPicPr>
          <p:nvPr/>
        </p:nvPicPr>
        <p:blipFill>
          <a:blip r:embed="rId3"/>
          <a:stretch>
            <a:fillRect/>
          </a:stretch>
        </p:blipFill>
        <p:spPr>
          <a:xfrm>
            <a:off x="884861" y="2571750"/>
            <a:ext cx="5824972" cy="3827238"/>
          </a:xfrm>
          <a:prstGeom prst="rect">
            <a:avLst/>
          </a:prstGeom>
        </p:spPr>
      </p:pic>
    </p:spTree>
  </p:cSld>
  <p:clrMapOvr>
    <a:masterClrMapping/>
  </p:clrMapOvr>
  <p:transition>
    <p:checke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926167"/>
            <a:ext cx="8229600" cy="4093634"/>
          </a:xfrm>
        </p:spPr>
        <p:txBody>
          <a:bodyPr>
            <a:normAutofit/>
          </a:bodyPr>
          <a:lstStyle/>
          <a:p>
            <a:pPr>
              <a:buNone/>
            </a:pPr>
            <a:r>
              <a:rPr lang="en-US" sz="3000" dirty="0" smtClean="0"/>
              <a:t>		  “The Friendship Bridge”</a:t>
            </a:r>
            <a:endParaRPr lang="en-US" sz="3000" dirty="0"/>
          </a:p>
        </p:txBody>
      </p:sp>
      <p:pic>
        <p:nvPicPr>
          <p:cNvPr id="4" name="Picture 3"/>
          <p:cNvPicPr>
            <a:picLocks noChangeAspect="1"/>
          </p:cNvPicPr>
          <p:nvPr/>
        </p:nvPicPr>
        <p:blipFill>
          <a:blip r:embed="rId2"/>
          <a:stretch>
            <a:fillRect/>
          </a:stretch>
        </p:blipFill>
        <p:spPr>
          <a:xfrm rot="5400000">
            <a:off x="4000500" y="-3268662"/>
            <a:ext cx="1143000" cy="8229600"/>
          </a:xfrm>
          <a:prstGeom prst="rect">
            <a:avLst/>
          </a:prstGeom>
        </p:spPr>
      </p:pic>
      <p:sp>
        <p:nvSpPr>
          <p:cNvPr id="5" name="TextBox 4"/>
          <p:cNvSpPr txBox="1"/>
          <p:nvPr/>
        </p:nvSpPr>
        <p:spPr>
          <a:xfrm>
            <a:off x="709084" y="592667"/>
            <a:ext cx="7945967" cy="492443"/>
          </a:xfrm>
          <a:prstGeom prst="rect">
            <a:avLst/>
          </a:prstGeom>
          <a:noFill/>
        </p:spPr>
        <p:txBody>
          <a:bodyPr wrap="square" rtlCol="0">
            <a:spAutoFit/>
          </a:bodyPr>
          <a:lstStyle/>
          <a:p>
            <a:r>
              <a:rPr lang="en-US" sz="2600" b="1" dirty="0" smtClean="0">
                <a:solidFill>
                  <a:srgbClr val="800000"/>
                </a:solidFill>
                <a:latin typeface="Calisto MT"/>
                <a:cs typeface="Calisto MT"/>
              </a:rPr>
              <a:t>Reaching our Muslim, Atheist and Pantheist Friends</a:t>
            </a:r>
            <a:endParaRPr lang="en-US" sz="2600" b="1" dirty="0">
              <a:solidFill>
                <a:srgbClr val="800000"/>
              </a:solidFill>
              <a:latin typeface="Calisto MT"/>
              <a:cs typeface="Calisto MT"/>
            </a:endParaRPr>
          </a:p>
        </p:txBody>
      </p:sp>
      <p:pic>
        <p:nvPicPr>
          <p:cNvPr id="6" name="Picture 5"/>
          <p:cNvPicPr>
            <a:picLocks noChangeAspect="1"/>
          </p:cNvPicPr>
          <p:nvPr/>
        </p:nvPicPr>
        <p:blipFill>
          <a:blip r:embed="rId3"/>
          <a:stretch>
            <a:fillRect/>
          </a:stretch>
        </p:blipFill>
        <p:spPr>
          <a:xfrm>
            <a:off x="457200" y="2538009"/>
            <a:ext cx="6469387" cy="3481792"/>
          </a:xfrm>
          <a:prstGeom prst="rect">
            <a:avLst/>
          </a:prstGeom>
        </p:spPr>
      </p:pic>
      <p:sp>
        <p:nvSpPr>
          <p:cNvPr id="7" name="TextBox 6"/>
          <p:cNvSpPr txBox="1"/>
          <p:nvPr/>
        </p:nvSpPr>
        <p:spPr>
          <a:xfrm>
            <a:off x="7000668" y="1960040"/>
            <a:ext cx="2048080" cy="3785652"/>
          </a:xfrm>
          <a:prstGeom prst="rect">
            <a:avLst/>
          </a:prstGeom>
          <a:noFill/>
        </p:spPr>
        <p:txBody>
          <a:bodyPr wrap="square" rtlCol="0">
            <a:spAutoFit/>
          </a:bodyPr>
          <a:lstStyle/>
          <a:p>
            <a:r>
              <a:rPr lang="en-US" sz="2000" dirty="0" smtClean="0">
                <a:effectLst>
                  <a:outerShdw blurRad="38100" dist="38100" dir="2700000" algn="tl">
                    <a:srgbClr val="000000">
                      <a:alpha val="43137"/>
                    </a:srgbClr>
                  </a:outerShdw>
                </a:effectLst>
                <a:latin typeface="Arial Narrow"/>
                <a:cs typeface="Arial Narrow"/>
              </a:rPr>
              <a:t>As you learn more about them, you can find out where they are on the Engel’s scale. This is when you can begin to raise the topic of your faith. Sharing little by little is the best way to introduce biblical </a:t>
            </a:r>
            <a:r>
              <a:rPr lang="en-US" sz="2000" dirty="0" smtClean="0">
                <a:ln w="3175" cap="flat" cmpd="sng" algn="ctr">
                  <a:solidFill>
                    <a:schemeClr val="tx1"/>
                  </a:solidFill>
                  <a:prstDash val="solid"/>
                  <a:round/>
                  <a:headEnd type="none" w="med" len="med"/>
                  <a:tailEnd type="none" w="med" len="med"/>
                </a:ln>
                <a:effectLst>
                  <a:outerShdw blurRad="38100" dist="38100" dir="2700000" algn="tl">
                    <a:srgbClr val="000000">
                      <a:alpha val="43137"/>
                    </a:srgbClr>
                  </a:outerShdw>
                </a:effectLst>
                <a:latin typeface="Arial Narrow"/>
                <a:cs typeface="Arial Narrow"/>
              </a:rPr>
              <a:t>TRUTH</a:t>
            </a:r>
            <a:r>
              <a:rPr lang="en-US" sz="2000" dirty="0" smtClean="0">
                <a:effectLst>
                  <a:outerShdw blurRad="38100" dist="38100" dir="2700000" algn="tl">
                    <a:srgbClr val="000000">
                      <a:alpha val="43137"/>
                    </a:srgbClr>
                  </a:outerShdw>
                </a:effectLst>
                <a:latin typeface="Arial Narrow"/>
                <a:cs typeface="Arial Narrow"/>
              </a:rPr>
              <a:t>.</a:t>
            </a:r>
            <a:endParaRPr lang="en-US" sz="2000" dirty="0">
              <a:effectLst>
                <a:outerShdw blurRad="38100" dist="38100" dir="2700000" algn="tl">
                  <a:srgbClr val="000000">
                    <a:alpha val="43137"/>
                  </a:srgbClr>
                </a:outerShdw>
              </a:effectLst>
              <a:latin typeface="Arial Narrow"/>
              <a:cs typeface="Arial Narrow"/>
            </a:endParaRPr>
          </a:p>
        </p:txBody>
      </p:sp>
      <p:sp>
        <p:nvSpPr>
          <p:cNvPr id="8" name="TextBox 7"/>
          <p:cNvSpPr txBox="1"/>
          <p:nvPr/>
        </p:nvSpPr>
        <p:spPr>
          <a:xfrm rot="21428007">
            <a:off x="1967516" y="4257920"/>
            <a:ext cx="624608" cy="1631216"/>
          </a:xfrm>
          <a:prstGeom prst="rect">
            <a:avLst/>
          </a:prstGeom>
          <a:noFill/>
        </p:spPr>
        <p:txBody>
          <a:bodyPr wrap="square" rtlCol="0">
            <a:spAutoFit/>
          </a:bodyPr>
          <a:lstStyle/>
          <a:p>
            <a:r>
              <a:rPr lang="en-US" sz="5000" dirty="0" smtClean="0">
                <a:ln w="38100" cap="flat" cmpd="sng" algn="ctr">
                  <a:solidFill>
                    <a:srgbClr val="FFFFFF"/>
                  </a:solidFill>
                  <a:prstDash val="solid"/>
                  <a:round/>
                  <a:headEnd type="none" w="med" len="med"/>
                  <a:tailEnd type="none" w="med" len="med"/>
                </a:ln>
                <a:solidFill>
                  <a:schemeClr val="bg1"/>
                </a:solidFill>
                <a:latin typeface="Arial Black"/>
                <a:cs typeface="Arial Black"/>
              </a:rPr>
              <a:t>T</a:t>
            </a:r>
            <a:endParaRPr lang="en-US" sz="5000" dirty="0">
              <a:ln w="38100" cap="flat" cmpd="sng" algn="ctr">
                <a:solidFill>
                  <a:srgbClr val="FFFFFF"/>
                </a:solidFill>
                <a:prstDash val="solid"/>
                <a:round/>
                <a:headEnd type="none" w="med" len="med"/>
                <a:tailEnd type="none" w="med" len="med"/>
              </a:ln>
              <a:solidFill>
                <a:schemeClr val="bg1"/>
              </a:solidFill>
              <a:latin typeface="Arial Black"/>
              <a:cs typeface="Arial Black"/>
            </a:endParaRPr>
          </a:p>
        </p:txBody>
      </p:sp>
      <p:sp>
        <p:nvSpPr>
          <p:cNvPr id="10" name="TextBox 9"/>
          <p:cNvSpPr txBox="1"/>
          <p:nvPr/>
        </p:nvSpPr>
        <p:spPr>
          <a:xfrm rot="167767">
            <a:off x="3393704" y="4216293"/>
            <a:ext cx="468456" cy="1631216"/>
          </a:xfrm>
          <a:prstGeom prst="rect">
            <a:avLst/>
          </a:prstGeom>
          <a:noFill/>
        </p:spPr>
        <p:txBody>
          <a:bodyPr wrap="square" rtlCol="0">
            <a:spAutoFit/>
          </a:bodyPr>
          <a:lstStyle/>
          <a:p>
            <a:r>
              <a:rPr lang="en-US" sz="5000" dirty="0" smtClean="0">
                <a:ln w="38100" cap="flat" cmpd="sng" algn="ctr">
                  <a:solidFill>
                    <a:srgbClr val="FFFFFF"/>
                  </a:solidFill>
                  <a:prstDash val="solid"/>
                  <a:round/>
                  <a:headEnd type="none" w="med" len="med"/>
                  <a:tailEnd type="none" w="med" len="med"/>
                </a:ln>
                <a:solidFill>
                  <a:srgbClr val="000000"/>
                </a:solidFill>
                <a:latin typeface="Arial Black"/>
                <a:cs typeface="Arial Black"/>
              </a:rPr>
              <a:t>U</a:t>
            </a:r>
            <a:endParaRPr lang="en-US" sz="5000" dirty="0">
              <a:ln w="38100" cap="flat" cmpd="sng" algn="ctr">
                <a:solidFill>
                  <a:srgbClr val="FFFFFF"/>
                </a:solidFill>
                <a:prstDash val="solid"/>
                <a:round/>
                <a:headEnd type="none" w="med" len="med"/>
                <a:tailEnd type="none" w="med" len="med"/>
              </a:ln>
              <a:solidFill>
                <a:srgbClr val="000000"/>
              </a:solidFill>
              <a:latin typeface="Arial Black"/>
              <a:cs typeface="Arial Black"/>
            </a:endParaRPr>
          </a:p>
        </p:txBody>
      </p:sp>
      <p:sp>
        <p:nvSpPr>
          <p:cNvPr id="12" name="TextBox 11"/>
          <p:cNvSpPr txBox="1"/>
          <p:nvPr/>
        </p:nvSpPr>
        <p:spPr>
          <a:xfrm rot="275878">
            <a:off x="4164053" y="4257939"/>
            <a:ext cx="437226" cy="1631216"/>
          </a:xfrm>
          <a:prstGeom prst="rect">
            <a:avLst/>
          </a:prstGeom>
          <a:noFill/>
        </p:spPr>
        <p:txBody>
          <a:bodyPr wrap="square" rtlCol="0">
            <a:spAutoFit/>
          </a:bodyPr>
          <a:lstStyle/>
          <a:p>
            <a:r>
              <a:rPr lang="en-US" sz="5000" dirty="0" smtClean="0">
                <a:ln w="38100" cap="flat" cmpd="sng" algn="ctr">
                  <a:solidFill>
                    <a:srgbClr val="FFFFFF"/>
                  </a:solidFill>
                  <a:prstDash val="solid"/>
                  <a:round/>
                  <a:headEnd type="none" w="med" len="med"/>
                  <a:tailEnd type="none" w="med" len="med"/>
                </a:ln>
                <a:solidFill>
                  <a:schemeClr val="bg1"/>
                </a:solidFill>
                <a:latin typeface="Arial Black"/>
                <a:cs typeface="Arial Black"/>
              </a:rPr>
              <a:t>T</a:t>
            </a:r>
            <a:endParaRPr lang="en-US" sz="5000" dirty="0">
              <a:ln w="38100" cap="flat" cmpd="sng" algn="ctr">
                <a:solidFill>
                  <a:srgbClr val="FFFFFF"/>
                </a:solidFill>
                <a:prstDash val="solid"/>
                <a:round/>
                <a:headEnd type="none" w="med" len="med"/>
                <a:tailEnd type="none" w="med" len="med"/>
              </a:ln>
            </a:endParaRPr>
          </a:p>
        </p:txBody>
      </p:sp>
      <p:sp>
        <p:nvSpPr>
          <p:cNvPr id="13" name="TextBox 12"/>
          <p:cNvSpPr txBox="1"/>
          <p:nvPr/>
        </p:nvSpPr>
        <p:spPr>
          <a:xfrm rot="482163">
            <a:off x="4840713" y="4320405"/>
            <a:ext cx="447636" cy="1631216"/>
          </a:xfrm>
          <a:prstGeom prst="rect">
            <a:avLst/>
          </a:prstGeom>
          <a:noFill/>
        </p:spPr>
        <p:txBody>
          <a:bodyPr wrap="square" rtlCol="0">
            <a:spAutoFit/>
          </a:bodyPr>
          <a:lstStyle/>
          <a:p>
            <a:r>
              <a:rPr lang="en-US" sz="5000" dirty="0" smtClean="0">
                <a:ln w="38100" cap="flat" cmpd="sng" algn="ctr">
                  <a:solidFill>
                    <a:srgbClr val="FFFFFF"/>
                  </a:solidFill>
                  <a:prstDash val="solid"/>
                  <a:round/>
                  <a:headEnd type="none" w="med" len="med"/>
                  <a:tailEnd type="none" w="med" len="med"/>
                </a:ln>
                <a:solidFill>
                  <a:srgbClr val="000000"/>
                </a:solidFill>
                <a:latin typeface="Arial Black"/>
                <a:cs typeface="Arial Black"/>
              </a:rPr>
              <a:t>H</a:t>
            </a:r>
            <a:endParaRPr lang="en-US" sz="5000" dirty="0">
              <a:ln w="38100" cap="flat" cmpd="sng" algn="ctr">
                <a:solidFill>
                  <a:srgbClr val="FFFFFF"/>
                </a:solidFill>
                <a:prstDash val="solid"/>
                <a:round/>
                <a:headEnd type="none" w="med" len="med"/>
                <a:tailEnd type="none" w="med" len="med"/>
              </a:ln>
              <a:solidFill>
                <a:srgbClr val="000000"/>
              </a:solidFill>
              <a:latin typeface="Arial Black"/>
              <a:cs typeface="Arial Black"/>
            </a:endParaRPr>
          </a:p>
        </p:txBody>
      </p:sp>
      <p:sp>
        <p:nvSpPr>
          <p:cNvPr id="14" name="TextBox 13"/>
          <p:cNvSpPr txBox="1"/>
          <p:nvPr/>
        </p:nvSpPr>
        <p:spPr>
          <a:xfrm>
            <a:off x="2675405" y="4216295"/>
            <a:ext cx="405995" cy="1631216"/>
          </a:xfrm>
          <a:prstGeom prst="rect">
            <a:avLst/>
          </a:prstGeom>
          <a:noFill/>
        </p:spPr>
        <p:txBody>
          <a:bodyPr wrap="square" rtlCol="0">
            <a:spAutoFit/>
          </a:bodyPr>
          <a:lstStyle/>
          <a:p>
            <a:r>
              <a:rPr lang="en-US" sz="5000" dirty="0" smtClean="0">
                <a:ln w="38100" cmpd="sng">
                  <a:solidFill>
                    <a:schemeClr val="tx1"/>
                  </a:solidFill>
                </a:ln>
                <a:solidFill>
                  <a:srgbClr val="000000"/>
                </a:solidFill>
                <a:latin typeface="Arial Black"/>
                <a:cs typeface="Arial Black"/>
              </a:rPr>
              <a:t>R</a:t>
            </a:r>
            <a:endParaRPr lang="en-US" sz="5000" dirty="0">
              <a:ln w="38100" cmpd="sng">
                <a:solidFill>
                  <a:schemeClr val="tx1"/>
                </a:solidFill>
              </a:ln>
              <a:solidFill>
                <a:srgbClr val="000000"/>
              </a:solidFill>
              <a:latin typeface="Arial Black"/>
              <a:cs typeface="Arial Black"/>
            </a:endParaRPr>
          </a:p>
        </p:txBody>
      </p:sp>
    </p:spTree>
  </p:cSld>
  <p:clrMapOvr>
    <a:masterClrMapping/>
  </p:clrMapOvr>
  <p:transition>
    <p:randomBa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3) National Strategy</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dirty="0" smtClean="0">
                <a:solidFill>
                  <a:srgbClr val="FFFF00"/>
                </a:solidFill>
                <a:effectLst>
                  <a:outerShdw blurRad="38100" dist="38100" dir="2700000" algn="tl">
                    <a:srgbClr val="000000">
                      <a:alpha val="43137"/>
                    </a:srgbClr>
                  </a:outerShdw>
                </a:effectLst>
              </a:rPr>
              <a:t>This means we accept responsibility for our part of “the whole pie” (1,000,000+ int’ls).</a:t>
            </a:r>
          </a:p>
        </p:txBody>
      </p:sp>
      <p:pic>
        <p:nvPicPr>
          <p:cNvPr id="4" name="Picture 3"/>
          <p:cNvPicPr>
            <a:picLocks noChangeAspect="1"/>
          </p:cNvPicPr>
          <p:nvPr/>
        </p:nvPicPr>
        <p:blipFill>
          <a:blip r:embed="rId2"/>
          <a:stretch>
            <a:fillRect/>
          </a:stretch>
        </p:blipFill>
        <p:spPr>
          <a:xfrm>
            <a:off x="7262526" y="359633"/>
            <a:ext cx="1424274" cy="1066831"/>
          </a:xfrm>
          <a:prstGeom prst="rect">
            <a:avLst/>
          </a:prstGeom>
        </p:spPr>
      </p:pic>
      <p:pic>
        <p:nvPicPr>
          <p:cNvPr id="5" name="Picture 4"/>
          <p:cNvPicPr>
            <a:picLocks noChangeAspect="1"/>
          </p:cNvPicPr>
          <p:nvPr/>
        </p:nvPicPr>
        <p:blipFill>
          <a:blip r:embed="rId3"/>
          <a:stretch>
            <a:fillRect/>
          </a:stretch>
        </p:blipFill>
        <p:spPr>
          <a:xfrm>
            <a:off x="1073051" y="5282099"/>
            <a:ext cx="5367307" cy="1073462"/>
          </a:xfrm>
          <a:prstGeom prst="rect">
            <a:avLst/>
          </a:prstGeom>
        </p:spPr>
      </p:pic>
    </p:spTree>
  </p:cSld>
  <p:clrMapOvr>
    <a:masterClrMapping/>
  </p:clrMapOvr>
  <mc:AlternateContent>
    <mc:Choice xmlns:mp="http://schemas.microsoft.com/office/mac/powerpoint/2008/main" Requires="mp">
      <mc:AlternateContent>
        <mc:Choice Requires="mp">
          <mp:transition>
            <mp:flip dir="d"/>
          </mp:transition>
        </mc:Choice>
        <mc:Fallback xmlns:mp="http://schemas.microsoft.com/office/mac/powerpoint/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transition>
            <p:newsflash/>
          </p:transition>
        </mc:Fallback>
      </mc:AlternateContent>
    </mc:Choice>
    <mc:Fallback>
      <mc:AlternateContent>
        <mc:Choice Requires="mp">
          <p:transition>
            <p:newsflash/>
          </p:transition>
        </mc:Choice>
        <mc:Fallback xmlns:mp="http://schemas.microsoft.com/office/mac/powerpoint/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transition>
            <p:newsflash/>
          </p:transition>
        </mc:Fallback>
      </mc:AlternateContent>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3) National Strategy</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dirty="0" smtClean="0">
                <a:effectLst>
                  <a:outerShdw blurRad="38100" dist="38100" dir="2700000" algn="tl">
                    <a:srgbClr val="000000">
                      <a:alpha val="43137"/>
                    </a:srgbClr>
                  </a:outerShdw>
                </a:effectLst>
              </a:rPr>
              <a:t>This means we accept responsibility for our part of “the whole pie” (1,000,000+ int’ls).</a:t>
            </a:r>
          </a:p>
          <a:p>
            <a:r>
              <a:rPr lang="en-US" dirty="0" smtClean="0">
                <a:solidFill>
                  <a:srgbClr val="FFFF00"/>
                </a:solidFill>
                <a:effectLst>
                  <a:outerShdw blurRad="38100" dist="38100" dir="2700000" algn="tl">
                    <a:srgbClr val="000000">
                      <a:alpha val="43137"/>
                    </a:srgbClr>
                  </a:outerShdw>
                </a:effectLst>
              </a:rPr>
              <a:t>Since our strategy is national, it can work and be replicated anywhere on virtually any campus.</a:t>
            </a:r>
            <a:endParaRPr lang="en-US" dirty="0">
              <a:solidFill>
                <a:srgbClr val="FFFF00"/>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7262526" y="359633"/>
            <a:ext cx="1424274" cy="1066831"/>
          </a:xfrm>
          <a:prstGeom prst="rect">
            <a:avLst/>
          </a:prstGeom>
        </p:spPr>
      </p:pic>
      <p:pic>
        <p:nvPicPr>
          <p:cNvPr id="5" name="Picture 4"/>
          <p:cNvPicPr>
            <a:picLocks noChangeAspect="1"/>
          </p:cNvPicPr>
          <p:nvPr/>
        </p:nvPicPr>
        <p:blipFill>
          <a:blip r:embed="rId3"/>
          <a:stretch>
            <a:fillRect/>
          </a:stretch>
        </p:blipFill>
        <p:spPr>
          <a:xfrm>
            <a:off x="1073051" y="5282099"/>
            <a:ext cx="5367307" cy="1073462"/>
          </a:xfrm>
          <a:prstGeom prst="rect">
            <a:avLst/>
          </a:prstGeom>
        </p:spPr>
      </p:pic>
    </p:spTree>
  </p:cSld>
  <p:clrMapOvr>
    <a:masterClrMapping/>
  </p:clrMapOvr>
  <p:transition>
    <p:comb/>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04824" y="512064"/>
            <a:ext cx="7979582" cy="914400"/>
          </a:xfrm>
        </p:spPr>
        <p:txBody>
          <a:bodyPr/>
          <a:lstStyle/>
          <a:p>
            <a:r>
              <a:rPr lang="en-US" dirty="0" smtClean="0">
                <a:effectLst>
                  <a:outerShdw blurRad="38100" dist="38100" dir="2700000" algn="tl">
                    <a:srgbClr val="000000">
                      <a:alpha val="43137"/>
                    </a:srgbClr>
                  </a:outerShdw>
                </a:effectLst>
              </a:rPr>
              <a:t>4) Works with all the players on and off campus</a:t>
            </a:r>
            <a:endParaRPr lang="en-US" dirty="0">
              <a:effectLst>
                <a:outerShdw blurRad="38100" dist="38100" dir="2700000" algn="tl">
                  <a:srgbClr val="000000">
                    <a:alpha val="43137"/>
                  </a:srgbClr>
                </a:outerShdw>
              </a:effectLst>
            </a:endParaRPr>
          </a:p>
        </p:txBody>
      </p:sp>
      <p:sp>
        <p:nvSpPr>
          <p:cNvPr id="4" name="Text Placeholder 3"/>
          <p:cNvSpPr>
            <a:spLocks noGrp="1"/>
          </p:cNvSpPr>
          <p:nvPr>
            <p:ph type="body" idx="1"/>
          </p:nvPr>
        </p:nvSpPr>
        <p:spPr/>
        <p:txBody>
          <a:bodyPr>
            <a:normAutofit/>
          </a:bodyPr>
          <a:lstStyle/>
          <a:p>
            <a:r>
              <a:rPr lang="en-US" sz="2600" dirty="0" smtClean="0">
                <a:effectLst>
                  <a:outerShdw blurRad="38100" dist="38100" dir="2700000" algn="tl">
                    <a:srgbClr val="000000">
                      <a:alpha val="43137"/>
                    </a:srgbClr>
                  </a:outerShdw>
                </a:effectLst>
              </a:rPr>
              <a:t>Off campus</a:t>
            </a:r>
            <a:endParaRPr lang="en-US" sz="2600" dirty="0">
              <a:effectLst>
                <a:outerShdw blurRad="38100" dist="38100" dir="2700000" algn="tl">
                  <a:srgbClr val="000000">
                    <a:alpha val="43137"/>
                  </a:srgbClr>
                </a:outerShdw>
              </a:effectLst>
            </a:endParaRPr>
          </a:p>
        </p:txBody>
      </p:sp>
      <p:sp>
        <p:nvSpPr>
          <p:cNvPr id="6" name="Text Placeholder 5"/>
          <p:cNvSpPr>
            <a:spLocks noGrp="1"/>
          </p:cNvSpPr>
          <p:nvPr>
            <p:ph type="body" sz="half" idx="3"/>
          </p:nvPr>
        </p:nvSpPr>
        <p:spPr/>
        <p:txBody>
          <a:bodyPr>
            <a:normAutofit/>
          </a:bodyPr>
          <a:lstStyle/>
          <a:p>
            <a:r>
              <a:rPr lang="en-US" sz="2600" dirty="0" smtClean="0">
                <a:effectLst>
                  <a:outerShdw blurRad="38100" dist="38100" dir="2700000" algn="tl">
                    <a:srgbClr val="000000">
                      <a:alpha val="43137"/>
                    </a:srgbClr>
                  </a:outerShdw>
                </a:effectLst>
              </a:rPr>
              <a:t>On campus</a:t>
            </a:r>
            <a:endParaRPr lang="en-US" sz="2600" dirty="0">
              <a:effectLst>
                <a:outerShdw blurRad="38100" dist="38100" dir="2700000" algn="tl">
                  <a:srgbClr val="000000">
                    <a:alpha val="43137"/>
                  </a:srgbClr>
                </a:outerShdw>
              </a:effectLst>
            </a:endParaRPr>
          </a:p>
        </p:txBody>
      </p:sp>
      <p:sp>
        <p:nvSpPr>
          <p:cNvPr id="5" name="Content Placeholder 4"/>
          <p:cNvSpPr>
            <a:spLocks noGrp="1"/>
          </p:cNvSpPr>
          <p:nvPr>
            <p:ph sz="quarter" idx="2"/>
          </p:nvPr>
        </p:nvSpPr>
        <p:spPr/>
        <p:txBody>
          <a:bodyPr/>
          <a:lstStyle/>
          <a:p>
            <a:r>
              <a:rPr lang="en-US" dirty="0" smtClean="0">
                <a:solidFill>
                  <a:srgbClr val="FFFF00"/>
                </a:solidFill>
                <a:effectLst>
                  <a:outerShdw blurRad="38100" dist="38100" dir="2700000" algn="tl">
                    <a:srgbClr val="000000">
                      <a:alpha val="43137"/>
                    </a:srgbClr>
                  </a:outerShdw>
                </a:effectLst>
              </a:rPr>
              <a:t>Churches (American and ethnic)</a:t>
            </a:r>
          </a:p>
          <a:p>
            <a:r>
              <a:rPr lang="en-US" dirty="0" smtClean="0">
                <a:solidFill>
                  <a:srgbClr val="FFFF00"/>
                </a:solidFill>
                <a:effectLst>
                  <a:outerShdw blurRad="38100" dist="38100" dir="2700000" algn="tl">
                    <a:srgbClr val="000000">
                      <a:alpha val="43137"/>
                    </a:srgbClr>
                  </a:outerShdw>
                </a:effectLst>
              </a:rPr>
              <a:t>Individual believers</a:t>
            </a:r>
          </a:p>
          <a:p>
            <a:r>
              <a:rPr lang="en-US" dirty="0" smtClean="0">
                <a:solidFill>
                  <a:srgbClr val="FFFF00"/>
                </a:solidFill>
                <a:effectLst>
                  <a:outerShdw blurRad="38100" dist="38100" dir="2700000" algn="tl">
                    <a:srgbClr val="000000">
                      <a:alpha val="43137"/>
                    </a:srgbClr>
                  </a:outerShdw>
                </a:effectLst>
              </a:rPr>
              <a:t>Bible study groups</a:t>
            </a:r>
          </a:p>
          <a:p>
            <a:r>
              <a:rPr lang="en-US" dirty="0" smtClean="0">
                <a:solidFill>
                  <a:srgbClr val="FFFF00"/>
                </a:solidFill>
                <a:effectLst>
                  <a:outerShdw blurRad="38100" dist="38100" dir="2700000" algn="tl">
                    <a:srgbClr val="000000">
                      <a:alpha val="43137"/>
                    </a:srgbClr>
                  </a:outerShdw>
                </a:effectLst>
              </a:rPr>
              <a:t>Christian-owned companies</a:t>
            </a:r>
          </a:p>
          <a:p>
            <a:r>
              <a:rPr lang="en-US" dirty="0" smtClean="0">
                <a:solidFill>
                  <a:srgbClr val="FFFF00"/>
                </a:solidFill>
                <a:effectLst>
                  <a:outerShdw blurRad="38100" dist="38100" dir="2700000" algn="tl">
                    <a:srgbClr val="000000">
                      <a:alpha val="43137"/>
                    </a:srgbClr>
                  </a:outerShdw>
                </a:effectLst>
              </a:rPr>
              <a:t>Christian day schools</a:t>
            </a:r>
          </a:p>
          <a:p>
            <a:r>
              <a:rPr lang="en-US" dirty="0" smtClean="0">
                <a:solidFill>
                  <a:srgbClr val="FFFF00"/>
                </a:solidFill>
                <a:effectLst>
                  <a:outerShdw blurRad="38100" dist="38100" dir="2700000" algn="tl">
                    <a:srgbClr val="000000">
                      <a:alpha val="43137"/>
                    </a:srgbClr>
                  </a:outerShdw>
                </a:effectLst>
              </a:rPr>
              <a:t>Christian foundations</a:t>
            </a:r>
            <a:endParaRPr lang="en-US" dirty="0">
              <a:solidFill>
                <a:srgbClr val="FFFF00"/>
              </a:solidFill>
              <a:effectLst>
                <a:outerShdw blurRad="38100" dist="38100" dir="2700000" algn="tl">
                  <a:srgbClr val="000000">
                    <a:alpha val="43137"/>
                  </a:srgbClr>
                </a:outerShdw>
              </a:effectLst>
            </a:endParaRPr>
          </a:p>
        </p:txBody>
      </p:sp>
      <p:sp>
        <p:nvSpPr>
          <p:cNvPr id="7" name="Content Placeholder 6"/>
          <p:cNvSpPr>
            <a:spLocks noGrp="1"/>
          </p:cNvSpPr>
          <p:nvPr>
            <p:ph sz="quarter" idx="4"/>
          </p:nvPr>
        </p:nvSpPr>
        <p:spPr/>
        <p:txBody>
          <a:bodyPr/>
          <a:lstStyle/>
          <a:p>
            <a:endParaRPr lang="en-US" dirty="0">
              <a:effectLst>
                <a:outerShdw blurRad="38100" dist="38100" dir="2700000" algn="tl">
                  <a:srgbClr val="000000">
                    <a:alpha val="43137"/>
                  </a:srgbClr>
                </a:outerShdw>
              </a:effectLst>
            </a:endParaRPr>
          </a:p>
        </p:txBody>
      </p:sp>
    </p:spTree>
  </p:cSld>
  <p:clrMapOvr>
    <a:masterClrMapping/>
  </p:clrMapOvr>
  <p:transition>
    <p:wedg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04824" y="512064"/>
            <a:ext cx="7979582" cy="914400"/>
          </a:xfrm>
        </p:spPr>
        <p:txBody>
          <a:bodyPr/>
          <a:lstStyle/>
          <a:p>
            <a:r>
              <a:rPr lang="en-US" dirty="0" smtClean="0">
                <a:effectLst>
                  <a:outerShdw blurRad="38100" dist="38100" dir="2700000" algn="tl">
                    <a:srgbClr val="000000">
                      <a:alpha val="43137"/>
                    </a:srgbClr>
                  </a:outerShdw>
                </a:effectLst>
              </a:rPr>
              <a:t>4) Works with all the players on and off campus</a:t>
            </a:r>
            <a:endParaRPr lang="en-US" dirty="0">
              <a:effectLst>
                <a:outerShdw blurRad="38100" dist="38100" dir="2700000" algn="tl">
                  <a:srgbClr val="000000">
                    <a:alpha val="43137"/>
                  </a:srgbClr>
                </a:outerShdw>
              </a:effectLst>
            </a:endParaRPr>
          </a:p>
        </p:txBody>
      </p:sp>
      <p:sp>
        <p:nvSpPr>
          <p:cNvPr id="4" name="Text Placeholder 3"/>
          <p:cNvSpPr>
            <a:spLocks noGrp="1"/>
          </p:cNvSpPr>
          <p:nvPr>
            <p:ph type="body" idx="1"/>
          </p:nvPr>
        </p:nvSpPr>
        <p:spPr/>
        <p:txBody>
          <a:bodyPr>
            <a:normAutofit/>
          </a:bodyPr>
          <a:lstStyle/>
          <a:p>
            <a:r>
              <a:rPr lang="en-US" sz="2600" dirty="0" smtClean="0">
                <a:effectLst>
                  <a:outerShdw blurRad="38100" dist="38100" dir="2700000" algn="tl">
                    <a:srgbClr val="000000">
                      <a:alpha val="43137"/>
                    </a:srgbClr>
                  </a:outerShdw>
                </a:effectLst>
              </a:rPr>
              <a:t>Off campus</a:t>
            </a:r>
            <a:endParaRPr lang="en-US" sz="2600" dirty="0">
              <a:effectLst>
                <a:outerShdw blurRad="38100" dist="38100" dir="2700000" algn="tl">
                  <a:srgbClr val="000000">
                    <a:alpha val="43137"/>
                  </a:srgbClr>
                </a:outerShdw>
              </a:effectLst>
            </a:endParaRPr>
          </a:p>
        </p:txBody>
      </p:sp>
      <p:sp>
        <p:nvSpPr>
          <p:cNvPr id="6" name="Text Placeholder 5"/>
          <p:cNvSpPr>
            <a:spLocks noGrp="1"/>
          </p:cNvSpPr>
          <p:nvPr>
            <p:ph type="body" sz="half" idx="3"/>
          </p:nvPr>
        </p:nvSpPr>
        <p:spPr/>
        <p:txBody>
          <a:bodyPr>
            <a:normAutofit/>
          </a:bodyPr>
          <a:lstStyle/>
          <a:p>
            <a:r>
              <a:rPr lang="en-US" sz="2600" dirty="0" smtClean="0">
                <a:effectLst>
                  <a:outerShdw blurRad="38100" dist="38100" dir="2700000" algn="tl">
                    <a:srgbClr val="000000">
                      <a:alpha val="43137"/>
                    </a:srgbClr>
                  </a:outerShdw>
                </a:effectLst>
              </a:rPr>
              <a:t>On campus</a:t>
            </a:r>
            <a:endParaRPr lang="en-US" sz="2600" dirty="0">
              <a:effectLst>
                <a:outerShdw blurRad="38100" dist="38100" dir="2700000" algn="tl">
                  <a:srgbClr val="000000">
                    <a:alpha val="43137"/>
                  </a:srgbClr>
                </a:outerShdw>
              </a:effectLst>
            </a:endParaRPr>
          </a:p>
        </p:txBody>
      </p:sp>
      <p:sp>
        <p:nvSpPr>
          <p:cNvPr id="5" name="Content Placeholder 4"/>
          <p:cNvSpPr>
            <a:spLocks noGrp="1"/>
          </p:cNvSpPr>
          <p:nvPr>
            <p:ph sz="quarter" idx="2"/>
          </p:nvPr>
        </p:nvSpPr>
        <p:spPr/>
        <p:txBody>
          <a:bodyPr/>
          <a:lstStyle/>
          <a:p>
            <a:r>
              <a:rPr lang="en-US" dirty="0" smtClean="0">
                <a:effectLst>
                  <a:outerShdw blurRad="38100" dist="38100" dir="2700000" algn="tl">
                    <a:srgbClr val="000000">
                      <a:alpha val="43137"/>
                    </a:srgbClr>
                  </a:outerShdw>
                </a:effectLst>
              </a:rPr>
              <a:t>Churches (American and ethnic)</a:t>
            </a:r>
          </a:p>
          <a:p>
            <a:r>
              <a:rPr lang="en-US" dirty="0" smtClean="0">
                <a:effectLst>
                  <a:outerShdw blurRad="38100" dist="38100" dir="2700000" algn="tl">
                    <a:srgbClr val="000000">
                      <a:alpha val="43137"/>
                    </a:srgbClr>
                  </a:outerShdw>
                </a:effectLst>
              </a:rPr>
              <a:t>Individual believers</a:t>
            </a:r>
          </a:p>
          <a:p>
            <a:r>
              <a:rPr lang="en-US" dirty="0" smtClean="0">
                <a:effectLst>
                  <a:outerShdw blurRad="38100" dist="38100" dir="2700000" algn="tl">
                    <a:srgbClr val="000000">
                      <a:alpha val="43137"/>
                    </a:srgbClr>
                  </a:outerShdw>
                </a:effectLst>
              </a:rPr>
              <a:t>Bible study groups</a:t>
            </a:r>
          </a:p>
          <a:p>
            <a:r>
              <a:rPr lang="en-US" dirty="0" smtClean="0">
                <a:effectLst>
                  <a:outerShdw blurRad="38100" dist="38100" dir="2700000" algn="tl">
                    <a:srgbClr val="000000">
                      <a:alpha val="43137"/>
                    </a:srgbClr>
                  </a:outerShdw>
                </a:effectLst>
              </a:rPr>
              <a:t>Christian-owned companies</a:t>
            </a:r>
          </a:p>
          <a:p>
            <a:r>
              <a:rPr lang="en-US" dirty="0" smtClean="0">
                <a:effectLst>
                  <a:outerShdw blurRad="38100" dist="38100" dir="2700000" algn="tl">
                    <a:srgbClr val="000000">
                      <a:alpha val="43137"/>
                    </a:srgbClr>
                  </a:outerShdw>
                </a:effectLst>
              </a:rPr>
              <a:t>Christian day schools</a:t>
            </a:r>
          </a:p>
          <a:p>
            <a:r>
              <a:rPr lang="en-US" dirty="0" smtClean="0">
                <a:effectLst>
                  <a:outerShdw blurRad="38100" dist="38100" dir="2700000" algn="tl">
                    <a:srgbClr val="000000">
                      <a:alpha val="43137"/>
                    </a:srgbClr>
                  </a:outerShdw>
                </a:effectLst>
              </a:rPr>
              <a:t>Christian foundations</a:t>
            </a:r>
            <a:endParaRPr lang="en-US" dirty="0">
              <a:effectLst>
                <a:outerShdw blurRad="38100" dist="38100" dir="2700000" algn="tl">
                  <a:srgbClr val="000000">
                    <a:alpha val="43137"/>
                  </a:srgbClr>
                </a:outerShdw>
              </a:effectLst>
            </a:endParaRPr>
          </a:p>
        </p:txBody>
      </p:sp>
      <p:sp>
        <p:nvSpPr>
          <p:cNvPr id="7" name="Content Placeholder 6"/>
          <p:cNvSpPr>
            <a:spLocks noGrp="1"/>
          </p:cNvSpPr>
          <p:nvPr>
            <p:ph sz="quarter" idx="4"/>
          </p:nvPr>
        </p:nvSpPr>
        <p:spPr/>
        <p:txBody>
          <a:bodyPr/>
          <a:lstStyle/>
          <a:p>
            <a:r>
              <a:rPr lang="en-US" dirty="0" smtClean="0">
                <a:solidFill>
                  <a:srgbClr val="FFFF00"/>
                </a:solidFill>
                <a:effectLst>
                  <a:outerShdw blurRad="38100" dist="38100" dir="2700000" algn="tl">
                    <a:srgbClr val="000000">
                      <a:alpha val="43137"/>
                    </a:srgbClr>
                  </a:outerShdw>
                </a:effectLst>
              </a:rPr>
              <a:t>Campus based ministries</a:t>
            </a:r>
          </a:p>
          <a:p>
            <a:r>
              <a:rPr lang="en-US" dirty="0" smtClean="0">
                <a:solidFill>
                  <a:srgbClr val="FFFF00"/>
                </a:solidFill>
                <a:effectLst>
                  <a:outerShdw blurRad="38100" dist="38100" dir="2700000" algn="tl">
                    <a:srgbClr val="000000">
                      <a:alpha val="43137"/>
                    </a:srgbClr>
                  </a:outerShdw>
                </a:effectLst>
              </a:rPr>
              <a:t>Chaplains</a:t>
            </a:r>
          </a:p>
          <a:p>
            <a:r>
              <a:rPr lang="en-US" dirty="0" smtClean="0">
                <a:solidFill>
                  <a:srgbClr val="FFFF00"/>
                </a:solidFill>
                <a:effectLst>
                  <a:outerShdw blurRad="38100" dist="38100" dir="2700000" algn="tl">
                    <a:srgbClr val="000000">
                      <a:alpha val="43137"/>
                    </a:srgbClr>
                  </a:outerShdw>
                </a:effectLst>
              </a:rPr>
              <a:t>Christian professors and officials</a:t>
            </a:r>
          </a:p>
          <a:p>
            <a:r>
              <a:rPr lang="en-US" dirty="0" smtClean="0">
                <a:solidFill>
                  <a:srgbClr val="FFFF00"/>
                </a:solidFill>
                <a:effectLst>
                  <a:outerShdw blurRad="38100" dist="38100" dir="2700000" algn="tl">
                    <a:srgbClr val="000000">
                      <a:alpha val="43137"/>
                    </a:srgbClr>
                  </a:outerShdw>
                </a:effectLst>
              </a:rPr>
              <a:t>Christian international students</a:t>
            </a:r>
          </a:p>
          <a:p>
            <a:r>
              <a:rPr lang="en-US" dirty="0" smtClean="0">
                <a:solidFill>
                  <a:srgbClr val="FFFF00"/>
                </a:solidFill>
                <a:effectLst>
                  <a:outerShdw blurRad="38100" dist="38100" dir="2700000" algn="tl">
                    <a:srgbClr val="000000">
                      <a:alpha val="43137"/>
                    </a:srgbClr>
                  </a:outerShdw>
                </a:effectLst>
              </a:rPr>
              <a:t>American (or now “domestic”) students</a:t>
            </a:r>
            <a:endParaRPr lang="en-US" dirty="0">
              <a:solidFill>
                <a:srgbClr val="FFFF00"/>
              </a:solidFill>
              <a:effectLst>
                <a:outerShdw blurRad="38100" dist="38100" dir="2700000" algn="tl">
                  <a:srgbClr val="000000">
                    <a:alpha val="43137"/>
                  </a:srgbClr>
                </a:outerShdw>
              </a:effectLst>
            </a:endParaRPr>
          </a:p>
        </p:txBody>
      </p:sp>
    </p:spTree>
  </p:cSld>
  <p:clrMapOvr>
    <a:masterClrMapping/>
  </p:clrMapOvr>
  <p:transition>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dirty="0"/>
          </a:p>
        </p:txBody>
      </p:sp>
      <p:sp>
        <p:nvSpPr>
          <p:cNvPr id="4" name="Title 3"/>
          <p:cNvSpPr>
            <a:spLocks noGrp="1"/>
          </p:cNvSpPr>
          <p:nvPr>
            <p:ph type="title"/>
          </p:nvPr>
        </p:nvSpPr>
        <p:spPr/>
        <p:txBody>
          <a:bodyPr/>
          <a:lstStyle/>
          <a:p>
            <a:r>
              <a:rPr lang="en-US" dirty="0" smtClean="0"/>
              <a:t>A Crash Course on ISM history</a:t>
            </a:r>
            <a:endParaRPr lang="en-US" dirty="0"/>
          </a:p>
        </p:txBody>
      </p:sp>
      <p:sp>
        <p:nvSpPr>
          <p:cNvPr id="6" name="TextBox 5"/>
          <p:cNvSpPr txBox="1"/>
          <p:nvPr/>
        </p:nvSpPr>
        <p:spPr>
          <a:xfrm>
            <a:off x="941495" y="2025512"/>
            <a:ext cx="7921855" cy="800219"/>
          </a:xfrm>
          <a:prstGeom prst="rect">
            <a:avLst/>
          </a:prstGeom>
          <a:noFill/>
        </p:spPr>
        <p:txBody>
          <a:bodyPr wrap="square" rtlCol="0">
            <a:spAutoFit/>
          </a:bodyPr>
          <a:lstStyle/>
          <a:p>
            <a:r>
              <a:rPr lang="en-US" sz="2300" i="1" dirty="0" smtClean="0">
                <a:effectLst>
                  <a:outerShdw blurRad="38100" dist="38100" dir="2700000" algn="tl">
                    <a:srgbClr val="000000">
                      <a:alpha val="43137"/>
                    </a:srgbClr>
                  </a:outerShdw>
                </a:effectLst>
                <a:latin typeface="Corbel"/>
                <a:cs typeface="Corbel"/>
              </a:rPr>
              <a:t>The first recorded international students attended British schools in the 1200-1300’s.</a:t>
            </a:r>
            <a:endParaRPr lang="en-US" sz="2300" i="1" dirty="0">
              <a:effectLst>
                <a:outerShdw blurRad="38100" dist="38100" dir="2700000" algn="tl">
                  <a:srgbClr val="000000">
                    <a:alpha val="43137"/>
                  </a:srgbClr>
                </a:outerShdw>
              </a:effectLst>
              <a:latin typeface="Corbel"/>
              <a:cs typeface="Corbel"/>
            </a:endParaRPr>
          </a:p>
        </p:txBody>
      </p:sp>
      <p:sp>
        <p:nvSpPr>
          <p:cNvPr id="8" name="TextBox 7"/>
          <p:cNvSpPr txBox="1"/>
          <p:nvPr/>
        </p:nvSpPr>
        <p:spPr>
          <a:xfrm>
            <a:off x="941495" y="3941532"/>
            <a:ext cx="4251527" cy="430887"/>
          </a:xfrm>
          <a:prstGeom prst="rect">
            <a:avLst/>
          </a:prstGeom>
          <a:noFill/>
        </p:spPr>
        <p:txBody>
          <a:bodyPr wrap="square" rtlCol="0">
            <a:spAutoFit/>
          </a:bodyPr>
          <a:lstStyle/>
          <a:p>
            <a:r>
              <a:rPr lang="en-US" sz="2200" i="1" dirty="0" smtClean="0">
                <a:effectLst>
                  <a:outerShdw blurRad="38100" dist="38100" dir="2700000" algn="tl">
                    <a:srgbClr val="000000">
                      <a:alpha val="43137"/>
                    </a:srgbClr>
                  </a:outerShdw>
                </a:effectLst>
              </a:rPr>
              <a:t>.</a:t>
            </a:r>
            <a:endParaRPr lang="en-US" sz="2200" i="1" dirty="0">
              <a:effectLst>
                <a:outerShdw blurRad="38100" dist="38100" dir="2700000" algn="tl">
                  <a:srgbClr val="000000">
                    <a:alpha val="43137"/>
                  </a:srgbClr>
                </a:outerShdw>
              </a:effectLst>
            </a:endParaRPr>
          </a:p>
        </p:txBody>
      </p:sp>
      <p:pic>
        <p:nvPicPr>
          <p:cNvPr id="10" name="Picture 9"/>
          <p:cNvPicPr>
            <a:picLocks noChangeAspect="1"/>
          </p:cNvPicPr>
          <p:nvPr/>
        </p:nvPicPr>
        <p:blipFill>
          <a:blip r:embed="rId2"/>
          <a:stretch>
            <a:fillRect/>
          </a:stretch>
        </p:blipFill>
        <p:spPr>
          <a:xfrm>
            <a:off x="5193022" y="4506445"/>
            <a:ext cx="3638038" cy="2134315"/>
          </a:xfrm>
          <a:prstGeom prst="rect">
            <a:avLst/>
          </a:prstGeom>
        </p:spPr>
      </p:pic>
    </p:spTree>
  </p:cSld>
  <p:clrMapOvr>
    <a:masterClrMapping/>
  </p:clrMapOvr>
  <p:transition>
    <p:randomBa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 Placeholder 7"/>
          <p:cNvSpPr>
            <a:spLocks noGrp="1"/>
          </p:cNvSpPr>
          <p:nvPr>
            <p:ph type="body" idx="1"/>
          </p:nvPr>
        </p:nvSpPr>
        <p:spPr/>
        <p:txBody>
          <a:bodyPr/>
          <a:lstStyle/>
          <a:p>
            <a:endParaRPr lang="en-US" dirty="0"/>
          </a:p>
        </p:txBody>
      </p:sp>
      <p:sp>
        <p:nvSpPr>
          <p:cNvPr id="7" name="Title 6"/>
          <p:cNvSpPr>
            <a:spLocks noGrp="1"/>
          </p:cNvSpPr>
          <p:nvPr>
            <p:ph type="title"/>
          </p:nvPr>
        </p:nvSpPr>
        <p:spPr/>
        <p:txBody>
          <a:bodyPr/>
          <a:lstStyle/>
          <a:p>
            <a:r>
              <a:rPr lang="en-US" dirty="0" smtClean="0">
                <a:solidFill>
                  <a:srgbClr val="FF6600"/>
                </a:solidFill>
                <a:effectLst>
                  <a:outerShdw blurRad="38100" dist="38100" dir="2700000" algn="tl">
                    <a:srgbClr val="000000">
                      <a:alpha val="43137"/>
                    </a:srgbClr>
                  </a:outerShdw>
                </a:effectLst>
                <a:latin typeface="Big Caslon"/>
                <a:cs typeface="Big Caslon"/>
              </a:rPr>
              <a:t>   At  the </a:t>
            </a:r>
            <a:endParaRPr lang="en-US" dirty="0">
              <a:solidFill>
                <a:srgbClr val="FF6600"/>
              </a:solidFill>
              <a:effectLst>
                <a:outerShdw blurRad="38100" dist="38100" dir="2700000" algn="tl">
                  <a:srgbClr val="000000">
                    <a:alpha val="43137"/>
                  </a:srgbClr>
                </a:outerShdw>
              </a:effectLst>
              <a:latin typeface="Big Caslon"/>
              <a:cs typeface="Big Caslon"/>
            </a:endParaRPr>
          </a:p>
        </p:txBody>
      </p:sp>
      <p:pic>
        <p:nvPicPr>
          <p:cNvPr id="12" name="Picture 11"/>
          <p:cNvPicPr>
            <a:picLocks noChangeAspect="1"/>
          </p:cNvPicPr>
          <p:nvPr/>
        </p:nvPicPr>
        <p:blipFill>
          <a:blip r:embed="rId2"/>
          <a:srcRect b="80405"/>
          <a:stretch>
            <a:fillRect/>
          </a:stretch>
        </p:blipFill>
        <p:spPr>
          <a:xfrm>
            <a:off x="2424801" y="709146"/>
            <a:ext cx="4127500" cy="385730"/>
          </a:xfrm>
          <a:prstGeom prst="rect">
            <a:avLst/>
          </a:prstGeom>
        </p:spPr>
      </p:pic>
      <p:pic>
        <p:nvPicPr>
          <p:cNvPr id="13" name="Picture 12"/>
          <p:cNvPicPr>
            <a:picLocks noChangeAspect="1"/>
          </p:cNvPicPr>
          <p:nvPr/>
        </p:nvPicPr>
        <p:blipFill>
          <a:blip r:embed="rId2"/>
          <a:srcRect t="23731" r="44695" b="56674"/>
          <a:stretch>
            <a:fillRect/>
          </a:stretch>
        </p:blipFill>
        <p:spPr>
          <a:xfrm>
            <a:off x="5424424" y="709146"/>
            <a:ext cx="2282703" cy="385730"/>
          </a:xfrm>
          <a:prstGeom prst="rect">
            <a:avLst/>
          </a:prstGeom>
        </p:spPr>
      </p:pic>
      <p:sp>
        <p:nvSpPr>
          <p:cNvPr id="14" name="TextBox 13"/>
          <p:cNvSpPr txBox="1"/>
          <p:nvPr/>
        </p:nvSpPr>
        <p:spPr>
          <a:xfrm>
            <a:off x="1029075" y="1686079"/>
            <a:ext cx="7531963" cy="1446550"/>
          </a:xfrm>
          <a:prstGeom prst="rect">
            <a:avLst/>
          </a:prstGeom>
          <a:noFill/>
        </p:spPr>
        <p:txBody>
          <a:bodyPr wrap="square" rtlCol="0">
            <a:spAutoFit/>
          </a:bodyPr>
          <a:lstStyle/>
          <a:p>
            <a:r>
              <a:rPr lang="en-US" sz="2200" dirty="0" smtClean="0">
                <a:solidFill>
                  <a:srgbClr val="FFFF00"/>
                </a:solidFill>
                <a:effectLst>
                  <a:outerShdw blurRad="38100" dist="38100" dir="2700000" algn="tl">
                    <a:srgbClr val="000000">
                      <a:alpha val="43137"/>
                    </a:srgbClr>
                  </a:outerShdw>
                </a:effectLst>
              </a:rPr>
              <a:t>In 2006 I spearheaded an international ministry partnership by invitation that included churches, on-campus ministries, chaplains and Christian-owned or sympathetic businesses. We called ourselves:   </a:t>
            </a:r>
            <a:endParaRPr lang="en-US" sz="2200" dirty="0">
              <a:solidFill>
                <a:srgbClr val="FFFF00"/>
              </a:solidFill>
              <a:effectLst>
                <a:outerShdw blurRad="38100" dist="38100" dir="2700000" algn="tl">
                  <a:srgbClr val="000000">
                    <a:alpha val="43137"/>
                  </a:srgbClr>
                </a:outerShdw>
              </a:effectLst>
            </a:endParaRPr>
          </a:p>
        </p:txBody>
      </p:sp>
    </p:spTree>
  </p:cSld>
  <p:clrMapOvr>
    <a:masterClrMapping/>
  </p:clrMapOvr>
  <p:transition>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 Placeholder 7"/>
          <p:cNvSpPr>
            <a:spLocks noGrp="1"/>
          </p:cNvSpPr>
          <p:nvPr>
            <p:ph type="body" idx="1"/>
          </p:nvPr>
        </p:nvSpPr>
        <p:spPr/>
        <p:txBody>
          <a:bodyPr/>
          <a:lstStyle/>
          <a:p>
            <a:endParaRPr lang="en-US" dirty="0"/>
          </a:p>
        </p:txBody>
      </p:sp>
      <p:sp>
        <p:nvSpPr>
          <p:cNvPr id="7" name="Title 6"/>
          <p:cNvSpPr>
            <a:spLocks noGrp="1"/>
          </p:cNvSpPr>
          <p:nvPr>
            <p:ph type="title"/>
          </p:nvPr>
        </p:nvSpPr>
        <p:spPr/>
        <p:txBody>
          <a:bodyPr/>
          <a:lstStyle/>
          <a:p>
            <a:r>
              <a:rPr lang="en-US" dirty="0" smtClean="0">
                <a:solidFill>
                  <a:srgbClr val="FF6600"/>
                </a:solidFill>
                <a:effectLst>
                  <a:outerShdw blurRad="38100" dist="38100" dir="2700000" algn="tl">
                    <a:srgbClr val="000000">
                      <a:alpha val="43137"/>
                    </a:srgbClr>
                  </a:outerShdw>
                </a:effectLst>
                <a:latin typeface="Big Caslon"/>
                <a:cs typeface="Big Caslon"/>
              </a:rPr>
              <a:t>   At  the </a:t>
            </a:r>
            <a:endParaRPr lang="en-US" dirty="0">
              <a:solidFill>
                <a:srgbClr val="FF6600"/>
              </a:solidFill>
              <a:effectLst>
                <a:outerShdw blurRad="38100" dist="38100" dir="2700000" algn="tl">
                  <a:srgbClr val="000000">
                    <a:alpha val="43137"/>
                  </a:srgbClr>
                </a:outerShdw>
              </a:effectLst>
              <a:latin typeface="Big Caslon"/>
              <a:cs typeface="Big Caslon"/>
            </a:endParaRPr>
          </a:p>
        </p:txBody>
      </p:sp>
      <p:pic>
        <p:nvPicPr>
          <p:cNvPr id="12" name="Picture 11"/>
          <p:cNvPicPr>
            <a:picLocks noChangeAspect="1"/>
          </p:cNvPicPr>
          <p:nvPr/>
        </p:nvPicPr>
        <p:blipFill>
          <a:blip r:embed="rId2"/>
          <a:srcRect b="80405"/>
          <a:stretch>
            <a:fillRect/>
          </a:stretch>
        </p:blipFill>
        <p:spPr>
          <a:xfrm>
            <a:off x="2424801" y="709146"/>
            <a:ext cx="4127500" cy="385730"/>
          </a:xfrm>
          <a:prstGeom prst="rect">
            <a:avLst/>
          </a:prstGeom>
        </p:spPr>
      </p:pic>
      <p:pic>
        <p:nvPicPr>
          <p:cNvPr id="13" name="Picture 12"/>
          <p:cNvPicPr>
            <a:picLocks noChangeAspect="1"/>
          </p:cNvPicPr>
          <p:nvPr/>
        </p:nvPicPr>
        <p:blipFill>
          <a:blip r:embed="rId2"/>
          <a:srcRect t="23731" r="44695" b="56674"/>
          <a:stretch>
            <a:fillRect/>
          </a:stretch>
        </p:blipFill>
        <p:spPr>
          <a:xfrm>
            <a:off x="5424424" y="709146"/>
            <a:ext cx="2282703" cy="385730"/>
          </a:xfrm>
          <a:prstGeom prst="rect">
            <a:avLst/>
          </a:prstGeom>
        </p:spPr>
      </p:pic>
      <p:sp>
        <p:nvSpPr>
          <p:cNvPr id="14" name="TextBox 13"/>
          <p:cNvSpPr txBox="1"/>
          <p:nvPr/>
        </p:nvSpPr>
        <p:spPr>
          <a:xfrm>
            <a:off x="1029075" y="1686079"/>
            <a:ext cx="7531963" cy="3477875"/>
          </a:xfrm>
          <a:prstGeom prst="rect">
            <a:avLst/>
          </a:prstGeom>
          <a:noFill/>
        </p:spPr>
        <p:txBody>
          <a:bodyPr wrap="square" rtlCol="0">
            <a:spAutoFit/>
          </a:bodyPr>
          <a:lstStyle/>
          <a:p>
            <a:r>
              <a:rPr lang="en-US" sz="2200" dirty="0" smtClean="0">
                <a:solidFill>
                  <a:srgbClr val="FFFF00"/>
                </a:solidFill>
              </a:rPr>
              <a:t>In 2006 I spearheaded an international ministry partnership by invitation that included churches, on-campus ministries, chaplains and Christian-owned or sympathetic businesses. We called ourselves: </a:t>
            </a:r>
          </a:p>
          <a:p>
            <a:endParaRPr lang="en-US" sz="2200" dirty="0" smtClean="0"/>
          </a:p>
          <a:p>
            <a:r>
              <a:rPr lang="en-US" sz="2200" dirty="0" smtClean="0"/>
              <a:t>			</a:t>
            </a:r>
            <a:r>
              <a:rPr lang="en-US" sz="4000" dirty="0" smtClean="0">
                <a:effectLst>
                  <a:outerShdw blurRad="38100" dist="38100" dir="2700000" algn="tl">
                    <a:srgbClr val="000000">
                      <a:alpha val="43137"/>
                    </a:srgbClr>
                  </a:outerShdw>
                </a:effectLst>
              </a:rPr>
              <a:t>Internationals at Miami</a:t>
            </a:r>
          </a:p>
          <a:p>
            <a:endParaRPr lang="en-US" sz="1000" dirty="0" smtClean="0"/>
          </a:p>
          <a:p>
            <a:r>
              <a:rPr lang="en-US" sz="4000" dirty="0" smtClean="0"/>
              <a:t>					   </a:t>
            </a:r>
            <a:r>
              <a:rPr lang="en-US" sz="6000" dirty="0" smtClean="0">
                <a:ln w="0" cap="flat" cmpd="sng" algn="ctr">
                  <a:solidFill>
                    <a:srgbClr val="CCFFCC"/>
                  </a:solidFill>
                  <a:prstDash val="solid"/>
                  <a:round/>
                  <a:headEnd type="none" w="med" len="med"/>
                  <a:tailEnd type="none" w="med" len="med"/>
                </a:ln>
                <a:solidFill>
                  <a:srgbClr val="008000"/>
                </a:solidFill>
                <a:effectLst>
                  <a:outerShdw blurRad="38100" dist="38100" dir="2700000" algn="tl">
                    <a:srgbClr val="000000">
                      <a:alpha val="43137"/>
                    </a:srgbClr>
                  </a:outerShdw>
                </a:effectLst>
              </a:rPr>
              <a:t>M</a:t>
            </a:r>
            <a:r>
              <a:rPr lang="en-US" sz="6000" dirty="0" smtClean="0">
                <a:solidFill>
                  <a:srgbClr val="FF6600"/>
                </a:solidFill>
                <a:effectLst>
                  <a:outerShdw blurRad="38100" dist="38100" dir="2700000" algn="tl">
                    <a:srgbClr val="000000">
                      <a:alpha val="43137"/>
                    </a:srgbClr>
                  </a:outerShdw>
                </a:effectLst>
              </a:rPr>
              <a:t>i</a:t>
            </a:r>
            <a:r>
              <a:rPr lang="en-US" sz="5000" dirty="0" smtClean="0">
                <a:solidFill>
                  <a:srgbClr val="FF6600"/>
                </a:solidFill>
                <a:effectLst>
                  <a:outerShdw blurRad="38100" dist="38100" dir="2700000" algn="tl">
                    <a:srgbClr val="000000">
                      <a:alpha val="43137"/>
                    </a:srgbClr>
                  </a:outerShdw>
                </a:effectLst>
              </a:rPr>
              <a:t>@</a:t>
            </a:r>
            <a:r>
              <a:rPr lang="en-US" sz="6000" dirty="0" smtClean="0">
                <a:solidFill>
                  <a:srgbClr val="FF6600"/>
                </a:solidFill>
                <a:effectLst>
                  <a:outerShdw blurRad="38100" dist="38100" dir="2700000" algn="tl">
                    <a:srgbClr val="000000">
                      <a:alpha val="43137"/>
                    </a:srgbClr>
                  </a:outerShdw>
                </a:effectLst>
              </a:rPr>
              <a:t>m</a:t>
            </a:r>
            <a:r>
              <a:rPr lang="en-US" sz="6000" dirty="0" smtClean="0">
                <a:ln w="0" cap="flat" cmpd="sng" algn="ctr">
                  <a:solidFill>
                    <a:srgbClr val="CCFFCC"/>
                  </a:solidFill>
                  <a:prstDash val="solid"/>
                  <a:round/>
                  <a:headEnd type="none" w="med" len="med"/>
                  <a:tailEnd type="none" w="med" len="med"/>
                </a:ln>
                <a:solidFill>
                  <a:srgbClr val="008000"/>
                </a:solidFill>
                <a:effectLst>
                  <a:outerShdw blurRad="38100" dist="38100" dir="2700000" algn="tl">
                    <a:srgbClr val="000000">
                      <a:alpha val="43137"/>
                    </a:srgbClr>
                  </a:outerShdw>
                </a:effectLst>
              </a:rPr>
              <a:t>i</a:t>
            </a:r>
            <a:endParaRPr lang="en-US" sz="6000" dirty="0">
              <a:ln w="0" cap="flat" cmpd="sng" algn="ctr">
                <a:solidFill>
                  <a:srgbClr val="CCFFCC"/>
                </a:solidFill>
                <a:prstDash val="solid"/>
                <a:round/>
                <a:headEnd type="none" w="med" len="med"/>
                <a:tailEnd type="none" w="med" len="med"/>
              </a:ln>
              <a:solidFill>
                <a:srgbClr val="008000"/>
              </a:solidFill>
              <a:effectLst>
                <a:outerShdw blurRad="38100" dist="38100" dir="2700000" algn="tl">
                  <a:srgbClr val="000000">
                    <a:alpha val="43137"/>
                  </a:srgbClr>
                </a:outerShdw>
              </a:effectLst>
            </a:endParaRPr>
          </a:p>
        </p:txBody>
      </p:sp>
    </p:spTree>
  </p:cSld>
  <p:clrMapOvr>
    <a:masterClrMapping/>
  </p:clrMapOvr>
  <p:transition>
    <p:randomBar dir="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 Placeholder 7"/>
          <p:cNvSpPr>
            <a:spLocks noGrp="1"/>
          </p:cNvSpPr>
          <p:nvPr>
            <p:ph type="body" idx="1"/>
          </p:nvPr>
        </p:nvSpPr>
        <p:spPr/>
        <p:txBody>
          <a:bodyPr/>
          <a:lstStyle/>
          <a:p>
            <a:endParaRPr lang="en-US" dirty="0"/>
          </a:p>
        </p:txBody>
      </p:sp>
      <p:sp>
        <p:nvSpPr>
          <p:cNvPr id="7" name="Title 6"/>
          <p:cNvSpPr>
            <a:spLocks noGrp="1"/>
          </p:cNvSpPr>
          <p:nvPr>
            <p:ph type="title"/>
          </p:nvPr>
        </p:nvSpPr>
        <p:spPr/>
        <p:txBody>
          <a:bodyPr/>
          <a:lstStyle/>
          <a:p>
            <a:r>
              <a:rPr lang="en-US" dirty="0" smtClean="0">
                <a:solidFill>
                  <a:srgbClr val="FF6600"/>
                </a:solidFill>
                <a:effectLst>
                  <a:outerShdw blurRad="38100" dist="38100" dir="2700000" algn="tl">
                    <a:srgbClr val="000000">
                      <a:alpha val="43137"/>
                    </a:srgbClr>
                  </a:outerShdw>
                </a:effectLst>
                <a:latin typeface="Big Caslon"/>
                <a:cs typeface="Big Caslon"/>
              </a:rPr>
              <a:t>   At  the </a:t>
            </a:r>
            <a:endParaRPr lang="en-US" dirty="0">
              <a:solidFill>
                <a:srgbClr val="FF6600"/>
              </a:solidFill>
              <a:effectLst>
                <a:outerShdw blurRad="38100" dist="38100" dir="2700000" algn="tl">
                  <a:srgbClr val="000000">
                    <a:alpha val="43137"/>
                  </a:srgbClr>
                </a:outerShdw>
              </a:effectLst>
              <a:latin typeface="Big Caslon"/>
              <a:cs typeface="Big Caslon"/>
            </a:endParaRPr>
          </a:p>
        </p:txBody>
      </p:sp>
      <p:pic>
        <p:nvPicPr>
          <p:cNvPr id="12" name="Picture 11"/>
          <p:cNvPicPr>
            <a:picLocks noChangeAspect="1"/>
          </p:cNvPicPr>
          <p:nvPr/>
        </p:nvPicPr>
        <p:blipFill>
          <a:blip r:embed="rId2"/>
          <a:srcRect b="80405"/>
          <a:stretch>
            <a:fillRect/>
          </a:stretch>
        </p:blipFill>
        <p:spPr>
          <a:xfrm>
            <a:off x="2424801" y="709146"/>
            <a:ext cx="4127500" cy="385730"/>
          </a:xfrm>
          <a:prstGeom prst="rect">
            <a:avLst/>
          </a:prstGeom>
        </p:spPr>
      </p:pic>
      <p:pic>
        <p:nvPicPr>
          <p:cNvPr id="13" name="Picture 12"/>
          <p:cNvPicPr>
            <a:picLocks noChangeAspect="1"/>
          </p:cNvPicPr>
          <p:nvPr/>
        </p:nvPicPr>
        <p:blipFill>
          <a:blip r:embed="rId2"/>
          <a:srcRect t="23731" r="44695" b="56674"/>
          <a:stretch>
            <a:fillRect/>
          </a:stretch>
        </p:blipFill>
        <p:spPr>
          <a:xfrm>
            <a:off x="5424424" y="709146"/>
            <a:ext cx="2282703" cy="385730"/>
          </a:xfrm>
          <a:prstGeom prst="rect">
            <a:avLst/>
          </a:prstGeom>
        </p:spPr>
      </p:pic>
      <p:sp>
        <p:nvSpPr>
          <p:cNvPr id="14" name="TextBox 13"/>
          <p:cNvSpPr txBox="1"/>
          <p:nvPr/>
        </p:nvSpPr>
        <p:spPr>
          <a:xfrm>
            <a:off x="1298222" y="1686079"/>
            <a:ext cx="7140222" cy="2677656"/>
          </a:xfrm>
          <a:prstGeom prst="rect">
            <a:avLst/>
          </a:prstGeom>
          <a:noFill/>
        </p:spPr>
        <p:txBody>
          <a:bodyPr wrap="square" rtlCol="0">
            <a:spAutoFit/>
          </a:bodyPr>
          <a:lstStyle/>
          <a:p>
            <a:pPr algn="ctr"/>
            <a:r>
              <a:rPr lang="en-US" sz="2800" dirty="0" smtClean="0">
                <a:effectLst>
                  <a:outerShdw blurRad="38100" dist="38100" dir="2700000" algn="tl">
                    <a:srgbClr val="000000">
                      <a:alpha val="43137"/>
                    </a:srgbClr>
                  </a:outerShdw>
                </a:effectLst>
                <a:latin typeface="Big Caslon"/>
                <a:cs typeface="Big Caslon"/>
              </a:rPr>
              <a:t>As a result of this partnership we set records in 2007 and 2008 for the largest number of </a:t>
            </a:r>
            <a:r>
              <a:rPr lang="en-US" sz="2800" dirty="0" smtClean="0">
                <a:solidFill>
                  <a:srgbClr val="FF6600"/>
                </a:solidFill>
                <a:effectLst>
                  <a:outerShdw blurRad="38100" dist="38100" dir="2700000" algn="tl">
                    <a:srgbClr val="000000">
                      <a:alpha val="43137"/>
                    </a:srgbClr>
                  </a:outerShdw>
                </a:effectLst>
              </a:rPr>
              <a:t>U</a:t>
            </a:r>
            <a:r>
              <a:rPr lang="en-US" sz="2800" dirty="0" smtClean="0">
                <a:ln>
                  <a:solidFill>
                    <a:srgbClr val="CCFFCC"/>
                  </a:solidFill>
                </a:ln>
                <a:solidFill>
                  <a:srgbClr val="008000"/>
                </a:solidFill>
                <a:effectLst>
                  <a:outerShdw blurRad="38100" dist="38100" dir="2700000" algn="tl">
                    <a:srgbClr val="000000">
                      <a:alpha val="43137"/>
                    </a:srgbClr>
                  </a:outerShdw>
                </a:effectLst>
              </a:rPr>
              <a:t>M</a:t>
            </a:r>
            <a:r>
              <a:rPr lang="en-US" sz="2800" dirty="0" smtClean="0">
                <a:effectLst>
                  <a:outerShdw blurRad="38100" dist="38100" dir="2700000" algn="tl">
                    <a:srgbClr val="000000">
                      <a:alpha val="43137"/>
                    </a:srgbClr>
                  </a:outerShdw>
                </a:effectLst>
                <a:latin typeface="Big Caslon"/>
                <a:cs typeface="Big Caslon"/>
              </a:rPr>
              <a:t>’s international students attending a welcome dinner </a:t>
            </a:r>
            <a:r>
              <a:rPr lang="en-US" sz="2800" i="1" dirty="0" smtClean="0">
                <a:effectLst>
                  <a:outerShdw blurRad="38100" dist="38100" dir="2700000" algn="tl">
                    <a:srgbClr val="000000">
                      <a:alpha val="43137"/>
                    </a:srgbClr>
                  </a:outerShdw>
                </a:effectLst>
                <a:latin typeface="Big Caslon"/>
                <a:cs typeface="Big Caslon"/>
              </a:rPr>
              <a:t>in the history of the school </a:t>
            </a:r>
            <a:r>
              <a:rPr lang="en-US" sz="2800" dirty="0" smtClean="0">
                <a:effectLst>
                  <a:outerShdw blurRad="38100" dist="38100" dir="2700000" algn="tl">
                    <a:srgbClr val="000000">
                      <a:alpha val="43137"/>
                    </a:srgbClr>
                  </a:outerShdw>
                </a:effectLst>
                <a:latin typeface="Big Caslon"/>
                <a:cs typeface="Big Caslon"/>
              </a:rPr>
              <a:t>! All-in partnership is what is needed to see God bless our efforts with synergistic results.</a:t>
            </a:r>
            <a:endParaRPr lang="en-US" sz="2800" dirty="0">
              <a:solidFill>
                <a:srgbClr val="008000"/>
              </a:solidFill>
              <a:effectLst>
                <a:outerShdw blurRad="38100" dist="38100" dir="2700000" algn="tl">
                  <a:srgbClr val="000000">
                    <a:alpha val="43137"/>
                  </a:srgbClr>
                </a:outerShdw>
              </a:effectLst>
              <a:latin typeface="Big Caslon"/>
              <a:cs typeface="Big Caslon"/>
            </a:endParaRPr>
          </a:p>
        </p:txBody>
      </p:sp>
      <p:pic>
        <p:nvPicPr>
          <p:cNvPr id="9" name="Picture 8"/>
          <p:cNvPicPr>
            <a:picLocks noChangeAspect="1"/>
          </p:cNvPicPr>
          <p:nvPr/>
        </p:nvPicPr>
        <p:blipFill>
          <a:blip r:embed="rId3"/>
          <a:stretch>
            <a:fillRect/>
          </a:stretch>
        </p:blipFill>
        <p:spPr>
          <a:xfrm>
            <a:off x="3211356" y="4707466"/>
            <a:ext cx="3359523" cy="2048490"/>
          </a:xfrm>
          <a:prstGeom prst="rect">
            <a:avLst/>
          </a:prstGeom>
        </p:spPr>
      </p:pic>
    </p:spTree>
  </p:cSld>
  <p:clrMapOvr>
    <a:masterClrMapping/>
  </p:clrMapOvr>
  <p:transition>
    <p:push/>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solidFill>
                  <a:srgbClr val="FF6600"/>
                </a:solidFill>
                <a:effectLst>
                  <a:outerShdw blurRad="38100" dist="38100" dir="2700000" algn="tl">
                    <a:srgbClr val="000000">
                      <a:alpha val="43137"/>
                    </a:srgbClr>
                  </a:outerShdw>
                </a:effectLst>
                <a:latin typeface="Big Caslon"/>
                <a:cs typeface="Big Caslon"/>
              </a:rPr>
              <a:t> All players in partnership</a:t>
            </a:r>
            <a:endParaRPr lang="en-US" b="1" dirty="0">
              <a:solidFill>
                <a:srgbClr val="FF6600"/>
              </a:solidFill>
              <a:effectLst>
                <a:outerShdw blurRad="38100" dist="38100" dir="2700000" algn="tl">
                  <a:srgbClr val="000000">
                    <a:alpha val="43137"/>
                  </a:srgbClr>
                </a:outerShdw>
              </a:effectLst>
              <a:latin typeface="Big Caslon"/>
              <a:cs typeface="Big Caslon"/>
            </a:endParaRPr>
          </a:p>
        </p:txBody>
      </p:sp>
      <p:sp>
        <p:nvSpPr>
          <p:cNvPr id="5" name="Text Placeholder 4"/>
          <p:cNvSpPr>
            <a:spLocks noGrp="1"/>
          </p:cNvSpPr>
          <p:nvPr>
            <p:ph type="body" idx="2"/>
          </p:nvPr>
        </p:nvSpPr>
        <p:spPr>
          <a:xfrm>
            <a:off x="685800" y="1435101"/>
            <a:ext cx="2514600" cy="2177344"/>
          </a:xfrm>
        </p:spPr>
        <p:txBody>
          <a:bodyPr>
            <a:normAutofit lnSpcReduction="10000"/>
          </a:bodyPr>
          <a:lstStyle/>
          <a:p>
            <a:r>
              <a:rPr lang="en-US" b="1" dirty="0" smtClean="0">
                <a:solidFill>
                  <a:srgbClr val="FFFF00"/>
                </a:solidFill>
                <a:effectLst>
                  <a:outerShdw blurRad="38100" dist="38100" dir="2700000" algn="tl">
                    <a:srgbClr val="000000">
                      <a:alpha val="43137"/>
                    </a:srgbClr>
                  </a:outerShdw>
                </a:effectLst>
              </a:rPr>
              <a:t>Synergy </a:t>
            </a:r>
            <a:r>
              <a:rPr lang="en-US" b="1" dirty="0" smtClean="0">
                <a:effectLst>
                  <a:outerShdw blurRad="38100" dist="38100" dir="2700000" algn="tl">
                    <a:srgbClr val="000000">
                      <a:alpha val="43137"/>
                    </a:srgbClr>
                  </a:outerShdw>
                </a:effectLst>
              </a:rPr>
              <a:t>is a New Testament concept and comes from the Greek word </a:t>
            </a:r>
            <a:r>
              <a:rPr lang="en-US" b="1" i="1" dirty="0" err="1" smtClean="0">
                <a:effectLst>
                  <a:outerShdw blurRad="38100" dist="38100" dir="2700000" algn="tl">
                    <a:srgbClr val="000000">
                      <a:alpha val="43137"/>
                    </a:srgbClr>
                  </a:outerShdw>
                </a:effectLst>
              </a:rPr>
              <a:t>sunergos</a:t>
            </a:r>
            <a:r>
              <a:rPr lang="en-US" b="1" i="1" dirty="0" smtClean="0">
                <a:effectLst>
                  <a:outerShdw blurRad="38100" dist="38100" dir="2700000" algn="tl">
                    <a:srgbClr val="000000">
                      <a:alpha val="43137"/>
                    </a:srgbClr>
                  </a:outerShdw>
                </a:effectLst>
              </a:rPr>
              <a:t> </a:t>
            </a:r>
            <a:r>
              <a:rPr lang="en-US" b="1" dirty="0" smtClean="0">
                <a:effectLst>
                  <a:outerShdw blurRad="38100" dist="38100" dir="2700000" algn="tl">
                    <a:srgbClr val="000000">
                      <a:alpha val="43137"/>
                    </a:srgbClr>
                  </a:outerShdw>
                </a:effectLst>
              </a:rPr>
              <a:t>(</a:t>
            </a:r>
            <a:r>
              <a:rPr lang="en-US" b="1" i="1" dirty="0" smtClean="0">
                <a:effectLst>
                  <a:outerShdw blurRad="38100" dist="38100" dir="2700000" algn="tl">
                    <a:srgbClr val="000000">
                      <a:alpha val="43137"/>
                    </a:srgbClr>
                  </a:outerShdw>
                </a:effectLst>
              </a:rPr>
              <a:t>sun </a:t>
            </a:r>
            <a:r>
              <a:rPr lang="en-US" b="1" dirty="0" smtClean="0">
                <a:effectLst>
                  <a:outerShdw blurRad="38100" dist="38100" dir="2700000" algn="tl">
                    <a:srgbClr val="000000">
                      <a:alpha val="43137"/>
                    </a:srgbClr>
                  </a:outerShdw>
                </a:effectLst>
              </a:rPr>
              <a:t>= with; </a:t>
            </a:r>
            <a:r>
              <a:rPr lang="en-US" b="1" i="1" dirty="0" err="1" smtClean="0">
                <a:effectLst>
                  <a:outerShdw blurRad="38100" dist="38100" dir="2700000" algn="tl">
                    <a:srgbClr val="000000">
                      <a:alpha val="43137"/>
                    </a:srgbClr>
                  </a:outerShdw>
                </a:effectLst>
              </a:rPr>
              <a:t>ergos</a:t>
            </a:r>
            <a:r>
              <a:rPr lang="en-US" b="1" i="1" dirty="0" smtClean="0">
                <a:effectLst>
                  <a:outerShdw blurRad="38100" dist="38100" dir="2700000" algn="tl">
                    <a:srgbClr val="000000">
                      <a:alpha val="43137"/>
                    </a:srgbClr>
                  </a:outerShdw>
                </a:effectLst>
              </a:rPr>
              <a:t> </a:t>
            </a:r>
            <a:r>
              <a:rPr lang="en-US" b="1" dirty="0" smtClean="0">
                <a:effectLst>
                  <a:outerShdw blurRad="38100" dist="38100" dir="2700000" algn="tl">
                    <a:srgbClr val="000000">
                      <a:alpha val="43137"/>
                    </a:srgbClr>
                  </a:outerShdw>
                </a:effectLst>
              </a:rPr>
              <a:t>= energy) meaning workers or working together.</a:t>
            </a:r>
          </a:p>
        </p:txBody>
      </p:sp>
      <p:sp>
        <p:nvSpPr>
          <p:cNvPr id="4" name="Content Placeholder 3"/>
          <p:cNvSpPr>
            <a:spLocks noGrp="1"/>
          </p:cNvSpPr>
          <p:nvPr>
            <p:ph sz="half" idx="1"/>
          </p:nvPr>
        </p:nvSpPr>
        <p:spPr/>
        <p:txBody>
          <a:bodyPr/>
          <a:lstStyle/>
          <a:p>
            <a:pPr>
              <a:buNone/>
            </a:pPr>
            <a:endParaRPr lang="en-US" dirty="0">
              <a:effectLst>
                <a:outerShdw blurRad="38100" dist="38100" dir="2700000" algn="tl">
                  <a:srgbClr val="000000">
                    <a:alpha val="43137"/>
                  </a:srgbClr>
                </a:outerShdw>
              </a:effectLst>
            </a:endParaRPr>
          </a:p>
        </p:txBody>
      </p:sp>
    </p:spTree>
  </p:cSld>
  <p:clrMapOvr>
    <a:masterClrMapping/>
  </p:clrMapOvr>
  <p:transition>
    <p:dissolv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solidFill>
                  <a:srgbClr val="FF6600"/>
                </a:solidFill>
                <a:effectLst>
                  <a:outerShdw blurRad="38100" dist="38100" dir="2700000" algn="tl">
                    <a:srgbClr val="000000">
                      <a:alpha val="43137"/>
                    </a:srgbClr>
                  </a:outerShdw>
                </a:effectLst>
                <a:latin typeface="Big Caslon"/>
                <a:cs typeface="Big Caslon"/>
              </a:rPr>
              <a:t> All players in partnership</a:t>
            </a:r>
            <a:endParaRPr lang="en-US" b="1" dirty="0">
              <a:solidFill>
                <a:srgbClr val="FF6600"/>
              </a:solidFill>
              <a:effectLst>
                <a:outerShdw blurRad="38100" dist="38100" dir="2700000" algn="tl">
                  <a:srgbClr val="000000">
                    <a:alpha val="43137"/>
                  </a:srgbClr>
                </a:outerShdw>
              </a:effectLst>
              <a:latin typeface="Big Caslon"/>
              <a:cs typeface="Big Caslon"/>
            </a:endParaRPr>
          </a:p>
        </p:txBody>
      </p:sp>
      <p:sp>
        <p:nvSpPr>
          <p:cNvPr id="5" name="Text Placeholder 4"/>
          <p:cNvSpPr>
            <a:spLocks noGrp="1"/>
          </p:cNvSpPr>
          <p:nvPr>
            <p:ph type="body" idx="2"/>
          </p:nvPr>
        </p:nvSpPr>
        <p:spPr/>
        <p:txBody>
          <a:bodyPr>
            <a:normAutofit lnSpcReduction="10000"/>
          </a:bodyPr>
          <a:lstStyle/>
          <a:p>
            <a:r>
              <a:rPr lang="en-US" b="1" dirty="0" smtClean="0">
                <a:solidFill>
                  <a:srgbClr val="FFFF00"/>
                </a:solidFill>
                <a:effectLst>
                  <a:outerShdw blurRad="38100" dist="38100" dir="2700000" algn="tl">
                    <a:srgbClr val="000000">
                      <a:alpha val="43137"/>
                    </a:srgbClr>
                  </a:outerShdw>
                </a:effectLst>
              </a:rPr>
              <a:t>Synergy </a:t>
            </a:r>
            <a:r>
              <a:rPr lang="en-US" b="1" dirty="0" smtClean="0">
                <a:effectLst>
                  <a:outerShdw blurRad="38100" dist="38100" dir="2700000" algn="tl">
                    <a:srgbClr val="000000">
                      <a:alpha val="43137"/>
                    </a:srgbClr>
                  </a:outerShdw>
                </a:effectLst>
              </a:rPr>
              <a:t>is a New Testament concept and comes from the Greek word </a:t>
            </a:r>
            <a:r>
              <a:rPr lang="en-US" b="1" i="1" dirty="0" err="1" smtClean="0">
                <a:effectLst>
                  <a:outerShdw blurRad="38100" dist="38100" dir="2700000" algn="tl">
                    <a:srgbClr val="000000">
                      <a:alpha val="43137"/>
                    </a:srgbClr>
                  </a:outerShdw>
                </a:effectLst>
              </a:rPr>
              <a:t>sunergos</a:t>
            </a:r>
            <a:r>
              <a:rPr lang="en-US" b="1" i="1" dirty="0" smtClean="0">
                <a:effectLst>
                  <a:outerShdw blurRad="38100" dist="38100" dir="2700000" algn="tl">
                    <a:srgbClr val="000000">
                      <a:alpha val="43137"/>
                    </a:srgbClr>
                  </a:outerShdw>
                </a:effectLst>
              </a:rPr>
              <a:t> </a:t>
            </a:r>
            <a:r>
              <a:rPr lang="en-US" b="1" dirty="0" smtClean="0">
                <a:effectLst>
                  <a:outerShdw blurRad="38100" dist="38100" dir="2700000" algn="tl">
                    <a:srgbClr val="000000">
                      <a:alpha val="43137"/>
                    </a:srgbClr>
                  </a:outerShdw>
                </a:effectLst>
              </a:rPr>
              <a:t>(</a:t>
            </a:r>
            <a:r>
              <a:rPr lang="en-US" b="1" i="1" dirty="0" smtClean="0">
                <a:effectLst>
                  <a:outerShdw blurRad="38100" dist="38100" dir="2700000" algn="tl">
                    <a:srgbClr val="000000">
                      <a:alpha val="43137"/>
                    </a:srgbClr>
                  </a:outerShdw>
                </a:effectLst>
              </a:rPr>
              <a:t>sun </a:t>
            </a:r>
            <a:r>
              <a:rPr lang="en-US" b="1" dirty="0" smtClean="0">
                <a:effectLst>
                  <a:outerShdw blurRad="38100" dist="38100" dir="2700000" algn="tl">
                    <a:srgbClr val="000000">
                      <a:alpha val="43137"/>
                    </a:srgbClr>
                  </a:outerShdw>
                </a:effectLst>
              </a:rPr>
              <a:t>= with; </a:t>
            </a:r>
            <a:r>
              <a:rPr lang="en-US" b="1" i="1" dirty="0" err="1" smtClean="0">
                <a:effectLst>
                  <a:outerShdw blurRad="38100" dist="38100" dir="2700000" algn="tl">
                    <a:srgbClr val="000000">
                      <a:alpha val="43137"/>
                    </a:srgbClr>
                  </a:outerShdw>
                </a:effectLst>
              </a:rPr>
              <a:t>ergos</a:t>
            </a:r>
            <a:r>
              <a:rPr lang="en-US" b="1" i="1" dirty="0" smtClean="0">
                <a:effectLst>
                  <a:outerShdw blurRad="38100" dist="38100" dir="2700000" algn="tl">
                    <a:srgbClr val="000000">
                      <a:alpha val="43137"/>
                    </a:srgbClr>
                  </a:outerShdw>
                </a:effectLst>
              </a:rPr>
              <a:t> </a:t>
            </a:r>
            <a:r>
              <a:rPr lang="en-US" b="1" dirty="0" smtClean="0">
                <a:effectLst>
                  <a:outerShdw blurRad="38100" dist="38100" dir="2700000" algn="tl">
                    <a:srgbClr val="000000">
                      <a:alpha val="43137"/>
                    </a:srgbClr>
                  </a:outerShdw>
                </a:effectLst>
              </a:rPr>
              <a:t>= energy) meaning workers or working together.</a:t>
            </a:r>
          </a:p>
          <a:p>
            <a:r>
              <a:rPr lang="en-US" b="1" u="sng" dirty="0" smtClean="0">
                <a:solidFill>
                  <a:srgbClr val="FFFF00"/>
                </a:solidFill>
                <a:effectLst>
                  <a:outerShdw blurRad="38100" dist="38100" dir="2700000" algn="tl">
                    <a:srgbClr val="000000">
                      <a:alpha val="43137"/>
                    </a:srgbClr>
                  </a:outerShdw>
                </a:effectLst>
              </a:rPr>
              <a:t>1 Cor 3:9</a:t>
            </a:r>
            <a:r>
              <a:rPr lang="en-US" b="1" dirty="0" smtClean="0">
                <a:effectLst>
                  <a:outerShdw blurRad="38100" dist="38100" dir="2700000" algn="tl">
                    <a:srgbClr val="000000">
                      <a:alpha val="43137"/>
                    </a:srgbClr>
                  </a:outerShdw>
                </a:effectLst>
              </a:rPr>
              <a:t>, “fellow workers”</a:t>
            </a:r>
          </a:p>
          <a:p>
            <a:r>
              <a:rPr lang="en-US" b="1" u="sng" dirty="0" smtClean="0">
                <a:solidFill>
                  <a:srgbClr val="FFFF00"/>
                </a:solidFill>
                <a:effectLst>
                  <a:outerShdw blurRad="38100" dist="38100" dir="2700000" algn="tl">
                    <a:srgbClr val="000000">
                      <a:alpha val="43137"/>
                    </a:srgbClr>
                  </a:outerShdw>
                </a:effectLst>
              </a:rPr>
              <a:t>2 Cor 6:1</a:t>
            </a:r>
            <a:r>
              <a:rPr lang="en-US" b="1" dirty="0" smtClean="0">
                <a:effectLst>
                  <a:outerShdw blurRad="38100" dist="38100" dir="2700000" algn="tl">
                    <a:srgbClr val="000000">
                      <a:alpha val="43137"/>
                    </a:srgbClr>
                  </a:outerShdw>
                </a:effectLst>
              </a:rPr>
              <a:t>, “workers together”</a:t>
            </a:r>
          </a:p>
          <a:p>
            <a:r>
              <a:rPr lang="en-US" b="1" u="sng" dirty="0" smtClean="0">
                <a:solidFill>
                  <a:srgbClr val="FFFF00"/>
                </a:solidFill>
                <a:effectLst>
                  <a:outerShdw blurRad="38100" dist="38100" dir="2700000" algn="tl">
                    <a:srgbClr val="000000">
                      <a:alpha val="43137"/>
                    </a:srgbClr>
                  </a:outerShdw>
                </a:effectLst>
              </a:rPr>
              <a:t>Phil 4:3</a:t>
            </a:r>
            <a:r>
              <a:rPr lang="en-US" b="1" dirty="0" smtClean="0">
                <a:effectLst>
                  <a:outerShdw blurRad="38100" dist="38100" dir="2700000" algn="tl">
                    <a:srgbClr val="000000">
                      <a:alpha val="43137"/>
                    </a:srgbClr>
                  </a:outerShdw>
                </a:effectLst>
              </a:rPr>
              <a:t>, “fellow workers”</a:t>
            </a:r>
          </a:p>
          <a:p>
            <a:r>
              <a:rPr lang="en-US" b="1" u="sng" dirty="0" smtClean="0">
                <a:solidFill>
                  <a:srgbClr val="FFFF00"/>
                </a:solidFill>
                <a:effectLst>
                  <a:outerShdw blurRad="38100" dist="38100" dir="2700000" algn="tl">
                    <a:srgbClr val="000000">
                      <a:alpha val="43137"/>
                    </a:srgbClr>
                  </a:outerShdw>
                </a:effectLst>
              </a:rPr>
              <a:t>Romans 8:28</a:t>
            </a:r>
            <a:r>
              <a:rPr lang="en-US" b="1" dirty="0" smtClean="0">
                <a:effectLst>
                  <a:outerShdw blurRad="38100" dist="38100" dir="2700000" algn="tl">
                    <a:srgbClr val="000000">
                      <a:alpha val="43137"/>
                    </a:srgbClr>
                  </a:outerShdw>
                </a:effectLst>
              </a:rPr>
              <a:t>, “work together”</a:t>
            </a:r>
            <a:endParaRPr lang="en-US" b="1" dirty="0">
              <a:effectLst>
                <a:outerShdw blurRad="38100" dist="38100" dir="2700000" algn="tl">
                  <a:srgbClr val="000000">
                    <a:alpha val="43137"/>
                  </a:srgbClr>
                </a:outerShdw>
              </a:effectLst>
            </a:endParaRPr>
          </a:p>
        </p:txBody>
      </p:sp>
      <p:sp>
        <p:nvSpPr>
          <p:cNvPr id="4" name="Content Placeholder 3"/>
          <p:cNvSpPr>
            <a:spLocks noGrp="1"/>
          </p:cNvSpPr>
          <p:nvPr>
            <p:ph sz="half" idx="1"/>
          </p:nvPr>
        </p:nvSpPr>
        <p:spPr/>
        <p:txBody>
          <a:bodyPr/>
          <a:lstStyle/>
          <a:p>
            <a:pPr>
              <a:buNone/>
            </a:pPr>
            <a:endParaRPr lang="en-US" dirty="0">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solidFill>
                  <a:srgbClr val="FF6600"/>
                </a:solidFill>
                <a:effectLst>
                  <a:outerShdw blurRad="38100" dist="38100" dir="2700000" algn="tl">
                    <a:srgbClr val="000000">
                      <a:alpha val="43137"/>
                    </a:srgbClr>
                  </a:outerShdw>
                </a:effectLst>
                <a:latin typeface="Big Caslon"/>
                <a:cs typeface="Big Caslon"/>
              </a:rPr>
              <a:t> All players in partnership</a:t>
            </a:r>
            <a:endParaRPr lang="en-US" b="1" dirty="0">
              <a:solidFill>
                <a:srgbClr val="FF6600"/>
              </a:solidFill>
              <a:effectLst>
                <a:outerShdw blurRad="38100" dist="38100" dir="2700000" algn="tl">
                  <a:srgbClr val="000000">
                    <a:alpha val="43137"/>
                  </a:srgbClr>
                </a:outerShdw>
              </a:effectLst>
              <a:latin typeface="Big Caslon"/>
              <a:cs typeface="Big Caslon"/>
            </a:endParaRPr>
          </a:p>
        </p:txBody>
      </p:sp>
      <p:sp>
        <p:nvSpPr>
          <p:cNvPr id="5" name="Text Placeholder 4"/>
          <p:cNvSpPr>
            <a:spLocks noGrp="1"/>
          </p:cNvSpPr>
          <p:nvPr>
            <p:ph type="body" idx="2"/>
          </p:nvPr>
        </p:nvSpPr>
        <p:spPr/>
        <p:txBody>
          <a:bodyPr>
            <a:normAutofit lnSpcReduction="10000"/>
          </a:bodyPr>
          <a:lstStyle/>
          <a:p>
            <a:r>
              <a:rPr lang="en-US" b="1" dirty="0" smtClean="0">
                <a:solidFill>
                  <a:srgbClr val="FFFF00"/>
                </a:solidFill>
                <a:effectLst>
                  <a:outerShdw blurRad="38100" dist="38100" dir="2700000" algn="tl">
                    <a:srgbClr val="000000">
                      <a:alpha val="43137"/>
                    </a:srgbClr>
                  </a:outerShdw>
                </a:effectLst>
              </a:rPr>
              <a:t>Synergy</a:t>
            </a:r>
            <a:r>
              <a:rPr lang="en-US" b="1" dirty="0" smtClean="0">
                <a:effectLst>
                  <a:outerShdw blurRad="38100" dist="38100" dir="2700000" algn="tl">
                    <a:srgbClr val="000000">
                      <a:alpha val="43137"/>
                    </a:srgbClr>
                  </a:outerShdw>
                </a:effectLst>
              </a:rPr>
              <a:t> is a New Testament concept and comes from the Greek word </a:t>
            </a:r>
            <a:r>
              <a:rPr lang="en-US" b="1" i="1" dirty="0" err="1" smtClean="0">
                <a:effectLst>
                  <a:outerShdw blurRad="38100" dist="38100" dir="2700000" algn="tl">
                    <a:srgbClr val="000000">
                      <a:alpha val="43137"/>
                    </a:srgbClr>
                  </a:outerShdw>
                </a:effectLst>
              </a:rPr>
              <a:t>sunergos</a:t>
            </a:r>
            <a:r>
              <a:rPr lang="en-US" b="1" i="1" dirty="0" smtClean="0">
                <a:effectLst>
                  <a:outerShdw blurRad="38100" dist="38100" dir="2700000" algn="tl">
                    <a:srgbClr val="000000">
                      <a:alpha val="43137"/>
                    </a:srgbClr>
                  </a:outerShdw>
                </a:effectLst>
              </a:rPr>
              <a:t> </a:t>
            </a:r>
            <a:r>
              <a:rPr lang="en-US" b="1" dirty="0" smtClean="0">
                <a:effectLst>
                  <a:outerShdw blurRad="38100" dist="38100" dir="2700000" algn="tl">
                    <a:srgbClr val="000000">
                      <a:alpha val="43137"/>
                    </a:srgbClr>
                  </a:outerShdw>
                </a:effectLst>
              </a:rPr>
              <a:t>(</a:t>
            </a:r>
            <a:r>
              <a:rPr lang="en-US" b="1" i="1" dirty="0" smtClean="0">
                <a:effectLst>
                  <a:outerShdw blurRad="38100" dist="38100" dir="2700000" algn="tl">
                    <a:srgbClr val="000000">
                      <a:alpha val="43137"/>
                    </a:srgbClr>
                  </a:outerShdw>
                </a:effectLst>
              </a:rPr>
              <a:t>sun </a:t>
            </a:r>
            <a:r>
              <a:rPr lang="en-US" b="1" dirty="0" smtClean="0">
                <a:effectLst>
                  <a:outerShdw blurRad="38100" dist="38100" dir="2700000" algn="tl">
                    <a:srgbClr val="000000">
                      <a:alpha val="43137"/>
                    </a:srgbClr>
                  </a:outerShdw>
                </a:effectLst>
              </a:rPr>
              <a:t>= with; </a:t>
            </a:r>
            <a:r>
              <a:rPr lang="en-US" b="1" i="1" dirty="0" err="1" smtClean="0">
                <a:effectLst>
                  <a:outerShdw blurRad="38100" dist="38100" dir="2700000" algn="tl">
                    <a:srgbClr val="000000">
                      <a:alpha val="43137"/>
                    </a:srgbClr>
                  </a:outerShdw>
                </a:effectLst>
              </a:rPr>
              <a:t>ergos</a:t>
            </a:r>
            <a:r>
              <a:rPr lang="en-US" b="1" i="1" dirty="0" smtClean="0">
                <a:effectLst>
                  <a:outerShdw blurRad="38100" dist="38100" dir="2700000" algn="tl">
                    <a:srgbClr val="000000">
                      <a:alpha val="43137"/>
                    </a:srgbClr>
                  </a:outerShdw>
                </a:effectLst>
              </a:rPr>
              <a:t> </a:t>
            </a:r>
            <a:r>
              <a:rPr lang="en-US" b="1" dirty="0" smtClean="0">
                <a:effectLst>
                  <a:outerShdw blurRad="38100" dist="38100" dir="2700000" algn="tl">
                    <a:srgbClr val="000000">
                      <a:alpha val="43137"/>
                    </a:srgbClr>
                  </a:outerShdw>
                </a:effectLst>
              </a:rPr>
              <a:t>= energy) meaning workers or working together.</a:t>
            </a:r>
          </a:p>
          <a:p>
            <a:r>
              <a:rPr lang="en-US" b="1" u="sng" dirty="0" smtClean="0">
                <a:solidFill>
                  <a:srgbClr val="FFFF00"/>
                </a:solidFill>
                <a:effectLst>
                  <a:outerShdw blurRad="38100" dist="38100" dir="2700000" algn="tl">
                    <a:srgbClr val="000000">
                      <a:alpha val="43137"/>
                    </a:srgbClr>
                  </a:outerShdw>
                </a:effectLst>
              </a:rPr>
              <a:t>1 Cor 3:9</a:t>
            </a:r>
            <a:r>
              <a:rPr lang="en-US" b="1" dirty="0" smtClean="0">
                <a:effectLst>
                  <a:outerShdw blurRad="38100" dist="38100" dir="2700000" algn="tl">
                    <a:srgbClr val="000000">
                      <a:alpha val="43137"/>
                    </a:srgbClr>
                  </a:outerShdw>
                </a:effectLst>
              </a:rPr>
              <a:t>, “fellow workers”</a:t>
            </a:r>
          </a:p>
          <a:p>
            <a:r>
              <a:rPr lang="en-US" b="1" u="sng" dirty="0" smtClean="0">
                <a:solidFill>
                  <a:srgbClr val="FFFF00"/>
                </a:solidFill>
                <a:effectLst>
                  <a:outerShdw blurRad="38100" dist="38100" dir="2700000" algn="tl">
                    <a:srgbClr val="000000">
                      <a:alpha val="43137"/>
                    </a:srgbClr>
                  </a:outerShdw>
                </a:effectLst>
              </a:rPr>
              <a:t>2 Cor 6:1</a:t>
            </a:r>
            <a:r>
              <a:rPr lang="en-US" b="1" dirty="0" smtClean="0">
                <a:effectLst>
                  <a:outerShdw blurRad="38100" dist="38100" dir="2700000" algn="tl">
                    <a:srgbClr val="000000">
                      <a:alpha val="43137"/>
                    </a:srgbClr>
                  </a:outerShdw>
                </a:effectLst>
              </a:rPr>
              <a:t>, “workers together”</a:t>
            </a:r>
          </a:p>
          <a:p>
            <a:r>
              <a:rPr lang="en-US" b="1" u="sng" dirty="0" smtClean="0">
                <a:solidFill>
                  <a:srgbClr val="FFFF00"/>
                </a:solidFill>
                <a:effectLst>
                  <a:outerShdw blurRad="38100" dist="38100" dir="2700000" algn="tl">
                    <a:srgbClr val="000000">
                      <a:alpha val="43137"/>
                    </a:srgbClr>
                  </a:outerShdw>
                </a:effectLst>
              </a:rPr>
              <a:t>Phil 4:3</a:t>
            </a:r>
            <a:r>
              <a:rPr lang="en-US" b="1" dirty="0" smtClean="0">
                <a:effectLst>
                  <a:outerShdw blurRad="38100" dist="38100" dir="2700000" algn="tl">
                    <a:srgbClr val="000000">
                      <a:alpha val="43137"/>
                    </a:srgbClr>
                  </a:outerShdw>
                </a:effectLst>
              </a:rPr>
              <a:t>, “fellow workers”</a:t>
            </a:r>
          </a:p>
          <a:p>
            <a:r>
              <a:rPr lang="en-US" b="1" u="sng" dirty="0" smtClean="0">
                <a:solidFill>
                  <a:srgbClr val="FFFF00"/>
                </a:solidFill>
                <a:effectLst>
                  <a:outerShdw blurRad="38100" dist="38100" dir="2700000" algn="tl">
                    <a:srgbClr val="000000">
                      <a:alpha val="43137"/>
                    </a:srgbClr>
                  </a:outerShdw>
                </a:effectLst>
              </a:rPr>
              <a:t>Romans 8:28</a:t>
            </a:r>
            <a:r>
              <a:rPr lang="en-US" b="1" dirty="0" smtClean="0">
                <a:effectLst>
                  <a:outerShdw blurRad="38100" dist="38100" dir="2700000" algn="tl">
                    <a:srgbClr val="000000">
                      <a:alpha val="43137"/>
                    </a:srgbClr>
                  </a:outerShdw>
                </a:effectLst>
              </a:rPr>
              <a:t>, “work together”</a:t>
            </a:r>
            <a:endParaRPr lang="en-US" b="1" dirty="0">
              <a:effectLst>
                <a:outerShdw blurRad="38100" dist="38100" dir="2700000" algn="tl">
                  <a:srgbClr val="000000">
                    <a:alpha val="43137"/>
                  </a:srgbClr>
                </a:outerShdw>
              </a:effectLst>
            </a:endParaRPr>
          </a:p>
        </p:txBody>
      </p:sp>
      <p:sp>
        <p:nvSpPr>
          <p:cNvPr id="4" name="Content Placeholder 3"/>
          <p:cNvSpPr>
            <a:spLocks noGrp="1"/>
          </p:cNvSpPr>
          <p:nvPr>
            <p:ph sz="half" idx="1"/>
          </p:nvPr>
        </p:nvSpPr>
        <p:spPr/>
        <p:txBody>
          <a:bodyPr/>
          <a:lstStyle/>
          <a:p>
            <a:r>
              <a:rPr lang="en-US" dirty="0" smtClean="0">
                <a:effectLst>
                  <a:outerShdw blurRad="38100" dist="38100" dir="2700000" algn="tl">
                    <a:srgbClr val="000000">
                      <a:alpha val="43137"/>
                    </a:srgbClr>
                  </a:outerShdw>
                </a:effectLst>
              </a:rPr>
              <a:t>Synergy means a greater result is achieved when all the parts are working together than the result of all the parts working separately.</a:t>
            </a:r>
            <a:endParaRPr lang="en-US" dirty="0">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2"/>
          <a:stretch>
            <a:fillRect/>
          </a:stretch>
        </p:blipFill>
        <p:spPr>
          <a:xfrm>
            <a:off x="4554368" y="4164417"/>
            <a:ext cx="3352800" cy="2425700"/>
          </a:xfrm>
          <a:prstGeom prst="rect">
            <a:avLst/>
          </a:prstGeom>
          <a:ln>
            <a:noFill/>
          </a:ln>
          <a:effectLst>
            <a:softEdge rad="112500"/>
          </a:effectLst>
        </p:spPr>
      </p:pic>
      <p:pic>
        <p:nvPicPr>
          <p:cNvPr id="7" name="Picture 6"/>
          <p:cNvPicPr>
            <a:picLocks noChangeAspect="1"/>
          </p:cNvPicPr>
          <p:nvPr/>
        </p:nvPicPr>
        <p:blipFill>
          <a:blip r:embed="rId3"/>
          <a:stretch>
            <a:fillRect/>
          </a:stretch>
        </p:blipFill>
        <p:spPr>
          <a:xfrm>
            <a:off x="2817736" y="4423362"/>
            <a:ext cx="1510095" cy="77940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blinds/>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p:txBody>
          <a:bodyPr/>
          <a:lstStyle/>
          <a:p>
            <a:r>
              <a:rPr lang="en-US" dirty="0" smtClean="0">
                <a:effectLst>
                  <a:outerShdw blurRad="38100" dist="38100" dir="2700000" algn="tl">
                    <a:srgbClr val="000000">
                      <a:alpha val="43137"/>
                    </a:srgbClr>
                  </a:outerShdw>
                </a:effectLst>
              </a:rPr>
              <a:t>5) Largest number of volunteers</a:t>
            </a:r>
            <a:endParaRPr lang="en-US" dirty="0">
              <a:effectLst>
                <a:outerShdw blurRad="38100" dist="38100" dir="2700000" algn="tl">
                  <a:srgbClr val="000000">
                    <a:alpha val="43137"/>
                  </a:srgbClr>
                </a:outerShdw>
              </a:effectLst>
            </a:endParaRPr>
          </a:p>
        </p:txBody>
      </p:sp>
      <p:sp>
        <p:nvSpPr>
          <p:cNvPr id="4" name="TextBox 3"/>
          <p:cNvSpPr txBox="1"/>
          <p:nvPr/>
        </p:nvSpPr>
        <p:spPr>
          <a:xfrm>
            <a:off x="2693115" y="2463460"/>
            <a:ext cx="4422838" cy="861774"/>
          </a:xfrm>
          <a:prstGeom prst="rect">
            <a:avLst/>
          </a:prstGeom>
          <a:noFill/>
        </p:spPr>
        <p:txBody>
          <a:bodyPr wrap="square" rtlCol="0">
            <a:spAutoFit/>
          </a:bodyPr>
          <a:lstStyle/>
          <a:p>
            <a:pPr algn="ctr"/>
            <a:r>
              <a:rPr lang="en-US" sz="5000" i="1" dirty="0" smtClean="0">
                <a:solidFill>
                  <a:srgbClr val="FFFF00"/>
                </a:solidFill>
                <a:effectLst>
                  <a:outerShdw blurRad="38100" dist="38100" dir="2700000" algn="tl">
                    <a:srgbClr val="000000">
                      <a:alpha val="43137"/>
                    </a:srgbClr>
                  </a:outerShdw>
                </a:effectLst>
                <a:latin typeface="Big Caslon"/>
                <a:cs typeface="Big Caslon"/>
              </a:rPr>
              <a:t>Who are they??</a:t>
            </a:r>
            <a:endParaRPr lang="en-US" sz="5000" i="1" dirty="0">
              <a:solidFill>
                <a:srgbClr val="FFFF00"/>
              </a:solidFill>
              <a:effectLst>
                <a:outerShdw blurRad="38100" dist="38100" dir="2700000" algn="tl">
                  <a:srgbClr val="000000">
                    <a:alpha val="43137"/>
                  </a:srgbClr>
                </a:outerShdw>
              </a:effectLst>
              <a:latin typeface="Big Caslon"/>
              <a:cs typeface="Big Caslon"/>
            </a:endParaRPr>
          </a:p>
        </p:txBody>
      </p:sp>
    </p:spTree>
  </p:cSld>
  <p:clrMapOvr>
    <a:masterClrMapping/>
  </p:clrMapOvr>
  <p:transition>
    <p:checke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p:txBody>
          <a:bodyPr/>
          <a:lstStyle/>
          <a:p>
            <a:r>
              <a:rPr lang="en-US" dirty="0" smtClean="0">
                <a:effectLst>
                  <a:outerShdw blurRad="38100" dist="38100" dir="2700000" algn="tl">
                    <a:srgbClr val="000000">
                      <a:alpha val="43137"/>
                    </a:srgbClr>
                  </a:outerShdw>
                </a:effectLst>
              </a:rPr>
              <a:t>5) Largest number of volunteers</a:t>
            </a:r>
            <a:endParaRPr lang="en-US" dirty="0">
              <a:effectLst>
                <a:outerShdw blurRad="38100" dist="38100" dir="2700000" algn="tl">
                  <a:srgbClr val="000000">
                    <a:alpha val="43137"/>
                  </a:srgbClr>
                </a:outerShdw>
              </a:effectLst>
            </a:endParaRPr>
          </a:p>
        </p:txBody>
      </p:sp>
      <p:sp>
        <p:nvSpPr>
          <p:cNvPr id="4" name="TextBox 3"/>
          <p:cNvSpPr txBox="1"/>
          <p:nvPr/>
        </p:nvSpPr>
        <p:spPr>
          <a:xfrm>
            <a:off x="2003414" y="2573531"/>
            <a:ext cx="5254857" cy="1323439"/>
          </a:xfrm>
          <a:prstGeom prst="rect">
            <a:avLst/>
          </a:prstGeom>
          <a:noFill/>
        </p:spPr>
        <p:txBody>
          <a:bodyPr wrap="square" rtlCol="0">
            <a:spAutoFit/>
          </a:bodyPr>
          <a:lstStyle/>
          <a:p>
            <a:pPr algn="ctr"/>
            <a:r>
              <a:rPr lang="en-US" sz="4000" i="1" dirty="0" smtClean="0">
                <a:solidFill>
                  <a:srgbClr val="FFFF00"/>
                </a:solidFill>
                <a:effectLst>
                  <a:outerShdw blurRad="38100" dist="38100" dir="2700000" algn="tl">
                    <a:srgbClr val="000000">
                      <a:alpha val="43137"/>
                    </a:srgbClr>
                  </a:outerShdw>
                </a:effectLst>
                <a:latin typeface="Big Caslon"/>
                <a:cs typeface="Big Caslon"/>
              </a:rPr>
              <a:t>Christian students </a:t>
            </a:r>
          </a:p>
          <a:p>
            <a:pPr algn="ctr"/>
            <a:r>
              <a:rPr lang="en-US" sz="4000" i="1" dirty="0" smtClean="0">
                <a:solidFill>
                  <a:srgbClr val="FFFF00"/>
                </a:solidFill>
                <a:effectLst>
                  <a:outerShdw blurRad="38100" dist="38100" dir="2700000" algn="tl">
                    <a:srgbClr val="000000">
                      <a:alpha val="43137"/>
                    </a:srgbClr>
                  </a:outerShdw>
                </a:effectLst>
                <a:latin typeface="Big Caslon"/>
                <a:cs typeface="Big Caslon"/>
              </a:rPr>
              <a:t>on campus</a:t>
            </a:r>
            <a:endParaRPr lang="en-US" sz="4000" i="1" dirty="0">
              <a:solidFill>
                <a:srgbClr val="FFFF00"/>
              </a:solidFill>
              <a:effectLst>
                <a:outerShdw blurRad="38100" dist="38100" dir="2700000" algn="tl">
                  <a:srgbClr val="000000">
                    <a:alpha val="43137"/>
                  </a:srgbClr>
                </a:outerShdw>
              </a:effectLst>
              <a:latin typeface="Big Caslon"/>
              <a:cs typeface="Big Caslon"/>
            </a:endParaRPr>
          </a:p>
        </p:txBody>
      </p:sp>
      <p:pic>
        <p:nvPicPr>
          <p:cNvPr id="5" name="Picture 4"/>
          <p:cNvPicPr>
            <a:picLocks noChangeAspect="1"/>
          </p:cNvPicPr>
          <p:nvPr/>
        </p:nvPicPr>
        <p:blipFill>
          <a:blip r:embed="rId2"/>
          <a:stretch>
            <a:fillRect/>
          </a:stretch>
        </p:blipFill>
        <p:spPr>
          <a:xfrm rot="307933">
            <a:off x="5662372" y="1335643"/>
            <a:ext cx="2910036" cy="1303001"/>
          </a:xfrm>
          <a:prstGeom prst="rect">
            <a:avLst/>
          </a:prstGeom>
          <a:solidFill>
            <a:srgbClr val="FFFFFF"/>
          </a:solidFill>
        </p:spPr>
      </p:pic>
      <p:pic>
        <p:nvPicPr>
          <p:cNvPr id="6" name="Picture 5"/>
          <p:cNvPicPr>
            <a:picLocks noChangeAspect="1"/>
          </p:cNvPicPr>
          <p:nvPr/>
        </p:nvPicPr>
        <p:blipFill>
          <a:blip r:embed="rId3"/>
          <a:srcRect r="5216" b="6190"/>
          <a:stretch>
            <a:fillRect/>
          </a:stretch>
        </p:blipFill>
        <p:spPr>
          <a:xfrm>
            <a:off x="706902" y="4313884"/>
            <a:ext cx="2973274" cy="24304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4"/>
          <a:stretch>
            <a:fillRect/>
          </a:stretch>
        </p:blipFill>
        <p:spPr>
          <a:xfrm>
            <a:off x="3758849" y="4068726"/>
            <a:ext cx="2208244" cy="1477516"/>
          </a:xfrm>
          <a:prstGeom prst="ellipse">
            <a:avLst/>
          </a:prstGeom>
          <a:ln w="3175" cap="rnd" cmpd="sng" algn="ctr">
            <a:solidFill>
              <a:srgbClr val="333333"/>
            </a:solidFill>
            <a:prstDash val="solid"/>
            <a:round/>
            <a:headEnd type="none" w="med" len="med"/>
            <a:tailEnd type="none" w="med" len="me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p:cNvPicPr>
            <a:picLocks noChangeAspect="1"/>
          </p:cNvPicPr>
          <p:nvPr/>
        </p:nvPicPr>
        <p:blipFill>
          <a:blip r:embed="rId5"/>
          <a:stretch>
            <a:fillRect/>
          </a:stretch>
        </p:blipFill>
        <p:spPr>
          <a:xfrm rot="21022225">
            <a:off x="661946" y="1430338"/>
            <a:ext cx="3155552" cy="1211662"/>
          </a:xfrm>
          <a:prstGeom prst="rect">
            <a:avLst/>
          </a:prstGeom>
          <a:ln>
            <a:solidFill>
              <a:schemeClr val="bg1"/>
            </a:solidFill>
          </a:ln>
        </p:spPr>
      </p:pic>
      <p:pic>
        <p:nvPicPr>
          <p:cNvPr id="10" name="Picture 9"/>
          <p:cNvPicPr>
            <a:picLocks noChangeAspect="1"/>
          </p:cNvPicPr>
          <p:nvPr/>
        </p:nvPicPr>
        <p:blipFill>
          <a:blip r:embed="rId6"/>
          <a:stretch>
            <a:fillRect/>
          </a:stretch>
        </p:blipFill>
        <p:spPr>
          <a:xfrm>
            <a:off x="4964450" y="5644763"/>
            <a:ext cx="3898900" cy="1016000"/>
          </a:xfrm>
          <a:prstGeom prst="rect">
            <a:avLst/>
          </a:prstGeom>
          <a:ln>
            <a:solidFill>
              <a:srgbClr val="000000"/>
            </a:solidFill>
          </a:ln>
          <a:effectLst>
            <a:glow rad="101600">
              <a:schemeClr val="accent3">
                <a:alpha val="75000"/>
              </a:schemeClr>
            </a:glow>
          </a:effectLst>
        </p:spPr>
      </p:pic>
      <p:pic>
        <p:nvPicPr>
          <p:cNvPr id="11" name="Picture 10"/>
          <p:cNvPicPr>
            <a:picLocks noChangeAspect="1"/>
          </p:cNvPicPr>
          <p:nvPr/>
        </p:nvPicPr>
        <p:blipFill>
          <a:blip r:embed="rId7"/>
          <a:srcRect l="12103"/>
          <a:stretch>
            <a:fillRect/>
          </a:stretch>
        </p:blipFill>
        <p:spPr>
          <a:xfrm>
            <a:off x="6799784" y="3531833"/>
            <a:ext cx="2063566" cy="1564101"/>
          </a:xfrm>
          <a:prstGeom prst="round2DiagRect">
            <a:avLst>
              <a:gd name="adj1" fmla="val 16667"/>
              <a:gd name="adj2" fmla="val 0"/>
            </a:avLst>
          </a:prstGeom>
          <a:solidFill>
            <a:srgbClr val="FF6600"/>
          </a:solidFill>
          <a:ln w="15875" cap="sq" cmpd="sng" algn="ctr">
            <a:solidFill>
              <a:srgbClr val="800000"/>
            </a:solidFill>
            <a:prstDash val="solid"/>
            <a:miter lim="800000"/>
            <a:headEnd type="none" w="med" len="med"/>
            <a:tailEnd type="none" w="med" len="med"/>
          </a:ln>
          <a:effectLst>
            <a:outerShdw blurRad="57785" algn="br" rotWithShape="0">
              <a:srgbClr val="000000">
                <a:alpha val="70000"/>
              </a:srgbClr>
            </a:outerShdw>
          </a:effectLst>
        </p:spPr>
      </p:pic>
    </p:spTree>
  </p:cSld>
  <p:clrMapOvr>
    <a:masterClrMapping/>
  </p:clrMapOvr>
  <p:transition>
    <p:comb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p:txBody>
          <a:bodyPr/>
          <a:lstStyle/>
          <a:p>
            <a:r>
              <a:rPr lang="en-US" dirty="0" smtClean="0">
                <a:effectLst>
                  <a:outerShdw blurRad="38100" dist="38100" dir="2700000" algn="tl">
                    <a:srgbClr val="000000">
                      <a:alpha val="43137"/>
                    </a:srgbClr>
                  </a:outerShdw>
                </a:effectLst>
              </a:rPr>
              <a:t>5) Largest number of volunteers</a:t>
            </a:r>
            <a:endParaRPr lang="en-US" dirty="0">
              <a:effectLst>
                <a:outerShdw blurRad="38100" dist="38100" dir="2700000" algn="tl">
                  <a:srgbClr val="000000">
                    <a:alpha val="43137"/>
                  </a:srgbClr>
                </a:outerShdw>
              </a:effectLst>
            </a:endParaRPr>
          </a:p>
        </p:txBody>
      </p:sp>
      <p:sp>
        <p:nvSpPr>
          <p:cNvPr id="4" name="TextBox 3"/>
          <p:cNvSpPr txBox="1"/>
          <p:nvPr/>
        </p:nvSpPr>
        <p:spPr>
          <a:xfrm>
            <a:off x="2003414" y="2565064"/>
            <a:ext cx="5254857" cy="1323439"/>
          </a:xfrm>
          <a:prstGeom prst="rect">
            <a:avLst/>
          </a:prstGeom>
          <a:noFill/>
        </p:spPr>
        <p:txBody>
          <a:bodyPr wrap="square" rtlCol="0">
            <a:spAutoFit/>
          </a:bodyPr>
          <a:lstStyle/>
          <a:p>
            <a:pPr algn="ctr"/>
            <a:r>
              <a:rPr lang="en-US" sz="4000" i="1" dirty="0" smtClean="0">
                <a:solidFill>
                  <a:srgbClr val="FFFF00"/>
                </a:solidFill>
                <a:effectLst>
                  <a:outerShdw blurRad="38100" dist="38100" dir="2700000" algn="tl">
                    <a:srgbClr val="000000">
                      <a:alpha val="43137"/>
                    </a:srgbClr>
                  </a:outerShdw>
                </a:effectLst>
                <a:latin typeface="Big Caslon"/>
                <a:cs typeface="Big Caslon"/>
              </a:rPr>
              <a:t>Christian students </a:t>
            </a:r>
          </a:p>
          <a:p>
            <a:pPr algn="ctr"/>
            <a:r>
              <a:rPr lang="en-US" sz="4000" i="1" dirty="0" smtClean="0">
                <a:solidFill>
                  <a:srgbClr val="FFFF00"/>
                </a:solidFill>
                <a:effectLst>
                  <a:outerShdw blurRad="38100" dist="38100" dir="2700000" algn="tl">
                    <a:srgbClr val="000000">
                      <a:alpha val="43137"/>
                    </a:srgbClr>
                  </a:outerShdw>
                </a:effectLst>
                <a:latin typeface="Big Caslon"/>
                <a:cs typeface="Big Caslon"/>
              </a:rPr>
              <a:t>on campus</a:t>
            </a:r>
            <a:endParaRPr lang="en-US" sz="4000" i="1" dirty="0">
              <a:solidFill>
                <a:srgbClr val="FFFF00"/>
              </a:solidFill>
              <a:effectLst>
                <a:outerShdw blurRad="38100" dist="38100" dir="2700000" algn="tl">
                  <a:srgbClr val="000000">
                    <a:alpha val="43137"/>
                  </a:srgbClr>
                </a:outerShdw>
              </a:effectLst>
              <a:latin typeface="Big Caslon"/>
              <a:cs typeface="Big Caslon"/>
            </a:endParaRPr>
          </a:p>
        </p:txBody>
      </p:sp>
      <p:sp>
        <p:nvSpPr>
          <p:cNvPr id="5" name="TextBox 4"/>
          <p:cNvSpPr txBox="1"/>
          <p:nvPr/>
        </p:nvSpPr>
        <p:spPr>
          <a:xfrm>
            <a:off x="1685934" y="4346639"/>
            <a:ext cx="6459095" cy="2246769"/>
          </a:xfrm>
          <a:prstGeom prst="rect">
            <a:avLst/>
          </a:prstGeom>
          <a:noFill/>
        </p:spPr>
        <p:txBody>
          <a:bodyPr wrap="square" rtlCol="0">
            <a:spAutoFit/>
          </a:bodyPr>
          <a:lstStyle/>
          <a:p>
            <a:pPr algn="ctr"/>
            <a:r>
              <a:rPr lang="en-US" sz="2000" dirty="0" smtClean="0">
                <a:effectLst>
                  <a:outerShdw blurRad="38100" dist="38100" dir="2700000" algn="tl">
                    <a:srgbClr val="000000">
                      <a:alpha val="43137"/>
                    </a:srgbClr>
                  </a:outerShdw>
                </a:effectLst>
              </a:rPr>
              <a:t>In 2007 I broke original research that found the number of Christian students on college campuses in North America graduating with their faith intact is </a:t>
            </a:r>
            <a:r>
              <a:rPr lang="en-US" sz="2000" b="1" i="1" dirty="0" smtClean="0">
                <a:solidFill>
                  <a:srgbClr val="FFFF00"/>
                </a:solidFill>
                <a:effectLst>
                  <a:outerShdw blurRad="38100" dist="38100" dir="2700000" algn="tl">
                    <a:srgbClr val="000000">
                      <a:alpha val="43137"/>
                    </a:srgbClr>
                  </a:outerShdw>
                </a:effectLst>
              </a:rPr>
              <a:t>equal to or greater than the number of international students (over 1,000,000</a:t>
            </a:r>
            <a:r>
              <a:rPr lang="en-US" sz="2000" i="1" dirty="0" smtClean="0">
                <a:solidFill>
                  <a:srgbClr val="FFFF00"/>
                </a:solidFill>
                <a:effectLst>
                  <a:outerShdw blurRad="38100" dist="38100" dir="2700000" algn="tl">
                    <a:srgbClr val="000000">
                      <a:alpha val="43137"/>
                    </a:srgbClr>
                  </a:outerShdw>
                </a:effectLst>
              </a:rPr>
              <a:t>)</a:t>
            </a:r>
            <a:r>
              <a:rPr lang="en-US" sz="2000" dirty="0" smtClean="0">
                <a:effectLst>
                  <a:outerShdw blurRad="38100" dist="38100" dir="2700000" algn="tl">
                    <a:srgbClr val="000000">
                      <a:alpha val="43137"/>
                    </a:srgbClr>
                  </a:outerShdw>
                </a:effectLst>
              </a:rPr>
              <a:t>. This is far greater than the combination of Christian faculty and administration personnel and ISM staff, volunteers and   host families/friendship partners </a:t>
            </a:r>
            <a:r>
              <a:rPr lang="en-US" sz="2000" i="1" dirty="0" smtClean="0">
                <a:effectLst>
                  <a:outerShdw blurRad="38100" dist="38100" dir="2700000" algn="tl">
                    <a:srgbClr val="000000">
                      <a:alpha val="43137"/>
                    </a:srgbClr>
                  </a:outerShdw>
                </a:effectLst>
              </a:rPr>
              <a:t>combined</a:t>
            </a:r>
            <a:r>
              <a:rPr lang="en-US" sz="2000" dirty="0" smtClean="0">
                <a:effectLst>
                  <a:outerShdw blurRad="38100" dist="38100" dir="2700000" algn="tl">
                    <a:srgbClr val="000000">
                      <a:alpha val="43137"/>
                    </a:srgbClr>
                  </a:outerShdw>
                </a:effectLst>
              </a:rPr>
              <a:t>!</a:t>
            </a:r>
            <a:endParaRPr lang="en-US" sz="2000" dirty="0">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2"/>
          <a:stretch>
            <a:fillRect/>
          </a:stretch>
        </p:blipFill>
        <p:spPr>
          <a:xfrm rot="21299843">
            <a:off x="652892" y="1394094"/>
            <a:ext cx="1920971" cy="1280647"/>
          </a:xfrm>
          <a:prstGeom prst="rect">
            <a:avLst/>
          </a:prstGeom>
        </p:spPr>
      </p:pic>
      <p:pic>
        <p:nvPicPr>
          <p:cNvPr id="7" name="Picture 6"/>
          <p:cNvPicPr>
            <a:picLocks noChangeAspect="1"/>
          </p:cNvPicPr>
          <p:nvPr/>
        </p:nvPicPr>
        <p:blipFill>
          <a:blip r:embed="rId3"/>
          <a:stretch>
            <a:fillRect/>
          </a:stretch>
        </p:blipFill>
        <p:spPr>
          <a:xfrm>
            <a:off x="6424950" y="1289303"/>
            <a:ext cx="2498926" cy="1404079"/>
          </a:xfrm>
          <a:prstGeom prst="rect">
            <a:avLst/>
          </a:prstGeom>
        </p:spPr>
      </p:pic>
      <p:pic>
        <p:nvPicPr>
          <p:cNvPr id="8" name="Picture 7"/>
          <p:cNvPicPr>
            <a:picLocks noChangeAspect="1"/>
          </p:cNvPicPr>
          <p:nvPr/>
        </p:nvPicPr>
        <p:blipFill>
          <a:blip r:embed="rId4"/>
          <a:srcRect l="27156" t="3987" r="28547" b="4547"/>
          <a:stretch>
            <a:fillRect/>
          </a:stretch>
        </p:blipFill>
        <p:spPr>
          <a:xfrm>
            <a:off x="873026" y="4580019"/>
            <a:ext cx="688398" cy="21360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p:cNvPicPr>
            <a:picLocks noChangeAspect="1"/>
          </p:cNvPicPr>
          <p:nvPr/>
        </p:nvPicPr>
        <p:blipFill>
          <a:blip r:embed="rId5"/>
          <a:srcRect l="22770"/>
          <a:stretch>
            <a:fillRect/>
          </a:stretch>
        </p:blipFill>
        <p:spPr>
          <a:xfrm>
            <a:off x="7135411" y="2888252"/>
            <a:ext cx="1730739" cy="1491295"/>
          </a:xfrm>
          <a:prstGeom prst="ellipse">
            <a:avLst/>
          </a:prstGeom>
          <a:ln w="9525" cap="rnd" cmpd="sng" algn="ctr">
            <a:solidFill>
              <a:srgbClr val="000000"/>
            </a:solidFill>
            <a:prstDash val="solid"/>
            <a:round/>
            <a:headEnd type="none" w="med" len="med"/>
            <a:tailEnd type="none" w="med" len="me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blinds dir="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p:txBody>
          <a:bodyPr/>
          <a:lstStyle/>
          <a:p>
            <a:r>
              <a:rPr lang="en-US" dirty="0" smtClean="0">
                <a:effectLst>
                  <a:outerShdw blurRad="38100" dist="38100" dir="2700000" algn="tl">
                    <a:srgbClr val="000000">
                      <a:alpha val="43137"/>
                    </a:srgbClr>
                  </a:outerShdw>
                </a:effectLst>
              </a:rPr>
              <a:t>5) Largest number of volunteers</a:t>
            </a:r>
            <a:endParaRPr lang="en-US" dirty="0">
              <a:effectLst>
                <a:outerShdw blurRad="38100" dist="38100" dir="2700000" algn="tl">
                  <a:srgbClr val="000000">
                    <a:alpha val="43137"/>
                  </a:srgbClr>
                </a:outerShdw>
              </a:effectLst>
            </a:endParaRPr>
          </a:p>
        </p:txBody>
      </p:sp>
      <p:sp>
        <p:nvSpPr>
          <p:cNvPr id="4" name="TextBox 3"/>
          <p:cNvSpPr txBox="1"/>
          <p:nvPr/>
        </p:nvSpPr>
        <p:spPr>
          <a:xfrm>
            <a:off x="2003414" y="2565064"/>
            <a:ext cx="5254857" cy="1323439"/>
          </a:xfrm>
          <a:prstGeom prst="rect">
            <a:avLst/>
          </a:prstGeom>
          <a:noFill/>
        </p:spPr>
        <p:txBody>
          <a:bodyPr wrap="square" rtlCol="0">
            <a:spAutoFit/>
          </a:bodyPr>
          <a:lstStyle/>
          <a:p>
            <a:pPr algn="ctr"/>
            <a:r>
              <a:rPr lang="en-US" sz="4000" i="1" dirty="0" smtClean="0">
                <a:solidFill>
                  <a:srgbClr val="FFFF00"/>
                </a:solidFill>
                <a:effectLst>
                  <a:outerShdw blurRad="38100" dist="38100" dir="2700000" algn="tl">
                    <a:srgbClr val="000000">
                      <a:alpha val="43137"/>
                    </a:srgbClr>
                  </a:outerShdw>
                </a:effectLst>
                <a:latin typeface="Big Caslon"/>
                <a:cs typeface="Big Caslon"/>
              </a:rPr>
              <a:t>Christian students </a:t>
            </a:r>
          </a:p>
          <a:p>
            <a:pPr algn="ctr"/>
            <a:r>
              <a:rPr lang="en-US" sz="4000" i="1" dirty="0" smtClean="0">
                <a:solidFill>
                  <a:srgbClr val="FFFF00"/>
                </a:solidFill>
                <a:effectLst>
                  <a:outerShdw blurRad="38100" dist="38100" dir="2700000" algn="tl">
                    <a:srgbClr val="000000">
                      <a:alpha val="43137"/>
                    </a:srgbClr>
                  </a:outerShdw>
                </a:effectLst>
                <a:latin typeface="Big Caslon"/>
                <a:cs typeface="Big Caslon"/>
              </a:rPr>
              <a:t>on campus</a:t>
            </a:r>
            <a:endParaRPr lang="en-US" sz="4000" i="1" dirty="0">
              <a:solidFill>
                <a:srgbClr val="FFFF00"/>
              </a:solidFill>
              <a:effectLst>
                <a:outerShdw blurRad="38100" dist="38100" dir="2700000" algn="tl">
                  <a:srgbClr val="000000">
                    <a:alpha val="43137"/>
                  </a:srgbClr>
                </a:outerShdw>
              </a:effectLst>
              <a:latin typeface="Big Caslon"/>
              <a:cs typeface="Big Caslon"/>
            </a:endParaRPr>
          </a:p>
        </p:txBody>
      </p:sp>
      <p:sp>
        <p:nvSpPr>
          <p:cNvPr id="5" name="TextBox 4"/>
          <p:cNvSpPr txBox="1"/>
          <p:nvPr/>
        </p:nvSpPr>
        <p:spPr>
          <a:xfrm>
            <a:off x="1685934" y="4145507"/>
            <a:ext cx="6459095" cy="1631216"/>
          </a:xfrm>
          <a:prstGeom prst="rect">
            <a:avLst/>
          </a:prstGeom>
          <a:noFill/>
        </p:spPr>
        <p:txBody>
          <a:bodyPr wrap="square" rtlCol="0">
            <a:spAutoFit/>
          </a:bodyPr>
          <a:lstStyle/>
          <a:p>
            <a:pPr algn="ctr"/>
            <a:r>
              <a:rPr lang="en-US" sz="2000" dirty="0" smtClean="0">
                <a:effectLst>
                  <a:outerShdw blurRad="38100" dist="38100" dir="2700000" algn="tl">
                    <a:srgbClr val="000000">
                      <a:alpha val="43137"/>
                    </a:srgbClr>
                  </a:outerShdw>
                </a:effectLst>
              </a:rPr>
              <a:t>Thus an American peer-centered outreach strategy that organically multiplies itself  is the smartest, best and fastest growing model for ISM so that international students may hear the gospel and trust </a:t>
            </a:r>
          </a:p>
          <a:p>
            <a:pPr algn="ctr"/>
            <a:r>
              <a:rPr lang="en-US" sz="2000" dirty="0" smtClean="0">
                <a:effectLst>
                  <a:outerShdw blurRad="38100" dist="38100" dir="2700000" algn="tl">
                    <a:srgbClr val="000000">
                      <a:alpha val="43137"/>
                    </a:srgbClr>
                  </a:outerShdw>
                </a:effectLst>
              </a:rPr>
              <a:t>Christ for salvation.</a:t>
            </a:r>
            <a:endParaRPr lang="en-US" sz="2000" dirty="0">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2"/>
          <a:stretch>
            <a:fillRect/>
          </a:stretch>
        </p:blipFill>
        <p:spPr>
          <a:xfrm rot="21189679">
            <a:off x="6665208" y="5283891"/>
            <a:ext cx="2110635" cy="1404531"/>
          </a:xfrm>
          <a:prstGeom prst="roundRect">
            <a:avLst>
              <a:gd name="adj" fmla="val 16667"/>
            </a:avLst>
          </a:prstGeom>
          <a:ln>
            <a:solidFill>
              <a:srgbClr val="000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3"/>
          <a:srcRect l="11918" r="34167"/>
          <a:stretch>
            <a:fillRect/>
          </a:stretch>
        </p:blipFill>
        <p:spPr>
          <a:xfrm>
            <a:off x="547381" y="1761255"/>
            <a:ext cx="1695503" cy="2092691"/>
          </a:xfrm>
          <a:prstGeom prst="rect">
            <a:avLst/>
          </a:prstGeom>
        </p:spPr>
      </p:pic>
      <p:pic>
        <p:nvPicPr>
          <p:cNvPr id="9" name="Picture 8"/>
          <p:cNvPicPr>
            <a:picLocks noChangeAspect="1"/>
          </p:cNvPicPr>
          <p:nvPr/>
        </p:nvPicPr>
        <p:blipFill>
          <a:blip r:embed="rId4"/>
          <a:stretch>
            <a:fillRect/>
          </a:stretch>
        </p:blipFill>
        <p:spPr>
          <a:xfrm>
            <a:off x="6159243" y="1159518"/>
            <a:ext cx="2198055" cy="1457406"/>
          </a:xfrm>
          <a:prstGeom prst="rect">
            <a:avLst/>
          </a:prstGeom>
        </p:spPr>
      </p:pic>
      <p:pic>
        <p:nvPicPr>
          <p:cNvPr id="11" name="Picture 10"/>
          <p:cNvPicPr>
            <a:picLocks noChangeAspect="1"/>
          </p:cNvPicPr>
          <p:nvPr/>
        </p:nvPicPr>
        <p:blipFill>
          <a:blip r:embed="rId5"/>
          <a:stretch>
            <a:fillRect/>
          </a:stretch>
        </p:blipFill>
        <p:spPr>
          <a:xfrm>
            <a:off x="856664" y="5163226"/>
            <a:ext cx="2501042" cy="1558747"/>
          </a:xfrm>
          <a:prstGeom prst="rect">
            <a:avLst/>
          </a:prstGeom>
          <a:ln>
            <a:solidFill>
              <a:srgbClr val="000000"/>
            </a:solidFill>
          </a:ln>
        </p:spPr>
      </p:pic>
      <p:pic>
        <p:nvPicPr>
          <p:cNvPr id="12" name="Picture 11"/>
          <p:cNvPicPr>
            <a:picLocks noChangeAspect="1"/>
          </p:cNvPicPr>
          <p:nvPr/>
        </p:nvPicPr>
        <p:blipFill>
          <a:blip r:embed="rId6"/>
          <a:stretch>
            <a:fillRect/>
          </a:stretch>
        </p:blipFill>
        <p:spPr>
          <a:xfrm>
            <a:off x="7538456" y="3030550"/>
            <a:ext cx="961005" cy="961005"/>
          </a:xfrm>
          <a:prstGeom prst="rect">
            <a:avLst/>
          </a:prstGeom>
        </p:spPr>
      </p:pic>
    </p:spTree>
  </p:cSld>
  <p:clrMapOvr>
    <a:masterClrMapping/>
  </p:clrMapOvr>
  <p:transition>
    <p:wedg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dirty="0"/>
          </a:p>
        </p:txBody>
      </p:sp>
      <p:sp>
        <p:nvSpPr>
          <p:cNvPr id="4" name="Title 3"/>
          <p:cNvSpPr>
            <a:spLocks noGrp="1"/>
          </p:cNvSpPr>
          <p:nvPr>
            <p:ph type="title"/>
          </p:nvPr>
        </p:nvSpPr>
        <p:spPr/>
        <p:txBody>
          <a:bodyPr/>
          <a:lstStyle/>
          <a:p>
            <a:r>
              <a:rPr lang="en-US" dirty="0" smtClean="0"/>
              <a:t>A Crash Course on ISM history</a:t>
            </a:r>
            <a:endParaRPr lang="en-US" dirty="0"/>
          </a:p>
        </p:txBody>
      </p:sp>
      <p:sp>
        <p:nvSpPr>
          <p:cNvPr id="6" name="TextBox 5"/>
          <p:cNvSpPr txBox="1"/>
          <p:nvPr/>
        </p:nvSpPr>
        <p:spPr>
          <a:xfrm>
            <a:off x="941495" y="2025512"/>
            <a:ext cx="7921855" cy="800219"/>
          </a:xfrm>
          <a:prstGeom prst="rect">
            <a:avLst/>
          </a:prstGeom>
          <a:noFill/>
        </p:spPr>
        <p:txBody>
          <a:bodyPr wrap="square" rtlCol="0">
            <a:spAutoFit/>
          </a:bodyPr>
          <a:lstStyle/>
          <a:p>
            <a:r>
              <a:rPr lang="en-US" sz="2300" i="1" dirty="0" smtClean="0">
                <a:effectLst>
                  <a:outerShdw blurRad="38100" dist="38100" dir="2700000" algn="tl">
                    <a:srgbClr val="000000">
                      <a:alpha val="43137"/>
                    </a:srgbClr>
                  </a:outerShdw>
                </a:effectLst>
                <a:latin typeface="Corbel"/>
                <a:cs typeface="Corbel"/>
              </a:rPr>
              <a:t>The first recorded international students attended British schools in the 1200-1300’s.</a:t>
            </a:r>
            <a:endParaRPr lang="en-US" sz="2300" i="1" dirty="0">
              <a:effectLst>
                <a:outerShdw blurRad="38100" dist="38100" dir="2700000" algn="tl">
                  <a:srgbClr val="000000">
                    <a:alpha val="43137"/>
                  </a:srgbClr>
                </a:outerShdw>
              </a:effectLst>
              <a:latin typeface="Corbel"/>
              <a:cs typeface="Corbel"/>
            </a:endParaRPr>
          </a:p>
        </p:txBody>
      </p:sp>
      <p:sp>
        <p:nvSpPr>
          <p:cNvPr id="7" name="TextBox 6"/>
          <p:cNvSpPr txBox="1"/>
          <p:nvPr/>
        </p:nvSpPr>
        <p:spPr>
          <a:xfrm>
            <a:off x="941495" y="2794953"/>
            <a:ext cx="7687262" cy="1107996"/>
          </a:xfrm>
          <a:prstGeom prst="rect">
            <a:avLst/>
          </a:prstGeom>
          <a:noFill/>
        </p:spPr>
        <p:txBody>
          <a:bodyPr wrap="square" rtlCol="0">
            <a:spAutoFit/>
          </a:bodyPr>
          <a:lstStyle/>
          <a:p>
            <a:r>
              <a:rPr lang="en-US" sz="2200" i="1" dirty="0" smtClean="0">
                <a:effectLst>
                  <a:outerShdw blurRad="38100" dist="38100" dir="2700000" algn="tl">
                    <a:srgbClr val="000000">
                      <a:alpha val="43137"/>
                    </a:srgbClr>
                  </a:outerShdw>
                </a:effectLst>
                <a:latin typeface="Corbel"/>
                <a:cs typeface="Corbel"/>
              </a:rPr>
              <a:t>The first international student in the US was probably Henry Obookiah from the Sandwich Islands who became a Christian in the early 1800’s.</a:t>
            </a:r>
            <a:endParaRPr lang="en-US" sz="2200" dirty="0">
              <a:effectLst>
                <a:outerShdw blurRad="38100" dist="38100" dir="2700000" algn="tl">
                  <a:srgbClr val="000000">
                    <a:alpha val="43137"/>
                  </a:srgbClr>
                </a:outerShdw>
              </a:effectLst>
              <a:latin typeface="Corbel"/>
              <a:cs typeface="Corbel"/>
            </a:endParaRPr>
          </a:p>
        </p:txBody>
      </p:sp>
      <p:pic>
        <p:nvPicPr>
          <p:cNvPr id="10" name="Picture 9"/>
          <p:cNvPicPr>
            <a:picLocks noChangeAspect="1"/>
          </p:cNvPicPr>
          <p:nvPr/>
        </p:nvPicPr>
        <p:blipFill>
          <a:blip r:embed="rId2"/>
          <a:stretch>
            <a:fillRect/>
          </a:stretch>
        </p:blipFill>
        <p:spPr>
          <a:xfrm>
            <a:off x="5193022" y="4506445"/>
            <a:ext cx="3638038" cy="2134315"/>
          </a:xfrm>
          <a:prstGeom prst="rect">
            <a:avLst/>
          </a:prstGeom>
        </p:spPr>
      </p:pic>
    </p:spTree>
  </p:cSld>
  <p:clrMapOvr>
    <a:masterClrMapping/>
  </p:clrMapOvr>
  <p:transition>
    <p:randomBar dir="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800" dirty="0" smtClean="0"/>
              <a:t>6) Cost effective</a:t>
            </a:r>
            <a:endParaRPr lang="en-US" sz="3800" dirty="0"/>
          </a:p>
        </p:txBody>
      </p:sp>
      <p:sp>
        <p:nvSpPr>
          <p:cNvPr id="4" name="Picture Placeholder 3"/>
          <p:cNvSpPr>
            <a:spLocks noGrp="1"/>
          </p:cNvSpPr>
          <p:nvPr>
            <p:ph type="pic" idx="1"/>
          </p:nvPr>
        </p:nvSpPr>
        <p:spPr/>
      </p:sp>
      <p:sp>
        <p:nvSpPr>
          <p:cNvPr id="5" name="Text Placeholder 4"/>
          <p:cNvSpPr>
            <a:spLocks noGrp="1"/>
          </p:cNvSpPr>
          <p:nvPr>
            <p:ph type="body" sz="half" idx="2"/>
          </p:nvPr>
        </p:nvSpPr>
        <p:spPr/>
        <p:txBody>
          <a:bodyPr/>
          <a:lstStyle/>
          <a:p>
            <a:endParaRPr lang="en-US" dirty="0"/>
          </a:p>
        </p:txBody>
      </p:sp>
      <p:pic>
        <p:nvPicPr>
          <p:cNvPr id="6" name="Picture 5"/>
          <p:cNvPicPr>
            <a:picLocks noChangeAspect="1"/>
          </p:cNvPicPr>
          <p:nvPr/>
        </p:nvPicPr>
        <p:blipFill>
          <a:blip r:embed="rId2"/>
          <a:stretch>
            <a:fillRect/>
          </a:stretch>
        </p:blipFill>
        <p:spPr>
          <a:xfrm>
            <a:off x="4599004" y="3931908"/>
            <a:ext cx="4239344" cy="231490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TextBox 6"/>
          <p:cNvSpPr txBox="1"/>
          <p:nvPr/>
        </p:nvSpPr>
        <p:spPr>
          <a:xfrm>
            <a:off x="914400" y="2485358"/>
            <a:ext cx="7923948" cy="1446550"/>
          </a:xfrm>
          <a:prstGeom prst="rect">
            <a:avLst/>
          </a:prstGeom>
          <a:noFill/>
        </p:spPr>
        <p:txBody>
          <a:bodyPr wrap="square" rtlCol="0">
            <a:spAutoFit/>
          </a:bodyPr>
          <a:lstStyle/>
          <a:p>
            <a:r>
              <a:rPr lang="en-US" sz="2200" b="1" dirty="0" smtClean="0">
                <a:solidFill>
                  <a:srgbClr val="FFFF00"/>
                </a:solidFill>
                <a:effectLst>
                  <a:outerShdw blurRad="38100" dist="38100" dir="2700000" algn="tl">
                    <a:srgbClr val="000000">
                      <a:alpha val="43137"/>
                    </a:srgbClr>
                  </a:outerShdw>
                </a:effectLst>
              </a:rPr>
              <a:t>Because these American volunteers already live inside the campus “circle” of the dorm, classroom, library and student center along with international students, they require no pay and don’t need extra money to be a friend and hang out. </a:t>
            </a:r>
            <a:endParaRPr lang="en-US" sz="2200" b="1" dirty="0">
              <a:solidFill>
                <a:srgbClr val="FFFF00"/>
              </a:solidFill>
              <a:effectLst>
                <a:outerShdw blurRad="38100" dist="38100" dir="2700000" algn="tl">
                  <a:srgbClr val="000000">
                    <a:alpha val="43137"/>
                  </a:srgbClr>
                </a:outerShdw>
              </a:effectLst>
            </a:endParaRPr>
          </a:p>
        </p:txBody>
      </p:sp>
    </p:spTree>
  </p:cSld>
  <p:clrMapOvr>
    <a:masterClrMapping/>
  </p:clrMapOvr>
  <p:transition>
    <p:wipe di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800" dirty="0" smtClean="0"/>
              <a:t>6) Cost effective</a:t>
            </a:r>
            <a:endParaRPr lang="en-US" sz="3800" dirty="0"/>
          </a:p>
        </p:txBody>
      </p:sp>
      <p:sp>
        <p:nvSpPr>
          <p:cNvPr id="4" name="Picture Placeholder 3"/>
          <p:cNvSpPr>
            <a:spLocks noGrp="1"/>
          </p:cNvSpPr>
          <p:nvPr>
            <p:ph type="pic" idx="1"/>
          </p:nvPr>
        </p:nvSpPr>
        <p:spPr/>
      </p:sp>
      <p:sp>
        <p:nvSpPr>
          <p:cNvPr id="5" name="Text Placeholder 4"/>
          <p:cNvSpPr>
            <a:spLocks noGrp="1"/>
          </p:cNvSpPr>
          <p:nvPr>
            <p:ph type="body" sz="half" idx="2"/>
          </p:nvPr>
        </p:nvSpPr>
        <p:spPr/>
        <p:txBody>
          <a:bodyPr/>
          <a:lstStyle/>
          <a:p>
            <a:endParaRPr lang="en-US" dirty="0"/>
          </a:p>
        </p:txBody>
      </p:sp>
      <p:pic>
        <p:nvPicPr>
          <p:cNvPr id="6" name="Picture 5"/>
          <p:cNvPicPr>
            <a:picLocks noChangeAspect="1"/>
          </p:cNvPicPr>
          <p:nvPr/>
        </p:nvPicPr>
        <p:blipFill>
          <a:blip r:embed="rId2"/>
          <a:stretch>
            <a:fillRect/>
          </a:stretch>
        </p:blipFill>
        <p:spPr>
          <a:xfrm>
            <a:off x="4599005" y="3930126"/>
            <a:ext cx="4239343" cy="231490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TextBox 6"/>
          <p:cNvSpPr txBox="1"/>
          <p:nvPr/>
        </p:nvSpPr>
        <p:spPr>
          <a:xfrm>
            <a:off x="914400" y="2485358"/>
            <a:ext cx="7923948" cy="1446550"/>
          </a:xfrm>
          <a:prstGeom prst="rect">
            <a:avLst/>
          </a:prstGeom>
          <a:noFill/>
        </p:spPr>
        <p:txBody>
          <a:bodyPr wrap="square" rtlCol="0">
            <a:spAutoFit/>
          </a:bodyPr>
          <a:lstStyle/>
          <a:p>
            <a:r>
              <a:rPr lang="en-US" sz="2200" b="1" dirty="0" smtClean="0">
                <a:solidFill>
                  <a:srgbClr val="FFFF00"/>
                </a:solidFill>
                <a:effectLst>
                  <a:outerShdw blurRad="38100" dist="38100" dir="2700000" algn="tl">
                    <a:srgbClr val="000000">
                      <a:alpha val="43137"/>
                    </a:srgbClr>
                  </a:outerShdw>
                </a:effectLst>
              </a:rPr>
              <a:t>Because these American volunteers already live inside the campus “circle” of the dorm, classroom, library and student center along with international students, they require no pay and don’t need extra money to be a friend and hang out. </a:t>
            </a:r>
            <a:endParaRPr lang="en-US" sz="2200" b="1" dirty="0">
              <a:solidFill>
                <a:srgbClr val="FFFF00"/>
              </a:solidFill>
              <a:effectLst>
                <a:outerShdw blurRad="38100" dist="38100" dir="2700000" algn="tl">
                  <a:srgbClr val="000000">
                    <a:alpha val="43137"/>
                  </a:srgbClr>
                </a:outerShdw>
              </a:effectLst>
            </a:endParaRPr>
          </a:p>
        </p:txBody>
      </p:sp>
      <p:sp>
        <p:nvSpPr>
          <p:cNvPr id="8" name="TextBox 7"/>
          <p:cNvSpPr txBox="1"/>
          <p:nvPr/>
        </p:nvSpPr>
        <p:spPr>
          <a:xfrm>
            <a:off x="914399" y="4346639"/>
            <a:ext cx="3924449" cy="1785104"/>
          </a:xfrm>
          <a:prstGeom prst="rect">
            <a:avLst/>
          </a:prstGeom>
          <a:noFill/>
        </p:spPr>
        <p:txBody>
          <a:bodyPr wrap="square" rtlCol="0">
            <a:spAutoFit/>
          </a:bodyPr>
          <a:lstStyle/>
          <a:p>
            <a:r>
              <a:rPr lang="en-US" sz="2200" b="1" dirty="0" smtClean="0">
                <a:solidFill>
                  <a:srgbClr val="FFFF00"/>
                </a:solidFill>
                <a:effectLst>
                  <a:outerShdw blurRad="38100" dist="38100" dir="2700000" algn="tl">
                    <a:srgbClr val="000000">
                      <a:alpha val="43137"/>
                    </a:srgbClr>
                  </a:outerShdw>
                </a:effectLst>
              </a:rPr>
              <a:t>What they </a:t>
            </a:r>
            <a:r>
              <a:rPr lang="en-US" sz="2200" b="1" i="1" dirty="0" smtClean="0">
                <a:solidFill>
                  <a:srgbClr val="FFFF00"/>
                </a:solidFill>
                <a:effectLst>
                  <a:outerShdw blurRad="38100" dist="38100" dir="2700000" algn="tl">
                    <a:srgbClr val="000000">
                      <a:alpha val="43137"/>
                    </a:srgbClr>
                  </a:outerShdw>
                </a:effectLst>
              </a:rPr>
              <a:t>will </a:t>
            </a:r>
            <a:r>
              <a:rPr lang="en-US" sz="2200" b="1" dirty="0" smtClean="0">
                <a:solidFill>
                  <a:srgbClr val="FFFF00"/>
                </a:solidFill>
                <a:effectLst>
                  <a:outerShdw blurRad="38100" dist="38100" dir="2700000" algn="tl">
                    <a:srgbClr val="000000">
                      <a:alpha val="43137"/>
                    </a:srgbClr>
                  </a:outerShdw>
                </a:effectLst>
              </a:rPr>
              <a:t>need is training </a:t>
            </a:r>
            <a:r>
              <a:rPr lang="en-US" sz="2200" b="1" i="1" dirty="0" smtClean="0">
                <a:solidFill>
                  <a:srgbClr val="FFFF00"/>
                </a:solidFill>
                <a:effectLst>
                  <a:outerShdw blurRad="38100" dist="38100" dir="2700000" algn="tl">
                    <a:srgbClr val="000000">
                      <a:alpha val="43137"/>
                    </a:srgbClr>
                  </a:outerShdw>
                </a:effectLst>
              </a:rPr>
              <a:t>before </a:t>
            </a:r>
            <a:r>
              <a:rPr lang="en-US" sz="2200" b="1" dirty="0" smtClean="0">
                <a:solidFill>
                  <a:srgbClr val="FFFF00"/>
                </a:solidFill>
                <a:effectLst>
                  <a:outerShdw blurRad="38100" dist="38100" dir="2700000" algn="tl">
                    <a:srgbClr val="000000">
                      <a:alpha val="43137"/>
                    </a:srgbClr>
                  </a:outerShdw>
                </a:effectLst>
              </a:rPr>
              <a:t>they arrive at college (i.e., in high school) to help them see </a:t>
            </a:r>
            <a:r>
              <a:rPr lang="en-US" sz="2200" b="1" i="1" dirty="0" smtClean="0">
                <a:solidFill>
                  <a:srgbClr val="FFFF00"/>
                </a:solidFill>
                <a:effectLst>
                  <a:outerShdw blurRad="38100" dist="38100" dir="2700000" algn="tl">
                    <a:srgbClr val="000000">
                      <a:alpha val="43137"/>
                    </a:srgbClr>
                  </a:outerShdw>
                </a:effectLst>
              </a:rPr>
              <a:t>college as the best missions trip they never took!</a:t>
            </a:r>
            <a:endParaRPr lang="en-US" sz="2200" b="1" i="1" dirty="0">
              <a:solidFill>
                <a:srgbClr val="FFFF00"/>
              </a:solidFill>
              <a:effectLst>
                <a:outerShdw blurRad="38100" dist="38100" dir="2700000" algn="tl">
                  <a:srgbClr val="000000">
                    <a:alpha val="43137"/>
                  </a:srgbClr>
                </a:outerShdw>
              </a:effectLst>
            </a:endParaRPr>
          </a:p>
        </p:txBody>
      </p:sp>
    </p:spTree>
  </p:cSld>
  <p:clrMapOvr>
    <a:masterClrMapping/>
  </p:clrMapOvr>
  <p:transition>
    <p:pull dir="l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7) Sustainable</a:t>
            </a:r>
            <a:endParaRPr lang="en-US" dirty="0"/>
          </a:p>
        </p:txBody>
      </p:sp>
      <p:sp>
        <p:nvSpPr>
          <p:cNvPr id="6" name="Content Placeholder 5"/>
          <p:cNvSpPr>
            <a:spLocks noGrp="1"/>
          </p:cNvSpPr>
          <p:nvPr>
            <p:ph idx="1"/>
          </p:nvPr>
        </p:nvSpPr>
        <p:spPr/>
        <p:txBody>
          <a:bodyPr>
            <a:normAutofit fontScale="92500"/>
          </a:bodyPr>
          <a:lstStyle/>
          <a:p>
            <a:r>
              <a:rPr lang="en-US" dirty="0" smtClean="0">
                <a:effectLst>
                  <a:outerShdw blurRad="38100" dist="38100" dir="2700000" algn="tl">
                    <a:srgbClr val="000000">
                      <a:alpha val="43137"/>
                    </a:srgbClr>
                  </a:outerShdw>
                </a:effectLst>
              </a:rPr>
              <a:t>An American peer-centered approach is not nearly as dependent on campus ministry staff and/or chaplains to succeed. An organic outreach is fluid and grows where people develop good relationships. Christians should be cognizant of how important their friendship contacts are and build them intentionally. Most friendships need little staff oversight. Thus this model is more sustainable in both practical and financial ways.</a:t>
            </a:r>
            <a:endParaRPr lang="en-US" dirty="0">
              <a:effectLst>
                <a:outerShdw blurRad="38100" dist="38100" dir="2700000" algn="tl">
                  <a:srgbClr val="000000">
                    <a:alpha val="43137"/>
                  </a:srgbClr>
                </a:outerShdw>
              </a:effectLst>
            </a:endParaRPr>
          </a:p>
        </p:txBody>
      </p:sp>
    </p:spTree>
  </p:cSld>
  <p:clrMapOvr>
    <a:masterClrMapping/>
  </p:clrMapOvr>
  <p:transition>
    <p:dissolv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8) Uses proven, useful resources </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dirty="0" smtClean="0">
                <a:effectLst>
                  <a:outerShdw blurRad="38100" dist="38100" dir="2700000" algn="tl">
                    <a:srgbClr val="000000">
                      <a:alpha val="43137"/>
                    </a:srgbClr>
                  </a:outerShdw>
                </a:effectLst>
              </a:rPr>
              <a:t>These resources have</a:t>
            </a:r>
          </a:p>
          <a:p>
            <a:pPr>
              <a:buNone/>
            </a:pPr>
            <a:r>
              <a:rPr lang="en-US" dirty="0" smtClean="0">
                <a:effectLst>
                  <a:outerShdw blurRad="38100" dist="38100" dir="2700000" algn="tl">
                    <a:srgbClr val="000000">
                      <a:alpha val="43137"/>
                    </a:srgbClr>
                  </a:outerShdw>
                </a:effectLst>
              </a:rPr>
              <a:t>	stood the test of time</a:t>
            </a:r>
          </a:p>
          <a:p>
            <a:pPr>
              <a:buNone/>
            </a:pPr>
            <a:r>
              <a:rPr lang="en-US" dirty="0" smtClean="0">
                <a:effectLst>
                  <a:outerShdw blurRad="38100" dist="38100" dir="2700000" algn="tl">
                    <a:srgbClr val="000000">
                      <a:alpha val="43137"/>
                    </a:srgbClr>
                  </a:outerShdw>
                </a:effectLst>
              </a:rPr>
              <a:t>	and demonstrated they</a:t>
            </a:r>
          </a:p>
          <a:p>
            <a:pPr>
              <a:buNone/>
            </a:pPr>
            <a:r>
              <a:rPr lang="en-US" dirty="0" smtClean="0">
                <a:effectLst>
                  <a:outerShdw blurRad="38100" dist="38100" dir="2700000" algn="tl">
                    <a:srgbClr val="000000">
                      <a:alpha val="43137"/>
                    </a:srgbClr>
                  </a:outerShdw>
                </a:effectLst>
              </a:rPr>
              <a:t>	work across the cultural</a:t>
            </a:r>
          </a:p>
          <a:p>
            <a:pPr>
              <a:buNone/>
            </a:pPr>
            <a:r>
              <a:rPr lang="en-US" dirty="0" smtClean="0">
                <a:effectLst>
                  <a:outerShdw blurRad="38100" dist="38100" dir="2700000" algn="tl">
                    <a:srgbClr val="000000">
                      <a:alpha val="43137"/>
                    </a:srgbClr>
                  </a:outerShdw>
                </a:effectLst>
              </a:rPr>
              <a:t>	and worldview hurdles</a:t>
            </a:r>
          </a:p>
          <a:p>
            <a:pPr>
              <a:buNone/>
            </a:pPr>
            <a:r>
              <a:rPr lang="en-US" dirty="0" smtClean="0">
                <a:effectLst>
                  <a:outerShdw blurRad="38100" dist="38100" dir="2700000" algn="tl">
                    <a:srgbClr val="000000">
                      <a:alpha val="43137"/>
                    </a:srgbClr>
                  </a:outerShdw>
                </a:effectLst>
              </a:rPr>
              <a:t>	quite successfully with</a:t>
            </a:r>
          </a:p>
          <a:p>
            <a:pPr>
              <a:buNone/>
            </a:pPr>
            <a:r>
              <a:rPr lang="en-US" dirty="0" smtClean="0">
                <a:effectLst>
                  <a:outerShdw blurRad="38100" dist="38100" dir="2700000" algn="tl">
                    <a:srgbClr val="000000">
                      <a:alpha val="43137"/>
                    </a:srgbClr>
                  </a:outerShdw>
                </a:effectLst>
              </a:rPr>
              <a:t>	tens of thousands in</a:t>
            </a:r>
          </a:p>
          <a:p>
            <a:pPr>
              <a:buNone/>
            </a:pPr>
            <a:r>
              <a:rPr lang="en-US" dirty="0" smtClean="0">
                <a:effectLst>
                  <a:outerShdw blurRad="38100" dist="38100" dir="2700000" algn="tl">
                    <a:srgbClr val="000000">
                      <a:alpha val="43137"/>
                    </a:srgbClr>
                  </a:outerShdw>
                </a:effectLst>
              </a:rPr>
              <a:t>	circulation around the globe.</a:t>
            </a:r>
            <a:endParaRPr lang="en-US"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stretch>
            <a:fillRect/>
          </a:stretch>
        </p:blipFill>
        <p:spPr>
          <a:xfrm>
            <a:off x="7639567" y="1783560"/>
            <a:ext cx="909555" cy="1451386"/>
          </a:xfrm>
          <a:prstGeom prst="rect">
            <a:avLst/>
          </a:prstGeom>
        </p:spPr>
      </p:pic>
      <p:pic>
        <p:nvPicPr>
          <p:cNvPr id="6" name="Picture 5"/>
          <p:cNvPicPr>
            <a:picLocks noChangeAspect="1"/>
          </p:cNvPicPr>
          <p:nvPr/>
        </p:nvPicPr>
        <p:blipFill>
          <a:blip r:embed="rId3"/>
          <a:stretch>
            <a:fillRect/>
          </a:stretch>
        </p:blipFill>
        <p:spPr>
          <a:xfrm rot="670590">
            <a:off x="7536595" y="2854456"/>
            <a:ext cx="788543" cy="1213244"/>
          </a:xfrm>
          <a:prstGeom prst="rect">
            <a:avLst/>
          </a:prstGeom>
          <a:ln w="6350" cap="flat" cmpd="sng" algn="ctr">
            <a:solidFill>
              <a:srgbClr val="000000"/>
            </a:solidFill>
            <a:prstDash val="solid"/>
            <a:round/>
            <a:headEnd type="none" w="med" len="med"/>
            <a:tailEnd type="none" w="med" len="med"/>
          </a:ln>
        </p:spPr>
      </p:pic>
      <p:pic>
        <p:nvPicPr>
          <p:cNvPr id="7" name="Picture 6"/>
          <p:cNvPicPr>
            <a:picLocks noChangeAspect="1"/>
          </p:cNvPicPr>
          <p:nvPr/>
        </p:nvPicPr>
        <p:blipFill>
          <a:blip r:embed="rId4"/>
          <a:stretch>
            <a:fillRect/>
          </a:stretch>
        </p:blipFill>
        <p:spPr>
          <a:xfrm rot="21239826">
            <a:off x="5859327" y="1726113"/>
            <a:ext cx="1306236" cy="1712287"/>
          </a:xfrm>
          <a:prstGeom prst="rect">
            <a:avLst/>
          </a:prstGeom>
          <a:ln w="6350" cap="flat" cmpd="sng" algn="ctr">
            <a:solidFill>
              <a:srgbClr val="000000"/>
            </a:solidFill>
            <a:prstDash val="solid"/>
            <a:round/>
            <a:headEnd type="none" w="med" len="med"/>
            <a:tailEnd type="none" w="med" len="med"/>
          </a:ln>
        </p:spPr>
      </p:pic>
      <p:pic>
        <p:nvPicPr>
          <p:cNvPr id="8" name="Picture 7"/>
          <p:cNvPicPr>
            <a:picLocks noChangeAspect="1"/>
          </p:cNvPicPr>
          <p:nvPr/>
        </p:nvPicPr>
        <p:blipFill>
          <a:blip r:embed="rId5"/>
          <a:stretch>
            <a:fillRect/>
          </a:stretch>
        </p:blipFill>
        <p:spPr>
          <a:xfrm rot="495276">
            <a:off x="5759937" y="3078719"/>
            <a:ext cx="1446051" cy="1834189"/>
          </a:xfrm>
          <a:prstGeom prst="rect">
            <a:avLst/>
          </a:prstGeom>
          <a:ln w="6350" cap="flat" cmpd="sng" algn="ctr">
            <a:solidFill>
              <a:srgbClr val="008000"/>
            </a:solidFill>
            <a:prstDash val="solid"/>
            <a:round/>
            <a:headEnd type="none" w="med" len="med"/>
            <a:tailEnd type="none" w="med" len="med"/>
          </a:ln>
        </p:spPr>
      </p:pic>
      <p:pic>
        <p:nvPicPr>
          <p:cNvPr id="9" name="Picture 8"/>
          <p:cNvPicPr>
            <a:picLocks noChangeAspect="1"/>
          </p:cNvPicPr>
          <p:nvPr/>
        </p:nvPicPr>
        <p:blipFill>
          <a:blip r:embed="rId6"/>
          <a:stretch>
            <a:fillRect/>
          </a:stretch>
        </p:blipFill>
        <p:spPr>
          <a:xfrm rot="286082">
            <a:off x="6957078" y="4228467"/>
            <a:ext cx="1489072" cy="1838620"/>
          </a:xfrm>
          <a:prstGeom prst="rect">
            <a:avLst/>
          </a:prstGeom>
          <a:ln w="6350" cap="flat" cmpd="sng" algn="ctr">
            <a:solidFill>
              <a:srgbClr val="000000"/>
            </a:solidFill>
            <a:prstDash val="solid"/>
            <a:round/>
            <a:headEnd type="none" w="med" len="med"/>
            <a:tailEnd type="none" w="med" len="med"/>
          </a:ln>
        </p:spPr>
      </p:pic>
    </p:spTree>
  </p:cSld>
  <p:clrMapOvr>
    <a:masterClrMapping/>
  </p:clrMapOvr>
  <mc:AlternateContent>
    <mc:Choice xmlns:mp="http://schemas.microsoft.com/office/mac/powerpoint/2008/main" Requires="mp">
      <mc:AlternateContent>
        <mc:Choice Requires="mp">
          <mp:transition>
            <mp:flip dir="d"/>
          </mp:transition>
        </mc:Choice>
        <mc:Fallback xmlns:mp="http://schemas.microsoft.com/office/mac/powerpoint/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transition>
            <p:newsflash/>
          </p:transition>
        </mc:Fallback>
      </mc:AlternateContent>
    </mc:Choice>
    <mc:Fallback>
      <mc:AlternateContent>
        <mc:Choice Requires="mp">
          <p:transition>
            <p:newsflash/>
          </p:transition>
        </mc:Choice>
        <mc:Fallback xmlns:mp="http://schemas.microsoft.com/office/mac/powerpoint/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transition>
            <p:newsflash/>
          </p:transition>
        </mc:Fallback>
      </mc:AlternateContent>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34954"/>
            <a:ext cx="7772400" cy="791510"/>
          </a:xfrm>
        </p:spPr>
        <p:txBody>
          <a:bodyPr/>
          <a:lstStyle/>
          <a:p>
            <a:r>
              <a:rPr lang="en-US" b="1" dirty="0" smtClean="0">
                <a:solidFill>
                  <a:srgbClr val="FF6600"/>
                </a:solidFill>
                <a:latin typeface="Big Caslon"/>
                <a:cs typeface="Big Caslon"/>
              </a:rPr>
              <a:t> Consider</a:t>
            </a:r>
            <a:endParaRPr lang="en-US" b="1" dirty="0">
              <a:solidFill>
                <a:srgbClr val="FF6600"/>
              </a:solidFill>
              <a:latin typeface="Big Caslon"/>
              <a:cs typeface="Big Caslon"/>
            </a:endParaRPr>
          </a:p>
        </p:txBody>
      </p:sp>
      <p:sp>
        <p:nvSpPr>
          <p:cNvPr id="3" name="Content Placeholder 2"/>
          <p:cNvSpPr>
            <a:spLocks noGrp="1"/>
          </p:cNvSpPr>
          <p:nvPr>
            <p:ph idx="1"/>
          </p:nvPr>
        </p:nvSpPr>
        <p:spPr>
          <a:xfrm>
            <a:off x="914400" y="1783560"/>
            <a:ext cx="7772400" cy="4848662"/>
          </a:xfrm>
        </p:spPr>
        <p:txBody>
          <a:bodyPr>
            <a:normAutofit/>
          </a:bodyPr>
          <a:lstStyle/>
          <a:p>
            <a:r>
              <a:rPr lang="en-US" b="1" dirty="0" smtClean="0">
                <a:solidFill>
                  <a:srgbClr val="FFFF00"/>
                </a:solidFill>
                <a:effectLst>
                  <a:outerShdw blurRad="38100" dist="38100" dir="2700000" algn="tl">
                    <a:srgbClr val="000000">
                      <a:alpha val="43137"/>
                    </a:srgbClr>
                  </a:outerShdw>
                </a:effectLst>
              </a:rPr>
              <a:t>Less than 10% of all international         students in the US ever see the inside               of any American home, let alone a Christian American home (&lt;100,000).</a:t>
            </a:r>
          </a:p>
        </p:txBody>
      </p:sp>
      <p:pic>
        <p:nvPicPr>
          <p:cNvPr id="4" name="Picture 3"/>
          <p:cNvPicPr>
            <a:picLocks noChangeAspect="1"/>
          </p:cNvPicPr>
          <p:nvPr/>
        </p:nvPicPr>
        <p:blipFill>
          <a:blip r:embed="rId2"/>
          <a:stretch>
            <a:fillRect/>
          </a:stretch>
        </p:blipFill>
        <p:spPr>
          <a:xfrm rot="171178">
            <a:off x="7321684" y="1727450"/>
            <a:ext cx="1213931" cy="804889"/>
          </a:xfrm>
          <a:prstGeom prst="ellipse">
            <a:avLst/>
          </a:prstGeom>
          <a:solidFill>
            <a:srgbClr val="FF6600"/>
          </a:solidFill>
          <a:ln w="25400" cap="rnd" cmpd="sng" algn="ctr">
            <a:solidFill>
              <a:schemeClr val="accent2"/>
            </a:solidFill>
            <a:prstDash val="solid"/>
            <a:round/>
            <a:headEnd type="none" w="med" len="med"/>
            <a:tailEnd type="none" w="med" len="me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dissolv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34954"/>
            <a:ext cx="7772400" cy="791510"/>
          </a:xfrm>
        </p:spPr>
        <p:txBody>
          <a:bodyPr/>
          <a:lstStyle/>
          <a:p>
            <a:r>
              <a:rPr lang="en-US" b="1" dirty="0" smtClean="0">
                <a:solidFill>
                  <a:srgbClr val="FF6600"/>
                </a:solidFill>
                <a:latin typeface="Big Caslon"/>
                <a:cs typeface="Big Caslon"/>
              </a:rPr>
              <a:t> Consider</a:t>
            </a:r>
            <a:endParaRPr lang="en-US" b="1" dirty="0">
              <a:solidFill>
                <a:srgbClr val="FF6600"/>
              </a:solidFill>
              <a:latin typeface="Big Caslon"/>
              <a:cs typeface="Big Caslon"/>
            </a:endParaRPr>
          </a:p>
        </p:txBody>
      </p:sp>
      <p:sp>
        <p:nvSpPr>
          <p:cNvPr id="3" name="Content Placeholder 2"/>
          <p:cNvSpPr>
            <a:spLocks noGrp="1"/>
          </p:cNvSpPr>
          <p:nvPr>
            <p:ph idx="1"/>
          </p:nvPr>
        </p:nvSpPr>
        <p:spPr>
          <a:xfrm>
            <a:off x="914400" y="1783560"/>
            <a:ext cx="7772400" cy="4848662"/>
          </a:xfrm>
        </p:spPr>
        <p:txBody>
          <a:bodyPr>
            <a:normAutofit/>
          </a:bodyPr>
          <a:lstStyle/>
          <a:p>
            <a:r>
              <a:rPr lang="en-US" dirty="0" smtClean="0">
                <a:effectLst>
                  <a:outerShdw blurRad="38100" dist="38100" dir="2700000" algn="tl">
                    <a:srgbClr val="000000">
                      <a:alpha val="43137"/>
                    </a:srgbClr>
                  </a:outerShdw>
                </a:effectLst>
              </a:rPr>
              <a:t>Less than 10% of all international         students in the US ever see the inside               of any American home, let alone a Christian American home (&lt;100,000).</a:t>
            </a:r>
          </a:p>
          <a:p>
            <a:r>
              <a:rPr lang="en-US" b="1" dirty="0" smtClean="0">
                <a:solidFill>
                  <a:srgbClr val="FFFF00"/>
                </a:solidFill>
                <a:effectLst>
                  <a:outerShdw blurRad="38100" dist="38100" dir="2700000" algn="tl">
                    <a:srgbClr val="000000">
                      <a:alpha val="43137"/>
                    </a:srgbClr>
                  </a:outerShdw>
                </a:effectLst>
              </a:rPr>
              <a:t>Less than 4% of all international students      in the US hear the gospel (&lt;40,000).</a:t>
            </a:r>
          </a:p>
        </p:txBody>
      </p:sp>
      <p:pic>
        <p:nvPicPr>
          <p:cNvPr id="4" name="Picture 3"/>
          <p:cNvPicPr>
            <a:picLocks noChangeAspect="1"/>
          </p:cNvPicPr>
          <p:nvPr/>
        </p:nvPicPr>
        <p:blipFill>
          <a:blip r:embed="rId2"/>
          <a:stretch>
            <a:fillRect/>
          </a:stretch>
        </p:blipFill>
        <p:spPr>
          <a:xfrm rot="171178">
            <a:off x="7321684" y="1727450"/>
            <a:ext cx="1213931" cy="804889"/>
          </a:xfrm>
          <a:prstGeom prst="ellipse">
            <a:avLst/>
          </a:prstGeom>
          <a:solidFill>
            <a:srgbClr val="FF6600"/>
          </a:solidFill>
          <a:ln w="25400" cap="rnd" cmpd="sng" algn="ctr">
            <a:solidFill>
              <a:schemeClr val="accent2"/>
            </a:solidFill>
            <a:prstDash val="solid"/>
            <a:round/>
            <a:headEnd type="none" w="med" len="med"/>
            <a:tailEnd type="none" w="med" len="me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a:blip r:embed="rId3"/>
          <a:stretch>
            <a:fillRect/>
          </a:stretch>
        </p:blipFill>
        <p:spPr>
          <a:xfrm>
            <a:off x="7677523" y="4096988"/>
            <a:ext cx="1009277" cy="75695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p:randomBar dir="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34954"/>
            <a:ext cx="7772400" cy="791510"/>
          </a:xfrm>
        </p:spPr>
        <p:txBody>
          <a:bodyPr/>
          <a:lstStyle/>
          <a:p>
            <a:r>
              <a:rPr lang="en-US" b="1" dirty="0" smtClean="0">
                <a:solidFill>
                  <a:srgbClr val="FF6600"/>
                </a:solidFill>
                <a:latin typeface="Big Caslon"/>
                <a:cs typeface="Big Caslon"/>
              </a:rPr>
              <a:t> Consider</a:t>
            </a:r>
            <a:endParaRPr lang="en-US" b="1" dirty="0">
              <a:solidFill>
                <a:srgbClr val="FF6600"/>
              </a:solidFill>
              <a:latin typeface="Big Caslon"/>
              <a:cs typeface="Big Caslon"/>
            </a:endParaRPr>
          </a:p>
        </p:txBody>
      </p:sp>
      <p:sp>
        <p:nvSpPr>
          <p:cNvPr id="3" name="Content Placeholder 2"/>
          <p:cNvSpPr>
            <a:spLocks noGrp="1"/>
          </p:cNvSpPr>
          <p:nvPr>
            <p:ph idx="1"/>
          </p:nvPr>
        </p:nvSpPr>
        <p:spPr>
          <a:xfrm>
            <a:off x="914400" y="1783560"/>
            <a:ext cx="7772400" cy="4848662"/>
          </a:xfrm>
        </p:spPr>
        <p:txBody>
          <a:bodyPr>
            <a:normAutofit/>
          </a:bodyPr>
          <a:lstStyle/>
          <a:p>
            <a:r>
              <a:rPr lang="en-US" dirty="0" smtClean="0">
                <a:solidFill>
                  <a:srgbClr val="FFFFFF"/>
                </a:solidFill>
                <a:effectLst>
                  <a:outerShdw blurRad="38100" dist="38100" dir="2700000" algn="tl">
                    <a:srgbClr val="000000">
                      <a:alpha val="43137"/>
                    </a:srgbClr>
                  </a:outerShdw>
                </a:effectLst>
              </a:rPr>
              <a:t>Less than 10% of all international         students in the US ever see the inside               of any American home, let alone a Christian American home (&lt;100,000).</a:t>
            </a:r>
          </a:p>
          <a:p>
            <a:r>
              <a:rPr lang="en-US" dirty="0" smtClean="0">
                <a:solidFill>
                  <a:srgbClr val="FFFFFF"/>
                </a:solidFill>
                <a:effectLst>
                  <a:outerShdw blurRad="38100" dist="38100" dir="2700000" algn="tl">
                    <a:srgbClr val="000000">
                      <a:alpha val="43137"/>
                    </a:srgbClr>
                  </a:outerShdw>
                </a:effectLst>
              </a:rPr>
              <a:t>Less than 4% of all international students      in the US hear the gospel (&lt;40,000).</a:t>
            </a:r>
          </a:p>
          <a:p>
            <a:r>
              <a:rPr lang="en-US" b="1" dirty="0" smtClean="0">
                <a:solidFill>
                  <a:srgbClr val="FFFF00"/>
                </a:solidFill>
                <a:effectLst>
                  <a:outerShdw blurRad="38100" dist="38100" dir="2700000" algn="tl">
                    <a:srgbClr val="000000">
                      <a:alpha val="43137"/>
                    </a:srgbClr>
                  </a:outerShdw>
                </a:effectLst>
              </a:rPr>
              <a:t>Yet upwards of 50% of all international students in the US return home and assume positions of leadership, influence &amp; authority.</a:t>
            </a:r>
            <a:endParaRPr lang="en-US" b="1" dirty="0">
              <a:solidFill>
                <a:srgbClr val="FFFF00"/>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rot="171178">
            <a:off x="7321684" y="1727450"/>
            <a:ext cx="1213931" cy="804889"/>
          </a:xfrm>
          <a:prstGeom prst="ellipse">
            <a:avLst/>
          </a:prstGeom>
          <a:solidFill>
            <a:srgbClr val="FF6600"/>
          </a:solidFill>
          <a:ln w="25400" cap="rnd" cmpd="sng" algn="ctr">
            <a:solidFill>
              <a:schemeClr val="accent2"/>
            </a:solidFill>
            <a:prstDash val="solid"/>
            <a:round/>
            <a:headEnd type="none" w="med" len="med"/>
            <a:tailEnd type="none" w="med" len="me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a:blip r:embed="rId3"/>
          <a:stretch>
            <a:fillRect/>
          </a:stretch>
        </p:blipFill>
        <p:spPr>
          <a:xfrm>
            <a:off x="7677523" y="4096988"/>
            <a:ext cx="1009277" cy="75695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Picture 5"/>
          <p:cNvPicPr>
            <a:picLocks noChangeAspect="1"/>
          </p:cNvPicPr>
          <p:nvPr/>
        </p:nvPicPr>
        <p:blipFill>
          <a:blip r:embed="rId4"/>
          <a:srcRect l="7693" r="7229" b="15093"/>
          <a:stretch>
            <a:fillRect/>
          </a:stretch>
        </p:blipFill>
        <p:spPr>
          <a:xfrm>
            <a:off x="7302405" y="5680348"/>
            <a:ext cx="1014550" cy="574477"/>
          </a:xfrm>
          <a:prstGeom prst="round2DiagRect">
            <a:avLst>
              <a:gd name="adj1" fmla="val 16667"/>
              <a:gd name="adj2" fmla="val 0"/>
            </a:avLst>
          </a:prstGeom>
          <a:ln w="19050" cap="sq" cmpd="sng" algn="ctr">
            <a:solidFill>
              <a:srgbClr val="FFFFFF"/>
            </a:solidFill>
            <a:prstDash val="solid"/>
            <a:miter lim="800000"/>
            <a:headEnd type="none" w="med" len="med"/>
            <a:tailEnd type="none" w="med" len="med"/>
          </a:ln>
          <a:effectLst>
            <a:outerShdw blurRad="57785" algn="br" rotWithShape="0">
              <a:srgbClr val="000000">
                <a:alpha val="70000"/>
              </a:srgbClr>
            </a:outerShdw>
          </a:effectLst>
        </p:spPr>
      </p:pic>
    </p:spTree>
  </p:cSld>
  <p:clrMapOvr>
    <a:masterClrMapping/>
  </p:clrMapOvr>
  <p:transition>
    <p:randomBa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Conclusion</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dirty="0" smtClean="0">
                <a:effectLst>
                  <a:outerShdw blurRad="38100" dist="38100" dir="2700000" algn="tl">
                    <a:srgbClr val="000000">
                      <a:alpha val="43137"/>
                    </a:srgbClr>
                  </a:outerShdw>
                </a:effectLst>
              </a:rPr>
              <a:t>Dr. Ralph Winter (1924-2009) founded the US Center for World Missions (now Frontier Ventures and Venture Center and said:</a:t>
            </a:r>
          </a:p>
          <a:p>
            <a:pPr>
              <a:buNone/>
            </a:pPr>
            <a:endParaRPr lang="en-US" i="1" dirty="0">
              <a:solidFill>
                <a:srgbClr val="FFFF00"/>
              </a:solidFill>
              <a:effectLst>
                <a:outerShdw blurRad="38100" dist="38100" dir="2700000" algn="tl">
                  <a:srgbClr val="000000">
                    <a:alpha val="43137"/>
                  </a:srgbClr>
                </a:outerShdw>
              </a:effectLst>
              <a:latin typeface="Big Caslon"/>
              <a:cs typeface="Big Caslon"/>
            </a:endParaRPr>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Conclusion</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dirty="0" smtClean="0">
                <a:effectLst>
                  <a:outerShdw blurRad="38100" dist="38100" dir="2700000" algn="tl">
                    <a:srgbClr val="000000">
                      <a:alpha val="43137"/>
                    </a:srgbClr>
                  </a:outerShdw>
                </a:effectLst>
              </a:rPr>
              <a:t>Dr. Ralph Winter (1924-2009) founded the US Center for World Missions (now Frontier Ventures and Venture Center and said:</a:t>
            </a:r>
          </a:p>
          <a:p>
            <a:pPr>
              <a:buNone/>
            </a:pPr>
            <a:r>
              <a:rPr lang="en-US" i="1" dirty="0" smtClean="0">
                <a:solidFill>
                  <a:srgbClr val="FF6600"/>
                </a:solidFill>
                <a:effectLst>
                  <a:outerShdw blurRad="38100" dist="38100" dir="2700000" algn="tl">
                    <a:srgbClr val="000000">
                      <a:alpha val="43137"/>
                    </a:srgbClr>
                  </a:outerShdw>
                </a:effectLst>
                <a:latin typeface="Big Caslon"/>
                <a:cs typeface="Big Caslon"/>
              </a:rPr>
              <a:t>“</a:t>
            </a:r>
            <a:r>
              <a:rPr lang="en-US" i="1" dirty="0" smtClean="0">
                <a:solidFill>
                  <a:srgbClr val="FFFF00"/>
                </a:solidFill>
                <a:effectLst>
                  <a:outerShdw blurRad="38100" dist="38100" dir="2700000" algn="tl">
                    <a:srgbClr val="000000">
                      <a:alpha val="43137"/>
                    </a:srgbClr>
                  </a:outerShdw>
                </a:effectLst>
                <a:latin typeface="Big Caslon"/>
                <a:cs typeface="Big Caslon"/>
              </a:rPr>
              <a:t>International student ministry in the US is the most challenging mission field in the whole world.”</a:t>
            </a:r>
          </a:p>
        </p:txBody>
      </p:sp>
    </p:spTree>
  </p:cSld>
  <p:clrMapOvr>
    <a:masterClrMapping/>
  </p:clrMapOvr>
  <p:transition>
    <p:fade thruBlk="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Conclusion</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dirty="0" smtClean="0">
                <a:effectLst>
                  <a:outerShdw blurRad="38100" dist="38100" dir="2700000" algn="tl">
                    <a:srgbClr val="000000">
                      <a:alpha val="43137"/>
                    </a:srgbClr>
                  </a:outerShdw>
                </a:effectLst>
              </a:rPr>
              <a:t>Dr. Ralph Winter (1924-2009) founded the US Center for World Missions (now Frontier Ventures and Venture Center and said:</a:t>
            </a:r>
          </a:p>
          <a:p>
            <a:pPr>
              <a:buNone/>
            </a:pPr>
            <a:r>
              <a:rPr lang="en-US" i="1" dirty="0" smtClean="0">
                <a:solidFill>
                  <a:srgbClr val="FF6600"/>
                </a:solidFill>
                <a:effectLst>
                  <a:outerShdw blurRad="38100" dist="38100" dir="2700000" algn="tl">
                    <a:srgbClr val="000000">
                      <a:alpha val="43137"/>
                    </a:srgbClr>
                  </a:outerShdw>
                </a:effectLst>
                <a:latin typeface="Big Caslon"/>
                <a:cs typeface="Big Caslon"/>
              </a:rPr>
              <a:t>“International student ministry in the US is the most challenging mission field in the whole world.”</a:t>
            </a:r>
          </a:p>
          <a:p>
            <a:pPr>
              <a:buNone/>
            </a:pPr>
            <a:r>
              <a:rPr lang="en-US" i="1" dirty="0" smtClean="0">
                <a:solidFill>
                  <a:srgbClr val="FFFF00"/>
                </a:solidFill>
                <a:effectLst>
                  <a:outerShdw blurRad="38100" dist="38100" dir="2700000" algn="tl">
                    <a:srgbClr val="000000">
                      <a:alpha val="43137"/>
                    </a:srgbClr>
                  </a:outerShdw>
                </a:effectLst>
                <a:latin typeface="Big Caslon"/>
                <a:cs typeface="Big Caslon"/>
              </a:rPr>
              <a:t>“International student ministry in the US is the most potentially fruitful mission field in the whole world.”</a:t>
            </a:r>
            <a:endParaRPr lang="en-US" i="1" dirty="0">
              <a:solidFill>
                <a:srgbClr val="FFFF00"/>
              </a:solidFill>
              <a:effectLst>
                <a:outerShdw blurRad="38100" dist="38100" dir="2700000" algn="tl">
                  <a:srgbClr val="000000">
                    <a:alpha val="43137"/>
                  </a:srgbClr>
                </a:outerShdw>
              </a:effectLst>
              <a:latin typeface="Big Caslon"/>
              <a:cs typeface="Big Caslon"/>
            </a:endParaRPr>
          </a:p>
        </p:txBody>
      </p:sp>
    </p:spTree>
  </p:cSld>
  <p:clrMapOvr>
    <a:masterClrMapping/>
  </p:clrMapOvr>
  <p:transition>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dirty="0"/>
          </a:p>
        </p:txBody>
      </p:sp>
      <p:sp>
        <p:nvSpPr>
          <p:cNvPr id="4" name="Title 3"/>
          <p:cNvSpPr>
            <a:spLocks noGrp="1"/>
          </p:cNvSpPr>
          <p:nvPr>
            <p:ph type="title"/>
          </p:nvPr>
        </p:nvSpPr>
        <p:spPr/>
        <p:txBody>
          <a:bodyPr/>
          <a:lstStyle/>
          <a:p>
            <a:r>
              <a:rPr lang="en-US" dirty="0" smtClean="0"/>
              <a:t>A Crash Course on ISM history</a:t>
            </a:r>
            <a:endParaRPr lang="en-US" dirty="0"/>
          </a:p>
        </p:txBody>
      </p:sp>
      <p:sp>
        <p:nvSpPr>
          <p:cNvPr id="6" name="TextBox 5"/>
          <p:cNvSpPr txBox="1"/>
          <p:nvPr/>
        </p:nvSpPr>
        <p:spPr>
          <a:xfrm>
            <a:off x="941495" y="2025512"/>
            <a:ext cx="7921855" cy="800219"/>
          </a:xfrm>
          <a:prstGeom prst="rect">
            <a:avLst/>
          </a:prstGeom>
          <a:noFill/>
        </p:spPr>
        <p:txBody>
          <a:bodyPr wrap="square" rtlCol="0">
            <a:spAutoFit/>
          </a:bodyPr>
          <a:lstStyle/>
          <a:p>
            <a:r>
              <a:rPr lang="en-US" sz="2300" i="1" dirty="0" smtClean="0">
                <a:effectLst>
                  <a:outerShdw blurRad="38100" dist="38100" dir="2700000" algn="tl">
                    <a:srgbClr val="000000">
                      <a:alpha val="43137"/>
                    </a:srgbClr>
                  </a:outerShdw>
                </a:effectLst>
                <a:latin typeface="Corbel"/>
                <a:cs typeface="Corbel"/>
              </a:rPr>
              <a:t>The first recorded international students attended British schools in the 1200-1300’s.</a:t>
            </a:r>
            <a:endParaRPr lang="en-US" sz="2300" i="1" dirty="0">
              <a:effectLst>
                <a:outerShdw blurRad="38100" dist="38100" dir="2700000" algn="tl">
                  <a:srgbClr val="000000">
                    <a:alpha val="43137"/>
                  </a:srgbClr>
                </a:outerShdw>
              </a:effectLst>
              <a:latin typeface="Corbel"/>
              <a:cs typeface="Corbel"/>
            </a:endParaRPr>
          </a:p>
        </p:txBody>
      </p:sp>
      <p:sp>
        <p:nvSpPr>
          <p:cNvPr id="7" name="TextBox 6"/>
          <p:cNvSpPr txBox="1"/>
          <p:nvPr/>
        </p:nvSpPr>
        <p:spPr>
          <a:xfrm>
            <a:off x="941495" y="2794953"/>
            <a:ext cx="7687262" cy="1107996"/>
          </a:xfrm>
          <a:prstGeom prst="rect">
            <a:avLst/>
          </a:prstGeom>
          <a:noFill/>
        </p:spPr>
        <p:txBody>
          <a:bodyPr wrap="square" rtlCol="0">
            <a:spAutoFit/>
          </a:bodyPr>
          <a:lstStyle/>
          <a:p>
            <a:r>
              <a:rPr lang="en-US" sz="2200" i="1" dirty="0" smtClean="0">
                <a:effectLst>
                  <a:outerShdw blurRad="38100" dist="38100" dir="2700000" algn="tl">
                    <a:srgbClr val="000000">
                      <a:alpha val="43137"/>
                    </a:srgbClr>
                  </a:outerShdw>
                </a:effectLst>
                <a:latin typeface="Corbel"/>
                <a:cs typeface="Corbel"/>
              </a:rPr>
              <a:t>The first international student in the US was probably Henry Obookiah from the Sandwich Islands who became a Christian in the early 1800’s.</a:t>
            </a:r>
            <a:endParaRPr lang="en-US" sz="2200" dirty="0">
              <a:effectLst>
                <a:outerShdw blurRad="38100" dist="38100" dir="2700000" algn="tl">
                  <a:srgbClr val="000000">
                    <a:alpha val="43137"/>
                  </a:srgbClr>
                </a:outerShdw>
              </a:effectLst>
              <a:latin typeface="Corbel"/>
              <a:cs typeface="Corbel"/>
            </a:endParaRPr>
          </a:p>
        </p:txBody>
      </p:sp>
      <p:sp>
        <p:nvSpPr>
          <p:cNvPr id="8" name="TextBox 7"/>
          <p:cNvSpPr txBox="1"/>
          <p:nvPr/>
        </p:nvSpPr>
        <p:spPr>
          <a:xfrm>
            <a:off x="941495" y="3941532"/>
            <a:ext cx="4251527" cy="1107996"/>
          </a:xfrm>
          <a:prstGeom prst="rect">
            <a:avLst/>
          </a:prstGeom>
          <a:noFill/>
        </p:spPr>
        <p:txBody>
          <a:bodyPr wrap="square" rtlCol="0">
            <a:spAutoFit/>
          </a:bodyPr>
          <a:lstStyle/>
          <a:p>
            <a:r>
              <a:rPr lang="en-US" sz="2200" i="1" dirty="0" smtClean="0">
                <a:effectLst>
                  <a:outerShdw blurRad="38100" dist="38100" dir="2700000" algn="tl">
                    <a:srgbClr val="000000">
                      <a:alpha val="43137"/>
                    </a:srgbClr>
                  </a:outerShdw>
                </a:effectLst>
              </a:rPr>
              <a:t>The modern phase of international                                                 students educated in the US began shortly after WW1.</a:t>
            </a:r>
            <a:endParaRPr lang="en-US" sz="2200" i="1" dirty="0">
              <a:effectLst>
                <a:outerShdw blurRad="38100" dist="38100" dir="2700000" algn="tl">
                  <a:srgbClr val="000000">
                    <a:alpha val="43137"/>
                  </a:srgbClr>
                </a:outerShdw>
              </a:effectLst>
            </a:endParaRPr>
          </a:p>
        </p:txBody>
      </p:sp>
      <p:pic>
        <p:nvPicPr>
          <p:cNvPr id="10" name="Picture 9"/>
          <p:cNvPicPr>
            <a:picLocks noChangeAspect="1"/>
          </p:cNvPicPr>
          <p:nvPr/>
        </p:nvPicPr>
        <p:blipFill>
          <a:blip r:embed="rId2"/>
          <a:stretch>
            <a:fillRect/>
          </a:stretch>
        </p:blipFill>
        <p:spPr>
          <a:xfrm>
            <a:off x="5193022" y="4506445"/>
            <a:ext cx="3638038" cy="2134315"/>
          </a:xfrm>
          <a:prstGeom prst="rect">
            <a:avLst/>
          </a:prstGeom>
        </p:spPr>
      </p:pic>
    </p:spTree>
  </p:cSld>
  <p:clrMapOvr>
    <a:masterClrMapping/>
  </p:clrMapOvr>
  <p:transition>
    <p:wedg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Think about it</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algn="ctr">
              <a:buNone/>
            </a:pPr>
            <a:r>
              <a:rPr lang="en-US" sz="2800" b="1" i="1" dirty="0" smtClean="0">
                <a:solidFill>
                  <a:srgbClr val="FFFF00"/>
                </a:solidFill>
                <a:effectLst>
                  <a:outerShdw blurRad="38100" dist="38100" dir="2700000" algn="tl">
                    <a:srgbClr val="000000">
                      <a:alpha val="43137"/>
                    </a:srgbClr>
                  </a:outerShdw>
                </a:effectLst>
                <a:latin typeface="Big Caslon"/>
                <a:cs typeface="Big Caslon"/>
              </a:rPr>
              <a:t>When you graduate, </a:t>
            </a:r>
          </a:p>
          <a:p>
            <a:pPr algn="ctr">
              <a:buNone/>
            </a:pPr>
            <a:r>
              <a:rPr lang="en-US" sz="2800" b="1" i="1" dirty="0" smtClean="0">
                <a:solidFill>
                  <a:srgbClr val="FFFF00"/>
                </a:solidFill>
                <a:effectLst>
                  <a:outerShdw blurRad="38100" dist="38100" dir="2700000" algn="tl">
                    <a:srgbClr val="000000">
                      <a:alpha val="43137"/>
                    </a:srgbClr>
                  </a:outerShdw>
                </a:effectLst>
                <a:latin typeface="Big Caslon"/>
                <a:cs typeface="Big Caslon"/>
              </a:rPr>
              <a:t>how many internationals </a:t>
            </a:r>
          </a:p>
          <a:p>
            <a:pPr algn="ctr">
              <a:buNone/>
            </a:pPr>
            <a:r>
              <a:rPr lang="en-US" sz="2800" b="1" i="1" dirty="0" smtClean="0">
                <a:solidFill>
                  <a:srgbClr val="FFFF00"/>
                </a:solidFill>
                <a:effectLst>
                  <a:outerShdw blurRad="38100" dist="38100" dir="2700000" algn="tl">
                    <a:srgbClr val="000000">
                      <a:alpha val="43137"/>
                    </a:srgbClr>
                  </a:outerShdw>
                </a:effectLst>
                <a:latin typeface="Big Caslon"/>
                <a:cs typeface="Big Caslon"/>
              </a:rPr>
              <a:t>will rendezvous with </a:t>
            </a:r>
          </a:p>
          <a:p>
            <a:pPr algn="ctr">
              <a:buNone/>
            </a:pPr>
            <a:r>
              <a:rPr lang="en-US" sz="2800" b="1" i="1" dirty="0" smtClean="0">
                <a:solidFill>
                  <a:srgbClr val="FFFF00"/>
                </a:solidFill>
                <a:effectLst>
                  <a:outerShdw blurRad="38100" dist="38100" dir="2700000" algn="tl">
                    <a:srgbClr val="000000">
                      <a:alpha val="43137"/>
                    </a:srgbClr>
                  </a:outerShdw>
                </a:effectLst>
                <a:latin typeface="Big Caslon"/>
                <a:cs typeface="Big Caslon"/>
              </a:rPr>
              <a:t>you in heaven?</a:t>
            </a:r>
            <a:endParaRPr lang="en-US" sz="2800" b="1" i="1" dirty="0">
              <a:solidFill>
                <a:srgbClr val="FFFF00"/>
              </a:solidFill>
              <a:effectLst>
                <a:outerShdw blurRad="38100" dist="38100" dir="2700000" algn="tl">
                  <a:srgbClr val="000000">
                    <a:alpha val="43137"/>
                  </a:srgbClr>
                </a:outerShdw>
              </a:effectLst>
              <a:latin typeface="Big Caslon"/>
              <a:cs typeface="Big Caslon"/>
            </a:endParaRPr>
          </a:p>
        </p:txBody>
      </p:sp>
      <p:pic>
        <p:nvPicPr>
          <p:cNvPr id="4" name="Picture 3"/>
          <p:cNvPicPr>
            <a:picLocks noChangeAspect="1"/>
          </p:cNvPicPr>
          <p:nvPr/>
        </p:nvPicPr>
        <p:blipFill>
          <a:blip r:embed="rId2"/>
          <a:stretch>
            <a:fillRect/>
          </a:stretch>
        </p:blipFill>
        <p:spPr>
          <a:xfrm rot="21033359">
            <a:off x="492702" y="1602615"/>
            <a:ext cx="2318464" cy="1910066"/>
          </a:xfrm>
          <a:prstGeom prst="ellipse">
            <a:avLst/>
          </a:prstGeom>
          <a:ln w="9525" cap="rnd" cmpd="sng" algn="ctr">
            <a:solidFill>
              <a:srgbClr val="000000"/>
            </a:solidFill>
            <a:prstDash val="solid"/>
            <a:round/>
            <a:headEnd type="none" w="med" len="med"/>
            <a:tailEnd type="none" w="med" len="me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p:cNvPicPr>
            <a:picLocks noChangeAspect="1"/>
          </p:cNvPicPr>
          <p:nvPr/>
        </p:nvPicPr>
        <p:blipFill>
          <a:blip r:embed="rId3"/>
          <a:stretch>
            <a:fillRect/>
          </a:stretch>
        </p:blipFill>
        <p:spPr>
          <a:xfrm>
            <a:off x="6523348" y="183989"/>
            <a:ext cx="2288526" cy="1913462"/>
          </a:xfrm>
          <a:prstGeom prst="roundRect">
            <a:avLst>
              <a:gd name="adj" fmla="val 16667"/>
            </a:avLst>
          </a:prstGeom>
          <a:ln>
            <a:solidFill>
              <a:srgbClr val="FF0000"/>
            </a:solid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Picture 6"/>
          <p:cNvPicPr>
            <a:picLocks noChangeAspect="1"/>
          </p:cNvPicPr>
          <p:nvPr/>
        </p:nvPicPr>
        <p:blipFill>
          <a:blip r:embed="rId4"/>
          <a:stretch>
            <a:fillRect/>
          </a:stretch>
        </p:blipFill>
        <p:spPr>
          <a:xfrm>
            <a:off x="736088" y="4216585"/>
            <a:ext cx="3492500" cy="2324100"/>
          </a:xfrm>
          <a:prstGeom prst="rect">
            <a:avLst/>
          </a:prstGeom>
          <a:ln>
            <a:solidFill>
              <a:schemeClr val="bg1"/>
            </a:solidFill>
          </a:ln>
          <a:effectLst>
            <a:glow rad="101600">
              <a:schemeClr val="accent1">
                <a:alpha val="75000"/>
              </a:schemeClr>
            </a:glow>
          </a:effectLst>
        </p:spPr>
      </p:pic>
      <p:pic>
        <p:nvPicPr>
          <p:cNvPr id="8" name="Picture 7"/>
          <p:cNvPicPr>
            <a:picLocks noChangeAspect="1"/>
          </p:cNvPicPr>
          <p:nvPr/>
        </p:nvPicPr>
        <p:blipFill>
          <a:blip r:embed="rId5"/>
          <a:stretch>
            <a:fillRect/>
          </a:stretch>
        </p:blipFill>
        <p:spPr>
          <a:xfrm rot="247338">
            <a:off x="4380965" y="4492931"/>
            <a:ext cx="2517796" cy="1728082"/>
          </a:xfrm>
          <a:prstGeom prst="rect">
            <a:avLst/>
          </a:prstGeom>
          <a:ln>
            <a:noFill/>
          </a:ln>
          <a:effectLst>
            <a:softEdge rad="112500"/>
          </a:effectLst>
        </p:spPr>
      </p:pic>
      <p:pic>
        <p:nvPicPr>
          <p:cNvPr id="9" name="Picture 8"/>
          <p:cNvPicPr>
            <a:picLocks noChangeAspect="1"/>
          </p:cNvPicPr>
          <p:nvPr/>
        </p:nvPicPr>
        <p:blipFill>
          <a:blip r:embed="rId6"/>
          <a:srcRect l="14147" r="17724"/>
          <a:stretch>
            <a:fillRect/>
          </a:stretch>
        </p:blipFill>
        <p:spPr>
          <a:xfrm>
            <a:off x="6869723" y="2482442"/>
            <a:ext cx="2115289" cy="1552409"/>
          </a:xfrm>
          <a:prstGeom prst="round2DiagRect">
            <a:avLst>
              <a:gd name="adj1" fmla="val 16667"/>
              <a:gd name="adj2" fmla="val 0"/>
            </a:avLst>
          </a:prstGeom>
          <a:ln w="12700" cap="sq" cmpd="sng" algn="ctr">
            <a:solidFill>
              <a:srgbClr val="000000"/>
            </a:solidFill>
            <a:prstDash val="solid"/>
            <a:miter lim="800000"/>
            <a:headEnd type="none" w="med" len="med"/>
            <a:tailEnd type="none" w="med" len="med"/>
          </a:ln>
          <a:effectLst>
            <a:outerShdw blurRad="57785" algn="br" rotWithShape="0">
              <a:srgbClr val="000000">
                <a:alpha val="70000"/>
              </a:srgbClr>
            </a:outerShdw>
          </a:effectLst>
        </p:spPr>
      </p:pic>
      <p:pic>
        <p:nvPicPr>
          <p:cNvPr id="10" name="Picture 9"/>
          <p:cNvPicPr>
            <a:picLocks noChangeAspect="1"/>
          </p:cNvPicPr>
          <p:nvPr/>
        </p:nvPicPr>
        <p:blipFill>
          <a:blip r:embed="rId7"/>
          <a:srcRect l="16088" r="30553"/>
          <a:stretch>
            <a:fillRect/>
          </a:stretch>
        </p:blipFill>
        <p:spPr>
          <a:xfrm>
            <a:off x="7005722" y="4306901"/>
            <a:ext cx="2039750" cy="2120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mc:Choice xmlns:mp="http://schemas.microsoft.com/office/mac/powerpoint/2008/main" Requires="mp">
      <mc:AlternateContent>
        <mc:Choice Requires="mp">
          <mp:transition>
            <mp:cube dir="u"/>
          </mp:transition>
        </mc:Choice>
        <mc:Fallback xmlns:mp="http://schemas.microsoft.com/office/mac/powerpoint/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transition>
            <p:cover dir="u"/>
          </p:transition>
        </mc:Fallback>
      </mc:AlternateContent>
    </mc:Choice>
    <mc:Fallback>
      <mc:AlternateContent>
        <mc:Choice Requires="mp">
          <p:transition>
            <p:cover dir="u"/>
          </p:transition>
        </mc:Choice>
        <mc:Fallback xmlns:mp="http://schemas.microsoft.com/office/mac/powerpoint/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transition>
            <p:cover dir="u"/>
          </p:transition>
        </mc:Fallback>
      </mc:AlternateContent>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000" dirty="0" smtClean="0">
                <a:solidFill>
                  <a:srgbClr val="FFFF00"/>
                </a:solidFill>
                <a:effectLst>
                  <a:outerShdw blurRad="38100" dist="38100" dir="2700000" algn="tl">
                    <a:srgbClr val="000000">
                      <a:alpha val="43137"/>
                    </a:srgbClr>
                  </a:outerShdw>
                </a:effectLst>
                <a:latin typeface="Big Caslon"/>
                <a:cs typeface="Big Caslon"/>
              </a:rPr>
              <a:t>Last but not least</a:t>
            </a:r>
            <a:endParaRPr lang="en-US" sz="5000" dirty="0">
              <a:solidFill>
                <a:srgbClr val="FFFF00"/>
              </a:solidFill>
              <a:effectLst>
                <a:outerShdw blurRad="38100" dist="38100" dir="2700000" algn="tl">
                  <a:srgbClr val="000000">
                    <a:alpha val="43137"/>
                  </a:srgbClr>
                </a:outerShdw>
              </a:effectLst>
              <a:latin typeface="Big Caslon"/>
              <a:cs typeface="Big Caslon"/>
            </a:endParaRPr>
          </a:p>
        </p:txBody>
      </p:sp>
      <p:sp>
        <p:nvSpPr>
          <p:cNvPr id="3" name="Content Placeholder 2"/>
          <p:cNvSpPr>
            <a:spLocks noGrp="1"/>
          </p:cNvSpPr>
          <p:nvPr>
            <p:ph idx="1"/>
          </p:nvPr>
        </p:nvSpPr>
        <p:spPr/>
        <p:txBody>
          <a:bodyPr/>
          <a:lstStyle/>
          <a:p>
            <a:pPr algn="ctr">
              <a:buNone/>
            </a:pPr>
            <a:r>
              <a:rPr lang="en-US" i="1" dirty="0" smtClean="0">
                <a:effectLst>
                  <a:outerShdw blurRad="38100" dist="38100" dir="2700000" algn="tl">
                    <a:srgbClr val="000000">
                      <a:alpha val="43137"/>
                    </a:srgbClr>
                  </a:outerShdw>
                </a:effectLst>
              </a:rPr>
              <a:t>If you would like a free copy of this presentation, please email </a:t>
            </a:r>
            <a:r>
              <a:rPr lang="en-US" i="1" dirty="0" smtClean="0">
                <a:effectLst>
                  <a:outerShdw blurRad="38100" dist="38100" dir="2700000" algn="tl">
                    <a:srgbClr val="000000">
                      <a:alpha val="43137"/>
                    </a:srgbClr>
                  </a:outerShdw>
                </a:effectLst>
                <a:hlinkClick r:id="rId2"/>
              </a:rPr>
              <a:t>bill@billperry.tv</a:t>
            </a:r>
            <a:endParaRPr lang="en-US" dirty="0" smtClean="0">
              <a:effectLst>
                <a:outerShdw blurRad="38100" dist="38100" dir="2700000" algn="tl">
                  <a:srgbClr val="000000">
                    <a:alpha val="43137"/>
                  </a:srgbClr>
                </a:outerShdw>
              </a:effectLst>
            </a:endParaRPr>
          </a:p>
          <a:p>
            <a:pPr algn="ctr">
              <a:buNone/>
            </a:pPr>
            <a:endParaRPr lang="en-US" dirty="0" smtClean="0">
              <a:effectLst>
                <a:outerShdw blurRad="38100" dist="38100" dir="2700000" algn="tl">
                  <a:srgbClr val="000000">
                    <a:alpha val="43137"/>
                  </a:srgbClr>
                </a:outerShdw>
              </a:effectLst>
            </a:endParaRPr>
          </a:p>
          <a:p>
            <a:pPr algn="ctr">
              <a:buNone/>
            </a:pPr>
            <a:r>
              <a:rPr lang="en-US" i="1" dirty="0" smtClean="0">
                <a:effectLst>
                  <a:outerShdw blurRad="38100" dist="38100" dir="2700000" algn="tl">
                    <a:srgbClr val="000000">
                      <a:alpha val="43137"/>
                    </a:srgbClr>
                  </a:outerShdw>
                </a:effectLst>
              </a:rPr>
              <a:t>For free useful Kingdom resources, please visit </a:t>
            </a:r>
            <a:r>
              <a:rPr lang="en-US" i="1" dirty="0" smtClean="0">
                <a:effectLst>
                  <a:outerShdw blurRad="38100" dist="38100" dir="2700000" algn="tl">
                    <a:srgbClr val="000000">
                      <a:alpha val="43137"/>
                    </a:srgbClr>
                  </a:outerShdw>
                </a:effectLst>
                <a:hlinkClick r:id="rId3"/>
              </a:rPr>
              <a:t>www.KingdomServants.com</a:t>
            </a:r>
            <a:r>
              <a:rPr lang="en-US" i="1" dirty="0" smtClean="0">
                <a:effectLst>
                  <a:outerShdw blurRad="38100" dist="38100" dir="2700000" algn="tl">
                    <a:srgbClr val="000000">
                      <a:alpha val="43137"/>
                    </a:srgbClr>
                  </a:outerShdw>
                </a:effectLst>
              </a:rPr>
              <a:t> </a:t>
            </a:r>
            <a:endParaRPr lang="en-US" i="1" dirty="0">
              <a:effectLst>
                <a:outerShdw blurRad="38100" dist="38100" dir="2700000" algn="tl">
                  <a:srgbClr val="000000">
                    <a:alpha val="43137"/>
                  </a:srgbClr>
                </a:outerShdw>
              </a:effectLst>
            </a:endParaRPr>
          </a:p>
        </p:txBody>
      </p:sp>
      <p:pic>
        <p:nvPicPr>
          <p:cNvPr id="5" name="Picture 4" descr="image001.png"/>
          <p:cNvPicPr>
            <a:picLocks noChangeAspect="1"/>
          </p:cNvPicPr>
          <p:nvPr/>
        </p:nvPicPr>
        <p:blipFill>
          <a:blip r:embed="rId4"/>
          <a:stretch>
            <a:fillRect/>
          </a:stretch>
        </p:blipFill>
        <p:spPr>
          <a:xfrm>
            <a:off x="3184112" y="4688425"/>
            <a:ext cx="3681639" cy="1751805"/>
          </a:xfrm>
          <a:prstGeom prst="roundRect">
            <a:avLst>
              <a:gd name="adj" fmla="val 16667"/>
            </a:avLst>
          </a:prstGeom>
          <a:ln>
            <a:solidFill>
              <a:srgbClr val="EA157A"/>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comb/>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dirty="0"/>
          </a:p>
        </p:txBody>
      </p:sp>
      <p:sp>
        <p:nvSpPr>
          <p:cNvPr id="4" name="Title 3"/>
          <p:cNvSpPr>
            <a:spLocks noGrp="1"/>
          </p:cNvSpPr>
          <p:nvPr>
            <p:ph type="title"/>
          </p:nvPr>
        </p:nvSpPr>
        <p:spPr/>
        <p:txBody>
          <a:bodyPr/>
          <a:lstStyle/>
          <a:p>
            <a:r>
              <a:rPr lang="en-US" dirty="0" smtClean="0"/>
              <a:t>A Crash Course on ISM history</a:t>
            </a:r>
            <a:endParaRPr lang="en-US" dirty="0"/>
          </a:p>
        </p:txBody>
      </p:sp>
      <p:sp>
        <p:nvSpPr>
          <p:cNvPr id="6" name="TextBox 5"/>
          <p:cNvSpPr txBox="1"/>
          <p:nvPr/>
        </p:nvSpPr>
        <p:spPr>
          <a:xfrm>
            <a:off x="941495" y="2025512"/>
            <a:ext cx="7921855" cy="800219"/>
          </a:xfrm>
          <a:prstGeom prst="rect">
            <a:avLst/>
          </a:prstGeom>
          <a:noFill/>
        </p:spPr>
        <p:txBody>
          <a:bodyPr wrap="square" rtlCol="0">
            <a:spAutoFit/>
          </a:bodyPr>
          <a:lstStyle/>
          <a:p>
            <a:r>
              <a:rPr lang="en-US" sz="2300" i="1" dirty="0" smtClean="0">
                <a:effectLst>
                  <a:outerShdw blurRad="38100" dist="38100" dir="2700000" algn="tl">
                    <a:srgbClr val="000000">
                      <a:alpha val="43137"/>
                    </a:srgbClr>
                  </a:outerShdw>
                </a:effectLst>
                <a:latin typeface="Corbel"/>
                <a:cs typeface="Corbel"/>
              </a:rPr>
              <a:t>The first recorded international students attended British schools in the 1200-1300’s.</a:t>
            </a:r>
            <a:endParaRPr lang="en-US" sz="2300" i="1" dirty="0">
              <a:effectLst>
                <a:outerShdw blurRad="38100" dist="38100" dir="2700000" algn="tl">
                  <a:srgbClr val="000000">
                    <a:alpha val="43137"/>
                  </a:srgbClr>
                </a:outerShdw>
              </a:effectLst>
              <a:latin typeface="Corbel"/>
              <a:cs typeface="Corbel"/>
            </a:endParaRPr>
          </a:p>
        </p:txBody>
      </p:sp>
      <p:sp>
        <p:nvSpPr>
          <p:cNvPr id="7" name="TextBox 6"/>
          <p:cNvSpPr txBox="1"/>
          <p:nvPr/>
        </p:nvSpPr>
        <p:spPr>
          <a:xfrm>
            <a:off x="941495" y="2794953"/>
            <a:ext cx="7687262" cy="1107996"/>
          </a:xfrm>
          <a:prstGeom prst="rect">
            <a:avLst/>
          </a:prstGeom>
          <a:noFill/>
        </p:spPr>
        <p:txBody>
          <a:bodyPr wrap="square" rtlCol="0">
            <a:spAutoFit/>
          </a:bodyPr>
          <a:lstStyle/>
          <a:p>
            <a:r>
              <a:rPr lang="en-US" sz="2200" i="1" dirty="0" smtClean="0">
                <a:effectLst>
                  <a:outerShdw blurRad="38100" dist="38100" dir="2700000" algn="tl">
                    <a:srgbClr val="000000">
                      <a:alpha val="43137"/>
                    </a:srgbClr>
                  </a:outerShdw>
                </a:effectLst>
                <a:latin typeface="Corbel"/>
                <a:cs typeface="Corbel"/>
              </a:rPr>
              <a:t>The first international student in the US was probably Henry Obookiah from the Sandwich Islands who became a Christian in the early 1800’s.</a:t>
            </a:r>
            <a:endParaRPr lang="en-US" sz="2200" dirty="0">
              <a:effectLst>
                <a:outerShdw blurRad="38100" dist="38100" dir="2700000" algn="tl">
                  <a:srgbClr val="000000">
                    <a:alpha val="43137"/>
                  </a:srgbClr>
                </a:outerShdw>
              </a:effectLst>
              <a:latin typeface="Corbel"/>
              <a:cs typeface="Corbel"/>
            </a:endParaRPr>
          </a:p>
        </p:txBody>
      </p:sp>
      <p:sp>
        <p:nvSpPr>
          <p:cNvPr id="8" name="TextBox 7"/>
          <p:cNvSpPr txBox="1"/>
          <p:nvPr/>
        </p:nvSpPr>
        <p:spPr>
          <a:xfrm>
            <a:off x="941495" y="3941532"/>
            <a:ext cx="4251527" cy="1107996"/>
          </a:xfrm>
          <a:prstGeom prst="rect">
            <a:avLst/>
          </a:prstGeom>
          <a:noFill/>
        </p:spPr>
        <p:txBody>
          <a:bodyPr wrap="square" rtlCol="0">
            <a:spAutoFit/>
          </a:bodyPr>
          <a:lstStyle/>
          <a:p>
            <a:r>
              <a:rPr lang="en-US" sz="2200" i="1" dirty="0" smtClean="0">
                <a:effectLst>
                  <a:outerShdw blurRad="38100" dist="38100" dir="2700000" algn="tl">
                    <a:srgbClr val="000000">
                      <a:alpha val="43137"/>
                    </a:srgbClr>
                  </a:outerShdw>
                </a:effectLst>
              </a:rPr>
              <a:t>The modern phase of international                                                 students educated in the US began shortly after WW1.</a:t>
            </a:r>
            <a:endParaRPr lang="en-US" sz="2200" i="1" dirty="0">
              <a:effectLst>
                <a:outerShdw blurRad="38100" dist="38100" dir="2700000" algn="tl">
                  <a:srgbClr val="000000">
                    <a:alpha val="43137"/>
                  </a:srgbClr>
                </a:outerShdw>
              </a:effectLst>
            </a:endParaRPr>
          </a:p>
        </p:txBody>
      </p:sp>
      <p:sp>
        <p:nvSpPr>
          <p:cNvPr id="9" name="TextBox 8"/>
          <p:cNvSpPr txBox="1"/>
          <p:nvPr/>
        </p:nvSpPr>
        <p:spPr>
          <a:xfrm>
            <a:off x="941497" y="5091500"/>
            <a:ext cx="4284450" cy="1107996"/>
          </a:xfrm>
          <a:prstGeom prst="rect">
            <a:avLst/>
          </a:prstGeom>
          <a:noFill/>
        </p:spPr>
        <p:txBody>
          <a:bodyPr wrap="square" rtlCol="0">
            <a:spAutoFit/>
          </a:bodyPr>
          <a:lstStyle/>
          <a:p>
            <a:r>
              <a:rPr lang="en-US" sz="2200" i="1" dirty="0" smtClean="0">
                <a:effectLst>
                  <a:outerShdw blurRad="38100" dist="38100" dir="2700000" algn="tl">
                    <a:srgbClr val="000000">
                      <a:alpha val="43137"/>
                    </a:srgbClr>
                  </a:outerShdw>
                </a:effectLst>
                <a:latin typeface="Corbel"/>
                <a:cs typeface="Corbel"/>
              </a:rPr>
              <a:t>The number of international student                                                 topped 1 million for the first time in 2015.</a:t>
            </a:r>
            <a:endParaRPr lang="en-US" sz="2200" i="1" dirty="0">
              <a:effectLst>
                <a:outerShdw blurRad="38100" dist="38100" dir="2700000" algn="tl">
                  <a:srgbClr val="000000">
                    <a:alpha val="43137"/>
                  </a:srgbClr>
                </a:outerShdw>
              </a:effectLst>
              <a:latin typeface="Corbel"/>
              <a:cs typeface="Corbel"/>
            </a:endParaRPr>
          </a:p>
        </p:txBody>
      </p:sp>
      <p:pic>
        <p:nvPicPr>
          <p:cNvPr id="10" name="Picture 9"/>
          <p:cNvPicPr>
            <a:picLocks noChangeAspect="1"/>
          </p:cNvPicPr>
          <p:nvPr/>
        </p:nvPicPr>
        <p:blipFill>
          <a:blip r:embed="rId2"/>
          <a:stretch>
            <a:fillRect/>
          </a:stretch>
        </p:blipFill>
        <p:spPr>
          <a:xfrm>
            <a:off x="5193022" y="4506445"/>
            <a:ext cx="3638038" cy="2134315"/>
          </a:xfrm>
          <a:prstGeom prst="rect">
            <a:avLst/>
          </a:prstGeom>
        </p:spPr>
      </p:pic>
    </p:spTree>
  </p:cSld>
  <p:clrMapOvr>
    <a:masterClrMapping/>
  </p:clrMapOvr>
  <p:transition>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The Best Way Because It…</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marL="582930" indent="-514350">
              <a:buAutoNum type="arabicParenR"/>
            </a:pPr>
            <a:r>
              <a:rPr lang="en-US" dirty="0" smtClean="0">
                <a:effectLst>
                  <a:outerShdw blurRad="38100" dist="38100" dir="2700000" algn="tl">
                    <a:srgbClr val="000000">
                      <a:alpha val="43137"/>
                    </a:srgbClr>
                  </a:outerShdw>
                </a:effectLst>
              </a:rPr>
              <a:t>Has a Biblical outcome as its goal</a:t>
            </a:r>
          </a:p>
          <a:p>
            <a:pPr marL="582930" indent="-514350">
              <a:buAutoNum type="arabicParenR"/>
            </a:pPr>
            <a:r>
              <a:rPr lang="en-US" dirty="0" smtClean="0">
                <a:effectLst>
                  <a:outerShdw blurRad="38100" dist="38100" dir="2700000" algn="tl">
                    <a:srgbClr val="000000">
                      <a:alpha val="43137"/>
                    </a:srgbClr>
                  </a:outerShdw>
                </a:effectLst>
              </a:rPr>
              <a:t>Utilizes biblical methods</a:t>
            </a:r>
          </a:p>
          <a:p>
            <a:pPr marL="582930" indent="-514350">
              <a:buAutoNum type="arabicParenR"/>
            </a:pPr>
            <a:r>
              <a:rPr lang="en-US" dirty="0" smtClean="0">
                <a:effectLst>
                  <a:outerShdw blurRad="38100" dist="38100" dir="2700000" algn="tl">
                    <a:srgbClr val="000000">
                      <a:alpha val="43137"/>
                    </a:srgbClr>
                  </a:outerShdw>
                </a:effectLst>
              </a:rPr>
              <a:t>Incorporates a national strategy</a:t>
            </a:r>
          </a:p>
          <a:p>
            <a:pPr marL="582930" indent="-514350">
              <a:buAutoNum type="arabicParenR"/>
            </a:pPr>
            <a:r>
              <a:rPr lang="en-US" dirty="0" smtClean="0">
                <a:effectLst>
                  <a:outerShdw blurRad="38100" dist="38100" dir="2700000" algn="tl">
                    <a:srgbClr val="000000">
                      <a:alpha val="43137"/>
                    </a:srgbClr>
                  </a:outerShdw>
                </a:effectLst>
              </a:rPr>
              <a:t>Works with all the players on and off campus</a:t>
            </a:r>
          </a:p>
          <a:p>
            <a:pPr marL="582930" indent="-514350">
              <a:buAutoNum type="arabicParenR"/>
            </a:pPr>
            <a:r>
              <a:rPr lang="en-US" dirty="0" smtClean="0">
                <a:effectLst>
                  <a:outerShdw blurRad="38100" dist="38100" dir="2700000" algn="tl">
                    <a:srgbClr val="000000">
                      <a:alpha val="43137"/>
                    </a:srgbClr>
                  </a:outerShdw>
                </a:effectLst>
              </a:rPr>
              <a:t>Marshals the largest number of volunteers</a:t>
            </a:r>
          </a:p>
          <a:p>
            <a:pPr marL="582930" indent="-514350">
              <a:buAutoNum type="arabicParenR"/>
            </a:pPr>
            <a:r>
              <a:rPr lang="en-US" dirty="0" smtClean="0">
                <a:effectLst>
                  <a:outerShdw blurRad="38100" dist="38100" dir="2700000" algn="tl">
                    <a:srgbClr val="000000">
                      <a:alpha val="43137"/>
                    </a:srgbClr>
                  </a:outerShdw>
                </a:effectLst>
              </a:rPr>
              <a:t>Is cost effective</a:t>
            </a:r>
          </a:p>
          <a:p>
            <a:pPr marL="582930" indent="-514350">
              <a:buAutoNum type="arabicParenR"/>
            </a:pPr>
            <a:r>
              <a:rPr lang="en-US" dirty="0" smtClean="0">
                <a:effectLst>
                  <a:outerShdw blurRad="38100" dist="38100" dir="2700000" algn="tl">
                    <a:srgbClr val="000000">
                      <a:alpha val="43137"/>
                    </a:srgbClr>
                  </a:outerShdw>
                </a:effectLst>
              </a:rPr>
              <a:t>Is sustainable</a:t>
            </a:r>
          </a:p>
          <a:p>
            <a:pPr marL="582930" indent="-514350">
              <a:buAutoNum type="arabicParenR"/>
            </a:pPr>
            <a:r>
              <a:rPr lang="en-US" dirty="0" smtClean="0">
                <a:effectLst>
                  <a:outerShdw blurRad="38100" dist="38100" dir="2700000" algn="tl">
                    <a:srgbClr val="000000">
                      <a:alpha val="43137"/>
                    </a:srgbClr>
                  </a:outerShdw>
                </a:effectLst>
              </a:rPr>
              <a:t>Uses proven, effective resources</a:t>
            </a:r>
          </a:p>
          <a:p>
            <a:pPr marL="582930" indent="-514350">
              <a:buAutoNum type="arabicParenR"/>
            </a:pPr>
            <a:endParaRPr lang="en-US" dirty="0"/>
          </a:p>
        </p:txBody>
      </p:sp>
    </p:spTree>
  </p:cSld>
  <p:clrMapOvr>
    <a:masterClrMapping/>
  </p:clrMapOvr>
  <p:transition>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1) Biblical outcome as its goal</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endParaRPr lang="en-US" dirty="0" smtClean="0"/>
          </a:p>
          <a:p>
            <a:endParaRPr lang="en-US" dirty="0"/>
          </a:p>
        </p:txBody>
      </p:sp>
      <p:sp>
        <p:nvSpPr>
          <p:cNvPr id="6" name="TextBox 5"/>
          <p:cNvSpPr txBox="1"/>
          <p:nvPr/>
        </p:nvSpPr>
        <p:spPr>
          <a:xfrm>
            <a:off x="1587404" y="2682435"/>
            <a:ext cx="6262039" cy="1600438"/>
          </a:xfrm>
          <a:prstGeom prst="rect">
            <a:avLst/>
          </a:prstGeom>
          <a:noFill/>
        </p:spPr>
        <p:txBody>
          <a:bodyPr wrap="square" rtlCol="0">
            <a:spAutoFit/>
          </a:bodyPr>
          <a:lstStyle/>
          <a:p>
            <a:pPr algn="ctr">
              <a:buNone/>
            </a:pPr>
            <a:r>
              <a:rPr lang="en-US" sz="4000" i="1" dirty="0" smtClean="0">
                <a:ln>
                  <a:solidFill>
                    <a:srgbClr val="FFFF00"/>
                  </a:solidFill>
                </a:ln>
                <a:effectLst>
                  <a:outerShdw blurRad="38100" dist="38100" dir="2700000" algn="tl">
                    <a:srgbClr val="000000">
                      <a:alpha val="43137"/>
                    </a:srgbClr>
                  </a:outerShdw>
                </a:effectLst>
                <a:latin typeface="Big Caslon"/>
                <a:cs typeface="Big Caslon"/>
              </a:rPr>
              <a:t>What is the goal of history </a:t>
            </a:r>
          </a:p>
          <a:p>
            <a:pPr algn="ctr">
              <a:buNone/>
            </a:pPr>
            <a:r>
              <a:rPr lang="en-US" sz="4000" i="1" dirty="0" smtClean="0">
                <a:ln>
                  <a:solidFill>
                    <a:srgbClr val="FFFF00"/>
                  </a:solidFill>
                </a:ln>
                <a:effectLst>
                  <a:outerShdw blurRad="38100" dist="38100" dir="2700000" algn="tl">
                    <a:srgbClr val="000000">
                      <a:alpha val="43137"/>
                    </a:srgbClr>
                  </a:outerShdw>
                </a:effectLst>
                <a:latin typeface="Big Caslon"/>
                <a:cs typeface="Big Caslon"/>
              </a:rPr>
              <a:t>from God’s point of view?</a:t>
            </a:r>
          </a:p>
          <a:p>
            <a:endParaRPr lang="en-US" dirty="0"/>
          </a:p>
        </p:txBody>
      </p:sp>
    </p:spTree>
  </p:cSld>
  <p:clrMapOvr>
    <a:masterClrMapping/>
  </p:clrMapOvr>
  <mc:AlternateContent>
    <mc:Choice xmlns:mp="http://schemas.microsoft.com/office/mac/powerpoint/2008/main" Requires="mp">
      <mc:AlternateContent>
        <mc:Choice Requires="mp">
          <mp:transition>
            <mp:cube/>
          </mp:transition>
        </mc:Choice>
        <mc:Fallback xmlns:mp="http://schemas.microsoft.com/office/mac/powerpoint/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transition>
            <p:cover/>
          </p:transition>
        </mc:Fallback>
      </mc:AlternateContent>
    </mc:Choice>
    <mc:Fallback>
      <mc:AlternateContent>
        <mc:Choice Requires="mp">
          <p:transition>
            <p:cover/>
          </p:transition>
        </mc:Choice>
        <mc:Fallback xmlns:mp="http://schemas.microsoft.com/office/mac/powerpoint/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transition>
            <p:cover/>
          </p:transition>
        </mc:Fallback>
      </mc:AlternateContent>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6600"/>
                </a:solidFill>
                <a:effectLst>
                  <a:outerShdw blurRad="38100" dist="38100" dir="2700000" algn="tl">
                    <a:srgbClr val="000000">
                      <a:alpha val="43137"/>
                    </a:srgbClr>
                  </a:outerShdw>
                </a:effectLst>
              </a:rPr>
              <a:t>The Goal of History</a:t>
            </a:r>
            <a:endParaRPr lang="en-US" dirty="0">
              <a:solidFill>
                <a:srgbClr val="FF66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fontScale="92500" lnSpcReduction="10000"/>
          </a:bodyPr>
          <a:lstStyle/>
          <a:p>
            <a:r>
              <a:rPr lang="en-US" dirty="0" smtClean="0">
                <a:ln>
                  <a:solidFill>
                    <a:srgbClr val="FFFF00"/>
                  </a:solidFill>
                </a:ln>
                <a:effectLst>
                  <a:outerShdw blurRad="38100" dist="38100" dir="2700000" algn="tl">
                    <a:srgbClr val="000000">
                      <a:alpha val="43137"/>
                    </a:srgbClr>
                  </a:outerShdw>
                </a:effectLst>
              </a:rPr>
              <a:t>Revelation 5:9-12</a:t>
            </a:r>
          </a:p>
          <a:p>
            <a:pPr>
              <a:buNone/>
            </a:pPr>
            <a:r>
              <a:rPr lang="en-US" sz="2588" dirty="0" smtClean="0">
                <a:latin typeface="Arial Narrow"/>
                <a:cs typeface="Arial Narrow"/>
              </a:rPr>
              <a:t>	</a:t>
            </a:r>
            <a:r>
              <a:rPr lang="en-US" sz="2588" b="1" dirty="0" smtClean="0">
                <a:effectLst>
                  <a:outerShdw blurRad="38100" dist="38100" dir="2700000" algn="tl">
                    <a:srgbClr val="000000">
                      <a:alpha val="43137"/>
                    </a:srgbClr>
                  </a:outerShdw>
                </a:effectLst>
                <a:latin typeface="Big Caslon"/>
                <a:cs typeface="Big Caslon"/>
              </a:rPr>
              <a:t>And they sang a new song, saying: “You are worthy to take the scroll, and to open its seals; for you were slain, and have redeemed us to God by your blood out of every tribe and tongue and people and nation, and have made us kings and priests to our God; and we shall reign on the earth.” Then I looked, and I heard the voice of many angels around the throne, the living creatures, and the elders; and the number of them was ten thousand times ten thousand, and thousands of thousands, saying with a loud voice: “Worthy is the Lamb who was slain to receive power and riches and wisdom, and strength and honor and glory and blessing!”</a:t>
            </a:r>
            <a:endParaRPr lang="en-US" sz="2588" b="1" dirty="0">
              <a:effectLst>
                <a:outerShdw blurRad="38100" dist="38100" dir="2700000" algn="tl">
                  <a:srgbClr val="000000">
                    <a:alpha val="43137"/>
                  </a:srgbClr>
                </a:outerShdw>
              </a:effectLst>
              <a:latin typeface="Big Caslon"/>
              <a:cs typeface="Big Caslon"/>
            </a:endParaRPr>
          </a:p>
        </p:txBody>
      </p:sp>
      <p:pic>
        <p:nvPicPr>
          <p:cNvPr id="4" name="Picture 3"/>
          <p:cNvPicPr>
            <a:picLocks noChangeAspect="1"/>
          </p:cNvPicPr>
          <p:nvPr/>
        </p:nvPicPr>
        <p:blipFill>
          <a:blip r:embed="rId2"/>
          <a:stretch>
            <a:fillRect/>
          </a:stretch>
        </p:blipFill>
        <p:spPr>
          <a:xfrm>
            <a:off x="6264352" y="226792"/>
            <a:ext cx="2638799" cy="1951296"/>
          </a:xfrm>
          <a:prstGeom prst="rect">
            <a:avLst/>
          </a:prstGeom>
        </p:spPr>
      </p:pic>
    </p:spTree>
  </p:cSld>
  <p:clrMapOvr>
    <a:masterClrMapping/>
  </p:clrMapOvr>
  <p:transition>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Metro.thmx</Template>
  <TotalTime>455</TotalTime>
  <Words>2405</Words>
  <Application>Microsoft Macintosh PowerPoint</Application>
  <PresentationFormat>On-screen Show (4:3)</PresentationFormat>
  <Paragraphs>244</Paragraphs>
  <Slides>51</Slides>
  <Notes>0</Notes>
  <HiddenSlides>0</HiddenSlides>
  <MMClips>0</MMClips>
  <ScaleCrop>false</ScaleCrop>
  <HeadingPairs>
    <vt:vector size="4" baseType="variant">
      <vt:variant>
        <vt:lpstr>Design Template</vt:lpstr>
      </vt:variant>
      <vt:variant>
        <vt:i4>1</vt:i4>
      </vt:variant>
      <vt:variant>
        <vt:lpstr>Slide Titles</vt:lpstr>
      </vt:variant>
      <vt:variant>
        <vt:i4>51</vt:i4>
      </vt:variant>
    </vt:vector>
  </HeadingPairs>
  <TitlesOfParts>
    <vt:vector size="52" baseType="lpstr">
      <vt:lpstr>Metro</vt:lpstr>
      <vt:lpstr>The best way  to reach out  to international students on campus</vt:lpstr>
      <vt:lpstr>A Crash Course on ISM history</vt:lpstr>
      <vt:lpstr>A Crash Course on ISM history</vt:lpstr>
      <vt:lpstr>A Crash Course on ISM history</vt:lpstr>
      <vt:lpstr>A Crash Course on ISM history</vt:lpstr>
      <vt:lpstr>A Crash Course on ISM history</vt:lpstr>
      <vt:lpstr>The Best Way Because It…</vt:lpstr>
      <vt:lpstr>1) Biblical outcome as its goal</vt:lpstr>
      <vt:lpstr>The Goal of History</vt:lpstr>
      <vt:lpstr>The Goal of History</vt:lpstr>
      <vt:lpstr>History meets the future!</vt:lpstr>
      <vt:lpstr>2) Biblical Methods</vt:lpstr>
      <vt:lpstr>2) Biblical Methods</vt:lpstr>
      <vt:lpstr>2) Biblical Methods</vt:lpstr>
      <vt:lpstr>2) Biblical Methods</vt:lpstr>
      <vt:lpstr>2) Biblical Methods</vt:lpstr>
      <vt:lpstr>2) Biblical Methods</vt:lpstr>
      <vt:lpstr>The Engel’s Scale</vt:lpstr>
      <vt:lpstr>The Engel’s Scale</vt:lpstr>
      <vt:lpstr>The Engel’s Scale</vt:lpstr>
      <vt:lpstr>Slide 21</vt:lpstr>
      <vt:lpstr>Slide 22</vt:lpstr>
      <vt:lpstr>Slide 23</vt:lpstr>
      <vt:lpstr>Slide 24</vt:lpstr>
      <vt:lpstr>Slide 25</vt:lpstr>
      <vt:lpstr>3) National Strategy</vt:lpstr>
      <vt:lpstr>3) National Strategy</vt:lpstr>
      <vt:lpstr>4) Works with all the players on and off campus</vt:lpstr>
      <vt:lpstr>4) Works with all the players on and off campus</vt:lpstr>
      <vt:lpstr>   At  the </vt:lpstr>
      <vt:lpstr>   At  the </vt:lpstr>
      <vt:lpstr>   At  the </vt:lpstr>
      <vt:lpstr> All players in partnership</vt:lpstr>
      <vt:lpstr> All players in partnership</vt:lpstr>
      <vt:lpstr> All players in partnership</vt:lpstr>
      <vt:lpstr>5) Largest number of volunteers</vt:lpstr>
      <vt:lpstr>5) Largest number of volunteers</vt:lpstr>
      <vt:lpstr>5) Largest number of volunteers</vt:lpstr>
      <vt:lpstr>5) Largest number of volunteers</vt:lpstr>
      <vt:lpstr>6) Cost effective</vt:lpstr>
      <vt:lpstr>6) Cost effective</vt:lpstr>
      <vt:lpstr>7) Sustainable</vt:lpstr>
      <vt:lpstr>8) Uses proven, useful resources </vt:lpstr>
      <vt:lpstr> Consider</vt:lpstr>
      <vt:lpstr> Consider</vt:lpstr>
      <vt:lpstr> Consider</vt:lpstr>
      <vt:lpstr>Conclusion</vt:lpstr>
      <vt:lpstr>Conclusion</vt:lpstr>
      <vt:lpstr>Conclusion</vt:lpstr>
      <vt:lpstr>Think about it</vt:lpstr>
      <vt:lpstr>Last but not least</vt:lpstr>
    </vt:vector>
  </TitlesOfParts>
  <Company>Interface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best way  to reach out  to international students on campus</dc:title>
  <dc:creator>Bill Perry</dc:creator>
  <cp:lastModifiedBy>Bill Perry</cp:lastModifiedBy>
  <cp:revision>37</cp:revision>
  <dcterms:created xsi:type="dcterms:W3CDTF">2016-10-21T16:53:01Z</dcterms:created>
  <dcterms:modified xsi:type="dcterms:W3CDTF">2016-10-21T16:55:44Z</dcterms:modified>
</cp:coreProperties>
</file>