
<file path=[Content_Types].xml><?xml version="1.0" encoding="utf-8"?>
<Types xmlns="http://schemas.openxmlformats.org/package/2006/content-types">
  <Override PartName="/ppt/slides/slide45.xml" ContentType="application/vnd.openxmlformats-officedocument.presentationml.slide+xml"/>
  <Override PartName="/ppt/slides/slide53.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slides/slide54.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32" r:id="rId1"/>
  </p:sldMasterIdLst>
  <p:handoutMasterIdLst>
    <p:handoutMasterId r:id="rId56"/>
  </p:handoutMasterIdLst>
  <p:sldIdLst>
    <p:sldId id="256" r:id="rId2"/>
    <p:sldId id="257" r:id="rId3"/>
    <p:sldId id="258" r:id="rId4"/>
    <p:sldId id="320" r:id="rId5"/>
    <p:sldId id="319" r:id="rId6"/>
    <p:sldId id="259" r:id="rId7"/>
    <p:sldId id="328" r:id="rId8"/>
    <p:sldId id="265" r:id="rId9"/>
    <p:sldId id="321" r:id="rId10"/>
    <p:sldId id="329" r:id="rId11"/>
    <p:sldId id="262" r:id="rId12"/>
    <p:sldId id="322" r:id="rId13"/>
    <p:sldId id="330" r:id="rId14"/>
    <p:sldId id="264" r:id="rId15"/>
    <p:sldId id="263" r:id="rId16"/>
    <p:sldId id="267" r:id="rId17"/>
    <p:sldId id="332" r:id="rId18"/>
    <p:sldId id="331" r:id="rId19"/>
    <p:sldId id="333" r:id="rId20"/>
    <p:sldId id="269" r:id="rId21"/>
    <p:sldId id="271" r:id="rId22"/>
    <p:sldId id="323" r:id="rId23"/>
    <p:sldId id="273" r:id="rId24"/>
    <p:sldId id="274" r:id="rId25"/>
    <p:sldId id="324" r:id="rId26"/>
    <p:sldId id="325" r:id="rId27"/>
    <p:sldId id="276" r:id="rId28"/>
    <p:sldId id="277" r:id="rId29"/>
    <p:sldId id="283" r:id="rId30"/>
    <p:sldId id="284" r:id="rId31"/>
    <p:sldId id="285" r:id="rId32"/>
    <p:sldId id="286" r:id="rId33"/>
    <p:sldId id="289" r:id="rId34"/>
    <p:sldId id="334" r:id="rId35"/>
    <p:sldId id="335" r:id="rId36"/>
    <p:sldId id="291" r:id="rId37"/>
    <p:sldId id="293" r:id="rId38"/>
    <p:sldId id="296" r:id="rId39"/>
    <p:sldId id="297" r:id="rId40"/>
    <p:sldId id="298" r:id="rId41"/>
    <p:sldId id="300" r:id="rId42"/>
    <p:sldId id="336" r:id="rId43"/>
    <p:sldId id="313" r:id="rId44"/>
    <p:sldId id="318" r:id="rId45"/>
    <p:sldId id="301" r:id="rId46"/>
    <p:sldId id="302" r:id="rId47"/>
    <p:sldId id="326" r:id="rId48"/>
    <p:sldId id="316" r:id="rId49"/>
    <p:sldId id="307" r:id="rId50"/>
    <p:sldId id="327" r:id="rId51"/>
    <p:sldId id="306" r:id="rId52"/>
    <p:sldId id="308" r:id="rId53"/>
    <p:sldId id="315" r:id="rId54"/>
    <p:sldId id="312"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CCCC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18" d="100"/>
          <a:sy n="118" d="100"/>
        </p:scale>
        <p:origin x="-2176" y="-7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6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A6494F-1474-400B-A30D-2910EE328512}" type="datetimeFigureOut">
              <a:rPr lang="en-US" smtClean="0"/>
              <a:pPr/>
              <a:t>11/15/16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6B720D-18A9-42ED-A743-553F60AAE57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75348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FA251D9-94C7-7645-B91A-91F15CF394F6}" type="datetimeFigureOut">
              <a:rPr lang="en-US" smtClean="0"/>
              <a:pPr/>
              <a:t>11/15/16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BF33E39-F0FC-1F47-9697-875706826E0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A251D9-94C7-7645-B91A-91F15CF394F6}" type="datetimeFigureOut">
              <a:rPr lang="en-US" smtClean="0"/>
              <a:pPr/>
              <a:t>11/15/16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F33E39-F0FC-1F47-9697-875706826E0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A251D9-94C7-7645-B91A-91F15CF394F6}" type="datetimeFigureOut">
              <a:rPr lang="en-US" smtClean="0"/>
              <a:pPr/>
              <a:t>11/15/16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F33E39-F0FC-1F47-9697-875706826E0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6">
                    <a:lumMod val="60000"/>
                    <a:lumOff val="40000"/>
                  </a:schemeClr>
                </a:solidFil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lnSpc>
                <a:spcPct val="150000"/>
              </a:lnSpc>
              <a:defRPr sz="3100">
                <a:solidFill>
                  <a:schemeClr val="accent1">
                    <a:lumMod val="60000"/>
                    <a:lumOff val="40000"/>
                  </a:schemeClr>
                </a:solidFill>
              </a:defRPr>
            </a:lvl1pPr>
            <a:lvl2pPr>
              <a:defRPr>
                <a:solidFill>
                  <a:schemeClr val="accent4">
                    <a:lumMod val="40000"/>
                    <a:lumOff val="60000"/>
                  </a:schemeClr>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AFA251D9-94C7-7645-B91A-91F15CF394F6}" type="datetimeFigureOut">
              <a:rPr lang="en-US" smtClean="0"/>
              <a:pPr/>
              <a:t>11/15/16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F33E39-F0FC-1F47-9697-875706826E0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A251D9-94C7-7645-B91A-91F15CF394F6}" type="datetimeFigureOut">
              <a:rPr lang="en-US" smtClean="0"/>
              <a:pPr/>
              <a:t>11/15/16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F33E39-F0FC-1F47-9697-875706826E0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A251D9-94C7-7645-B91A-91F15CF394F6}" type="datetimeFigureOut">
              <a:rPr lang="en-US" smtClean="0"/>
              <a:pPr/>
              <a:t>11/15/16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F33E39-F0FC-1F47-9697-875706826E0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FA251D9-94C7-7645-B91A-91F15CF394F6}" type="datetimeFigureOut">
              <a:rPr lang="en-US" smtClean="0"/>
              <a:pPr/>
              <a:t>11/15/16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F33E39-F0FC-1F47-9697-875706826E0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FA251D9-94C7-7645-B91A-91F15CF394F6}" type="datetimeFigureOut">
              <a:rPr lang="en-US" smtClean="0"/>
              <a:pPr/>
              <a:t>11/15/16</a:t>
            </a:fld>
            <a:endParaRPr lang="en-US" dirty="0"/>
          </a:p>
        </p:txBody>
      </p:sp>
      <p:sp>
        <p:nvSpPr>
          <p:cNvPr id="8" name="Slide Number Placeholder 7"/>
          <p:cNvSpPr>
            <a:spLocks noGrp="1"/>
          </p:cNvSpPr>
          <p:nvPr>
            <p:ph type="sldNum" sz="quarter" idx="11"/>
          </p:nvPr>
        </p:nvSpPr>
        <p:spPr/>
        <p:txBody>
          <a:bodyPr/>
          <a:lstStyle/>
          <a:p>
            <a:fld id="{BBF33E39-F0FC-1F47-9697-875706826E0C}"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251D9-94C7-7645-B91A-91F15CF394F6}" type="datetimeFigureOut">
              <a:rPr lang="en-US" smtClean="0"/>
              <a:pPr/>
              <a:t>11/15/16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F33E39-F0FC-1F47-9697-875706826E0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A251D9-94C7-7645-B91A-91F15CF394F6}" type="datetimeFigureOut">
              <a:rPr lang="en-US" smtClean="0"/>
              <a:pPr/>
              <a:t>11/15/16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BBF33E39-F0FC-1F47-9697-875706826E0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FA251D9-94C7-7645-B91A-91F15CF394F6}" type="datetimeFigureOut">
              <a:rPr lang="en-US" smtClean="0"/>
              <a:pPr/>
              <a:t>11/15/16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F33E39-F0FC-1F47-9697-875706826E0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FA251D9-94C7-7645-B91A-91F15CF394F6}" type="datetimeFigureOut">
              <a:rPr lang="en-US" smtClean="0"/>
              <a:pPr/>
              <a:t>11/15/16</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BF33E39-F0FC-1F47-9697-875706826E0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560" y="633045"/>
            <a:ext cx="4544786" cy="4583723"/>
          </a:xfrm>
        </p:spPr>
        <p:txBody>
          <a:bodyPr>
            <a:normAutofit fontScale="90000"/>
          </a:bodyPr>
          <a:lstStyle/>
          <a:p>
            <a:pPr algn="ctr"/>
            <a:r>
              <a:rPr lang="en-US" sz="6000" b="1" dirty="0" smtClean="0">
                <a:solidFill>
                  <a:schemeClr val="accent6">
                    <a:lumMod val="20000"/>
                    <a:lumOff val="80000"/>
                  </a:schemeClr>
                </a:solidFill>
                <a:latin typeface="Century Schoolbook"/>
                <a:cs typeface="Century Schoolbook"/>
              </a:rPr>
              <a:t>The </a:t>
            </a:r>
            <a:br>
              <a:rPr lang="en-US" sz="6000" b="1" dirty="0" smtClean="0">
                <a:solidFill>
                  <a:schemeClr val="accent6">
                    <a:lumMod val="20000"/>
                    <a:lumOff val="80000"/>
                  </a:schemeClr>
                </a:solidFill>
                <a:latin typeface="Century Schoolbook"/>
                <a:cs typeface="Century Schoolbook"/>
              </a:rPr>
            </a:br>
            <a:r>
              <a:rPr lang="en-US" sz="6000" b="1" dirty="0" smtClean="0">
                <a:solidFill>
                  <a:schemeClr val="accent6">
                    <a:lumMod val="20000"/>
                    <a:lumOff val="80000"/>
                  </a:schemeClr>
                </a:solidFill>
                <a:latin typeface="Century Schoolbook"/>
                <a:cs typeface="Century Schoolbook"/>
              </a:rPr>
              <a:t>Kingdom </a:t>
            </a:r>
            <a:br>
              <a:rPr lang="en-US" sz="6000" b="1" dirty="0" smtClean="0">
                <a:solidFill>
                  <a:schemeClr val="accent6">
                    <a:lumMod val="20000"/>
                    <a:lumOff val="80000"/>
                  </a:schemeClr>
                </a:solidFill>
                <a:latin typeface="Century Schoolbook"/>
                <a:cs typeface="Century Schoolbook"/>
              </a:rPr>
            </a:br>
            <a:r>
              <a:rPr lang="en-US" sz="6000" b="1" dirty="0" smtClean="0">
                <a:solidFill>
                  <a:schemeClr val="accent6">
                    <a:lumMod val="20000"/>
                    <a:lumOff val="80000"/>
                  </a:schemeClr>
                </a:solidFill>
                <a:latin typeface="Century Schoolbook"/>
                <a:cs typeface="Century Schoolbook"/>
              </a:rPr>
              <a:t>of God </a:t>
            </a:r>
            <a:r>
              <a:rPr lang="en-US" b="1" dirty="0" smtClean="0">
                <a:latin typeface="Century Schoolbook"/>
                <a:cs typeface="Century Schoolbook"/>
              </a:rPr>
              <a:t/>
            </a:r>
            <a:br>
              <a:rPr lang="en-US" b="1" dirty="0" smtClean="0">
                <a:latin typeface="Century Schoolbook"/>
                <a:cs typeface="Century Schoolbook"/>
              </a:rPr>
            </a:br>
            <a:r>
              <a:rPr lang="en-US" b="1" dirty="0" smtClean="0">
                <a:latin typeface="Century Schoolbook"/>
                <a:cs typeface="Century Schoolbook"/>
              </a:rPr>
              <a:t/>
            </a:r>
            <a:br>
              <a:rPr lang="en-US" b="1" dirty="0" smtClean="0">
                <a:latin typeface="Century Schoolbook"/>
                <a:cs typeface="Century Schoolbook"/>
              </a:rPr>
            </a:br>
            <a:r>
              <a:rPr lang="en-US" sz="4900" b="1" dirty="0" smtClean="0">
                <a:latin typeface="Century Schoolbook"/>
                <a:cs typeface="Century Schoolbook"/>
              </a:rPr>
              <a:t>Opposition</a:t>
            </a:r>
            <a:r>
              <a:rPr lang="en-US" sz="5300" b="1" dirty="0" smtClean="0">
                <a:latin typeface="Century Schoolbook"/>
                <a:cs typeface="Century Schoolbook"/>
              </a:rPr>
              <a:t> </a:t>
            </a:r>
            <a:r>
              <a:rPr lang="en-US" sz="4900" b="1" dirty="0" smtClean="0">
                <a:latin typeface="Century Schoolbook"/>
                <a:cs typeface="Century Schoolbook"/>
              </a:rPr>
              <a:t/>
            </a:r>
            <a:br>
              <a:rPr lang="en-US" sz="4900" b="1" dirty="0" smtClean="0">
                <a:latin typeface="Century Schoolbook"/>
                <a:cs typeface="Century Schoolbook"/>
              </a:rPr>
            </a:br>
            <a:r>
              <a:rPr lang="en-US" sz="3600" b="1" dirty="0" smtClean="0">
                <a:latin typeface="Century Schoolbook"/>
                <a:cs typeface="Century Schoolbook"/>
              </a:rPr>
              <a:t>Round 2</a:t>
            </a:r>
            <a:endParaRPr lang="en-US" b="1" dirty="0">
              <a:latin typeface="Century Schoolbook"/>
              <a:cs typeface="Century Schoolbook"/>
            </a:endParaRPr>
          </a:p>
        </p:txBody>
      </p:sp>
      <p:sp>
        <p:nvSpPr>
          <p:cNvPr id="3" name="Subtitle 2"/>
          <p:cNvSpPr>
            <a:spLocks noGrp="1"/>
          </p:cNvSpPr>
          <p:nvPr>
            <p:ph type="subTitle" idx="1"/>
          </p:nvPr>
        </p:nvSpPr>
        <p:spPr>
          <a:xfrm>
            <a:off x="1415845" y="4366851"/>
            <a:ext cx="2582845" cy="1510822"/>
          </a:xfrm>
        </p:spPr>
        <p:txBody>
          <a:bodyPr/>
          <a:lstStyle/>
          <a:p>
            <a:pPr algn="ctr">
              <a:spcBef>
                <a:spcPts val="0"/>
              </a:spcBef>
            </a:pPr>
            <a:r>
              <a:rPr lang="en-US" b="1" dirty="0" smtClean="0">
                <a:solidFill>
                  <a:schemeClr val="accent6">
                    <a:lumMod val="40000"/>
                    <a:lumOff val="60000"/>
                  </a:schemeClr>
                </a:solidFill>
              </a:rPr>
              <a:t>Bill Perry     </a:t>
            </a:r>
          </a:p>
        </p:txBody>
      </p:sp>
      <p:pic>
        <p:nvPicPr>
          <p:cNvPr id="5" name="Picture 4"/>
          <p:cNvPicPr>
            <a:picLocks noChangeAspect="1"/>
          </p:cNvPicPr>
          <p:nvPr/>
        </p:nvPicPr>
        <p:blipFill>
          <a:blip r:embed="rId2"/>
          <a:stretch>
            <a:fillRect/>
          </a:stretch>
        </p:blipFill>
        <p:spPr>
          <a:xfrm>
            <a:off x="4808483" y="1821804"/>
            <a:ext cx="4004412" cy="1987190"/>
          </a:xfrm>
          <a:prstGeom prst="rect">
            <a:avLst/>
          </a:prstGeom>
          <a:solidFill>
            <a:srgbClr val="98604A"/>
          </a:solidFill>
          <a:ln w="6350" cap="flat" cmpd="sng" algn="ctr">
            <a:solidFill>
              <a:srgbClr val="694F36"/>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600" dirty="0">
              <a:latin typeface="Century Schoolbook"/>
              <a:cs typeface="Century Schoolbook"/>
            </a:endParaRPr>
          </a:p>
        </p:txBody>
      </p:sp>
      <p:sp>
        <p:nvSpPr>
          <p:cNvPr id="4" name="Text Placeholder 3"/>
          <p:cNvSpPr>
            <a:spLocks noGrp="1"/>
          </p:cNvSpPr>
          <p:nvPr>
            <p:ph type="body" idx="1"/>
          </p:nvPr>
        </p:nvSpPr>
        <p:spPr/>
        <p:txBody>
          <a:bodyPr>
            <a:normAutofit/>
          </a:bodyPr>
          <a:lstStyle/>
          <a:p>
            <a:r>
              <a:rPr lang="en-US" sz="3000" dirty="0" smtClean="0">
                <a:solidFill>
                  <a:srgbClr val="FFFF00"/>
                </a:solidFill>
              </a:rPr>
              <a:t>Acts 5:17-18</a:t>
            </a:r>
            <a:endParaRPr lang="en-US" sz="3000" dirty="0">
              <a:solidFill>
                <a:srgbClr val="FFFF00"/>
              </a:solidFill>
            </a:endParaRPr>
          </a:p>
        </p:txBody>
      </p:sp>
      <p:sp>
        <p:nvSpPr>
          <p:cNvPr id="5" name="Text Placeholder 4"/>
          <p:cNvSpPr>
            <a:spLocks noGrp="1"/>
          </p:cNvSpPr>
          <p:nvPr>
            <p:ph type="body" sz="half" idx="3"/>
          </p:nvPr>
        </p:nvSpPr>
        <p:spPr/>
        <p:txBody>
          <a:bodyPr/>
          <a:lstStyle/>
          <a:p>
            <a:r>
              <a:rPr lang="en-US" sz="3000" dirty="0" smtClean="0">
                <a:solidFill>
                  <a:srgbClr val="FFFF00"/>
                </a:solidFill>
              </a:rPr>
              <a:t>Comment</a:t>
            </a:r>
            <a:endParaRPr lang="en-US" sz="3000" dirty="0">
              <a:solidFill>
                <a:srgbClr val="FFFF00"/>
              </a:solidFill>
            </a:endParaRPr>
          </a:p>
        </p:txBody>
      </p:sp>
      <p:sp>
        <p:nvSpPr>
          <p:cNvPr id="3" name="Content Placeholder 2"/>
          <p:cNvSpPr>
            <a:spLocks noGrp="1"/>
          </p:cNvSpPr>
          <p:nvPr>
            <p:ph sz="quarter" idx="2"/>
          </p:nvPr>
        </p:nvSpPr>
        <p:spPr/>
        <p:txBody>
          <a:bodyPr>
            <a:normAutofit/>
          </a:bodyPr>
          <a:lstStyle/>
          <a:p>
            <a:pPr>
              <a:buNone/>
            </a:pPr>
            <a:r>
              <a:rPr lang="en-US" dirty="0" smtClean="0"/>
              <a:t>Then the high priest rose </a:t>
            </a:r>
          </a:p>
          <a:p>
            <a:pPr>
              <a:buNone/>
            </a:pPr>
            <a:r>
              <a:rPr lang="en-US" dirty="0" smtClean="0"/>
              <a:t>up, and all those who were </a:t>
            </a:r>
          </a:p>
          <a:p>
            <a:pPr>
              <a:buNone/>
            </a:pPr>
            <a:r>
              <a:rPr lang="en-US" dirty="0" smtClean="0"/>
              <a:t>with him (which is the sect </a:t>
            </a:r>
          </a:p>
          <a:p>
            <a:pPr>
              <a:buNone/>
            </a:pPr>
            <a:r>
              <a:rPr lang="en-US" dirty="0" smtClean="0"/>
              <a:t>of the Sadducees), and they </a:t>
            </a:r>
          </a:p>
          <a:p>
            <a:pPr>
              <a:buNone/>
            </a:pPr>
            <a:r>
              <a:rPr lang="en-US" dirty="0" smtClean="0"/>
              <a:t>were filled with jealousy, </a:t>
            </a:r>
          </a:p>
          <a:p>
            <a:pPr>
              <a:buNone/>
            </a:pPr>
            <a:r>
              <a:rPr lang="en-US" dirty="0" smtClean="0"/>
              <a:t>and laid their hands on the </a:t>
            </a:r>
          </a:p>
          <a:p>
            <a:pPr>
              <a:buNone/>
            </a:pPr>
            <a:r>
              <a:rPr lang="en-US" dirty="0" smtClean="0"/>
              <a:t>apostles and put them in </a:t>
            </a:r>
          </a:p>
          <a:p>
            <a:pPr>
              <a:buNone/>
            </a:pPr>
            <a:r>
              <a:rPr lang="en-US" i="1" u="sng" dirty="0" smtClean="0"/>
              <a:t>the</a:t>
            </a:r>
            <a:r>
              <a:rPr lang="en-US" dirty="0" smtClean="0"/>
              <a:t> </a:t>
            </a:r>
            <a:r>
              <a:rPr lang="en-US" i="1" u="sng" dirty="0" smtClean="0"/>
              <a:t>common</a:t>
            </a:r>
            <a:r>
              <a:rPr lang="en-US" dirty="0" smtClean="0"/>
              <a:t> </a:t>
            </a:r>
            <a:r>
              <a:rPr lang="en-US" i="1" u="sng" dirty="0" smtClean="0"/>
              <a:t>prison</a:t>
            </a:r>
            <a:r>
              <a:rPr lang="en-US" dirty="0" smtClean="0"/>
              <a:t>.</a:t>
            </a:r>
          </a:p>
          <a:p>
            <a:pPr algn="ctr">
              <a:buNone/>
            </a:pPr>
            <a:endParaRPr lang="en-US" sz="500" dirty="0" smtClean="0"/>
          </a:p>
        </p:txBody>
      </p:sp>
      <p:sp>
        <p:nvSpPr>
          <p:cNvPr id="6" name="Content Placeholder 5"/>
          <p:cNvSpPr>
            <a:spLocks noGrp="1"/>
          </p:cNvSpPr>
          <p:nvPr>
            <p:ph sz="quarter" idx="4"/>
          </p:nvPr>
        </p:nvSpPr>
        <p:spPr/>
        <p:txBody>
          <a:bodyPr/>
          <a:lstStyle/>
          <a:p>
            <a:pPr>
              <a:buNone/>
            </a:pPr>
            <a:r>
              <a:rPr lang="en-US" sz="2600" b="1" i="1" dirty="0" smtClean="0">
                <a:solidFill>
                  <a:schemeClr val="accent6">
                    <a:lumMod val="60000"/>
                    <a:lumOff val="40000"/>
                  </a:schemeClr>
                </a:solidFill>
                <a:latin typeface="Calisto MT"/>
                <a:cs typeface="Calisto MT"/>
              </a:rPr>
              <a:t>The common prison may </a:t>
            </a:r>
          </a:p>
          <a:p>
            <a:pPr>
              <a:buNone/>
            </a:pPr>
            <a:r>
              <a:rPr lang="en-US" sz="2600" b="1" i="1" dirty="0" smtClean="0">
                <a:solidFill>
                  <a:schemeClr val="accent6">
                    <a:lumMod val="60000"/>
                    <a:lumOff val="40000"/>
                  </a:schemeClr>
                </a:solidFill>
                <a:latin typeface="Calisto MT"/>
                <a:cs typeface="Calisto MT"/>
              </a:rPr>
              <a:t>have looked something like </a:t>
            </a:r>
          </a:p>
          <a:p>
            <a:pPr>
              <a:buNone/>
            </a:pPr>
            <a:r>
              <a:rPr lang="en-US" sz="2600" b="1" i="1" dirty="0" smtClean="0">
                <a:solidFill>
                  <a:schemeClr val="accent6">
                    <a:lumMod val="60000"/>
                    <a:lumOff val="40000"/>
                  </a:schemeClr>
                </a:solidFill>
                <a:latin typeface="Calisto MT"/>
                <a:cs typeface="Calisto MT"/>
              </a:rPr>
              <a:t>this:</a:t>
            </a:r>
          </a:p>
          <a:p>
            <a:endParaRPr lang="en-US" dirty="0"/>
          </a:p>
        </p:txBody>
      </p:sp>
      <p:pic>
        <p:nvPicPr>
          <p:cNvPr id="7" name="Picture 6"/>
          <p:cNvPicPr>
            <a:picLocks noChangeAspect="1"/>
          </p:cNvPicPr>
          <p:nvPr/>
        </p:nvPicPr>
        <p:blipFill>
          <a:blip r:embed="rId2"/>
          <a:stretch>
            <a:fillRect/>
          </a:stretch>
        </p:blipFill>
        <p:spPr>
          <a:xfrm>
            <a:off x="4697370" y="2953825"/>
            <a:ext cx="3841794" cy="2504850"/>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5:19-20</a:t>
            </a:r>
            <a:endParaRPr lang="en-US" dirty="0">
              <a:latin typeface="Century Schoolbook"/>
              <a:cs typeface="Century Schoolbook"/>
            </a:endParaRPr>
          </a:p>
        </p:txBody>
      </p:sp>
      <p:sp>
        <p:nvSpPr>
          <p:cNvPr id="3" name="Content Placeholder 2"/>
          <p:cNvSpPr>
            <a:spLocks noGrp="1"/>
          </p:cNvSpPr>
          <p:nvPr>
            <p:ph idx="1"/>
          </p:nvPr>
        </p:nvSpPr>
        <p:spPr>
          <a:xfrm>
            <a:off x="457200" y="1417638"/>
            <a:ext cx="7467600" cy="4708525"/>
          </a:xfrm>
        </p:spPr>
        <p:txBody>
          <a:bodyPr>
            <a:normAutofit/>
          </a:bodyPr>
          <a:lstStyle/>
          <a:p>
            <a:pPr algn="ctr">
              <a:buNone/>
            </a:pPr>
            <a:r>
              <a:rPr lang="en-US" sz="2500" dirty="0" smtClean="0">
                <a:solidFill>
                  <a:srgbClr val="F6D385"/>
                </a:solidFill>
              </a:rPr>
              <a:t>But at night an angel of the Lord opened the </a:t>
            </a:r>
          </a:p>
          <a:p>
            <a:pPr algn="ctr">
              <a:buNone/>
            </a:pPr>
            <a:r>
              <a:rPr lang="en-US" sz="2500" dirty="0" smtClean="0">
                <a:solidFill>
                  <a:srgbClr val="F6D385"/>
                </a:solidFill>
              </a:rPr>
              <a:t>prison doors and brought them out, and said, </a:t>
            </a:r>
          </a:p>
          <a:p>
            <a:pPr algn="ctr">
              <a:buNone/>
            </a:pPr>
            <a:r>
              <a:rPr lang="en-US" sz="2500" dirty="0" smtClean="0">
                <a:solidFill>
                  <a:srgbClr val="F6D385"/>
                </a:solidFill>
              </a:rPr>
              <a:t>“Go, stand in the temple and speak to the </a:t>
            </a:r>
          </a:p>
          <a:p>
            <a:pPr algn="ctr">
              <a:buNone/>
            </a:pPr>
            <a:r>
              <a:rPr lang="en-US" sz="2500" dirty="0" smtClean="0">
                <a:solidFill>
                  <a:srgbClr val="F6D385"/>
                </a:solidFill>
              </a:rPr>
              <a:t>people all the words of this life.”</a:t>
            </a:r>
          </a:p>
          <a:p>
            <a:pPr algn="ctr">
              <a:buNone/>
            </a:pP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5:19-20</a:t>
            </a:r>
            <a:endParaRPr lang="en-US" dirty="0">
              <a:latin typeface="Century Schoolbook"/>
              <a:cs typeface="Century Schoolbook"/>
            </a:endParaRPr>
          </a:p>
        </p:txBody>
      </p:sp>
      <p:sp>
        <p:nvSpPr>
          <p:cNvPr id="4" name="Text Placeholder 3"/>
          <p:cNvSpPr>
            <a:spLocks noGrp="1"/>
          </p:cNvSpPr>
          <p:nvPr>
            <p:ph type="body" idx="1"/>
          </p:nvPr>
        </p:nvSpPr>
        <p:spPr/>
        <p:txBody>
          <a:bodyPr>
            <a:normAutofit/>
          </a:bodyPr>
          <a:lstStyle/>
          <a:p>
            <a:r>
              <a:rPr lang="en-US" sz="3000" dirty="0" smtClean="0">
                <a:solidFill>
                  <a:srgbClr val="FFFF00"/>
                </a:solidFill>
              </a:rPr>
              <a:t>Acts 5:19-20</a:t>
            </a:r>
            <a:endParaRPr lang="en-US" sz="3000" dirty="0">
              <a:solidFill>
                <a:srgbClr val="FFFF00"/>
              </a:solidFill>
            </a:endParaRPr>
          </a:p>
        </p:txBody>
      </p:sp>
      <p:sp>
        <p:nvSpPr>
          <p:cNvPr id="5" name="Text Placeholder 4"/>
          <p:cNvSpPr>
            <a:spLocks noGrp="1"/>
          </p:cNvSpPr>
          <p:nvPr>
            <p:ph type="body" sz="half" idx="3"/>
          </p:nvPr>
        </p:nvSpPr>
        <p:spPr/>
        <p:txBody>
          <a:bodyPr/>
          <a:lstStyle/>
          <a:p>
            <a:r>
              <a:rPr lang="en-US" sz="3000" dirty="0" smtClean="0">
                <a:solidFill>
                  <a:srgbClr val="FFFF00"/>
                </a:solidFill>
              </a:rPr>
              <a:t>Comment</a:t>
            </a:r>
            <a:endParaRPr lang="en-US" sz="3000" dirty="0">
              <a:solidFill>
                <a:srgbClr val="FFFF00"/>
              </a:solidFill>
            </a:endParaRPr>
          </a:p>
        </p:txBody>
      </p:sp>
      <p:sp>
        <p:nvSpPr>
          <p:cNvPr id="3" name="Content Placeholder 2"/>
          <p:cNvSpPr>
            <a:spLocks noGrp="1"/>
          </p:cNvSpPr>
          <p:nvPr>
            <p:ph sz="quarter" idx="2"/>
          </p:nvPr>
        </p:nvSpPr>
        <p:spPr/>
        <p:txBody>
          <a:bodyPr>
            <a:normAutofit fontScale="85000" lnSpcReduction="10000"/>
          </a:bodyPr>
          <a:lstStyle/>
          <a:p>
            <a:pPr>
              <a:buNone/>
            </a:pPr>
            <a:r>
              <a:rPr lang="en-US" sz="3226" dirty="0" smtClean="0"/>
              <a:t>But at night an angel of </a:t>
            </a:r>
          </a:p>
          <a:p>
            <a:pPr>
              <a:buNone/>
            </a:pPr>
            <a:r>
              <a:rPr lang="en-US" sz="3226" dirty="0" smtClean="0"/>
              <a:t>the Lord opened the </a:t>
            </a:r>
          </a:p>
          <a:p>
            <a:pPr>
              <a:buNone/>
            </a:pPr>
            <a:r>
              <a:rPr lang="en-US" sz="3226" dirty="0" smtClean="0"/>
              <a:t>prison doors and  </a:t>
            </a:r>
          </a:p>
          <a:p>
            <a:pPr>
              <a:buNone/>
            </a:pPr>
            <a:r>
              <a:rPr lang="en-US" sz="3226" dirty="0" smtClean="0"/>
              <a:t>brought them out, and </a:t>
            </a:r>
          </a:p>
          <a:p>
            <a:pPr>
              <a:buNone/>
            </a:pPr>
            <a:r>
              <a:rPr lang="en-US" sz="3226" dirty="0" smtClean="0"/>
              <a:t>said, “Go, stand in the </a:t>
            </a:r>
          </a:p>
          <a:p>
            <a:pPr>
              <a:buNone/>
            </a:pPr>
            <a:r>
              <a:rPr lang="en-US" sz="3226" dirty="0" smtClean="0"/>
              <a:t>temple and speak to </a:t>
            </a:r>
          </a:p>
          <a:p>
            <a:pPr>
              <a:buNone/>
            </a:pPr>
            <a:r>
              <a:rPr lang="en-US" sz="3226" dirty="0" smtClean="0"/>
              <a:t>the people all the </a:t>
            </a:r>
          </a:p>
          <a:p>
            <a:pPr>
              <a:buNone/>
            </a:pPr>
            <a:r>
              <a:rPr lang="en-US" sz="3226" dirty="0" smtClean="0"/>
              <a:t>words of this life.”</a:t>
            </a:r>
          </a:p>
          <a:p>
            <a:pPr algn="ctr">
              <a:buNone/>
            </a:pPr>
            <a:endParaRPr lang="en-US" sz="2000" dirty="0" smtClean="0"/>
          </a:p>
        </p:txBody>
      </p:sp>
      <p:sp>
        <p:nvSpPr>
          <p:cNvPr id="6" name="Content Placeholder 5"/>
          <p:cNvSpPr>
            <a:spLocks noGrp="1"/>
          </p:cNvSpPr>
          <p:nvPr>
            <p:ph sz="quarter" idx="4"/>
          </p:nvPr>
        </p:nvSpPr>
        <p:spPr/>
        <p:txBody>
          <a:bodyPr/>
          <a:lstStyle/>
          <a:p>
            <a:pPr>
              <a:buNone/>
            </a:pPr>
            <a:r>
              <a:rPr lang="en-US" sz="2600" b="1" i="1" dirty="0" smtClean="0">
                <a:solidFill>
                  <a:schemeClr val="accent6">
                    <a:lumMod val="60000"/>
                    <a:lumOff val="40000"/>
                  </a:schemeClr>
                </a:solidFill>
                <a:latin typeface="Calisto MT"/>
                <a:cs typeface="Calisto MT"/>
              </a:rPr>
              <a:t>This is not “the Angel </a:t>
            </a:r>
          </a:p>
          <a:p>
            <a:pPr>
              <a:buNone/>
            </a:pPr>
            <a:r>
              <a:rPr lang="en-US" sz="2600" b="1" i="1" dirty="0" smtClean="0">
                <a:solidFill>
                  <a:schemeClr val="accent6">
                    <a:lumMod val="60000"/>
                    <a:lumOff val="40000"/>
                  </a:schemeClr>
                </a:solidFill>
                <a:latin typeface="Calisto MT"/>
                <a:cs typeface="Calisto MT"/>
              </a:rPr>
              <a:t>(Messenger) of the Lord”   </a:t>
            </a:r>
          </a:p>
          <a:p>
            <a:pPr>
              <a:buNone/>
            </a:pPr>
            <a:r>
              <a:rPr lang="en-US" sz="2600" b="1" i="1" dirty="0" smtClean="0">
                <a:solidFill>
                  <a:schemeClr val="accent6">
                    <a:lumMod val="60000"/>
                    <a:lumOff val="40000"/>
                  </a:schemeClr>
                </a:solidFill>
                <a:latin typeface="Calisto MT"/>
                <a:cs typeface="Calisto MT"/>
              </a:rPr>
              <a:t>in the Old Testament, which </a:t>
            </a:r>
          </a:p>
          <a:p>
            <a:pPr>
              <a:buNone/>
            </a:pPr>
            <a:r>
              <a:rPr lang="en-US" sz="2600" b="1" i="1" dirty="0" smtClean="0">
                <a:solidFill>
                  <a:schemeClr val="accent6">
                    <a:lumMod val="60000"/>
                    <a:lumOff val="40000"/>
                  </a:schemeClr>
                </a:solidFill>
                <a:latin typeface="Calisto MT"/>
                <a:cs typeface="Calisto MT"/>
              </a:rPr>
              <a:t>was probably a form of the </a:t>
            </a:r>
          </a:p>
          <a:p>
            <a:pPr>
              <a:buNone/>
            </a:pPr>
            <a:r>
              <a:rPr lang="en-US" sz="2600" b="1" i="1" dirty="0" smtClean="0">
                <a:solidFill>
                  <a:schemeClr val="accent6">
                    <a:lumMod val="60000"/>
                    <a:lumOff val="40000"/>
                  </a:schemeClr>
                </a:solidFill>
                <a:latin typeface="Calisto MT"/>
                <a:cs typeface="Calisto MT"/>
              </a:rPr>
              <a:t>pre-incarnate Christ.</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5:19-20</a:t>
            </a:r>
            <a:endParaRPr lang="en-US" dirty="0">
              <a:latin typeface="Century Schoolbook"/>
              <a:cs typeface="Century Schoolbook"/>
            </a:endParaRPr>
          </a:p>
        </p:txBody>
      </p:sp>
      <p:sp>
        <p:nvSpPr>
          <p:cNvPr id="4" name="Text Placeholder 3"/>
          <p:cNvSpPr>
            <a:spLocks noGrp="1"/>
          </p:cNvSpPr>
          <p:nvPr>
            <p:ph type="body" idx="1"/>
          </p:nvPr>
        </p:nvSpPr>
        <p:spPr/>
        <p:txBody>
          <a:bodyPr>
            <a:normAutofit/>
          </a:bodyPr>
          <a:lstStyle/>
          <a:p>
            <a:r>
              <a:rPr lang="en-US" sz="3000" dirty="0" smtClean="0">
                <a:solidFill>
                  <a:srgbClr val="FFFF00"/>
                </a:solidFill>
              </a:rPr>
              <a:t>Acts 5:19-20</a:t>
            </a:r>
            <a:endParaRPr lang="en-US" sz="3000" dirty="0">
              <a:solidFill>
                <a:srgbClr val="FFFF00"/>
              </a:solidFill>
            </a:endParaRPr>
          </a:p>
        </p:txBody>
      </p:sp>
      <p:sp>
        <p:nvSpPr>
          <p:cNvPr id="5" name="Text Placeholder 4"/>
          <p:cNvSpPr>
            <a:spLocks noGrp="1"/>
          </p:cNvSpPr>
          <p:nvPr>
            <p:ph type="body" sz="half" idx="3"/>
          </p:nvPr>
        </p:nvSpPr>
        <p:spPr/>
        <p:txBody>
          <a:bodyPr/>
          <a:lstStyle/>
          <a:p>
            <a:r>
              <a:rPr lang="en-US" sz="3000" dirty="0" smtClean="0">
                <a:solidFill>
                  <a:srgbClr val="FFFF00"/>
                </a:solidFill>
              </a:rPr>
              <a:t>Comment</a:t>
            </a:r>
            <a:endParaRPr lang="en-US" sz="3000" dirty="0">
              <a:solidFill>
                <a:srgbClr val="FFFF00"/>
              </a:solidFill>
            </a:endParaRPr>
          </a:p>
        </p:txBody>
      </p:sp>
      <p:sp>
        <p:nvSpPr>
          <p:cNvPr id="3" name="Content Placeholder 2"/>
          <p:cNvSpPr>
            <a:spLocks noGrp="1"/>
          </p:cNvSpPr>
          <p:nvPr>
            <p:ph sz="quarter" idx="2"/>
          </p:nvPr>
        </p:nvSpPr>
        <p:spPr/>
        <p:txBody>
          <a:bodyPr>
            <a:normAutofit fontScale="85000" lnSpcReduction="10000"/>
          </a:bodyPr>
          <a:lstStyle/>
          <a:p>
            <a:pPr>
              <a:buNone/>
            </a:pPr>
            <a:r>
              <a:rPr lang="en-US" sz="3226" dirty="0" smtClean="0"/>
              <a:t>But at night an angel of </a:t>
            </a:r>
          </a:p>
          <a:p>
            <a:pPr>
              <a:buNone/>
            </a:pPr>
            <a:r>
              <a:rPr lang="en-US" sz="3226" dirty="0" smtClean="0"/>
              <a:t>the Lord opened the </a:t>
            </a:r>
          </a:p>
          <a:p>
            <a:pPr>
              <a:buNone/>
            </a:pPr>
            <a:r>
              <a:rPr lang="en-US" sz="3226" dirty="0" smtClean="0"/>
              <a:t>prison doors and  </a:t>
            </a:r>
          </a:p>
          <a:p>
            <a:pPr>
              <a:buNone/>
            </a:pPr>
            <a:r>
              <a:rPr lang="en-US" sz="3226" dirty="0" smtClean="0"/>
              <a:t>brought them out, and </a:t>
            </a:r>
          </a:p>
          <a:p>
            <a:pPr>
              <a:buNone/>
            </a:pPr>
            <a:r>
              <a:rPr lang="en-US" sz="3226" dirty="0" smtClean="0"/>
              <a:t>said, “Go, stand in the </a:t>
            </a:r>
          </a:p>
          <a:p>
            <a:pPr>
              <a:buNone/>
            </a:pPr>
            <a:r>
              <a:rPr lang="en-US" sz="3226" dirty="0" smtClean="0"/>
              <a:t>temple and speak to </a:t>
            </a:r>
          </a:p>
          <a:p>
            <a:pPr>
              <a:buNone/>
            </a:pPr>
            <a:r>
              <a:rPr lang="en-US" sz="3226" dirty="0" smtClean="0"/>
              <a:t>the people all the </a:t>
            </a:r>
          </a:p>
          <a:p>
            <a:pPr>
              <a:buNone/>
            </a:pPr>
            <a:r>
              <a:rPr lang="en-US" sz="3226" dirty="0" smtClean="0"/>
              <a:t>words of this life.”</a:t>
            </a:r>
          </a:p>
          <a:p>
            <a:pPr algn="ctr">
              <a:buNone/>
            </a:pPr>
            <a:endParaRPr lang="en-US" sz="2000" dirty="0" smtClean="0"/>
          </a:p>
        </p:txBody>
      </p:sp>
      <p:sp>
        <p:nvSpPr>
          <p:cNvPr id="6" name="Content Placeholder 5"/>
          <p:cNvSpPr>
            <a:spLocks noGrp="1"/>
          </p:cNvSpPr>
          <p:nvPr>
            <p:ph sz="quarter" idx="4"/>
          </p:nvPr>
        </p:nvSpPr>
        <p:spPr/>
        <p:txBody>
          <a:bodyPr/>
          <a:lstStyle/>
          <a:p>
            <a:pPr>
              <a:buNone/>
            </a:pPr>
            <a:r>
              <a:rPr lang="en-US" sz="2600" b="1" i="1" dirty="0" smtClean="0">
                <a:solidFill>
                  <a:schemeClr val="accent6">
                    <a:lumMod val="60000"/>
                    <a:lumOff val="40000"/>
                  </a:schemeClr>
                </a:solidFill>
                <a:latin typeface="Calisto MT"/>
                <a:cs typeface="Calisto MT"/>
              </a:rPr>
              <a:t>The angel may have looked </a:t>
            </a:r>
          </a:p>
          <a:p>
            <a:pPr>
              <a:buNone/>
            </a:pPr>
            <a:r>
              <a:rPr lang="en-US" sz="2600" b="1" i="1" dirty="0" smtClean="0">
                <a:solidFill>
                  <a:schemeClr val="accent6">
                    <a:lumMod val="60000"/>
                    <a:lumOff val="40000"/>
                  </a:schemeClr>
                </a:solidFill>
                <a:latin typeface="Calisto MT"/>
                <a:cs typeface="Calisto MT"/>
              </a:rPr>
              <a:t>something like this:</a:t>
            </a:r>
          </a:p>
          <a:p>
            <a:endParaRPr lang="en-US" dirty="0"/>
          </a:p>
        </p:txBody>
      </p:sp>
      <p:pic>
        <p:nvPicPr>
          <p:cNvPr id="7" name="Picture 6"/>
          <p:cNvPicPr>
            <a:picLocks noChangeAspect="1"/>
          </p:cNvPicPr>
          <p:nvPr/>
        </p:nvPicPr>
        <p:blipFill>
          <a:blip r:embed="rId2"/>
          <a:stretch>
            <a:fillRect/>
          </a:stretch>
        </p:blipFill>
        <p:spPr>
          <a:xfrm>
            <a:off x="4685664" y="2631440"/>
            <a:ext cx="3603413" cy="27025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6492" cy="1143000"/>
          </a:xfrm>
        </p:spPr>
        <p:txBody>
          <a:bodyPr>
            <a:noAutofit/>
          </a:bodyPr>
          <a:lstStyle/>
          <a:p>
            <a:endParaRPr lang="en-US" dirty="0">
              <a:latin typeface="Century Schoolbook"/>
              <a:cs typeface="Century Schoolbook"/>
            </a:endParaRPr>
          </a:p>
        </p:txBody>
      </p:sp>
      <p:sp>
        <p:nvSpPr>
          <p:cNvPr id="3" name="Content Placeholder 2"/>
          <p:cNvSpPr>
            <a:spLocks noGrp="1"/>
          </p:cNvSpPr>
          <p:nvPr>
            <p:ph idx="1"/>
          </p:nvPr>
        </p:nvSpPr>
        <p:spPr>
          <a:xfrm>
            <a:off x="1656080" y="1417639"/>
            <a:ext cx="5933440" cy="4586921"/>
          </a:xfrm>
        </p:spPr>
        <p:txBody>
          <a:bodyPr>
            <a:normAutofit lnSpcReduction="10000"/>
          </a:bodyPr>
          <a:lstStyle/>
          <a:p>
            <a:pPr algn="ctr">
              <a:buNone/>
            </a:pPr>
            <a:r>
              <a:rPr lang="en-US" sz="5000" i="1" dirty="0" smtClean="0">
                <a:solidFill>
                  <a:srgbClr val="F6D385"/>
                </a:solidFill>
                <a:latin typeface="Calisto MT"/>
                <a:cs typeface="Calisto MT"/>
              </a:rPr>
              <a:t>“Would you return to the Temple like the angel said? Why      or why not?”</a:t>
            </a:r>
            <a:endParaRPr lang="en-US" sz="5000" i="1" dirty="0">
              <a:solidFill>
                <a:srgbClr val="F6D385"/>
              </a:solidFill>
              <a:latin typeface="Calisto MT"/>
              <a:cs typeface="Calisto M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5:21</a:t>
            </a:r>
            <a:endParaRPr lang="en-US" dirty="0">
              <a:latin typeface="Century Schoolbook"/>
              <a:cs typeface="Century Schoolbook"/>
            </a:endParaRPr>
          </a:p>
        </p:txBody>
      </p:sp>
      <p:sp>
        <p:nvSpPr>
          <p:cNvPr id="3" name="Content Placeholder 2"/>
          <p:cNvSpPr>
            <a:spLocks noGrp="1"/>
          </p:cNvSpPr>
          <p:nvPr>
            <p:ph idx="1"/>
          </p:nvPr>
        </p:nvSpPr>
        <p:spPr>
          <a:xfrm>
            <a:off x="855782" y="1600200"/>
            <a:ext cx="7467600" cy="4525963"/>
          </a:xfrm>
        </p:spPr>
        <p:txBody>
          <a:bodyPr>
            <a:normAutofit fontScale="85000" lnSpcReduction="10000"/>
          </a:bodyPr>
          <a:lstStyle/>
          <a:p>
            <a:pPr algn="ctr">
              <a:buNone/>
            </a:pPr>
            <a:r>
              <a:rPr lang="en-US" dirty="0" smtClean="0">
                <a:solidFill>
                  <a:srgbClr val="F6D385"/>
                </a:solidFill>
              </a:rPr>
              <a:t>And when they heard that</a:t>
            </a:r>
            <a:r>
              <a:rPr lang="en-US" i="1" dirty="0" smtClean="0">
                <a:solidFill>
                  <a:srgbClr val="F6D385"/>
                </a:solidFill>
              </a:rPr>
              <a:t>,</a:t>
            </a:r>
            <a:r>
              <a:rPr lang="en-US" dirty="0" smtClean="0">
                <a:solidFill>
                  <a:srgbClr val="F6D385"/>
                </a:solidFill>
              </a:rPr>
              <a:t> they entered the </a:t>
            </a:r>
          </a:p>
          <a:p>
            <a:pPr algn="ctr">
              <a:buNone/>
            </a:pPr>
            <a:r>
              <a:rPr lang="en-US" dirty="0" smtClean="0">
                <a:solidFill>
                  <a:srgbClr val="F6D385"/>
                </a:solidFill>
              </a:rPr>
              <a:t>temple early in the morning and taught. But </a:t>
            </a:r>
          </a:p>
          <a:p>
            <a:pPr algn="ctr">
              <a:buNone/>
            </a:pPr>
            <a:r>
              <a:rPr lang="en-US" dirty="0" smtClean="0">
                <a:solidFill>
                  <a:srgbClr val="F6D385"/>
                </a:solidFill>
              </a:rPr>
              <a:t>the high priest and those with him came and </a:t>
            </a:r>
          </a:p>
          <a:p>
            <a:pPr algn="ctr">
              <a:buNone/>
            </a:pPr>
            <a:r>
              <a:rPr lang="en-US" dirty="0" smtClean="0">
                <a:solidFill>
                  <a:srgbClr val="F6D385"/>
                </a:solidFill>
              </a:rPr>
              <a:t>called the council together, with all the elders of </a:t>
            </a:r>
          </a:p>
          <a:p>
            <a:pPr algn="ctr">
              <a:buNone/>
            </a:pPr>
            <a:r>
              <a:rPr lang="en-US" dirty="0" smtClean="0">
                <a:solidFill>
                  <a:srgbClr val="F6D385"/>
                </a:solidFill>
              </a:rPr>
              <a:t>the children of Israel, and sent to the prison to </a:t>
            </a:r>
          </a:p>
          <a:p>
            <a:pPr algn="ctr">
              <a:buNone/>
            </a:pPr>
            <a:r>
              <a:rPr lang="en-US" dirty="0" smtClean="0">
                <a:solidFill>
                  <a:srgbClr val="F6D385"/>
                </a:solidFill>
              </a:rPr>
              <a:t>have them brought.</a:t>
            </a:r>
            <a:endParaRPr lang="en-US" dirty="0">
              <a:solidFill>
                <a:srgbClr val="F6D385"/>
              </a:solidFill>
            </a:endParaRPr>
          </a:p>
        </p:txBody>
      </p:sp>
      <p:sp>
        <p:nvSpPr>
          <p:cNvPr id="4" name="Oval Callout 3"/>
          <p:cNvSpPr/>
          <p:nvPr/>
        </p:nvSpPr>
        <p:spPr>
          <a:xfrm>
            <a:off x="5151120" y="274638"/>
            <a:ext cx="2214880" cy="1325562"/>
          </a:xfrm>
          <a:prstGeom prst="wedgeEllipseCallout">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Here’s what they did.</a:t>
            </a:r>
            <a:endParaRPr lang="en-US" sz="2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“Places, everyone”</a:t>
            </a:r>
            <a:endParaRPr lang="en-US" dirty="0">
              <a:latin typeface="Century Schoolbook"/>
              <a:cs typeface="Century Schoolbook"/>
            </a:endParaRPr>
          </a:p>
        </p:txBody>
      </p:sp>
      <p:sp>
        <p:nvSpPr>
          <p:cNvPr id="3" name="Content Placeholder 2"/>
          <p:cNvSpPr>
            <a:spLocks noGrp="1"/>
          </p:cNvSpPr>
          <p:nvPr>
            <p:ph idx="1"/>
          </p:nvPr>
        </p:nvSpPr>
        <p:spPr/>
        <p:txBody>
          <a:bodyPr>
            <a:normAutofit/>
          </a:bodyPr>
          <a:lstStyle/>
          <a:p>
            <a:pPr>
              <a:lnSpc>
                <a:spcPct val="100000"/>
              </a:lnSpc>
            </a:pPr>
            <a:r>
              <a:rPr lang="en-US" sz="2800" dirty="0" smtClean="0">
                <a:solidFill>
                  <a:srgbClr val="F6D385"/>
                </a:solidFill>
              </a:rPr>
              <a:t>The Sanhedrin met primarily in The Chamber of Hewn Stone near the altar in the Temple complex.</a:t>
            </a:r>
          </a:p>
          <a:p>
            <a:pPr>
              <a:lnSpc>
                <a:spcPct val="100000"/>
              </a:lnSpc>
              <a:buNone/>
            </a:pPr>
            <a:endParaRPr lang="en-US" sz="1100" dirty="0" smtClean="0">
              <a:solidFill>
                <a:srgbClr val="F6D385"/>
              </a:solidFill>
            </a:endParaRPr>
          </a:p>
          <a:p>
            <a:pPr>
              <a:lnSpc>
                <a:spcPct val="100000"/>
              </a:lnSpc>
            </a:pPr>
            <a:endParaRPr lang="en-US" sz="2800" dirty="0">
              <a:solidFill>
                <a:srgbClr val="F6D385"/>
              </a:solidFill>
            </a:endParaRPr>
          </a:p>
        </p:txBody>
      </p:sp>
      <p:pic>
        <p:nvPicPr>
          <p:cNvPr id="6" name="Picture 5"/>
          <p:cNvPicPr>
            <a:picLocks noChangeAspect="1"/>
          </p:cNvPicPr>
          <p:nvPr/>
        </p:nvPicPr>
        <p:blipFill>
          <a:blip r:embed="rId2"/>
          <a:stretch>
            <a:fillRect/>
          </a:stretch>
        </p:blipFill>
        <p:spPr>
          <a:xfrm>
            <a:off x="853440" y="3123883"/>
            <a:ext cx="6055360" cy="2270760"/>
          </a:xfrm>
          <a:prstGeom prst="rect">
            <a:avLst/>
          </a:prstGeom>
        </p:spPr>
      </p:pic>
      <p:pic>
        <p:nvPicPr>
          <p:cNvPr id="7" name="Picture 6"/>
          <p:cNvPicPr>
            <a:picLocks noChangeAspect="1"/>
          </p:cNvPicPr>
          <p:nvPr/>
        </p:nvPicPr>
        <p:blipFill>
          <a:blip r:embed="rId3"/>
          <a:stretch>
            <a:fillRect/>
          </a:stretch>
        </p:blipFill>
        <p:spPr>
          <a:xfrm>
            <a:off x="5654040" y="3662363"/>
            <a:ext cx="3302000" cy="2463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“Places, everyone”</a:t>
            </a:r>
            <a:endParaRPr lang="en-US" dirty="0">
              <a:latin typeface="Century Schoolbook"/>
              <a:cs typeface="Century Schoolbook"/>
            </a:endParaRPr>
          </a:p>
        </p:txBody>
      </p:sp>
      <p:sp>
        <p:nvSpPr>
          <p:cNvPr id="3" name="Content Placeholder 2"/>
          <p:cNvSpPr>
            <a:spLocks noGrp="1"/>
          </p:cNvSpPr>
          <p:nvPr>
            <p:ph idx="1"/>
          </p:nvPr>
        </p:nvSpPr>
        <p:spPr>
          <a:xfrm>
            <a:off x="457200" y="1600200"/>
            <a:ext cx="7863840" cy="4525963"/>
          </a:xfrm>
        </p:spPr>
        <p:txBody>
          <a:bodyPr>
            <a:normAutofit/>
          </a:bodyPr>
          <a:lstStyle/>
          <a:p>
            <a:pPr>
              <a:lnSpc>
                <a:spcPct val="100000"/>
              </a:lnSpc>
            </a:pPr>
            <a:r>
              <a:rPr lang="en-US" sz="2800" dirty="0" smtClean="0">
                <a:solidFill>
                  <a:srgbClr val="F6D385"/>
                </a:solidFill>
              </a:rPr>
              <a:t>The Sanhedrin met primarily in The Chamber of Hewn Stone near the altar in the Temple complex.</a:t>
            </a:r>
          </a:p>
          <a:p>
            <a:pPr>
              <a:lnSpc>
                <a:spcPct val="100000"/>
              </a:lnSpc>
              <a:buNone/>
            </a:pPr>
            <a:endParaRPr lang="en-US" sz="1100" dirty="0" smtClean="0">
              <a:solidFill>
                <a:srgbClr val="F6D385"/>
              </a:solidFill>
            </a:endParaRPr>
          </a:p>
          <a:p>
            <a:pPr>
              <a:lnSpc>
                <a:spcPct val="100000"/>
              </a:lnSpc>
            </a:pPr>
            <a:endParaRPr lang="en-US" sz="2800" dirty="0">
              <a:solidFill>
                <a:srgbClr val="F6D385"/>
              </a:solidFill>
            </a:endParaRPr>
          </a:p>
        </p:txBody>
      </p:sp>
      <p:pic>
        <p:nvPicPr>
          <p:cNvPr id="8" name="Picture 7"/>
          <p:cNvPicPr>
            <a:picLocks noChangeAspect="1"/>
          </p:cNvPicPr>
          <p:nvPr/>
        </p:nvPicPr>
        <p:blipFill>
          <a:blip r:embed="rId2"/>
          <a:stretch>
            <a:fillRect/>
          </a:stretch>
        </p:blipFill>
        <p:spPr>
          <a:xfrm>
            <a:off x="4288007" y="3371698"/>
            <a:ext cx="3289300" cy="2463800"/>
          </a:xfrm>
          <a:prstGeom prst="rect">
            <a:avLst/>
          </a:prstGeom>
        </p:spPr>
      </p:pic>
      <p:pic>
        <p:nvPicPr>
          <p:cNvPr id="9" name="Picture 8"/>
          <p:cNvPicPr>
            <a:picLocks noChangeAspect="1"/>
          </p:cNvPicPr>
          <p:nvPr/>
        </p:nvPicPr>
        <p:blipFill>
          <a:blip r:embed="rId3"/>
          <a:stretch>
            <a:fillRect/>
          </a:stretch>
        </p:blipFill>
        <p:spPr>
          <a:xfrm>
            <a:off x="1125085" y="3116263"/>
            <a:ext cx="2705100" cy="30099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“Places, everyone”</a:t>
            </a:r>
            <a:endParaRPr lang="en-US" dirty="0">
              <a:latin typeface="Century Schoolbook"/>
              <a:cs typeface="Century Schoolbook"/>
            </a:endParaRPr>
          </a:p>
        </p:txBody>
      </p:sp>
      <p:sp>
        <p:nvSpPr>
          <p:cNvPr id="3" name="Content Placeholder 2"/>
          <p:cNvSpPr>
            <a:spLocks noGrp="1"/>
          </p:cNvSpPr>
          <p:nvPr>
            <p:ph idx="1"/>
          </p:nvPr>
        </p:nvSpPr>
        <p:spPr>
          <a:xfrm>
            <a:off x="457200" y="1600200"/>
            <a:ext cx="7934960" cy="4525963"/>
          </a:xfrm>
        </p:spPr>
        <p:txBody>
          <a:bodyPr>
            <a:normAutofit/>
          </a:bodyPr>
          <a:lstStyle/>
          <a:p>
            <a:pPr>
              <a:lnSpc>
                <a:spcPct val="100000"/>
              </a:lnSpc>
            </a:pPr>
            <a:r>
              <a:rPr lang="en-US" sz="2800" dirty="0" smtClean="0">
                <a:solidFill>
                  <a:srgbClr val="F6D385"/>
                </a:solidFill>
              </a:rPr>
              <a:t>The Sanhedrin met primarily in The Chamber of Hewn Stone near the altar in the Temple complex.</a:t>
            </a:r>
          </a:p>
          <a:p>
            <a:pPr>
              <a:lnSpc>
                <a:spcPct val="100000"/>
              </a:lnSpc>
              <a:buNone/>
            </a:pPr>
            <a:endParaRPr lang="en-US" sz="1100" dirty="0" smtClean="0">
              <a:solidFill>
                <a:srgbClr val="F6D385"/>
              </a:solidFill>
            </a:endParaRPr>
          </a:p>
          <a:p>
            <a:pPr>
              <a:lnSpc>
                <a:spcPct val="100000"/>
              </a:lnSpc>
            </a:pPr>
            <a:r>
              <a:rPr lang="en-US" sz="2800" dirty="0" smtClean="0">
                <a:solidFill>
                  <a:srgbClr val="F6D385"/>
                </a:solidFill>
              </a:rPr>
              <a:t>The Sanhedrin expected the apostles to still be detained in the local jail in the city.</a:t>
            </a:r>
          </a:p>
          <a:p>
            <a:pPr>
              <a:lnSpc>
                <a:spcPct val="100000"/>
              </a:lnSpc>
              <a:buNone/>
            </a:pPr>
            <a:endParaRPr lang="en-US" sz="1200" dirty="0" smtClean="0">
              <a:solidFill>
                <a:srgbClr val="F6D385"/>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“Places, everyone”</a:t>
            </a:r>
            <a:endParaRPr lang="en-US" dirty="0">
              <a:latin typeface="Century Schoolbook"/>
              <a:cs typeface="Century Schoolbook"/>
            </a:endParaRPr>
          </a:p>
        </p:txBody>
      </p:sp>
      <p:sp>
        <p:nvSpPr>
          <p:cNvPr id="3" name="Content Placeholder 2"/>
          <p:cNvSpPr>
            <a:spLocks noGrp="1"/>
          </p:cNvSpPr>
          <p:nvPr>
            <p:ph idx="1"/>
          </p:nvPr>
        </p:nvSpPr>
        <p:spPr>
          <a:xfrm>
            <a:off x="457200" y="1600200"/>
            <a:ext cx="7934960" cy="4525963"/>
          </a:xfrm>
        </p:spPr>
        <p:txBody>
          <a:bodyPr>
            <a:normAutofit/>
          </a:bodyPr>
          <a:lstStyle/>
          <a:p>
            <a:pPr>
              <a:lnSpc>
                <a:spcPct val="100000"/>
              </a:lnSpc>
            </a:pPr>
            <a:r>
              <a:rPr lang="en-US" sz="2800" dirty="0" smtClean="0">
                <a:solidFill>
                  <a:srgbClr val="F6D385"/>
                </a:solidFill>
              </a:rPr>
              <a:t>The Sanhedrin met primarily in The Chamber of Hewn Stone near the altar in the Temple complex.</a:t>
            </a:r>
          </a:p>
          <a:p>
            <a:pPr>
              <a:lnSpc>
                <a:spcPct val="100000"/>
              </a:lnSpc>
              <a:buNone/>
            </a:pPr>
            <a:endParaRPr lang="en-US" sz="1100" dirty="0" smtClean="0">
              <a:solidFill>
                <a:srgbClr val="F6D385"/>
              </a:solidFill>
            </a:endParaRPr>
          </a:p>
          <a:p>
            <a:pPr>
              <a:lnSpc>
                <a:spcPct val="100000"/>
              </a:lnSpc>
            </a:pPr>
            <a:r>
              <a:rPr lang="en-US" sz="2800" dirty="0" smtClean="0">
                <a:solidFill>
                  <a:srgbClr val="F6D385"/>
                </a:solidFill>
              </a:rPr>
              <a:t>The Sanhedrin expected the apostles to still be detained in the local jail in the city.</a:t>
            </a:r>
          </a:p>
          <a:p>
            <a:pPr>
              <a:lnSpc>
                <a:spcPct val="100000"/>
              </a:lnSpc>
              <a:buNone/>
            </a:pPr>
            <a:endParaRPr lang="en-US" sz="1200" dirty="0" smtClean="0">
              <a:solidFill>
                <a:srgbClr val="F6D385"/>
              </a:solidFill>
            </a:endParaRPr>
          </a:p>
          <a:p>
            <a:pPr>
              <a:lnSpc>
                <a:spcPct val="100000"/>
              </a:lnSpc>
            </a:pPr>
            <a:r>
              <a:rPr lang="en-US" sz="2800" dirty="0" smtClean="0">
                <a:solidFill>
                  <a:srgbClr val="F6D385"/>
                </a:solidFill>
              </a:rPr>
              <a:t>The apostles were actually back at Solomon’s Porch on the perimeter of 			         the Temple complex.</a:t>
            </a:r>
            <a:endParaRPr lang="en-US" sz="2800" dirty="0">
              <a:solidFill>
                <a:srgbClr val="F6D385"/>
              </a:solidFill>
            </a:endParaRPr>
          </a:p>
        </p:txBody>
      </p:sp>
      <p:pic>
        <p:nvPicPr>
          <p:cNvPr id="4" name="Picture 3"/>
          <p:cNvPicPr>
            <a:picLocks noChangeAspect="1"/>
          </p:cNvPicPr>
          <p:nvPr/>
        </p:nvPicPr>
        <p:blipFill>
          <a:blip r:embed="rId2"/>
          <a:stretch>
            <a:fillRect/>
          </a:stretch>
        </p:blipFill>
        <p:spPr>
          <a:xfrm>
            <a:off x="5187133" y="5039360"/>
            <a:ext cx="3805048" cy="1605598"/>
          </a:xfrm>
          <a:prstGeom prst="rect">
            <a:avLst/>
          </a:prstGeom>
        </p:spPr>
      </p:pic>
      <p:cxnSp>
        <p:nvCxnSpPr>
          <p:cNvPr id="6" name="Straight Arrow Connector 5"/>
          <p:cNvCxnSpPr/>
          <p:nvPr/>
        </p:nvCxnSpPr>
        <p:spPr>
          <a:xfrm rot="5400000">
            <a:off x="6492240" y="5069840"/>
            <a:ext cx="955040" cy="46736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613" y="1600200"/>
            <a:ext cx="7467600" cy="4525963"/>
          </a:xfrm>
        </p:spPr>
        <p:txBody>
          <a:bodyPr>
            <a:normAutofit/>
          </a:bodyPr>
          <a:lstStyle/>
          <a:p>
            <a:pPr algn="r">
              <a:buNone/>
            </a:pPr>
            <a:r>
              <a:rPr lang="en-US" sz="4000" dirty="0" smtClean="0">
                <a:solidFill>
                  <a:schemeClr val="accent6">
                    <a:lumMod val="20000"/>
                    <a:lumOff val="80000"/>
                  </a:schemeClr>
                </a:solidFill>
                <a:latin typeface="Calisto MT"/>
                <a:cs typeface="Calisto MT"/>
              </a:rPr>
              <a:t>Have you </a:t>
            </a:r>
          </a:p>
          <a:p>
            <a:pPr algn="r">
              <a:buNone/>
            </a:pPr>
            <a:r>
              <a:rPr lang="en-US" sz="4000" dirty="0" smtClean="0">
                <a:solidFill>
                  <a:schemeClr val="accent6">
                    <a:lumMod val="20000"/>
                    <a:lumOff val="80000"/>
                  </a:schemeClr>
                </a:solidFill>
                <a:latin typeface="Calisto MT"/>
                <a:cs typeface="Calisto MT"/>
              </a:rPr>
              <a:t>ever lived on</a:t>
            </a:r>
          </a:p>
          <a:p>
            <a:pPr algn="r">
              <a:buNone/>
            </a:pPr>
            <a:r>
              <a:rPr lang="en-US" dirty="0" smtClean="0">
                <a:solidFill>
                  <a:schemeClr val="accent6">
                    <a:lumMod val="20000"/>
                    <a:lumOff val="80000"/>
                  </a:schemeClr>
                </a:solidFill>
                <a:latin typeface="Calisto MT"/>
                <a:cs typeface="Calisto MT"/>
              </a:rPr>
              <a:t> </a:t>
            </a:r>
            <a:r>
              <a:rPr lang="en-US" sz="5000" i="1" dirty="0" smtClean="0">
                <a:solidFill>
                  <a:schemeClr val="accent6">
                    <a:lumMod val="60000"/>
                    <a:lumOff val="40000"/>
                  </a:schemeClr>
                </a:solidFill>
                <a:latin typeface="Calisto MT"/>
                <a:cs typeface="Calisto MT"/>
              </a:rPr>
              <a:t>Easy Street </a:t>
            </a:r>
            <a:r>
              <a:rPr lang="en-US" sz="5000" dirty="0" smtClean="0">
                <a:solidFill>
                  <a:schemeClr val="accent6">
                    <a:lumMod val="60000"/>
                    <a:lumOff val="40000"/>
                  </a:schemeClr>
                </a:solidFill>
                <a:latin typeface="Calisto MT"/>
                <a:cs typeface="Calisto MT"/>
              </a:rPr>
              <a:t>?</a:t>
            </a:r>
            <a:endParaRPr lang="en-US" sz="5000" dirty="0">
              <a:solidFill>
                <a:schemeClr val="accent6">
                  <a:lumMod val="60000"/>
                  <a:lumOff val="40000"/>
                </a:schemeClr>
              </a:solidFill>
              <a:latin typeface="Calisto MT"/>
              <a:cs typeface="Calisto MT"/>
            </a:endParaRPr>
          </a:p>
        </p:txBody>
      </p:sp>
      <p:pic>
        <p:nvPicPr>
          <p:cNvPr id="4" name="Picture 3"/>
          <p:cNvPicPr>
            <a:picLocks noChangeAspect="1"/>
          </p:cNvPicPr>
          <p:nvPr/>
        </p:nvPicPr>
        <p:blipFill>
          <a:blip r:embed="rId2"/>
          <a:stretch>
            <a:fillRect/>
          </a:stretch>
        </p:blipFill>
        <p:spPr>
          <a:xfrm>
            <a:off x="820613" y="2755365"/>
            <a:ext cx="3746500" cy="2171700"/>
          </a:xfrm>
          <a:prstGeom prst="rect">
            <a:avLst/>
          </a:prstGeom>
          <a:effectLst>
            <a:reflection stA="50000" endPos="75000" dist="12700" dir="5400000" sy="-100000" algn="bl" rotWithShape="0"/>
          </a:effectLst>
        </p:spPr>
      </p:pic>
      <p:pic>
        <p:nvPicPr>
          <p:cNvPr id="5" name="Picture 4"/>
          <p:cNvPicPr>
            <a:picLocks noChangeAspect="1"/>
          </p:cNvPicPr>
          <p:nvPr/>
        </p:nvPicPr>
        <p:blipFill>
          <a:blip r:embed="rId3"/>
          <a:stretch>
            <a:fillRect/>
          </a:stretch>
        </p:blipFill>
        <p:spPr>
          <a:xfrm>
            <a:off x="1065914" y="170423"/>
            <a:ext cx="3048000" cy="2286000"/>
          </a:xfrm>
          <a:prstGeom prst="rect">
            <a:avLst/>
          </a:prstGeom>
          <a:solidFill>
            <a:schemeClr val="tx1"/>
          </a:solidFill>
          <a:ln w="6350" cap="flat" cmpd="sng" algn="ctr">
            <a:solidFill>
              <a:schemeClr val="tx1"/>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5:22-23</a:t>
            </a:r>
            <a:endParaRPr lang="en-US" dirty="0">
              <a:latin typeface="Century Schoolbook"/>
              <a:cs typeface="Century Schoolbook"/>
            </a:endParaRPr>
          </a:p>
        </p:txBody>
      </p:sp>
      <p:sp>
        <p:nvSpPr>
          <p:cNvPr id="3" name="Content Placeholder 2"/>
          <p:cNvSpPr>
            <a:spLocks noGrp="1"/>
          </p:cNvSpPr>
          <p:nvPr>
            <p:ph idx="1"/>
          </p:nvPr>
        </p:nvSpPr>
        <p:spPr>
          <a:xfrm>
            <a:off x="457200" y="1600200"/>
            <a:ext cx="7640320" cy="4525963"/>
          </a:xfrm>
        </p:spPr>
        <p:txBody>
          <a:bodyPr>
            <a:noAutofit/>
          </a:bodyPr>
          <a:lstStyle/>
          <a:p>
            <a:pPr algn="ctr">
              <a:buNone/>
            </a:pPr>
            <a:r>
              <a:rPr lang="en-US" sz="2800" dirty="0" smtClean="0">
                <a:solidFill>
                  <a:srgbClr val="F6D385"/>
                </a:solidFill>
              </a:rPr>
              <a:t>But when the officers came and did not find </a:t>
            </a:r>
          </a:p>
          <a:p>
            <a:pPr algn="ctr">
              <a:buNone/>
            </a:pPr>
            <a:r>
              <a:rPr lang="en-US" sz="2800" dirty="0" smtClean="0">
                <a:solidFill>
                  <a:srgbClr val="F6D385"/>
                </a:solidFill>
              </a:rPr>
              <a:t>them in the prison, they returned and reported, </a:t>
            </a:r>
          </a:p>
          <a:p>
            <a:pPr algn="ctr">
              <a:buNone/>
            </a:pPr>
            <a:r>
              <a:rPr lang="en-US" sz="2800" dirty="0" smtClean="0">
                <a:solidFill>
                  <a:srgbClr val="F6D385"/>
                </a:solidFill>
              </a:rPr>
              <a:t>saying, “Indeed we found the prison shut </a:t>
            </a:r>
          </a:p>
          <a:p>
            <a:pPr algn="ctr">
              <a:buNone/>
            </a:pPr>
            <a:r>
              <a:rPr lang="en-US" sz="2800" dirty="0" smtClean="0">
                <a:solidFill>
                  <a:srgbClr val="F6D385"/>
                </a:solidFill>
              </a:rPr>
              <a:t>securely, and the guards standing outside </a:t>
            </a:r>
          </a:p>
          <a:p>
            <a:pPr algn="ctr">
              <a:buNone/>
            </a:pPr>
            <a:r>
              <a:rPr lang="en-US" sz="2800" dirty="0" smtClean="0">
                <a:solidFill>
                  <a:srgbClr val="F6D385"/>
                </a:solidFill>
              </a:rPr>
              <a:t>before the doors; but when we opened </a:t>
            </a:r>
          </a:p>
          <a:p>
            <a:pPr algn="ctr">
              <a:buNone/>
            </a:pPr>
            <a:r>
              <a:rPr lang="en-US" sz="2800" dirty="0" smtClean="0">
                <a:solidFill>
                  <a:srgbClr val="F6D385"/>
                </a:solidFill>
              </a:rPr>
              <a:t>them, we found no one inside!”</a:t>
            </a:r>
            <a:endParaRPr lang="en-US" sz="2800" dirty="0">
              <a:solidFill>
                <a:srgbClr val="F6D385"/>
              </a:solidFill>
            </a:endParaRPr>
          </a:p>
        </p:txBody>
      </p:sp>
      <p:pic>
        <p:nvPicPr>
          <p:cNvPr id="4" name="Picture 3"/>
          <p:cNvPicPr>
            <a:picLocks noChangeAspect="1"/>
          </p:cNvPicPr>
          <p:nvPr/>
        </p:nvPicPr>
        <p:blipFill>
          <a:blip r:embed="rId2"/>
          <a:srcRect l="5640" r="5849"/>
          <a:stretch>
            <a:fillRect/>
          </a:stretch>
        </p:blipFill>
        <p:spPr>
          <a:xfrm>
            <a:off x="162560" y="5299943"/>
            <a:ext cx="1550264" cy="1346665"/>
          </a:xfrm>
          <a:prstGeom prst="rect">
            <a:avLst/>
          </a:prstGeom>
          <a:ln>
            <a:solidFill>
              <a:srgbClr val="FFFFFF"/>
            </a:solidFill>
          </a:ln>
        </p:spPr>
      </p:pic>
      <p:pic>
        <p:nvPicPr>
          <p:cNvPr id="5" name="Picture 4"/>
          <p:cNvPicPr>
            <a:picLocks noChangeAspect="1"/>
          </p:cNvPicPr>
          <p:nvPr/>
        </p:nvPicPr>
        <p:blipFill>
          <a:blip r:embed="rId3"/>
          <a:stretch>
            <a:fillRect/>
          </a:stretch>
        </p:blipFill>
        <p:spPr>
          <a:xfrm>
            <a:off x="6290373" y="274638"/>
            <a:ext cx="2012205" cy="1339031"/>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36985" cy="1143000"/>
          </a:xfrm>
        </p:spPr>
        <p:txBody>
          <a:bodyPr/>
          <a:lstStyle/>
          <a:p>
            <a:r>
              <a:rPr lang="en-US" dirty="0" smtClean="0">
                <a:latin typeface="Century Schoolbook"/>
                <a:cs typeface="Century Schoolbook"/>
              </a:rPr>
              <a:t>Acts 5:24</a:t>
            </a:r>
            <a:endParaRPr lang="en-US" dirty="0">
              <a:latin typeface="Century Schoolbook"/>
              <a:cs typeface="Century Schoolbook"/>
            </a:endParaRPr>
          </a:p>
        </p:txBody>
      </p:sp>
      <p:sp>
        <p:nvSpPr>
          <p:cNvPr id="3" name="Content Placeholder 2"/>
          <p:cNvSpPr>
            <a:spLocks noGrp="1"/>
          </p:cNvSpPr>
          <p:nvPr>
            <p:ph idx="1"/>
          </p:nvPr>
        </p:nvSpPr>
        <p:spPr/>
        <p:txBody>
          <a:bodyPr>
            <a:normAutofit lnSpcReduction="10000"/>
          </a:bodyPr>
          <a:lstStyle/>
          <a:p>
            <a:pPr algn="ctr">
              <a:buNone/>
            </a:pPr>
            <a:r>
              <a:rPr lang="en-US" sz="2800" dirty="0" smtClean="0">
                <a:solidFill>
                  <a:srgbClr val="F6D385"/>
                </a:solidFill>
              </a:rPr>
              <a:t>	Now when the high priest, the captain of the temple, and the chief priests heard these things, they wondered what the outcome would be. So one came and told them, saying, "Look, the men whom you put in prison are standing in the temple and teaching the people!"</a:t>
            </a:r>
          </a:p>
        </p:txBody>
      </p:sp>
      <p:sp>
        <p:nvSpPr>
          <p:cNvPr id="4" name="Content Placeholder 2"/>
          <p:cNvSpPr txBox="1">
            <a:spLocks/>
          </p:cNvSpPr>
          <p:nvPr/>
        </p:nvSpPr>
        <p:spPr>
          <a:xfrm>
            <a:off x="457200" y="1600200"/>
            <a:ext cx="7467600" cy="4695077"/>
          </a:xfrm>
          <a:prstGeom prst="rect">
            <a:avLst/>
          </a:prstGeom>
        </p:spPr>
        <p:txBody>
          <a:bodyPr vert="horz">
            <a:noAutofit/>
          </a:bodyPr>
          <a:lstStyle/>
          <a:p>
            <a:pPr marL="420624" indent="-384048" algn="ctr" defTabSz="914400">
              <a:lnSpc>
                <a:spcPct val="150000"/>
              </a:lnSpc>
              <a:spcBef>
                <a:spcPct val="20000"/>
              </a:spcBef>
              <a:buClr>
                <a:schemeClr val="accent1"/>
              </a:buClr>
              <a:buSzPct val="80000"/>
              <a:defRPr/>
            </a:pPr>
            <a:endParaRPr kumimoji="0" lang="en-US" sz="2800" b="0" i="0" u="none" strike="noStrike" kern="1200" cap="none" spc="0" normalizeH="0" baseline="0" noProof="0" dirty="0" smtClean="0">
              <a:ln>
                <a:noFill/>
              </a:ln>
              <a:solidFill>
                <a:schemeClr val="accent1">
                  <a:lumMod val="60000"/>
                  <a:lumOff val="40000"/>
                </a:schemeClr>
              </a:solidFill>
              <a:effectLst/>
              <a:uLnTx/>
              <a:uFillTx/>
              <a:latin typeface="+mn-lt"/>
              <a:ea typeface="+mn-ea"/>
              <a:cs typeface="+mn-cs"/>
            </a:endParaRPr>
          </a:p>
        </p:txBody>
      </p:sp>
      <p:sp>
        <p:nvSpPr>
          <p:cNvPr id="5" name="Title 1"/>
          <p:cNvSpPr txBox="1">
            <a:spLocks/>
          </p:cNvSpPr>
          <p:nvPr/>
        </p:nvSpPr>
        <p:spPr>
          <a:xfrm>
            <a:off x="2977646" y="286362"/>
            <a:ext cx="2836985"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accent6">
                    <a:lumMod val="60000"/>
                    <a:lumOff val="40000"/>
                  </a:schemeClr>
                </a:solidFill>
                <a:latin typeface="Century Schoolbook"/>
                <a:ea typeface="+mj-ea"/>
                <a:cs typeface="Century Schoolbook"/>
              </a:rPr>
              <a:t>-</a:t>
            </a:r>
            <a:r>
              <a:rPr kumimoji="0" lang="en-US" sz="4600" b="0" i="0" u="none" strike="noStrike" kern="1200" cap="none" spc="0" normalizeH="0" baseline="0" noProof="0" dirty="0" smtClean="0">
                <a:ln>
                  <a:noFill/>
                </a:ln>
                <a:solidFill>
                  <a:schemeClr val="accent6">
                    <a:lumMod val="60000"/>
                    <a:lumOff val="40000"/>
                  </a:schemeClr>
                </a:solidFill>
                <a:effectLst/>
                <a:uLnTx/>
                <a:uFillTx/>
                <a:latin typeface="Century Schoolbook"/>
                <a:ea typeface="+mj-ea"/>
                <a:cs typeface="Century Schoolbook"/>
              </a:rPr>
              <a:t>25</a:t>
            </a:r>
            <a:endParaRPr kumimoji="0" lang="en-US" sz="4600" b="0" i="0" u="none" strike="noStrike" kern="1200" cap="none" spc="0" normalizeH="0" baseline="0" noProof="0" dirty="0">
              <a:ln>
                <a:noFill/>
              </a:ln>
              <a:solidFill>
                <a:schemeClr val="accent6">
                  <a:lumMod val="60000"/>
                  <a:lumOff val="40000"/>
                </a:schemeClr>
              </a:solidFill>
              <a:effectLst/>
              <a:uLnTx/>
              <a:uFillTx/>
              <a:latin typeface="Century Schoolbook"/>
              <a:ea typeface="+mj-ea"/>
              <a:cs typeface="Century School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3400" b="1" dirty="0" smtClean="0">
                <a:solidFill>
                  <a:srgbClr val="F6D385"/>
                </a:solidFill>
                <a:latin typeface="Calisto MT"/>
                <a:cs typeface="Calisto MT"/>
              </a:rPr>
              <a:t>First, there was an</a:t>
            </a:r>
            <a:r>
              <a:rPr lang="en-US" sz="3400" b="1" i="1" dirty="0" smtClean="0">
                <a:solidFill>
                  <a:srgbClr val="F6D385"/>
                </a:solidFill>
                <a:latin typeface="Calisto MT"/>
                <a:cs typeface="Calisto MT"/>
              </a:rPr>
              <a:t> </a:t>
            </a:r>
            <a:r>
              <a:rPr lang="en-US" sz="3500" b="1" i="1" dirty="0" smtClean="0">
                <a:solidFill>
                  <a:srgbClr val="F6D385"/>
                </a:solidFill>
                <a:latin typeface="Calisto MT"/>
                <a:cs typeface="Calisto MT"/>
              </a:rPr>
              <a:t>empty tomb</a:t>
            </a:r>
            <a:r>
              <a:rPr lang="en-US" sz="3400" b="1" i="1" dirty="0" smtClean="0">
                <a:solidFill>
                  <a:srgbClr val="F6D385"/>
                </a:solidFill>
                <a:latin typeface="Calisto MT"/>
                <a:cs typeface="Calisto MT"/>
              </a:rPr>
              <a:t>.</a:t>
            </a:r>
          </a:p>
          <a:p>
            <a:pPr algn="ctr">
              <a:buNone/>
            </a:pPr>
            <a:r>
              <a:rPr lang="en-US" sz="3400" b="1" dirty="0" smtClean="0">
                <a:solidFill>
                  <a:srgbClr val="F6D385"/>
                </a:solidFill>
                <a:latin typeface="Calisto MT"/>
                <a:cs typeface="Calisto MT"/>
              </a:rPr>
              <a:t>Now, there is an</a:t>
            </a:r>
            <a:r>
              <a:rPr lang="en-US" sz="3400" b="1" i="1" dirty="0" smtClean="0">
                <a:solidFill>
                  <a:srgbClr val="F6D385"/>
                </a:solidFill>
                <a:latin typeface="Calisto MT"/>
                <a:cs typeface="Calisto MT"/>
              </a:rPr>
              <a:t> </a:t>
            </a:r>
            <a:r>
              <a:rPr lang="en-US" sz="3500" b="1" i="1" dirty="0" smtClean="0">
                <a:solidFill>
                  <a:srgbClr val="F6D385"/>
                </a:solidFill>
                <a:latin typeface="Calisto MT"/>
                <a:cs typeface="Calisto MT"/>
              </a:rPr>
              <a:t>empty jail cell!</a:t>
            </a:r>
          </a:p>
          <a:p>
            <a:pPr algn="ctr">
              <a:buNone/>
            </a:pPr>
            <a:endParaRPr lang="en-US" sz="2600" b="1" i="1" dirty="0" smtClean="0">
              <a:solidFill>
                <a:srgbClr val="F6D385"/>
              </a:solidFill>
              <a:latin typeface="Cooper Black"/>
              <a:cs typeface="Cooper Black"/>
            </a:endParaRPr>
          </a:p>
          <a:p>
            <a:pPr algn="ctr">
              <a:buNone/>
            </a:pPr>
            <a:r>
              <a:rPr lang="en-US" sz="2600" b="1" i="1" dirty="0" smtClean="0">
                <a:solidFill>
                  <a:srgbClr val="F6D385"/>
                </a:solidFill>
                <a:latin typeface="Arial Narrow"/>
                <a:cs typeface="Arial Narrow"/>
              </a:rPr>
              <a:t>(Are we seeing a pattern here?)</a:t>
            </a:r>
          </a:p>
        </p:txBody>
      </p:sp>
      <p:sp>
        <p:nvSpPr>
          <p:cNvPr id="4" name="Content Placeholder 2"/>
          <p:cNvSpPr txBox="1">
            <a:spLocks/>
          </p:cNvSpPr>
          <p:nvPr/>
        </p:nvSpPr>
        <p:spPr>
          <a:xfrm>
            <a:off x="457200" y="3897909"/>
            <a:ext cx="7467600" cy="2397368"/>
          </a:xfrm>
          <a:prstGeom prst="rect">
            <a:avLst/>
          </a:prstGeom>
        </p:spPr>
        <p:txBody>
          <a:bodyPr vert="horz">
            <a:noAutofit/>
          </a:bodyPr>
          <a:lstStyle/>
          <a:p>
            <a:pPr marL="420624" marR="0" lvl="0" indent="-384048" algn="ctr" defTabSz="914400" rtl="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en-US" sz="2800" b="0" i="0" u="none" strike="noStrike" kern="1200" cap="none" spc="0" normalizeH="0" baseline="0" noProof="0" dirty="0" smtClean="0">
              <a:ln>
                <a:noFill/>
              </a:ln>
              <a:solidFill>
                <a:schemeClr val="accent1">
                  <a:lumMod val="60000"/>
                  <a:lumOff val="40000"/>
                </a:schemeClr>
              </a:solidFill>
              <a:effectLst/>
              <a:uLnTx/>
              <a:uFillTx/>
              <a:latin typeface="+mn-lt"/>
              <a:ea typeface="+mn-ea"/>
              <a:cs typeface="+mn-cs"/>
            </a:endParaRPr>
          </a:p>
        </p:txBody>
      </p:sp>
      <p:sp>
        <p:nvSpPr>
          <p:cNvPr id="5" name="Title 1"/>
          <p:cNvSpPr txBox="1">
            <a:spLocks/>
          </p:cNvSpPr>
          <p:nvPr/>
        </p:nvSpPr>
        <p:spPr>
          <a:xfrm>
            <a:off x="457200" y="286362"/>
            <a:ext cx="5357431"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600" b="0" i="0" u="none" strike="noStrike" kern="1200" cap="none" spc="0" normalizeH="0" baseline="0" noProof="0" dirty="0">
              <a:ln>
                <a:noFill/>
              </a:ln>
              <a:solidFill>
                <a:schemeClr val="accent6">
                  <a:lumMod val="60000"/>
                  <a:lumOff val="40000"/>
                </a:schemeClr>
              </a:solidFill>
              <a:effectLst/>
              <a:uLnTx/>
              <a:uFillTx/>
              <a:latin typeface="Century Schoolbook"/>
              <a:ea typeface="+mj-ea"/>
              <a:cs typeface="Century School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9096" y="1798320"/>
            <a:ext cx="4665785" cy="4327843"/>
          </a:xfrm>
        </p:spPr>
        <p:txBody>
          <a:bodyPr>
            <a:normAutofit/>
          </a:bodyPr>
          <a:lstStyle/>
          <a:p>
            <a:pPr algn="ctr">
              <a:buNone/>
            </a:pPr>
            <a:r>
              <a:rPr lang="en-US" sz="6000" i="1" dirty="0" smtClean="0">
                <a:solidFill>
                  <a:srgbClr val="F6D385"/>
                </a:solidFill>
                <a:latin typeface="Calisto MT"/>
                <a:cs typeface="Calisto MT"/>
              </a:rPr>
              <a:t>What would you do?</a:t>
            </a:r>
            <a:endParaRPr lang="en-US" sz="6000" i="1" dirty="0">
              <a:solidFill>
                <a:srgbClr val="F6D385"/>
              </a:solidFill>
              <a:latin typeface="Calisto MT"/>
              <a:cs typeface="Calisto MT"/>
            </a:endParaRPr>
          </a:p>
        </p:txBody>
      </p:sp>
      <p:sp>
        <p:nvSpPr>
          <p:cNvPr id="4" name="Title 3"/>
          <p:cNvSpPr>
            <a:spLocks noGrp="1"/>
          </p:cNvSpPr>
          <p:nvPr>
            <p:ph type="title"/>
          </p:nvPr>
        </p:nvSpPr>
        <p:spPr/>
        <p:txBody>
          <a:bodyPr>
            <a:noAutofit/>
          </a:bodyPr>
          <a:lstStyle/>
          <a:p>
            <a:r>
              <a:rPr lang="en-US" dirty="0" smtClean="0">
                <a:latin typeface="Century Schoolbook"/>
                <a:cs typeface="Century Schoolbook"/>
              </a:rPr>
              <a:t>If you were a member of the Sanhedrin…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5:26</a:t>
            </a:r>
            <a:endParaRPr lang="en-US" dirty="0">
              <a:latin typeface="Century Schoolbook"/>
              <a:cs typeface="Century Schoolbook"/>
            </a:endParaRPr>
          </a:p>
        </p:txBody>
      </p:sp>
      <p:sp>
        <p:nvSpPr>
          <p:cNvPr id="3" name="Content Placeholder 2"/>
          <p:cNvSpPr>
            <a:spLocks noGrp="1"/>
          </p:cNvSpPr>
          <p:nvPr>
            <p:ph idx="1"/>
          </p:nvPr>
        </p:nvSpPr>
        <p:spPr>
          <a:xfrm>
            <a:off x="844059" y="1600200"/>
            <a:ext cx="7467600" cy="4525963"/>
          </a:xfrm>
        </p:spPr>
        <p:txBody>
          <a:bodyPr>
            <a:normAutofit/>
          </a:bodyPr>
          <a:lstStyle/>
          <a:p>
            <a:pPr>
              <a:buNone/>
            </a:pPr>
            <a:r>
              <a:rPr lang="en-US" dirty="0" smtClean="0">
                <a:solidFill>
                  <a:srgbClr val="F6D385"/>
                </a:solidFill>
              </a:rPr>
              <a:t>	Then the captain went with </a:t>
            </a:r>
          </a:p>
          <a:p>
            <a:pPr>
              <a:buNone/>
            </a:pPr>
            <a:r>
              <a:rPr lang="en-US" dirty="0" smtClean="0">
                <a:solidFill>
                  <a:srgbClr val="F6D385"/>
                </a:solidFill>
              </a:rPr>
              <a:t>	the officers and brought them </a:t>
            </a:r>
          </a:p>
          <a:p>
            <a:pPr>
              <a:buNone/>
            </a:pPr>
            <a:r>
              <a:rPr lang="en-US" dirty="0" smtClean="0">
                <a:solidFill>
                  <a:srgbClr val="F6D385"/>
                </a:solidFill>
              </a:rPr>
              <a:t>	without violence, for they feared the people, lest they should be stoned.</a:t>
            </a:r>
          </a:p>
          <a:p>
            <a:pPr algn="ctr">
              <a:buNone/>
            </a:pPr>
            <a:endParaRPr lang="en-US" dirty="0"/>
          </a:p>
        </p:txBody>
      </p:sp>
      <p:sp>
        <p:nvSpPr>
          <p:cNvPr id="4" name="Content Placeholder 2"/>
          <p:cNvSpPr txBox="1">
            <a:spLocks/>
          </p:cNvSpPr>
          <p:nvPr/>
        </p:nvSpPr>
        <p:spPr>
          <a:xfrm>
            <a:off x="621322" y="4437166"/>
            <a:ext cx="7702062" cy="1811215"/>
          </a:xfrm>
          <a:prstGeom prst="rect">
            <a:avLst/>
          </a:prstGeom>
        </p:spPr>
        <p:txBody>
          <a:bodyPr vert="horz">
            <a:normAutofit/>
          </a:bodyPr>
          <a:lstStyle/>
          <a:p>
            <a:pPr marL="420624" marR="0" lvl="0" indent="-384048" algn="ctr" defTabSz="914400" rtl="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en-US" sz="3100" b="0" i="1" u="none" strike="noStrike" kern="1200" cap="none" spc="0" normalizeH="0" baseline="0" noProof="0" dirty="0">
              <a:ln>
                <a:noFill/>
              </a:ln>
              <a:solidFill>
                <a:schemeClr val="accent1">
                  <a:lumMod val="60000"/>
                  <a:lumOff val="40000"/>
                </a:schemeClr>
              </a:solidFill>
              <a:effectLst/>
              <a:uLnTx/>
              <a:uFillTx/>
              <a:latin typeface="Cooper Black"/>
              <a:ea typeface="+mn-ea"/>
              <a:cs typeface="Cooper Black"/>
            </a:endParaRPr>
          </a:p>
        </p:txBody>
      </p:sp>
      <p:pic>
        <p:nvPicPr>
          <p:cNvPr id="5" name="Picture 4"/>
          <p:cNvPicPr>
            <a:picLocks noChangeAspect="1"/>
          </p:cNvPicPr>
          <p:nvPr/>
        </p:nvPicPr>
        <p:blipFill>
          <a:blip r:embed="rId2"/>
          <a:srcRect l="44560" r="21040"/>
          <a:stretch>
            <a:fillRect/>
          </a:stretch>
        </p:blipFill>
        <p:spPr>
          <a:xfrm>
            <a:off x="6792116" y="563645"/>
            <a:ext cx="1703988" cy="25757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a:t>
            </a:r>
            <a:endParaRPr lang="en-US" dirty="0"/>
          </a:p>
        </p:txBody>
      </p:sp>
      <p:sp>
        <p:nvSpPr>
          <p:cNvPr id="3" name="Content Placeholder 2"/>
          <p:cNvSpPr>
            <a:spLocks noGrp="1"/>
          </p:cNvSpPr>
          <p:nvPr>
            <p:ph idx="1"/>
          </p:nvPr>
        </p:nvSpPr>
        <p:spPr/>
        <p:txBody>
          <a:bodyPr/>
          <a:lstStyle/>
          <a:p>
            <a:pPr algn="ctr">
              <a:buNone/>
            </a:pPr>
            <a:endParaRPr lang="en-US" sz="1600" b="1" i="1" dirty="0" smtClean="0">
              <a:solidFill>
                <a:schemeClr val="accent6">
                  <a:lumMod val="60000"/>
                  <a:lumOff val="40000"/>
                </a:schemeClr>
              </a:solidFill>
              <a:latin typeface="Cooper Black"/>
              <a:cs typeface="Cooper Black"/>
            </a:endParaRPr>
          </a:p>
          <a:p>
            <a:pPr algn="ctr">
              <a:buNone/>
            </a:pPr>
            <a:r>
              <a:rPr lang="en-US" sz="2600" b="1" i="1" dirty="0" smtClean="0">
                <a:solidFill>
                  <a:srgbClr val="F6D385"/>
                </a:solidFill>
                <a:latin typeface="Cambria"/>
                <a:cs typeface="Cambria"/>
              </a:rPr>
              <a:t>What is suggested by “without violence, </a:t>
            </a:r>
          </a:p>
          <a:p>
            <a:pPr algn="ctr">
              <a:buNone/>
            </a:pPr>
            <a:r>
              <a:rPr lang="en-US" sz="2600" b="1" i="1" dirty="0" smtClean="0">
                <a:solidFill>
                  <a:srgbClr val="F6D385"/>
                </a:solidFill>
                <a:latin typeface="Cambria"/>
                <a:cs typeface="Cambria"/>
              </a:rPr>
              <a:t>for they feared the people, lest they </a:t>
            </a:r>
          </a:p>
          <a:p>
            <a:pPr algn="ctr">
              <a:buNone/>
            </a:pPr>
            <a:r>
              <a:rPr lang="en-US" sz="2600" b="1" i="1" dirty="0" smtClean="0">
                <a:solidFill>
                  <a:srgbClr val="F6D385"/>
                </a:solidFill>
                <a:latin typeface="Cambria"/>
                <a:cs typeface="Cambria"/>
              </a:rPr>
              <a:t>should be stoned”?</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a:t>
            </a:r>
            <a:endParaRPr lang="en-US" dirty="0"/>
          </a:p>
        </p:txBody>
      </p:sp>
      <p:sp>
        <p:nvSpPr>
          <p:cNvPr id="3" name="Content Placeholder 2"/>
          <p:cNvSpPr>
            <a:spLocks noGrp="1"/>
          </p:cNvSpPr>
          <p:nvPr>
            <p:ph idx="1"/>
          </p:nvPr>
        </p:nvSpPr>
        <p:spPr/>
        <p:txBody>
          <a:bodyPr/>
          <a:lstStyle/>
          <a:p>
            <a:pPr lvl="0">
              <a:buNone/>
            </a:pPr>
            <a:endParaRPr lang="en-US" sz="2400" i="1" dirty="0" smtClean="0">
              <a:latin typeface="Cooper Black"/>
              <a:cs typeface="Cooper Black"/>
            </a:endParaRPr>
          </a:p>
          <a:p>
            <a:pPr lvl="0" algn="ctr">
              <a:buNone/>
            </a:pPr>
            <a:r>
              <a:rPr lang="en-US" sz="3400" i="1" dirty="0" smtClean="0">
                <a:solidFill>
                  <a:srgbClr val="F6D385"/>
                </a:solidFill>
                <a:latin typeface="Cambria"/>
                <a:cs typeface="Cambria"/>
              </a:rPr>
              <a:t>If you were an apostle, would you </a:t>
            </a:r>
          </a:p>
          <a:p>
            <a:pPr lvl="0" algn="ctr">
              <a:buNone/>
            </a:pPr>
            <a:r>
              <a:rPr lang="en-US" sz="3400" i="1" dirty="0" smtClean="0">
                <a:solidFill>
                  <a:srgbClr val="F6D385"/>
                </a:solidFill>
                <a:latin typeface="Cambria"/>
                <a:cs typeface="Cambria"/>
              </a:rPr>
              <a:t>go with them? Yes or no?</a:t>
            </a: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5:27</a:t>
            </a:r>
            <a:endParaRPr lang="en-US" dirty="0">
              <a:latin typeface="Century Schoolbook"/>
              <a:cs typeface="Century Schoolbook"/>
            </a:endParaRPr>
          </a:p>
        </p:txBody>
      </p:sp>
      <p:sp>
        <p:nvSpPr>
          <p:cNvPr id="3" name="Content Placeholder 2"/>
          <p:cNvSpPr>
            <a:spLocks noGrp="1"/>
          </p:cNvSpPr>
          <p:nvPr>
            <p:ph idx="1"/>
          </p:nvPr>
        </p:nvSpPr>
        <p:spPr/>
        <p:txBody>
          <a:bodyPr>
            <a:normAutofit/>
          </a:bodyPr>
          <a:lstStyle/>
          <a:p>
            <a:pPr algn="ctr">
              <a:buNone/>
            </a:pPr>
            <a:r>
              <a:rPr lang="en-US" dirty="0" smtClean="0">
                <a:solidFill>
                  <a:srgbClr val="F6D385"/>
                </a:solidFill>
              </a:rPr>
              <a:t>And when they had brought them, they set them before the council. And the high priest asked them…</a:t>
            </a:r>
          </a:p>
        </p:txBody>
      </p:sp>
      <p:sp>
        <p:nvSpPr>
          <p:cNvPr id="4" name="Oval Callout 3"/>
          <p:cNvSpPr/>
          <p:nvPr/>
        </p:nvSpPr>
        <p:spPr>
          <a:xfrm>
            <a:off x="5760720" y="406400"/>
            <a:ext cx="2357120" cy="1239520"/>
          </a:xfrm>
          <a:prstGeom prst="wedgeEllipseCallout">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Here’s what they did.</a:t>
            </a:r>
            <a:endParaRPr lang="en-US" sz="2200" dirty="0"/>
          </a:p>
        </p:txBody>
      </p:sp>
      <p:pic>
        <p:nvPicPr>
          <p:cNvPr id="5" name="Picture 4"/>
          <p:cNvPicPr>
            <a:picLocks noChangeAspect="1"/>
          </p:cNvPicPr>
          <p:nvPr/>
        </p:nvPicPr>
        <p:blipFill>
          <a:blip r:embed="rId2"/>
          <a:stretch>
            <a:fillRect/>
          </a:stretch>
        </p:blipFill>
        <p:spPr>
          <a:xfrm>
            <a:off x="3169886" y="3911600"/>
            <a:ext cx="2335302" cy="2682240"/>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5:28</a:t>
            </a:r>
            <a:endParaRPr lang="en-US" dirty="0">
              <a:latin typeface="Century Schoolbook"/>
              <a:cs typeface="Century Schoolbook"/>
            </a:endParaRPr>
          </a:p>
        </p:txBody>
      </p:sp>
      <p:sp>
        <p:nvSpPr>
          <p:cNvPr id="3" name="Content Placeholder 2"/>
          <p:cNvSpPr>
            <a:spLocks noGrp="1"/>
          </p:cNvSpPr>
          <p:nvPr>
            <p:ph idx="1"/>
          </p:nvPr>
        </p:nvSpPr>
        <p:spPr>
          <a:xfrm>
            <a:off x="457200" y="1600200"/>
            <a:ext cx="7589520" cy="4525963"/>
          </a:xfrm>
        </p:spPr>
        <p:txBody>
          <a:bodyPr>
            <a:normAutofit/>
          </a:bodyPr>
          <a:lstStyle/>
          <a:p>
            <a:pPr>
              <a:buNone/>
            </a:pPr>
            <a:r>
              <a:rPr lang="en-US" dirty="0" smtClean="0">
                <a:solidFill>
                  <a:srgbClr val="F6D385"/>
                </a:solidFill>
              </a:rPr>
              <a:t>“Did we not strictly </a:t>
            </a:r>
          </a:p>
          <a:p>
            <a:pPr>
              <a:buNone/>
            </a:pPr>
            <a:r>
              <a:rPr lang="en-US" dirty="0" smtClean="0">
                <a:solidFill>
                  <a:srgbClr val="F6D385"/>
                </a:solidFill>
              </a:rPr>
              <a:t>command you not </a:t>
            </a:r>
          </a:p>
          <a:p>
            <a:pPr>
              <a:buNone/>
            </a:pPr>
            <a:r>
              <a:rPr lang="en-US" dirty="0" smtClean="0">
                <a:solidFill>
                  <a:srgbClr val="F6D385"/>
                </a:solidFill>
              </a:rPr>
              <a:t>to teach in this name? And look, you have </a:t>
            </a:r>
          </a:p>
          <a:p>
            <a:pPr>
              <a:buNone/>
            </a:pPr>
            <a:r>
              <a:rPr lang="en-US" dirty="0" smtClean="0">
                <a:solidFill>
                  <a:srgbClr val="F6D385"/>
                </a:solidFill>
              </a:rPr>
              <a:t>filled Jerusalem with your doctrine, and </a:t>
            </a:r>
          </a:p>
          <a:p>
            <a:pPr>
              <a:buNone/>
            </a:pPr>
            <a:r>
              <a:rPr lang="en-US" dirty="0" smtClean="0">
                <a:solidFill>
                  <a:srgbClr val="F6D385"/>
                </a:solidFill>
              </a:rPr>
              <a:t>intend to bring this man’s blood on us!”</a:t>
            </a:r>
          </a:p>
        </p:txBody>
      </p:sp>
      <p:pic>
        <p:nvPicPr>
          <p:cNvPr id="4" name="Picture 3"/>
          <p:cNvPicPr>
            <a:picLocks noChangeAspect="1"/>
          </p:cNvPicPr>
          <p:nvPr/>
        </p:nvPicPr>
        <p:blipFill>
          <a:blip r:embed="rId2"/>
          <a:stretch>
            <a:fillRect/>
          </a:stretch>
        </p:blipFill>
        <p:spPr>
          <a:xfrm>
            <a:off x="4582160" y="522789"/>
            <a:ext cx="2780030" cy="2844934"/>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097"/>
            <a:ext cx="8229600" cy="1143000"/>
          </a:xfrm>
        </p:spPr>
        <p:txBody>
          <a:bodyPr/>
          <a:lstStyle/>
          <a:p>
            <a:r>
              <a:rPr lang="en-US" dirty="0" smtClean="0">
                <a:solidFill>
                  <a:schemeClr val="accent6">
                    <a:lumMod val="60000"/>
                    <a:lumOff val="40000"/>
                  </a:schemeClr>
                </a:solidFill>
                <a:latin typeface="Century Schoolbook"/>
                <a:cs typeface="Century Schoolbook"/>
              </a:rPr>
              <a:t>Acts 5:28                           </a:t>
            </a:r>
            <a:endParaRPr lang="en-US" dirty="0">
              <a:solidFill>
                <a:schemeClr val="accent6">
                  <a:lumMod val="60000"/>
                  <a:lumOff val="40000"/>
                </a:schemeClr>
              </a:solidFill>
              <a:latin typeface="Century Schoolbook"/>
              <a:cs typeface="Century Schoolbook"/>
            </a:endParaRPr>
          </a:p>
        </p:txBody>
      </p:sp>
      <p:sp>
        <p:nvSpPr>
          <p:cNvPr id="5" name="Text Placeholder 4"/>
          <p:cNvSpPr>
            <a:spLocks noGrp="1"/>
          </p:cNvSpPr>
          <p:nvPr>
            <p:ph type="body" idx="1"/>
          </p:nvPr>
        </p:nvSpPr>
        <p:spPr>
          <a:xfrm>
            <a:off x="-175842" y="1512303"/>
            <a:ext cx="4040188" cy="838200"/>
          </a:xfrm>
        </p:spPr>
        <p:txBody>
          <a:bodyPr>
            <a:normAutofit/>
          </a:bodyPr>
          <a:lstStyle/>
          <a:p>
            <a:pPr algn="ctr"/>
            <a:r>
              <a:rPr lang="en-US" sz="2600" u="sng" dirty="0" smtClean="0">
                <a:solidFill>
                  <a:schemeClr val="accent1">
                    <a:lumMod val="60000"/>
                    <a:lumOff val="40000"/>
                  </a:schemeClr>
                </a:solidFill>
              </a:rPr>
              <a:t>The Charges</a:t>
            </a:r>
          </a:p>
        </p:txBody>
      </p:sp>
      <p:sp>
        <p:nvSpPr>
          <p:cNvPr id="7" name="Text Placeholder 6"/>
          <p:cNvSpPr>
            <a:spLocks noGrp="1"/>
          </p:cNvSpPr>
          <p:nvPr>
            <p:ph type="body" sz="half" idx="3"/>
          </p:nvPr>
        </p:nvSpPr>
        <p:spPr>
          <a:xfrm>
            <a:off x="4176105" y="1512303"/>
            <a:ext cx="4041775" cy="838200"/>
          </a:xfrm>
        </p:spPr>
        <p:txBody>
          <a:bodyPr>
            <a:normAutofit/>
          </a:bodyPr>
          <a:lstStyle/>
          <a:p>
            <a:pPr algn="ctr"/>
            <a:r>
              <a:rPr lang="en-US" sz="2600" u="sng" dirty="0" smtClean="0">
                <a:solidFill>
                  <a:schemeClr val="accent1">
                    <a:lumMod val="60000"/>
                    <a:lumOff val="40000"/>
                  </a:schemeClr>
                </a:solidFill>
              </a:rPr>
              <a:t>The Commentary</a:t>
            </a:r>
          </a:p>
        </p:txBody>
      </p:sp>
      <p:sp>
        <p:nvSpPr>
          <p:cNvPr id="6" name="Content Placeholder 5"/>
          <p:cNvSpPr>
            <a:spLocks noGrp="1"/>
          </p:cNvSpPr>
          <p:nvPr>
            <p:ph sz="quarter" idx="2"/>
          </p:nvPr>
        </p:nvSpPr>
        <p:spPr>
          <a:xfrm>
            <a:off x="339970" y="2407860"/>
            <a:ext cx="4040188" cy="3941763"/>
          </a:xfrm>
        </p:spPr>
        <p:txBody>
          <a:bodyPr>
            <a:normAutofit lnSpcReduction="10000"/>
          </a:bodyPr>
          <a:lstStyle/>
          <a:p>
            <a:pPr marL="457200" indent="-457200">
              <a:buClr>
                <a:schemeClr val="accent6">
                  <a:lumMod val="40000"/>
                  <a:lumOff val="60000"/>
                </a:schemeClr>
              </a:buClr>
              <a:buFont typeface="+mj-lt"/>
              <a:buAutoNum type="arabicPeriod"/>
            </a:pPr>
            <a:r>
              <a:rPr lang="en-US" dirty="0" smtClean="0">
                <a:solidFill>
                  <a:schemeClr val="accent6">
                    <a:lumMod val="40000"/>
                    <a:lumOff val="60000"/>
                  </a:schemeClr>
                </a:solidFill>
              </a:rPr>
              <a:t>“Did we not strictly command you not to  teach in this name?”</a:t>
            </a:r>
          </a:p>
          <a:p>
            <a:pPr marL="514350" indent="-514350">
              <a:buFont typeface="+mj-lt"/>
              <a:buAutoNum type="arabicPeriod"/>
            </a:pPr>
            <a:endParaRPr lang="en-US" sz="2800" dirty="0" smtClean="0"/>
          </a:p>
          <a:p>
            <a:pPr marL="457200" indent="-457200">
              <a:buClr>
                <a:srgbClr val="CCCC00"/>
              </a:buClr>
              <a:buFont typeface="+mj-lt"/>
              <a:buAutoNum type="arabicPeriod"/>
            </a:pPr>
            <a:r>
              <a:rPr lang="en-US" dirty="0" smtClean="0">
                <a:solidFill>
                  <a:srgbClr val="CCCC00"/>
                </a:solidFill>
              </a:rPr>
              <a:t>“You have filled Jerusalem with your doctrine.”</a:t>
            </a:r>
          </a:p>
          <a:p>
            <a:pPr marL="457200" indent="-457200">
              <a:buFont typeface="+mj-lt"/>
              <a:buAutoNum type="arabicPeriod"/>
            </a:pPr>
            <a:endParaRPr lang="en-US" sz="2000" dirty="0" smtClean="0"/>
          </a:p>
          <a:p>
            <a:pPr marL="457200" indent="-457200">
              <a:buClr>
                <a:schemeClr val="accent6">
                  <a:lumMod val="40000"/>
                  <a:lumOff val="60000"/>
                </a:schemeClr>
              </a:buClr>
              <a:buFont typeface="+mj-lt"/>
              <a:buAutoNum type="arabicPeriod"/>
            </a:pPr>
            <a:r>
              <a:rPr lang="en-US" sz="2200" dirty="0" smtClean="0">
                <a:solidFill>
                  <a:schemeClr val="accent6">
                    <a:lumMod val="40000"/>
                    <a:lumOff val="60000"/>
                  </a:schemeClr>
                </a:solidFill>
              </a:rPr>
              <a:t>“You intend to bring this man’s blood on us!”</a:t>
            </a:r>
          </a:p>
          <a:p>
            <a:pPr marL="457200" indent="-457200">
              <a:buAutoNum type="arabicPeriod"/>
            </a:pPr>
            <a:endParaRPr lang="en-US" dirty="0"/>
          </a:p>
        </p:txBody>
      </p:sp>
      <p:sp>
        <p:nvSpPr>
          <p:cNvPr id="8" name="Content Placeholder 7"/>
          <p:cNvSpPr>
            <a:spLocks noGrp="1"/>
          </p:cNvSpPr>
          <p:nvPr>
            <p:ph sz="quarter" idx="4"/>
          </p:nvPr>
        </p:nvSpPr>
        <p:spPr>
          <a:xfrm>
            <a:off x="4316781" y="2196846"/>
            <a:ext cx="4370019" cy="3941763"/>
          </a:xfrm>
        </p:spPr>
        <p:txBody>
          <a:bodyPr>
            <a:normAutofit fontScale="92500"/>
          </a:bodyPr>
          <a:lstStyle/>
          <a:p>
            <a:pPr marL="493776" indent="-457200">
              <a:buClr>
                <a:schemeClr val="accent6">
                  <a:lumMod val="40000"/>
                  <a:lumOff val="60000"/>
                </a:schemeClr>
              </a:buClr>
              <a:buFont typeface="+mj-lt"/>
              <a:buAutoNum type="arabicPeriod"/>
            </a:pPr>
            <a:r>
              <a:rPr lang="en-US" i="1" dirty="0" smtClean="0">
                <a:solidFill>
                  <a:schemeClr val="accent6">
                    <a:lumMod val="40000"/>
                    <a:lumOff val="60000"/>
                  </a:schemeClr>
                </a:solidFill>
              </a:rPr>
              <a:t>Acts 4:17, 21 – “Let us severely threaten them, that from now on they speak to  no man in this name.”</a:t>
            </a:r>
          </a:p>
          <a:p>
            <a:pPr>
              <a:buFont typeface="+mj-lt"/>
              <a:buAutoNum type="arabicPeriod"/>
            </a:pPr>
            <a:endParaRPr lang="en-US" sz="1050" i="1" dirty="0" smtClean="0"/>
          </a:p>
          <a:p>
            <a:pPr>
              <a:buFont typeface="+mj-lt"/>
              <a:buAutoNum type="arabicPeriod"/>
            </a:pPr>
            <a:endParaRPr lang="en-US" sz="1050" i="1" dirty="0" smtClean="0"/>
          </a:p>
          <a:p>
            <a:pPr marL="493776" indent="-457200">
              <a:buClr>
                <a:srgbClr val="CCCC00"/>
              </a:buClr>
              <a:buFont typeface="+mj-lt"/>
              <a:buAutoNum type="arabicPeriod"/>
            </a:pPr>
            <a:r>
              <a:rPr lang="en-US" i="1" dirty="0" smtClean="0">
                <a:solidFill>
                  <a:srgbClr val="CCCC00"/>
                </a:solidFill>
              </a:rPr>
              <a:t>Acts 4:16 – Jerusalem’s streets are full of people.</a:t>
            </a:r>
          </a:p>
          <a:p>
            <a:pPr>
              <a:buFont typeface="+mj-lt"/>
              <a:buAutoNum type="arabicPeriod"/>
            </a:pPr>
            <a:endParaRPr lang="en-US" sz="1000" i="1" dirty="0" smtClean="0"/>
          </a:p>
          <a:p>
            <a:pPr>
              <a:buFont typeface="+mj-lt"/>
              <a:buAutoNum type="arabicPeriod"/>
            </a:pPr>
            <a:endParaRPr lang="en-US" sz="400" i="1" dirty="0" smtClean="0"/>
          </a:p>
          <a:p>
            <a:pPr>
              <a:buFont typeface="+mj-lt"/>
              <a:buAutoNum type="arabicPeriod"/>
            </a:pPr>
            <a:endParaRPr lang="en-US" sz="1000" i="1" dirty="0" smtClean="0"/>
          </a:p>
          <a:p>
            <a:pPr>
              <a:buFont typeface="+mj-lt"/>
              <a:buAutoNum type="arabicPeriod"/>
            </a:pPr>
            <a:endParaRPr lang="en-US" sz="1000" i="1" dirty="0" smtClean="0"/>
          </a:p>
          <a:p>
            <a:pPr marL="493776" indent="-457200">
              <a:buClr>
                <a:schemeClr val="accent6">
                  <a:lumMod val="40000"/>
                  <a:lumOff val="60000"/>
                </a:schemeClr>
              </a:buClr>
              <a:buFont typeface="+mj-lt"/>
              <a:buAutoNum type="arabicPeriod"/>
            </a:pPr>
            <a:r>
              <a:rPr lang="en-US" i="1" dirty="0" smtClean="0">
                <a:solidFill>
                  <a:schemeClr val="accent6">
                    <a:lumMod val="40000"/>
                    <a:lumOff val="60000"/>
                  </a:schemeClr>
                </a:solidFill>
              </a:rPr>
              <a:t>Matt.27:25 – “His blood be on us and on our children!”</a:t>
            </a:r>
            <a:endParaRPr lang="en-US" i="1" dirty="0">
              <a:solidFill>
                <a:schemeClr val="accent6">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5:12-13   </a:t>
            </a:r>
            <a:r>
              <a:rPr lang="en-US" sz="3000" dirty="0" smtClean="0">
                <a:latin typeface="Century Schoolbook"/>
                <a:cs typeface="Century Schoolbook"/>
              </a:rPr>
              <a:t>(Review)</a:t>
            </a:r>
            <a:endParaRPr lang="en-US" sz="3000" dirty="0">
              <a:latin typeface="Century Schoolbook"/>
              <a:cs typeface="Century Schoolbook"/>
            </a:endParaRPr>
          </a:p>
        </p:txBody>
      </p:sp>
      <p:sp>
        <p:nvSpPr>
          <p:cNvPr id="3" name="Content Placeholder 2"/>
          <p:cNvSpPr>
            <a:spLocks noGrp="1"/>
          </p:cNvSpPr>
          <p:nvPr>
            <p:ph idx="1"/>
          </p:nvPr>
        </p:nvSpPr>
        <p:spPr>
          <a:xfrm>
            <a:off x="457201" y="1600200"/>
            <a:ext cx="8250500" cy="4701549"/>
          </a:xfrm>
        </p:spPr>
        <p:txBody>
          <a:bodyPr>
            <a:normAutofit fontScale="85000" lnSpcReduction="10000"/>
          </a:bodyPr>
          <a:lstStyle/>
          <a:p>
            <a:pPr>
              <a:lnSpc>
                <a:spcPct val="170000"/>
              </a:lnSpc>
              <a:buNone/>
            </a:pPr>
            <a:r>
              <a:rPr lang="en-US" sz="3243" dirty="0" smtClean="0">
                <a:solidFill>
                  <a:schemeClr val="accent6">
                    <a:lumMod val="40000"/>
                    <a:lumOff val="60000"/>
                  </a:schemeClr>
                </a:solidFill>
              </a:rPr>
              <a:t>And through the hands </a:t>
            </a:r>
          </a:p>
          <a:p>
            <a:pPr>
              <a:lnSpc>
                <a:spcPct val="170000"/>
              </a:lnSpc>
              <a:buNone/>
            </a:pPr>
            <a:r>
              <a:rPr lang="en-US" sz="3243" dirty="0" smtClean="0">
                <a:solidFill>
                  <a:schemeClr val="accent6">
                    <a:lumMod val="40000"/>
                    <a:lumOff val="60000"/>
                  </a:schemeClr>
                </a:solidFill>
              </a:rPr>
              <a:t>of the apostles many </a:t>
            </a:r>
          </a:p>
          <a:p>
            <a:pPr>
              <a:lnSpc>
                <a:spcPct val="170000"/>
              </a:lnSpc>
              <a:buNone/>
            </a:pPr>
            <a:r>
              <a:rPr lang="en-US" sz="3243" dirty="0" smtClean="0">
                <a:solidFill>
                  <a:schemeClr val="accent6">
                    <a:lumMod val="40000"/>
                    <a:lumOff val="60000"/>
                  </a:schemeClr>
                </a:solidFill>
              </a:rPr>
              <a:t>signs and wonders were done among the people.  </a:t>
            </a:r>
          </a:p>
          <a:p>
            <a:pPr>
              <a:lnSpc>
                <a:spcPct val="170000"/>
              </a:lnSpc>
              <a:buNone/>
            </a:pPr>
            <a:r>
              <a:rPr lang="en-US" sz="3243" dirty="0" smtClean="0">
                <a:solidFill>
                  <a:schemeClr val="accent6">
                    <a:lumMod val="40000"/>
                    <a:lumOff val="60000"/>
                  </a:schemeClr>
                </a:solidFill>
              </a:rPr>
              <a:t>And they were all with one accord in Solomon’s </a:t>
            </a:r>
          </a:p>
          <a:p>
            <a:pPr>
              <a:lnSpc>
                <a:spcPct val="170000"/>
              </a:lnSpc>
              <a:buNone/>
            </a:pPr>
            <a:r>
              <a:rPr lang="en-US" sz="3243" dirty="0" smtClean="0">
                <a:solidFill>
                  <a:schemeClr val="accent6">
                    <a:lumMod val="40000"/>
                    <a:lumOff val="60000"/>
                  </a:schemeClr>
                </a:solidFill>
              </a:rPr>
              <a:t>Porch. Yet none of the rest dared join them, but </a:t>
            </a:r>
          </a:p>
          <a:p>
            <a:pPr>
              <a:lnSpc>
                <a:spcPct val="170000"/>
              </a:lnSpc>
              <a:buNone/>
            </a:pPr>
            <a:r>
              <a:rPr lang="en-US" sz="3243" dirty="0" smtClean="0">
                <a:solidFill>
                  <a:schemeClr val="accent6">
                    <a:lumMod val="40000"/>
                    <a:lumOff val="60000"/>
                  </a:schemeClr>
                </a:solidFill>
              </a:rPr>
              <a:t>the people esteemed them highly.  </a:t>
            </a:r>
            <a:endParaRPr lang="en-US" sz="3243" dirty="0">
              <a:solidFill>
                <a:schemeClr val="accent6">
                  <a:lumMod val="40000"/>
                  <a:lumOff val="60000"/>
                </a:schemeClr>
              </a:solidFill>
            </a:endParaRPr>
          </a:p>
        </p:txBody>
      </p:sp>
      <p:pic>
        <p:nvPicPr>
          <p:cNvPr id="4" name="Picture 3"/>
          <p:cNvPicPr>
            <a:picLocks noChangeAspect="1"/>
          </p:cNvPicPr>
          <p:nvPr/>
        </p:nvPicPr>
        <p:blipFill>
          <a:blip r:embed="rId2"/>
          <a:stretch>
            <a:fillRect/>
          </a:stretch>
        </p:blipFill>
        <p:spPr>
          <a:xfrm>
            <a:off x="4313501" y="1417638"/>
            <a:ext cx="4394200" cy="1854200"/>
          </a:xfrm>
          <a:prstGeom prst="rect">
            <a:avLst/>
          </a:prstGeom>
        </p:spPr>
      </p:pic>
      <p:sp>
        <p:nvSpPr>
          <p:cNvPr id="5" name="TextBox 4"/>
          <p:cNvSpPr txBox="1"/>
          <p:nvPr/>
        </p:nvSpPr>
        <p:spPr>
          <a:xfrm>
            <a:off x="7099563" y="484228"/>
            <a:ext cx="1407121" cy="646331"/>
          </a:xfrm>
          <a:prstGeom prst="rect">
            <a:avLst/>
          </a:prstGeom>
          <a:noFill/>
        </p:spPr>
        <p:txBody>
          <a:bodyPr wrap="square" rtlCol="0">
            <a:spAutoFit/>
          </a:bodyPr>
          <a:lstStyle/>
          <a:p>
            <a:pPr algn="ctr"/>
            <a:r>
              <a:rPr lang="en-US" dirty="0" smtClean="0"/>
              <a:t>Solomon’s Porch</a:t>
            </a:r>
            <a:endParaRPr lang="en-US" dirty="0"/>
          </a:p>
        </p:txBody>
      </p:sp>
      <p:cxnSp>
        <p:nvCxnSpPr>
          <p:cNvPr id="7" name="Straight Arrow Connector 6"/>
          <p:cNvCxnSpPr/>
          <p:nvPr/>
        </p:nvCxnSpPr>
        <p:spPr>
          <a:xfrm rot="10800000" flipV="1">
            <a:off x="5071118" y="831410"/>
            <a:ext cx="2192915" cy="157145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6200000" flipH="1">
            <a:off x="7561053" y="1676521"/>
            <a:ext cx="1525776" cy="146194"/>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 Placeholder 12"/>
          <p:cNvSpPr>
            <a:spLocks noGrp="1"/>
          </p:cNvSpPr>
          <p:nvPr>
            <p:ph type="body" idx="2"/>
          </p:nvPr>
        </p:nvSpPr>
        <p:spPr>
          <a:xfrm>
            <a:off x="457200" y="1287097"/>
            <a:ext cx="6822831" cy="1368184"/>
          </a:xfrm>
        </p:spPr>
        <p:txBody>
          <a:bodyPr>
            <a:noAutofit/>
          </a:bodyPr>
          <a:lstStyle/>
          <a:p>
            <a:r>
              <a:rPr lang="en-US" sz="3000" b="1" i="1" dirty="0" smtClean="0">
                <a:solidFill>
                  <a:srgbClr val="F6D385"/>
                </a:solidFill>
                <a:latin typeface="Calisto MT"/>
                <a:cs typeface="Calisto MT"/>
              </a:rPr>
              <a:t>They couldn’t bring themselves to say the name of “Jesus”:</a:t>
            </a:r>
            <a:endParaRPr lang="en-US" sz="3000" b="1" i="1" dirty="0">
              <a:solidFill>
                <a:srgbClr val="F6D385"/>
              </a:solidFill>
              <a:latin typeface="Calisto MT"/>
              <a:cs typeface="Calisto MT"/>
            </a:endParaRPr>
          </a:p>
        </p:txBody>
      </p:sp>
      <p:sp>
        <p:nvSpPr>
          <p:cNvPr id="12" name="Content Placeholder 11"/>
          <p:cNvSpPr>
            <a:spLocks noGrp="1"/>
          </p:cNvSpPr>
          <p:nvPr>
            <p:ph sz="half" idx="1"/>
          </p:nvPr>
        </p:nvSpPr>
        <p:spPr>
          <a:xfrm>
            <a:off x="802640" y="3305899"/>
            <a:ext cx="7227668" cy="1863975"/>
          </a:xfrm>
        </p:spPr>
        <p:txBody>
          <a:bodyPr>
            <a:normAutofit/>
          </a:bodyPr>
          <a:lstStyle/>
          <a:p>
            <a:pPr>
              <a:buNone/>
            </a:pPr>
            <a:r>
              <a:rPr lang="en-US" sz="4000" b="0" dirty="0" smtClean="0">
                <a:solidFill>
                  <a:schemeClr val="accent6">
                    <a:lumMod val="40000"/>
                    <a:lumOff val="60000"/>
                  </a:schemeClr>
                </a:solidFill>
                <a:latin typeface="Century Schoolbook"/>
                <a:cs typeface="Century Schoolbook"/>
              </a:rPr>
              <a:t>	</a:t>
            </a:r>
            <a:r>
              <a:rPr lang="en-US" dirty="0" smtClean="0">
                <a:solidFill>
                  <a:schemeClr val="accent6">
                    <a:lumMod val="20000"/>
                    <a:lumOff val="80000"/>
                  </a:schemeClr>
                </a:solidFill>
              </a:rPr>
              <a:t>“…not to teach in </a:t>
            </a:r>
            <a:r>
              <a:rPr lang="en-US" u="sng" dirty="0" smtClean="0">
                <a:solidFill>
                  <a:schemeClr val="accent6">
                    <a:lumMod val="20000"/>
                    <a:lumOff val="80000"/>
                  </a:schemeClr>
                </a:solidFill>
              </a:rPr>
              <a:t>this name</a:t>
            </a:r>
            <a:r>
              <a:rPr lang="en-US" dirty="0" smtClean="0">
                <a:solidFill>
                  <a:schemeClr val="accent6">
                    <a:lumMod val="20000"/>
                    <a:lumOff val="80000"/>
                  </a:schemeClr>
                </a:solidFill>
              </a:rPr>
              <a:t>”</a:t>
            </a:r>
          </a:p>
          <a:p>
            <a:pPr>
              <a:buNone/>
            </a:pPr>
            <a:r>
              <a:rPr lang="en-US" sz="3600" dirty="0" smtClean="0">
                <a:latin typeface="Cooper Black"/>
                <a:cs typeface="Cooper Black"/>
              </a:rPr>
              <a:t>	</a:t>
            </a:r>
            <a:r>
              <a:rPr lang="en-US" sz="2600" dirty="0" smtClean="0">
                <a:solidFill>
                  <a:schemeClr val="accent6">
                    <a:lumMod val="20000"/>
                    <a:lumOff val="80000"/>
                  </a:schemeClr>
                </a:solidFill>
              </a:rPr>
              <a:t>“…</a:t>
            </a:r>
            <a:r>
              <a:rPr lang="en-US" dirty="0" smtClean="0">
                <a:solidFill>
                  <a:schemeClr val="accent6">
                    <a:lumMod val="20000"/>
                    <a:lumOff val="80000"/>
                  </a:schemeClr>
                </a:solidFill>
              </a:rPr>
              <a:t>intend to bring </a:t>
            </a:r>
            <a:r>
              <a:rPr lang="en-US" u="sng" dirty="0" smtClean="0">
                <a:solidFill>
                  <a:schemeClr val="accent6">
                    <a:lumMod val="20000"/>
                    <a:lumOff val="80000"/>
                  </a:schemeClr>
                </a:solidFill>
              </a:rPr>
              <a:t>this man’s</a:t>
            </a:r>
            <a:r>
              <a:rPr lang="en-US" dirty="0" smtClean="0">
                <a:solidFill>
                  <a:schemeClr val="accent6">
                    <a:lumMod val="20000"/>
                    <a:lumOff val="80000"/>
                  </a:schemeClr>
                </a:solidFill>
              </a:rPr>
              <a:t> blood on us!”</a:t>
            </a:r>
            <a:endParaRPr lang="en-US" sz="2600" dirty="0" smtClean="0">
              <a:solidFill>
                <a:schemeClr val="accent6">
                  <a:lumMod val="20000"/>
                  <a:lumOff val="80000"/>
                </a:schemeClr>
              </a:solidFill>
            </a:endParaRPr>
          </a:p>
          <a:p>
            <a:pPr>
              <a:buNone/>
            </a:pPr>
            <a:endParaRPr lang="en-US" dirty="0"/>
          </a:p>
        </p:txBody>
      </p:sp>
      <p:sp>
        <p:nvSpPr>
          <p:cNvPr id="7" name="Title 3"/>
          <p:cNvSpPr>
            <a:spLocks noGrp="1"/>
          </p:cNvSpPr>
          <p:nvPr>
            <p:ph type="title"/>
          </p:nvPr>
        </p:nvSpPr>
        <p:spPr>
          <a:xfrm>
            <a:off x="457200" y="366834"/>
            <a:ext cx="8229600" cy="1143000"/>
          </a:xfrm>
        </p:spPr>
        <p:txBody>
          <a:bodyPr>
            <a:normAutofit/>
          </a:bodyPr>
          <a:lstStyle/>
          <a:p>
            <a:r>
              <a:rPr lang="en-US" sz="4600" b="0" dirty="0" smtClean="0">
                <a:solidFill>
                  <a:schemeClr val="accent6">
                    <a:lumMod val="60000"/>
                    <a:lumOff val="40000"/>
                  </a:schemeClr>
                </a:solidFill>
                <a:latin typeface="Century Schoolbook"/>
                <a:cs typeface="Century Schoolbook"/>
              </a:rPr>
              <a:t>Observation</a:t>
            </a:r>
            <a:endParaRPr lang="en-US" sz="4600" b="0" dirty="0">
              <a:solidFill>
                <a:schemeClr val="accent6">
                  <a:lumMod val="60000"/>
                  <a:lumOff val="40000"/>
                </a:schemeClr>
              </a:solidFill>
              <a:latin typeface="Century Schoolbook"/>
              <a:cs typeface="Century School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entury Schoolbook"/>
                <a:cs typeface="Century Schoolbook"/>
              </a:rPr>
              <a:t>Acts 5:29-32</a:t>
            </a:r>
            <a:endParaRPr lang="en-US" dirty="0">
              <a:latin typeface="Century Schoolbook"/>
              <a:cs typeface="Century Schoolbook"/>
            </a:endParaRPr>
          </a:p>
        </p:txBody>
      </p:sp>
      <p:sp>
        <p:nvSpPr>
          <p:cNvPr id="6" name="Content Placeholder 5"/>
          <p:cNvSpPr>
            <a:spLocks noGrp="1"/>
          </p:cNvSpPr>
          <p:nvPr>
            <p:ph idx="1"/>
          </p:nvPr>
        </p:nvSpPr>
        <p:spPr>
          <a:xfrm>
            <a:off x="304801" y="1600200"/>
            <a:ext cx="8371839" cy="4525963"/>
          </a:xfrm>
        </p:spPr>
        <p:txBody>
          <a:bodyPr>
            <a:normAutofit fontScale="85000" lnSpcReduction="20000"/>
          </a:bodyPr>
          <a:lstStyle/>
          <a:p>
            <a:pPr algn="ctr">
              <a:buNone/>
            </a:pPr>
            <a:r>
              <a:rPr lang="en-US" dirty="0" smtClean="0"/>
              <a:t>   </a:t>
            </a:r>
            <a:r>
              <a:rPr lang="en-US" dirty="0" smtClean="0">
                <a:solidFill>
                  <a:srgbClr val="F6D385"/>
                </a:solidFill>
              </a:rPr>
              <a:t>But Peter and the other apostles answered and said: “We ought to obey God rather than men. The God of our fathers raised up Jesus whom you murdered by hanging on a tree. Him God has exalted to his right hand to be Prince and Savior, to give repentance to Israel and forgiveness of sins. And we are his witnesses to these things, and so also is the Holy Spirit whom God has given to those who obey </a:t>
            </a:r>
            <a:r>
              <a:rPr lang="en-US" dirty="0">
                <a:solidFill>
                  <a:srgbClr val="F6D385"/>
                </a:solidFill>
              </a:rPr>
              <a:t>h</a:t>
            </a:r>
            <a:r>
              <a:rPr lang="en-US" dirty="0" smtClean="0">
                <a:solidFill>
                  <a:srgbClr val="F6D385"/>
                </a:solidFill>
              </a:rPr>
              <a:t>im.”</a:t>
            </a:r>
            <a:endParaRPr lang="en-US" dirty="0">
              <a:solidFill>
                <a:srgbClr val="F6D385"/>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“Obey”</a:t>
            </a:r>
            <a:endParaRPr lang="en-US" dirty="0"/>
          </a:p>
        </p:txBody>
      </p:sp>
      <p:sp>
        <p:nvSpPr>
          <p:cNvPr id="3" name="Content Placeholder 2"/>
          <p:cNvSpPr>
            <a:spLocks noGrp="1"/>
          </p:cNvSpPr>
          <p:nvPr>
            <p:ph idx="1"/>
          </p:nvPr>
        </p:nvSpPr>
        <p:spPr/>
        <p:txBody>
          <a:bodyPr>
            <a:normAutofit/>
          </a:bodyPr>
          <a:lstStyle/>
          <a:p>
            <a:pPr>
              <a:lnSpc>
                <a:spcPct val="120000"/>
              </a:lnSpc>
              <a:buClr>
                <a:schemeClr val="accent2">
                  <a:lumMod val="60000"/>
                  <a:lumOff val="40000"/>
                </a:schemeClr>
              </a:buClr>
            </a:pPr>
            <a:r>
              <a:rPr lang="en-US" sz="2800" dirty="0" smtClean="0">
                <a:solidFill>
                  <a:srgbClr val="F6D385"/>
                </a:solidFill>
              </a:rPr>
              <a:t>The Greek word is used only 4 times in the New Testament. Peter uses it twice here.</a:t>
            </a:r>
          </a:p>
          <a:p>
            <a:pPr>
              <a:lnSpc>
                <a:spcPct val="120000"/>
              </a:lnSpc>
              <a:buClr>
                <a:schemeClr val="accent2">
                  <a:lumMod val="60000"/>
                  <a:lumOff val="40000"/>
                </a:schemeClr>
              </a:buClr>
              <a:buNone/>
            </a:pPr>
            <a:endParaRPr lang="en-US" sz="500" dirty="0" smtClean="0">
              <a:solidFill>
                <a:srgbClr val="F6D385"/>
              </a:solidFill>
            </a:endParaRPr>
          </a:p>
          <a:p>
            <a:pPr>
              <a:buClr>
                <a:schemeClr val="accent2">
                  <a:lumMod val="60000"/>
                  <a:lumOff val="40000"/>
                </a:schemeClr>
              </a:buClr>
            </a:pPr>
            <a:r>
              <a:rPr lang="en-US" sz="2800" dirty="0" smtClean="0">
                <a:solidFill>
                  <a:srgbClr val="F6D385"/>
                </a:solidFill>
              </a:rPr>
              <a:t>It means “to obey a ruler or a superior.”</a:t>
            </a:r>
          </a:p>
          <a:p>
            <a:pPr>
              <a:buClr>
                <a:schemeClr val="accent2">
                  <a:lumMod val="60000"/>
                  <a:lumOff val="40000"/>
                </a:schemeClr>
              </a:buClr>
              <a:buNone/>
            </a:pPr>
            <a:endParaRPr lang="en-US" sz="1400" dirty="0" smtClean="0">
              <a:solidFill>
                <a:srgbClr val="F6D385"/>
              </a:solidFill>
            </a:endParaRPr>
          </a:p>
          <a:p>
            <a:pPr>
              <a:lnSpc>
                <a:spcPct val="110000"/>
              </a:lnSpc>
              <a:spcBef>
                <a:spcPts val="0"/>
              </a:spcBef>
              <a:buClr>
                <a:schemeClr val="accent2">
                  <a:lumMod val="60000"/>
                  <a:lumOff val="40000"/>
                </a:schemeClr>
              </a:buClr>
            </a:pPr>
            <a:r>
              <a:rPr lang="en-US" sz="2800" dirty="0" smtClean="0">
                <a:solidFill>
                  <a:srgbClr val="F6D385"/>
                </a:solidFill>
              </a:rPr>
              <a:t>Israel’s history had examples of their people obeying God and not a human authority:</a:t>
            </a:r>
            <a:endParaRPr lang="en-US" sz="2800" dirty="0">
              <a:solidFill>
                <a:srgbClr val="F6D38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“Obey”</a:t>
            </a:r>
            <a:endParaRPr lang="en-US" dirty="0"/>
          </a:p>
        </p:txBody>
      </p:sp>
      <p:sp>
        <p:nvSpPr>
          <p:cNvPr id="3" name="Content Placeholder 2"/>
          <p:cNvSpPr>
            <a:spLocks noGrp="1"/>
          </p:cNvSpPr>
          <p:nvPr>
            <p:ph idx="1"/>
          </p:nvPr>
        </p:nvSpPr>
        <p:spPr>
          <a:xfrm>
            <a:off x="351693" y="1600200"/>
            <a:ext cx="8006862" cy="4525963"/>
          </a:xfrm>
        </p:spPr>
        <p:txBody>
          <a:bodyPr>
            <a:normAutofit/>
          </a:bodyPr>
          <a:lstStyle/>
          <a:p>
            <a:pPr marL="704088" lvl="2" indent="-384048">
              <a:buClr>
                <a:schemeClr val="accent6">
                  <a:lumMod val="40000"/>
                  <a:lumOff val="60000"/>
                </a:schemeClr>
              </a:buClr>
              <a:buSzPct val="80000"/>
              <a:buFont typeface="Wingdings 2" pitchFamily="18" charset="2"/>
              <a:buChar char=""/>
            </a:pPr>
            <a:r>
              <a:rPr lang="en-US" sz="2800" i="1" dirty="0" smtClean="0">
                <a:solidFill>
                  <a:srgbClr val="FFFF00"/>
                </a:solidFill>
              </a:rPr>
              <a:t>Moses/Israel </a:t>
            </a:r>
            <a:r>
              <a:rPr lang="en-US" sz="2800" dirty="0" smtClean="0">
                <a:solidFill>
                  <a:srgbClr val="F6D385"/>
                </a:solidFill>
              </a:rPr>
              <a:t>disobeying Pharaoh</a:t>
            </a:r>
          </a:p>
          <a:p>
            <a:pPr marL="704088" lvl="2" indent="-384048">
              <a:buClr>
                <a:schemeClr val="accent6">
                  <a:lumMod val="40000"/>
                  <a:lumOff val="60000"/>
                </a:schemeClr>
              </a:buClr>
              <a:buSzPct val="80000"/>
              <a:buNone/>
            </a:pPr>
            <a:endParaRPr lang="en-US" sz="1400" dirty="0" smtClean="0">
              <a:solidFill>
                <a:schemeClr val="tx2">
                  <a:lumMod val="50000"/>
                </a:schemeClr>
              </a:solidFill>
            </a:endParaRPr>
          </a:p>
        </p:txBody>
      </p:sp>
      <p:pic>
        <p:nvPicPr>
          <p:cNvPr id="4" name="Picture 3"/>
          <p:cNvPicPr>
            <a:picLocks noChangeAspect="1"/>
          </p:cNvPicPr>
          <p:nvPr/>
        </p:nvPicPr>
        <p:blipFill>
          <a:blip r:embed="rId2"/>
          <a:stretch>
            <a:fillRect/>
          </a:stretch>
        </p:blipFill>
        <p:spPr>
          <a:xfrm>
            <a:off x="1836962" y="2279821"/>
            <a:ext cx="5844933" cy="3331612"/>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“Obey”</a:t>
            </a:r>
            <a:endParaRPr lang="en-US" dirty="0"/>
          </a:p>
        </p:txBody>
      </p:sp>
      <p:sp>
        <p:nvSpPr>
          <p:cNvPr id="3" name="Content Placeholder 2"/>
          <p:cNvSpPr>
            <a:spLocks noGrp="1"/>
          </p:cNvSpPr>
          <p:nvPr>
            <p:ph idx="1"/>
          </p:nvPr>
        </p:nvSpPr>
        <p:spPr>
          <a:xfrm>
            <a:off x="351693" y="1600200"/>
            <a:ext cx="8006862" cy="4525963"/>
          </a:xfrm>
        </p:spPr>
        <p:txBody>
          <a:bodyPr>
            <a:normAutofit/>
          </a:bodyPr>
          <a:lstStyle/>
          <a:p>
            <a:pPr marL="704088" lvl="2" indent="-384048">
              <a:buClr>
                <a:schemeClr val="accent6">
                  <a:lumMod val="40000"/>
                  <a:lumOff val="60000"/>
                </a:schemeClr>
              </a:buClr>
              <a:buSzPct val="80000"/>
              <a:buFont typeface="Wingdings 2" pitchFamily="18" charset="2"/>
              <a:buChar char=""/>
            </a:pPr>
            <a:r>
              <a:rPr lang="en-US" sz="2800" i="1" dirty="0" smtClean="0">
                <a:solidFill>
                  <a:srgbClr val="FFFF00"/>
                </a:solidFill>
              </a:rPr>
              <a:t>Moses/Israel </a:t>
            </a:r>
            <a:r>
              <a:rPr lang="en-US" sz="2800" dirty="0" smtClean="0">
                <a:solidFill>
                  <a:srgbClr val="F6D385"/>
                </a:solidFill>
              </a:rPr>
              <a:t>disobeying Pharaoh</a:t>
            </a:r>
          </a:p>
          <a:p>
            <a:pPr marL="704088" lvl="2" indent="-384048">
              <a:buClr>
                <a:schemeClr val="accent6">
                  <a:lumMod val="40000"/>
                  <a:lumOff val="60000"/>
                </a:schemeClr>
              </a:buClr>
              <a:buSzPct val="80000"/>
              <a:buNone/>
            </a:pPr>
            <a:endParaRPr lang="en-US" sz="1400" dirty="0" smtClean="0">
              <a:solidFill>
                <a:schemeClr val="tx2">
                  <a:lumMod val="50000"/>
                </a:schemeClr>
              </a:solidFill>
            </a:endParaRPr>
          </a:p>
          <a:p>
            <a:pPr marL="704088" lvl="2" indent="-384048">
              <a:buClr>
                <a:schemeClr val="accent6">
                  <a:lumMod val="40000"/>
                  <a:lumOff val="60000"/>
                </a:schemeClr>
              </a:buClr>
              <a:buSzPct val="80000"/>
              <a:buFont typeface="Wingdings 2" pitchFamily="18" charset="2"/>
              <a:buChar char=""/>
            </a:pPr>
            <a:r>
              <a:rPr lang="en-US" sz="2800" i="1" dirty="0" smtClean="0">
                <a:solidFill>
                  <a:srgbClr val="FFFF00"/>
                </a:solidFill>
              </a:rPr>
              <a:t>Jeremiah</a:t>
            </a:r>
            <a:r>
              <a:rPr lang="en-US" sz="2800" dirty="0" smtClean="0">
                <a:solidFill>
                  <a:schemeClr val="tx2">
                    <a:lumMod val="50000"/>
                  </a:schemeClr>
                </a:solidFill>
              </a:rPr>
              <a:t> </a:t>
            </a:r>
            <a:r>
              <a:rPr lang="en-US" sz="2800" dirty="0" smtClean="0">
                <a:solidFill>
                  <a:srgbClr val="F6D385"/>
                </a:solidFill>
              </a:rPr>
              <a:t>disobeying corrupt Jewish leaders</a:t>
            </a:r>
          </a:p>
          <a:p>
            <a:pPr marL="704088" lvl="2" indent="-384048">
              <a:buClr>
                <a:schemeClr val="accent6">
                  <a:lumMod val="40000"/>
                  <a:lumOff val="60000"/>
                </a:schemeClr>
              </a:buClr>
              <a:buSzPct val="80000"/>
              <a:buNone/>
            </a:pPr>
            <a:endParaRPr lang="en-US" sz="1400" dirty="0" smtClean="0">
              <a:solidFill>
                <a:schemeClr val="tx2">
                  <a:lumMod val="50000"/>
                </a:schemeClr>
              </a:solidFill>
            </a:endParaRPr>
          </a:p>
        </p:txBody>
      </p:sp>
      <p:pic>
        <p:nvPicPr>
          <p:cNvPr id="5" name="Picture 4"/>
          <p:cNvPicPr>
            <a:picLocks noChangeAspect="1"/>
          </p:cNvPicPr>
          <p:nvPr/>
        </p:nvPicPr>
        <p:blipFill>
          <a:blip r:embed="rId2"/>
          <a:stretch>
            <a:fillRect/>
          </a:stretch>
        </p:blipFill>
        <p:spPr>
          <a:xfrm>
            <a:off x="3133450" y="3218587"/>
            <a:ext cx="3201309" cy="3201309"/>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“Obey”</a:t>
            </a:r>
            <a:endParaRPr lang="en-US" dirty="0"/>
          </a:p>
        </p:txBody>
      </p:sp>
      <p:sp>
        <p:nvSpPr>
          <p:cNvPr id="3" name="Content Placeholder 2"/>
          <p:cNvSpPr>
            <a:spLocks noGrp="1"/>
          </p:cNvSpPr>
          <p:nvPr>
            <p:ph idx="1"/>
          </p:nvPr>
        </p:nvSpPr>
        <p:spPr>
          <a:xfrm>
            <a:off x="351693" y="1600200"/>
            <a:ext cx="8006862" cy="4525963"/>
          </a:xfrm>
        </p:spPr>
        <p:txBody>
          <a:bodyPr>
            <a:normAutofit/>
          </a:bodyPr>
          <a:lstStyle/>
          <a:p>
            <a:pPr marL="704088" lvl="2" indent="-384048">
              <a:buClr>
                <a:schemeClr val="accent6">
                  <a:lumMod val="40000"/>
                  <a:lumOff val="60000"/>
                </a:schemeClr>
              </a:buClr>
              <a:buSzPct val="80000"/>
              <a:buFont typeface="Wingdings 2" pitchFamily="18" charset="2"/>
              <a:buChar char=""/>
            </a:pPr>
            <a:r>
              <a:rPr lang="en-US" sz="2800" i="1" dirty="0" smtClean="0">
                <a:solidFill>
                  <a:srgbClr val="FFFF00"/>
                </a:solidFill>
              </a:rPr>
              <a:t>Moses/Israel </a:t>
            </a:r>
            <a:r>
              <a:rPr lang="en-US" sz="2800" dirty="0" smtClean="0">
                <a:solidFill>
                  <a:srgbClr val="F6D385"/>
                </a:solidFill>
              </a:rPr>
              <a:t>disobeying Pharaoh</a:t>
            </a:r>
          </a:p>
          <a:p>
            <a:pPr marL="704088" lvl="2" indent="-384048">
              <a:buClr>
                <a:schemeClr val="accent6">
                  <a:lumMod val="40000"/>
                  <a:lumOff val="60000"/>
                </a:schemeClr>
              </a:buClr>
              <a:buSzPct val="80000"/>
              <a:buNone/>
            </a:pPr>
            <a:endParaRPr lang="en-US" sz="1400" dirty="0" smtClean="0">
              <a:solidFill>
                <a:schemeClr val="tx2">
                  <a:lumMod val="50000"/>
                </a:schemeClr>
              </a:solidFill>
            </a:endParaRPr>
          </a:p>
          <a:p>
            <a:pPr marL="704088" lvl="2" indent="-384048">
              <a:buClr>
                <a:schemeClr val="accent6">
                  <a:lumMod val="40000"/>
                  <a:lumOff val="60000"/>
                </a:schemeClr>
              </a:buClr>
              <a:buSzPct val="80000"/>
              <a:buFont typeface="Wingdings 2" pitchFamily="18" charset="2"/>
              <a:buChar char=""/>
            </a:pPr>
            <a:r>
              <a:rPr lang="en-US" sz="2800" i="1" dirty="0" smtClean="0">
                <a:solidFill>
                  <a:srgbClr val="FFFF00"/>
                </a:solidFill>
              </a:rPr>
              <a:t>Jeremiah</a:t>
            </a:r>
            <a:r>
              <a:rPr lang="en-US" sz="2800" dirty="0" smtClean="0">
                <a:solidFill>
                  <a:schemeClr val="tx2">
                    <a:lumMod val="50000"/>
                  </a:schemeClr>
                </a:solidFill>
              </a:rPr>
              <a:t> </a:t>
            </a:r>
            <a:r>
              <a:rPr lang="en-US" sz="2800" dirty="0" smtClean="0">
                <a:solidFill>
                  <a:srgbClr val="F6D385"/>
                </a:solidFill>
              </a:rPr>
              <a:t>disobeying corrupt Jewish leaders</a:t>
            </a:r>
          </a:p>
          <a:p>
            <a:pPr marL="704088" lvl="2" indent="-384048">
              <a:buClr>
                <a:schemeClr val="accent6">
                  <a:lumMod val="40000"/>
                  <a:lumOff val="60000"/>
                </a:schemeClr>
              </a:buClr>
              <a:buSzPct val="80000"/>
              <a:buNone/>
            </a:pPr>
            <a:endParaRPr lang="en-US" sz="1400" dirty="0" smtClean="0">
              <a:solidFill>
                <a:schemeClr val="tx2">
                  <a:lumMod val="50000"/>
                </a:schemeClr>
              </a:solidFill>
            </a:endParaRPr>
          </a:p>
          <a:p>
            <a:pPr marL="704088" lvl="2" indent="-384048">
              <a:buClr>
                <a:schemeClr val="accent6">
                  <a:lumMod val="40000"/>
                  <a:lumOff val="60000"/>
                </a:schemeClr>
              </a:buClr>
              <a:buSzPct val="80000"/>
              <a:buFont typeface="Wingdings 2" pitchFamily="18" charset="2"/>
              <a:buChar char=""/>
            </a:pPr>
            <a:r>
              <a:rPr lang="en-US" sz="2800" i="1" dirty="0" smtClean="0">
                <a:solidFill>
                  <a:srgbClr val="FFFF00"/>
                </a:solidFill>
              </a:rPr>
              <a:t>Daniel </a:t>
            </a:r>
            <a:r>
              <a:rPr lang="en-US" sz="2800" dirty="0" smtClean="0">
                <a:solidFill>
                  <a:srgbClr val="F6D385"/>
                </a:solidFill>
              </a:rPr>
              <a:t>disobeying Nebuchadnezzar &amp; Darius</a:t>
            </a:r>
            <a:endParaRPr lang="en-US" sz="2800" dirty="0">
              <a:solidFill>
                <a:srgbClr val="F6D385"/>
              </a:solidFill>
            </a:endParaRPr>
          </a:p>
        </p:txBody>
      </p:sp>
      <p:pic>
        <p:nvPicPr>
          <p:cNvPr id="4" name="Picture 3"/>
          <p:cNvPicPr>
            <a:picLocks noChangeAspect="1"/>
          </p:cNvPicPr>
          <p:nvPr/>
        </p:nvPicPr>
        <p:blipFill>
          <a:blip r:embed="rId2"/>
          <a:stretch>
            <a:fillRect/>
          </a:stretch>
        </p:blipFill>
        <p:spPr>
          <a:xfrm>
            <a:off x="3728720" y="3888739"/>
            <a:ext cx="3058160" cy="2264215"/>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5:33</a:t>
            </a:r>
            <a:endParaRPr lang="en-US" dirty="0">
              <a:latin typeface="Century Schoolbook"/>
              <a:cs typeface="Century Schoolbook"/>
            </a:endParaRPr>
          </a:p>
        </p:txBody>
      </p:sp>
      <p:sp>
        <p:nvSpPr>
          <p:cNvPr id="3" name="Content Placeholder 2"/>
          <p:cNvSpPr>
            <a:spLocks noGrp="1"/>
          </p:cNvSpPr>
          <p:nvPr>
            <p:ph idx="1"/>
          </p:nvPr>
        </p:nvSpPr>
        <p:spPr/>
        <p:txBody>
          <a:bodyPr>
            <a:normAutofit/>
          </a:bodyPr>
          <a:lstStyle/>
          <a:p>
            <a:pPr algn="ctr">
              <a:buNone/>
            </a:pPr>
            <a:r>
              <a:rPr lang="en-US" sz="3600" dirty="0" smtClean="0">
                <a:solidFill>
                  <a:srgbClr val="F6D385"/>
                </a:solidFill>
              </a:rPr>
              <a:t>When they heard this</a:t>
            </a:r>
            <a:r>
              <a:rPr lang="en-US" sz="3600" i="1" dirty="0" smtClean="0">
                <a:solidFill>
                  <a:srgbClr val="F6D385"/>
                </a:solidFill>
              </a:rPr>
              <a:t>,</a:t>
            </a:r>
            <a:r>
              <a:rPr lang="en-US" sz="3600" dirty="0" smtClean="0">
                <a:solidFill>
                  <a:srgbClr val="F6D385"/>
                </a:solidFill>
              </a:rPr>
              <a:t> they were furious and plotted to kill them.</a:t>
            </a:r>
          </a:p>
          <a:p>
            <a:pPr algn="ctr">
              <a:buNone/>
            </a:pPr>
            <a:endParaRPr lang="en-US" sz="1100" dirty="0" smtClean="0"/>
          </a:p>
          <a:p>
            <a:pPr algn="ctr">
              <a:buNone/>
            </a:pPr>
            <a:r>
              <a:rPr lang="en-US" sz="2600" b="1" i="1" dirty="0" smtClean="0">
                <a:solidFill>
                  <a:schemeClr val="accent6">
                    <a:lumMod val="60000"/>
                    <a:lumOff val="40000"/>
                  </a:schemeClr>
                </a:solidFill>
                <a:latin typeface="Big Caslon"/>
                <a:cs typeface="Big Caslon"/>
              </a:rPr>
              <a:t>“Furious” means to cut in half causing </a:t>
            </a:r>
          </a:p>
          <a:p>
            <a:pPr algn="ctr">
              <a:buNone/>
            </a:pPr>
            <a:r>
              <a:rPr lang="en-US" sz="2600" b="1" i="1" dirty="0" smtClean="0">
                <a:solidFill>
                  <a:schemeClr val="accent6">
                    <a:lumMod val="60000"/>
                    <a:lumOff val="40000"/>
                  </a:schemeClr>
                </a:solidFill>
                <a:latin typeface="Big Caslon"/>
                <a:cs typeface="Big Caslon"/>
              </a:rPr>
              <a:t>extreme pain/torment/distress.</a:t>
            </a:r>
            <a:endParaRPr lang="en-US" sz="2600" b="1" i="1" dirty="0">
              <a:solidFill>
                <a:schemeClr val="accent6">
                  <a:lumMod val="60000"/>
                  <a:lumOff val="40000"/>
                </a:schemeClr>
              </a:solidFill>
              <a:latin typeface="Big Caslon"/>
              <a:cs typeface="Big Caslo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p:cTn id="1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5:34</a:t>
            </a:r>
            <a:endParaRPr lang="en-US" dirty="0">
              <a:latin typeface="Century Schoolbook"/>
              <a:cs typeface="Century Schoolbook"/>
            </a:endParaRPr>
          </a:p>
        </p:txBody>
      </p:sp>
      <p:sp>
        <p:nvSpPr>
          <p:cNvPr id="3" name="Content Placeholder 2"/>
          <p:cNvSpPr>
            <a:spLocks noGrp="1"/>
          </p:cNvSpPr>
          <p:nvPr>
            <p:ph idx="1"/>
          </p:nvPr>
        </p:nvSpPr>
        <p:spPr/>
        <p:txBody>
          <a:bodyPr>
            <a:normAutofit fontScale="85000" lnSpcReduction="10000"/>
          </a:bodyPr>
          <a:lstStyle/>
          <a:p>
            <a:pPr algn="ctr">
              <a:buNone/>
            </a:pPr>
            <a:r>
              <a:rPr lang="en-US" dirty="0" smtClean="0">
                <a:solidFill>
                  <a:srgbClr val="F6D385"/>
                </a:solidFill>
              </a:rPr>
              <a:t>Then one in the council stood up, a Pharisee </a:t>
            </a:r>
          </a:p>
          <a:p>
            <a:pPr algn="ctr">
              <a:buNone/>
            </a:pPr>
            <a:r>
              <a:rPr lang="en-US" dirty="0" smtClean="0">
                <a:solidFill>
                  <a:srgbClr val="F6D385"/>
                </a:solidFill>
              </a:rPr>
              <a:t>named Gamaliel, a teacher of the law held in </a:t>
            </a:r>
          </a:p>
          <a:p>
            <a:pPr algn="ctr">
              <a:buNone/>
            </a:pPr>
            <a:r>
              <a:rPr lang="en-US" dirty="0" smtClean="0">
                <a:solidFill>
                  <a:srgbClr val="F6D385"/>
                </a:solidFill>
              </a:rPr>
              <a:t>respect by all the people, and commanded them </a:t>
            </a:r>
          </a:p>
          <a:p>
            <a:pPr algn="ctr">
              <a:buNone/>
            </a:pPr>
            <a:r>
              <a:rPr lang="en-US" dirty="0" smtClean="0">
                <a:solidFill>
                  <a:srgbClr val="F6D385"/>
                </a:solidFill>
              </a:rPr>
              <a:t>to put the apostles outside for a little while.</a:t>
            </a:r>
          </a:p>
          <a:p>
            <a:pPr algn="ctr">
              <a:buNone/>
            </a:pPr>
            <a:endParaRPr lang="en-US" sz="1900" dirty="0" smtClean="0"/>
          </a:p>
          <a:p>
            <a:pPr algn="ctr">
              <a:buNone/>
            </a:pPr>
            <a:r>
              <a:rPr lang="en-US" sz="3300" b="1" i="1" dirty="0" smtClean="0">
                <a:solidFill>
                  <a:schemeClr val="accent6">
                    <a:lumMod val="60000"/>
                    <a:lumOff val="40000"/>
                  </a:schemeClr>
                </a:solidFill>
                <a:latin typeface="Cambria"/>
                <a:cs typeface="Cambria"/>
              </a:rPr>
              <a:t>Who was Gamaliel?</a:t>
            </a:r>
            <a:endParaRPr lang="en-US" sz="3300" b="1" i="1" dirty="0">
              <a:solidFill>
                <a:schemeClr val="accent6">
                  <a:lumMod val="60000"/>
                  <a:lumOff val="40000"/>
                </a:schemeClr>
              </a:solidFill>
              <a:latin typeface="Cambria"/>
              <a:cs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Schoolbook"/>
                <a:cs typeface="Century Schoolbook"/>
              </a:rPr>
              <a:t>Gamaliel</a:t>
            </a:r>
            <a:endParaRPr lang="en-US" b="1" dirty="0">
              <a:latin typeface="Century Schoolbook"/>
              <a:cs typeface="Century Schoolbook"/>
            </a:endParaRPr>
          </a:p>
        </p:txBody>
      </p:sp>
      <p:sp>
        <p:nvSpPr>
          <p:cNvPr id="3" name="Content Placeholder 2"/>
          <p:cNvSpPr>
            <a:spLocks noGrp="1"/>
          </p:cNvSpPr>
          <p:nvPr>
            <p:ph idx="1"/>
          </p:nvPr>
        </p:nvSpPr>
        <p:spPr>
          <a:xfrm>
            <a:off x="457200" y="1600200"/>
            <a:ext cx="8229600" cy="4936620"/>
          </a:xfrm>
        </p:spPr>
        <p:txBody>
          <a:bodyPr>
            <a:normAutofit fontScale="77500" lnSpcReduction="20000"/>
          </a:bodyPr>
          <a:lstStyle/>
          <a:p>
            <a:pPr>
              <a:buClr>
                <a:schemeClr val="accent4">
                  <a:lumMod val="60000"/>
                  <a:lumOff val="40000"/>
                </a:schemeClr>
              </a:buClr>
            </a:pPr>
            <a:r>
              <a:rPr lang="en-US" dirty="0" smtClean="0">
                <a:solidFill>
                  <a:srgbClr val="F6D385"/>
                </a:solidFill>
              </a:rPr>
              <a:t>Grandson of the great teacher Hillel the Elder</a:t>
            </a:r>
          </a:p>
          <a:p>
            <a:pPr>
              <a:buClr>
                <a:schemeClr val="accent4">
                  <a:lumMod val="60000"/>
                  <a:lumOff val="40000"/>
                </a:schemeClr>
              </a:buClr>
            </a:pPr>
            <a:r>
              <a:rPr lang="en-US" dirty="0" smtClean="0">
                <a:solidFill>
                  <a:srgbClr val="F6D385"/>
                </a:solidFill>
              </a:rPr>
              <a:t>His name means “reward of God.”</a:t>
            </a:r>
          </a:p>
          <a:p>
            <a:pPr>
              <a:buClr>
                <a:srgbClr val="CCCC00"/>
              </a:buClr>
            </a:pPr>
            <a:r>
              <a:rPr lang="en-US" dirty="0" smtClean="0">
                <a:solidFill>
                  <a:srgbClr val="CCCC00"/>
                </a:solidFill>
              </a:rPr>
              <a:t>Esteemed leader of the School of Hillel</a:t>
            </a:r>
          </a:p>
          <a:p>
            <a:pPr>
              <a:buClr>
                <a:srgbClr val="CCCC00"/>
              </a:buClr>
            </a:pPr>
            <a:r>
              <a:rPr lang="en-US" dirty="0" smtClean="0">
                <a:solidFill>
                  <a:srgbClr val="CCCC00"/>
                </a:solidFill>
              </a:rPr>
              <a:t>His most famous student was the Apostle Paul (Acts 22:3).</a:t>
            </a:r>
          </a:p>
          <a:p>
            <a:pPr>
              <a:buClr>
                <a:schemeClr val="accent6">
                  <a:lumMod val="40000"/>
                  <a:lumOff val="60000"/>
                </a:schemeClr>
              </a:buClr>
            </a:pPr>
            <a:r>
              <a:rPr lang="en-US" dirty="0" smtClean="0">
                <a:solidFill>
                  <a:schemeClr val="accent6">
                    <a:lumMod val="40000"/>
                    <a:lumOff val="60000"/>
                  </a:schemeClr>
                </a:solidFill>
              </a:rPr>
              <a:t>When he died, the </a:t>
            </a:r>
            <a:r>
              <a:rPr lang="en-US" dirty="0" err="1" smtClean="0">
                <a:solidFill>
                  <a:schemeClr val="accent6">
                    <a:lumMod val="40000"/>
                    <a:lumOff val="60000"/>
                  </a:schemeClr>
                </a:solidFill>
              </a:rPr>
              <a:t>Mishnah</a:t>
            </a:r>
            <a:r>
              <a:rPr lang="en-US" dirty="0" smtClean="0">
                <a:solidFill>
                  <a:schemeClr val="accent6">
                    <a:lumMod val="40000"/>
                    <a:lumOff val="60000"/>
                  </a:schemeClr>
                </a:solidFill>
              </a:rPr>
              <a:t>* said, “Since Rabban Gamaliel the Elder died, there has been no more reverence for the law, and purity and piety died out at the same time.”        	 </a:t>
            </a:r>
            <a:r>
              <a:rPr lang="en-US" dirty="0" smtClean="0">
                <a:solidFill>
                  <a:schemeClr val="accent6">
                    <a:lumMod val="40000"/>
                    <a:lumOff val="60000"/>
                  </a:schemeClr>
                </a:solidFill>
                <a:latin typeface="Arial Narrow"/>
                <a:cs typeface="Arial Narrow"/>
              </a:rPr>
              <a:t>*</a:t>
            </a:r>
            <a:r>
              <a:rPr lang="en-US" sz="2323" dirty="0" smtClean="0">
                <a:solidFill>
                  <a:schemeClr val="accent6">
                    <a:lumMod val="40000"/>
                    <a:lumOff val="60000"/>
                  </a:schemeClr>
                </a:solidFill>
                <a:latin typeface="Arial Narrow"/>
                <a:cs typeface="Arial Narrow"/>
              </a:rPr>
              <a:t>(</a:t>
            </a:r>
            <a:r>
              <a:rPr lang="en-US" sz="2323" dirty="0" err="1" smtClean="0">
                <a:solidFill>
                  <a:schemeClr val="accent6">
                    <a:lumMod val="40000"/>
                    <a:lumOff val="60000"/>
                  </a:schemeClr>
                </a:solidFill>
                <a:latin typeface="Arial Narrow"/>
                <a:cs typeface="Arial Narrow"/>
              </a:rPr>
              <a:t>Mishnah</a:t>
            </a:r>
            <a:r>
              <a:rPr lang="en-US" sz="2323" dirty="0" smtClean="0">
                <a:solidFill>
                  <a:schemeClr val="accent6">
                    <a:lumMod val="40000"/>
                    <a:lumOff val="60000"/>
                  </a:schemeClr>
                </a:solidFill>
                <a:latin typeface="Arial Narrow"/>
                <a:cs typeface="Arial Narrow"/>
              </a:rPr>
              <a:t> is the written Jewish oral tradition.)</a:t>
            </a:r>
            <a:endParaRPr lang="en-US" sz="2323" dirty="0">
              <a:solidFill>
                <a:schemeClr val="accent6">
                  <a:lumMod val="40000"/>
                  <a:lumOff val="60000"/>
                </a:schemeClr>
              </a:solidFill>
              <a:latin typeface="Arial Narrow"/>
              <a:cs typeface="Arial Narrow"/>
            </a:endParaRPr>
          </a:p>
        </p:txBody>
      </p:sp>
      <p:pic>
        <p:nvPicPr>
          <p:cNvPr id="4" name="Picture 3"/>
          <p:cNvPicPr>
            <a:picLocks noChangeAspect="1"/>
          </p:cNvPicPr>
          <p:nvPr/>
        </p:nvPicPr>
        <p:blipFill>
          <a:blip r:embed="rId2"/>
          <a:srcRect l="6101" r="5994"/>
          <a:stretch>
            <a:fillRect/>
          </a:stretch>
        </p:blipFill>
        <p:spPr>
          <a:xfrm>
            <a:off x="6776720" y="203518"/>
            <a:ext cx="1788160" cy="1523682"/>
          </a:xfrm>
          <a:prstGeom prst="rect">
            <a:avLst/>
          </a:prstGeom>
          <a:ln>
            <a:solidFill>
              <a:srgbClr val="FFFF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5:35-36</a:t>
            </a:r>
            <a:endParaRPr lang="en-US" dirty="0">
              <a:latin typeface="Century Schoolbook"/>
              <a:cs typeface="Century Schoolbook"/>
            </a:endParaRPr>
          </a:p>
        </p:txBody>
      </p:sp>
      <p:sp>
        <p:nvSpPr>
          <p:cNvPr id="3" name="Content Placeholder 2"/>
          <p:cNvSpPr>
            <a:spLocks noGrp="1"/>
          </p:cNvSpPr>
          <p:nvPr>
            <p:ph idx="1"/>
          </p:nvPr>
        </p:nvSpPr>
        <p:spPr/>
        <p:txBody>
          <a:bodyPr>
            <a:normAutofit fontScale="85000" lnSpcReduction="10000"/>
          </a:bodyPr>
          <a:lstStyle/>
          <a:p>
            <a:pPr algn="ctr">
              <a:buNone/>
            </a:pPr>
            <a:r>
              <a:rPr lang="en-US" dirty="0" smtClean="0">
                <a:solidFill>
                  <a:srgbClr val="F6D385"/>
                </a:solidFill>
              </a:rPr>
              <a:t>And he said to them: “Men of Israel, take heed </a:t>
            </a:r>
          </a:p>
          <a:p>
            <a:pPr algn="ctr">
              <a:buNone/>
            </a:pPr>
            <a:r>
              <a:rPr lang="en-US" dirty="0" smtClean="0">
                <a:solidFill>
                  <a:srgbClr val="F6D385"/>
                </a:solidFill>
              </a:rPr>
              <a:t>to yourselves what you intend to do regarding </a:t>
            </a:r>
          </a:p>
          <a:p>
            <a:pPr algn="ctr">
              <a:buNone/>
            </a:pPr>
            <a:r>
              <a:rPr lang="en-US" dirty="0" smtClean="0">
                <a:solidFill>
                  <a:srgbClr val="F6D385"/>
                </a:solidFill>
              </a:rPr>
              <a:t>these men. For some time ago Theudas rose up, </a:t>
            </a:r>
          </a:p>
          <a:p>
            <a:pPr algn="ctr">
              <a:buNone/>
            </a:pPr>
            <a:r>
              <a:rPr lang="en-US" dirty="0" smtClean="0">
                <a:solidFill>
                  <a:srgbClr val="F6D385"/>
                </a:solidFill>
              </a:rPr>
              <a:t>claiming to be somebody. A number of men, </a:t>
            </a:r>
          </a:p>
          <a:p>
            <a:pPr algn="ctr">
              <a:buNone/>
            </a:pPr>
            <a:r>
              <a:rPr lang="en-US" dirty="0" smtClean="0">
                <a:solidFill>
                  <a:srgbClr val="F6D385"/>
                </a:solidFill>
              </a:rPr>
              <a:t>about four hundred, joined him. He was slain, </a:t>
            </a:r>
          </a:p>
          <a:p>
            <a:pPr algn="ctr">
              <a:buNone/>
            </a:pPr>
            <a:r>
              <a:rPr lang="en-US" dirty="0" smtClean="0">
                <a:solidFill>
                  <a:srgbClr val="F6D385"/>
                </a:solidFill>
              </a:rPr>
              <a:t>and all who obeyed him were scattered and </a:t>
            </a:r>
          </a:p>
          <a:p>
            <a:pPr algn="ctr">
              <a:buNone/>
            </a:pPr>
            <a:r>
              <a:rPr lang="en-US" dirty="0" smtClean="0">
                <a:solidFill>
                  <a:srgbClr val="F6D385"/>
                </a:solidFill>
              </a:rPr>
              <a:t>came to nothing…”</a:t>
            </a:r>
            <a:endParaRPr lang="en-US" dirty="0">
              <a:solidFill>
                <a:srgbClr val="F6D385"/>
              </a:solidFill>
            </a:endParaRPr>
          </a:p>
        </p:txBody>
      </p:sp>
      <p:pic>
        <p:nvPicPr>
          <p:cNvPr id="4" name="Picture 3"/>
          <p:cNvPicPr>
            <a:picLocks noChangeAspect="1"/>
          </p:cNvPicPr>
          <p:nvPr/>
        </p:nvPicPr>
        <p:blipFill>
          <a:blip r:embed="rId2"/>
          <a:srcRect l="6101" r="5994"/>
          <a:stretch>
            <a:fillRect/>
          </a:stretch>
        </p:blipFill>
        <p:spPr>
          <a:xfrm>
            <a:off x="6925764" y="203518"/>
            <a:ext cx="1639116" cy="1396682"/>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5:14-15   </a:t>
            </a:r>
            <a:r>
              <a:rPr lang="en-US" sz="3000" dirty="0" smtClean="0">
                <a:latin typeface="Century Schoolbook"/>
                <a:cs typeface="Century Schoolbook"/>
              </a:rPr>
              <a:t>(Review)</a:t>
            </a:r>
            <a:endParaRPr lang="en-US" sz="3000" dirty="0">
              <a:latin typeface="Century Schoolbook"/>
              <a:cs typeface="Century Schoolbook"/>
            </a:endParaRPr>
          </a:p>
        </p:txBody>
      </p:sp>
      <p:sp>
        <p:nvSpPr>
          <p:cNvPr id="3" name="Content Placeholder 2"/>
          <p:cNvSpPr>
            <a:spLocks noGrp="1"/>
          </p:cNvSpPr>
          <p:nvPr>
            <p:ph idx="1"/>
          </p:nvPr>
        </p:nvSpPr>
        <p:spPr>
          <a:xfrm>
            <a:off x="457200" y="1417638"/>
            <a:ext cx="8229600" cy="4884111"/>
          </a:xfrm>
        </p:spPr>
        <p:txBody>
          <a:bodyPr>
            <a:normAutofit fontScale="92500" lnSpcReduction="10000"/>
          </a:bodyPr>
          <a:lstStyle/>
          <a:p>
            <a:pPr>
              <a:lnSpc>
                <a:spcPct val="170000"/>
              </a:lnSpc>
              <a:buNone/>
            </a:pPr>
            <a:r>
              <a:rPr lang="en-US" sz="3400" dirty="0" smtClean="0"/>
              <a:t>	</a:t>
            </a:r>
            <a:r>
              <a:rPr lang="en-US" sz="3400" dirty="0" smtClean="0">
                <a:solidFill>
                  <a:srgbClr val="F6D385"/>
                </a:solidFill>
              </a:rPr>
              <a:t>And believers were increasingly added to the Lord, multitudes of both men and women so that they brought the sick out into the streets and laid them on beds and couches, that at least the shadow of Peter passing by might fall on some of them. </a:t>
            </a:r>
            <a:endParaRPr lang="en-US" dirty="0">
              <a:solidFill>
                <a:srgbClr val="F6D385"/>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5:37-39</a:t>
            </a:r>
            <a:endParaRPr lang="en-US" dirty="0">
              <a:latin typeface="Century Schoolbook"/>
              <a:cs typeface="Century Schoolbook"/>
            </a:endParaRPr>
          </a:p>
        </p:txBody>
      </p:sp>
      <p:sp>
        <p:nvSpPr>
          <p:cNvPr id="3" name="Content Placeholder 2"/>
          <p:cNvSpPr>
            <a:spLocks noGrp="1"/>
          </p:cNvSpPr>
          <p:nvPr>
            <p:ph idx="1"/>
          </p:nvPr>
        </p:nvSpPr>
        <p:spPr/>
        <p:txBody>
          <a:bodyPr>
            <a:normAutofit fontScale="77500" lnSpcReduction="20000"/>
          </a:bodyPr>
          <a:lstStyle/>
          <a:p>
            <a:pPr algn="ctr">
              <a:buNone/>
            </a:pPr>
            <a:r>
              <a:rPr lang="en-US" dirty="0" smtClean="0">
                <a:solidFill>
                  <a:srgbClr val="F6D385"/>
                </a:solidFill>
              </a:rPr>
              <a:t>“…After this man, Judas of Galilee rose up in the </a:t>
            </a:r>
          </a:p>
          <a:p>
            <a:pPr algn="ctr">
              <a:buNone/>
            </a:pPr>
            <a:r>
              <a:rPr lang="en-US" dirty="0" smtClean="0">
                <a:solidFill>
                  <a:srgbClr val="F6D385"/>
                </a:solidFill>
              </a:rPr>
              <a:t>days of the census, and drew away many people </a:t>
            </a:r>
          </a:p>
          <a:p>
            <a:pPr algn="ctr">
              <a:buNone/>
            </a:pPr>
            <a:r>
              <a:rPr lang="en-US" dirty="0" smtClean="0">
                <a:solidFill>
                  <a:srgbClr val="F6D385"/>
                </a:solidFill>
              </a:rPr>
              <a:t>after him. He also perished, and all who obeyed him </a:t>
            </a:r>
          </a:p>
          <a:p>
            <a:pPr algn="ctr">
              <a:buNone/>
            </a:pPr>
            <a:r>
              <a:rPr lang="en-US" dirty="0" smtClean="0">
                <a:solidFill>
                  <a:srgbClr val="F6D385"/>
                </a:solidFill>
              </a:rPr>
              <a:t>were dispersed. And now I say to you, keep away </a:t>
            </a:r>
          </a:p>
          <a:p>
            <a:pPr algn="ctr">
              <a:buNone/>
            </a:pPr>
            <a:r>
              <a:rPr lang="en-US" dirty="0" smtClean="0">
                <a:solidFill>
                  <a:srgbClr val="F6D385"/>
                </a:solidFill>
              </a:rPr>
              <a:t>from these men and let them alone; for if this plan or </a:t>
            </a:r>
          </a:p>
          <a:p>
            <a:pPr algn="ctr">
              <a:buNone/>
            </a:pPr>
            <a:r>
              <a:rPr lang="en-US" dirty="0" smtClean="0">
                <a:solidFill>
                  <a:srgbClr val="F6D385"/>
                </a:solidFill>
              </a:rPr>
              <a:t>this work is of men, it will come to nothing; but if it is </a:t>
            </a:r>
          </a:p>
          <a:p>
            <a:pPr algn="ctr">
              <a:buNone/>
            </a:pPr>
            <a:r>
              <a:rPr lang="en-US" dirty="0" smtClean="0">
                <a:solidFill>
                  <a:srgbClr val="F6D385"/>
                </a:solidFill>
              </a:rPr>
              <a:t>of God, you cannot overthrow it—lest you even be </a:t>
            </a:r>
          </a:p>
          <a:p>
            <a:pPr algn="ctr">
              <a:buNone/>
            </a:pPr>
            <a:r>
              <a:rPr lang="en-US" dirty="0" smtClean="0">
                <a:solidFill>
                  <a:srgbClr val="F6D385"/>
                </a:solidFill>
              </a:rPr>
              <a:t>found to fight against God.”</a:t>
            </a:r>
            <a:endParaRPr lang="en-US" dirty="0">
              <a:solidFill>
                <a:srgbClr val="F6D385"/>
              </a:solidFill>
            </a:endParaRPr>
          </a:p>
        </p:txBody>
      </p:sp>
      <p:pic>
        <p:nvPicPr>
          <p:cNvPr id="4" name="Picture 3"/>
          <p:cNvPicPr>
            <a:picLocks noChangeAspect="1"/>
          </p:cNvPicPr>
          <p:nvPr/>
        </p:nvPicPr>
        <p:blipFill>
          <a:blip r:embed="rId2"/>
          <a:srcRect l="6101" r="5994"/>
          <a:stretch>
            <a:fillRect/>
          </a:stretch>
        </p:blipFill>
        <p:spPr>
          <a:xfrm>
            <a:off x="6925764" y="203518"/>
            <a:ext cx="1639116" cy="1396682"/>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Schoolbook"/>
                <a:cs typeface="Century Schoolbook"/>
              </a:rPr>
              <a:t>Acts 5:40</a:t>
            </a:r>
            <a:endParaRPr lang="en-US" dirty="0">
              <a:latin typeface="Century Schoolbook"/>
              <a:cs typeface="Century Schoolbook"/>
            </a:endParaRPr>
          </a:p>
        </p:txBody>
      </p:sp>
      <p:sp>
        <p:nvSpPr>
          <p:cNvPr id="3" name="Content Placeholder 2"/>
          <p:cNvSpPr>
            <a:spLocks noGrp="1"/>
          </p:cNvSpPr>
          <p:nvPr>
            <p:ph idx="1"/>
          </p:nvPr>
        </p:nvSpPr>
        <p:spPr>
          <a:xfrm>
            <a:off x="457200" y="1600200"/>
            <a:ext cx="8229600" cy="3073400"/>
          </a:xfrm>
        </p:spPr>
        <p:txBody>
          <a:bodyPr>
            <a:normAutofit fontScale="77500" lnSpcReduction="20000"/>
          </a:bodyPr>
          <a:lstStyle/>
          <a:p>
            <a:pPr algn="ctr">
              <a:buNone/>
            </a:pPr>
            <a:r>
              <a:rPr lang="en-US" dirty="0" smtClean="0"/>
              <a:t>    </a:t>
            </a:r>
            <a:r>
              <a:rPr lang="en-US" sz="3600" dirty="0" smtClean="0">
                <a:solidFill>
                  <a:srgbClr val="F6D385"/>
                </a:solidFill>
              </a:rPr>
              <a:t>And they agreed with him, and when they had </a:t>
            </a:r>
          </a:p>
          <a:p>
            <a:pPr algn="ctr">
              <a:buNone/>
            </a:pPr>
            <a:r>
              <a:rPr lang="en-US" sz="3600" dirty="0" smtClean="0">
                <a:solidFill>
                  <a:srgbClr val="F6D385"/>
                </a:solidFill>
              </a:rPr>
              <a:t>called for the apostles and beaten them</a:t>
            </a:r>
            <a:r>
              <a:rPr lang="en-US" sz="3600" i="1" dirty="0" smtClean="0">
                <a:solidFill>
                  <a:srgbClr val="F6D385"/>
                </a:solidFill>
              </a:rPr>
              <a:t>,</a:t>
            </a:r>
            <a:r>
              <a:rPr lang="en-US" sz="3600" dirty="0" smtClean="0">
                <a:solidFill>
                  <a:srgbClr val="F6D385"/>
                </a:solidFill>
              </a:rPr>
              <a:t> they </a:t>
            </a:r>
          </a:p>
          <a:p>
            <a:pPr algn="ctr">
              <a:buNone/>
            </a:pPr>
            <a:r>
              <a:rPr lang="en-US" sz="3600" dirty="0" smtClean="0">
                <a:solidFill>
                  <a:srgbClr val="F6D385"/>
                </a:solidFill>
              </a:rPr>
              <a:t>commanded that they should not speak in the </a:t>
            </a:r>
          </a:p>
          <a:p>
            <a:pPr algn="ctr">
              <a:buNone/>
            </a:pPr>
            <a:r>
              <a:rPr lang="en-US" sz="3600" dirty="0" smtClean="0">
                <a:solidFill>
                  <a:srgbClr val="F6D385"/>
                </a:solidFill>
              </a:rPr>
              <a:t>name of Jesus, and let them go.</a:t>
            </a:r>
          </a:p>
          <a:p>
            <a:pPr algn="ctr">
              <a:buNone/>
            </a:pPr>
            <a:endParaRPr lang="en-US" sz="20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Schoolbook"/>
                <a:cs typeface="Century Schoolbook"/>
              </a:rPr>
              <a:t>Acts 5:40</a:t>
            </a:r>
            <a:endParaRPr lang="en-US" dirty="0">
              <a:latin typeface="Century Schoolbook"/>
              <a:cs typeface="Century Schoolbook"/>
            </a:endParaRPr>
          </a:p>
        </p:txBody>
      </p:sp>
      <p:sp>
        <p:nvSpPr>
          <p:cNvPr id="3" name="Content Placeholder 2"/>
          <p:cNvSpPr>
            <a:spLocks noGrp="1"/>
          </p:cNvSpPr>
          <p:nvPr>
            <p:ph idx="1"/>
          </p:nvPr>
        </p:nvSpPr>
        <p:spPr>
          <a:xfrm>
            <a:off x="457200" y="1600200"/>
            <a:ext cx="8229600" cy="4690504"/>
          </a:xfrm>
        </p:spPr>
        <p:txBody>
          <a:bodyPr>
            <a:normAutofit fontScale="77500" lnSpcReduction="20000"/>
          </a:bodyPr>
          <a:lstStyle/>
          <a:p>
            <a:pPr algn="ctr">
              <a:buNone/>
            </a:pPr>
            <a:r>
              <a:rPr lang="en-US" dirty="0" smtClean="0"/>
              <a:t>    </a:t>
            </a:r>
            <a:r>
              <a:rPr lang="en-US" sz="3600" dirty="0" smtClean="0">
                <a:solidFill>
                  <a:srgbClr val="F6D385"/>
                </a:solidFill>
              </a:rPr>
              <a:t>And they agreed with him, and when they had </a:t>
            </a:r>
          </a:p>
          <a:p>
            <a:pPr algn="ctr">
              <a:buNone/>
            </a:pPr>
            <a:r>
              <a:rPr lang="en-US" sz="3600" dirty="0" smtClean="0">
                <a:solidFill>
                  <a:srgbClr val="F6D385"/>
                </a:solidFill>
              </a:rPr>
              <a:t>called for the apostles and beaten them</a:t>
            </a:r>
            <a:r>
              <a:rPr lang="en-US" sz="3600" i="1" dirty="0" smtClean="0">
                <a:solidFill>
                  <a:srgbClr val="F6D385"/>
                </a:solidFill>
              </a:rPr>
              <a:t>,</a:t>
            </a:r>
            <a:r>
              <a:rPr lang="en-US" sz="3600" dirty="0" smtClean="0">
                <a:solidFill>
                  <a:srgbClr val="F6D385"/>
                </a:solidFill>
              </a:rPr>
              <a:t> they </a:t>
            </a:r>
          </a:p>
          <a:p>
            <a:pPr algn="ctr">
              <a:buNone/>
            </a:pPr>
            <a:r>
              <a:rPr lang="en-US" sz="3600" dirty="0" smtClean="0">
                <a:solidFill>
                  <a:srgbClr val="F6D385"/>
                </a:solidFill>
              </a:rPr>
              <a:t>commanded that they should not speak in the </a:t>
            </a:r>
          </a:p>
          <a:p>
            <a:pPr algn="ctr">
              <a:buNone/>
            </a:pPr>
            <a:r>
              <a:rPr lang="en-US" sz="3600" dirty="0" smtClean="0">
                <a:solidFill>
                  <a:srgbClr val="F6D385"/>
                </a:solidFill>
              </a:rPr>
              <a:t>name of Jesus, and let them go.</a:t>
            </a:r>
          </a:p>
          <a:p>
            <a:pPr algn="ctr">
              <a:buNone/>
            </a:pPr>
            <a:endParaRPr lang="en-US" sz="2000" dirty="0" smtClean="0"/>
          </a:p>
          <a:p>
            <a:pPr algn="ctr">
              <a:buNone/>
            </a:pPr>
            <a:r>
              <a:rPr lang="en-US" sz="2800" i="1" dirty="0" smtClean="0">
                <a:solidFill>
                  <a:schemeClr val="tx1"/>
                </a:solidFill>
                <a:latin typeface="Cambria"/>
                <a:cs typeface="Cambria"/>
              </a:rPr>
              <a:t>  </a:t>
            </a:r>
            <a:r>
              <a:rPr lang="en-US" sz="2900" i="1" dirty="0" smtClean="0">
                <a:solidFill>
                  <a:schemeClr val="tx1"/>
                </a:solidFill>
                <a:latin typeface="Cambria"/>
                <a:cs typeface="Cambria"/>
              </a:rPr>
              <a:t>Deut. 25:2-3 – “…then it shall be, if the wicked man deserves </a:t>
            </a:r>
          </a:p>
          <a:p>
            <a:pPr algn="ctr">
              <a:buNone/>
            </a:pPr>
            <a:r>
              <a:rPr lang="en-US" sz="2900" i="1" dirty="0" smtClean="0">
                <a:solidFill>
                  <a:schemeClr val="tx1"/>
                </a:solidFill>
                <a:latin typeface="Cambria"/>
                <a:cs typeface="Cambria"/>
              </a:rPr>
              <a:t>to be beaten, that the judge will cause him to lie down and </a:t>
            </a:r>
          </a:p>
          <a:p>
            <a:pPr algn="ctr">
              <a:buNone/>
            </a:pPr>
            <a:r>
              <a:rPr lang="en-US" sz="2900" i="1" dirty="0" smtClean="0">
                <a:solidFill>
                  <a:schemeClr val="tx1"/>
                </a:solidFill>
                <a:latin typeface="Cambria"/>
                <a:cs typeface="Cambria"/>
              </a:rPr>
              <a:t>be beaten in his presence…Forty blows he may give him…”</a:t>
            </a:r>
            <a:endParaRPr lang="en-US" sz="3600" i="1" dirty="0">
              <a:solidFill>
                <a:schemeClr val="tx1"/>
              </a:solidFill>
              <a:latin typeface="Cambria"/>
              <a:cs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entury Schoolbook"/>
                <a:cs typeface="Century Schoolbook"/>
              </a:rPr>
              <a:t/>
            </a:r>
            <a:br>
              <a:rPr lang="en-US" b="1" dirty="0" smtClean="0">
                <a:latin typeface="Century Schoolbook"/>
                <a:cs typeface="Century Schoolbook"/>
              </a:rPr>
            </a:br>
            <a:r>
              <a:rPr lang="en-US" b="1" i="1" dirty="0" smtClean="0">
                <a:latin typeface="Century Schoolbook"/>
                <a:cs typeface="Century Schoolbook"/>
              </a:rPr>
              <a:t>How many blows is that?</a:t>
            </a:r>
            <a:r>
              <a:rPr lang="en-US" dirty="0" smtClean="0">
                <a:latin typeface="Britannic Bold"/>
                <a:cs typeface="Britannic Bold"/>
              </a:rPr>
              <a:t/>
            </a:r>
            <a:br>
              <a:rPr lang="en-US" dirty="0" smtClean="0">
                <a:latin typeface="Britannic Bold"/>
                <a:cs typeface="Britannic Bold"/>
              </a:rPr>
            </a:br>
            <a:endParaRPr lang="en-US" dirty="0"/>
          </a:p>
        </p:txBody>
      </p:sp>
      <p:sp>
        <p:nvSpPr>
          <p:cNvPr id="3" name="Content Placeholder 2"/>
          <p:cNvSpPr>
            <a:spLocks noGrp="1"/>
          </p:cNvSpPr>
          <p:nvPr>
            <p:ph idx="1"/>
          </p:nvPr>
        </p:nvSpPr>
        <p:spPr>
          <a:xfrm>
            <a:off x="820613" y="1600200"/>
            <a:ext cx="7467600" cy="4536439"/>
          </a:xfrm>
        </p:spPr>
        <p:txBody>
          <a:bodyPr>
            <a:normAutofit/>
          </a:bodyPr>
          <a:lstStyle/>
          <a:p>
            <a:pPr algn="ctr">
              <a:buNone/>
            </a:pPr>
            <a:r>
              <a:rPr lang="en-US" sz="3200" dirty="0" smtClean="0">
                <a:solidFill>
                  <a:srgbClr val="F6D385"/>
                </a:solidFill>
                <a:latin typeface="Britannic Bold"/>
                <a:cs typeface="Britannic Bold"/>
              </a:rPr>
              <a:t>12 apostles </a:t>
            </a:r>
            <a:r>
              <a:rPr lang="en-US" sz="3200" dirty="0" err="1" smtClean="0">
                <a:solidFill>
                  <a:srgbClr val="F6D385"/>
                </a:solidFill>
                <a:latin typeface="Britannic Bold"/>
                <a:cs typeface="Britannic Bold"/>
              </a:rPr>
              <a:t>x</a:t>
            </a:r>
            <a:r>
              <a:rPr lang="en-US" sz="3200" dirty="0" smtClean="0">
                <a:solidFill>
                  <a:srgbClr val="F6D385"/>
                </a:solidFill>
                <a:latin typeface="Britannic Bold"/>
                <a:cs typeface="Britannic Bold"/>
              </a:rPr>
              <a:t> 39* blows = 468 blows!</a:t>
            </a:r>
          </a:p>
          <a:p>
            <a:pPr algn="ctr">
              <a:buNone/>
            </a:pPr>
            <a:endParaRPr lang="en-US" sz="600" dirty="0" smtClean="0">
              <a:solidFill>
                <a:srgbClr val="F6D385"/>
              </a:solidFill>
              <a:latin typeface="Britannic Bold"/>
              <a:cs typeface="Britannic Bold"/>
            </a:endParaRPr>
          </a:p>
          <a:p>
            <a:pPr algn="ctr">
              <a:buNone/>
            </a:pPr>
            <a:r>
              <a:rPr lang="en-US" sz="1800" dirty="0" smtClean="0">
                <a:solidFill>
                  <a:srgbClr val="F6D385"/>
                </a:solidFill>
                <a:latin typeface="Arial Narrow"/>
                <a:cs typeface="Arial Narrow"/>
              </a:rPr>
              <a:t>*(39 blows because some could die from 40. They were not allowed to kill.)</a:t>
            </a:r>
          </a:p>
          <a:p>
            <a:pPr algn="ctr">
              <a:buNone/>
            </a:pPr>
            <a:endParaRPr lang="en-US" sz="1400" dirty="0" smtClean="0">
              <a:latin typeface="Britannic Bold"/>
              <a:cs typeface="Britannic Bold"/>
            </a:endParaRPr>
          </a:p>
          <a:p>
            <a:pPr>
              <a:lnSpc>
                <a:spcPct val="100000"/>
              </a:lnSpc>
              <a:buNone/>
            </a:pPr>
            <a:r>
              <a:rPr lang="en-US" sz="2800" i="1" dirty="0" smtClean="0">
                <a:solidFill>
                  <a:schemeClr val="accent6">
                    <a:lumMod val="60000"/>
                    <a:lumOff val="40000"/>
                  </a:schemeClr>
                </a:solidFill>
                <a:latin typeface="Calisto MT"/>
                <a:cs typeface="Calisto MT"/>
              </a:rPr>
              <a:t>To beat all 12, if each </a:t>
            </a:r>
          </a:p>
          <a:p>
            <a:pPr>
              <a:lnSpc>
                <a:spcPct val="100000"/>
              </a:lnSpc>
              <a:buNone/>
            </a:pPr>
            <a:r>
              <a:rPr lang="en-US" sz="2800" i="1" dirty="0" smtClean="0">
                <a:solidFill>
                  <a:schemeClr val="accent6">
                    <a:lumMod val="60000"/>
                    <a:lumOff val="40000"/>
                  </a:schemeClr>
                </a:solidFill>
                <a:latin typeface="Calisto MT"/>
                <a:cs typeface="Calisto MT"/>
              </a:rPr>
              <a:t>blow took 3 seconds, this</a:t>
            </a:r>
          </a:p>
          <a:p>
            <a:pPr>
              <a:lnSpc>
                <a:spcPct val="100000"/>
              </a:lnSpc>
              <a:buNone/>
            </a:pPr>
            <a:r>
              <a:rPr lang="en-US" sz="2800" i="1" dirty="0" smtClean="0">
                <a:solidFill>
                  <a:schemeClr val="accent6">
                    <a:lumMod val="60000"/>
                    <a:lumOff val="40000"/>
                  </a:schemeClr>
                </a:solidFill>
                <a:latin typeface="Calisto MT"/>
                <a:cs typeface="Calisto MT"/>
              </a:rPr>
              <a:t> took ~25 minutes. If </a:t>
            </a:r>
          </a:p>
          <a:p>
            <a:pPr>
              <a:lnSpc>
                <a:spcPct val="100000"/>
              </a:lnSpc>
              <a:buNone/>
            </a:pPr>
            <a:r>
              <a:rPr lang="en-US" sz="2800" i="1" dirty="0" smtClean="0">
                <a:solidFill>
                  <a:schemeClr val="accent6">
                    <a:lumMod val="60000"/>
                    <a:lumOff val="40000"/>
                  </a:schemeClr>
                </a:solidFill>
                <a:latin typeface="Calisto MT"/>
                <a:cs typeface="Calisto MT"/>
              </a:rPr>
              <a:t>each blow took 5 seconds, </a:t>
            </a:r>
          </a:p>
          <a:p>
            <a:pPr>
              <a:lnSpc>
                <a:spcPct val="100000"/>
              </a:lnSpc>
              <a:buNone/>
            </a:pPr>
            <a:r>
              <a:rPr lang="en-US" sz="2800" i="1" dirty="0" smtClean="0">
                <a:solidFill>
                  <a:schemeClr val="accent6">
                    <a:lumMod val="60000"/>
                    <a:lumOff val="40000"/>
                  </a:schemeClr>
                </a:solidFill>
                <a:latin typeface="Calisto MT"/>
                <a:cs typeface="Calisto MT"/>
              </a:rPr>
              <a:t>this took ~40 minutes.</a:t>
            </a:r>
          </a:p>
        </p:txBody>
      </p:sp>
      <p:pic>
        <p:nvPicPr>
          <p:cNvPr id="4" name="Picture 3"/>
          <p:cNvPicPr>
            <a:picLocks noChangeAspect="1"/>
          </p:cNvPicPr>
          <p:nvPr/>
        </p:nvPicPr>
        <p:blipFill>
          <a:blip r:embed="rId2"/>
          <a:stretch>
            <a:fillRect/>
          </a:stretch>
        </p:blipFill>
        <p:spPr>
          <a:xfrm>
            <a:off x="4581473" y="3799840"/>
            <a:ext cx="4286326" cy="2011680"/>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60000"/>
                    <a:lumOff val="40000"/>
                  </a:schemeClr>
                </a:solidFill>
                <a:latin typeface="Century Schoolbook"/>
                <a:cs typeface="Century Schoolbook"/>
              </a:rPr>
              <a:t>Persecution Hot Spots Today</a:t>
            </a:r>
            <a:endParaRPr lang="en-US" dirty="0">
              <a:solidFill>
                <a:schemeClr val="accent6">
                  <a:lumMod val="60000"/>
                  <a:lumOff val="40000"/>
                </a:schemeClr>
              </a:solidFill>
              <a:latin typeface="Century Schoolbook"/>
              <a:cs typeface="Century Schoolbook"/>
            </a:endParaRPr>
          </a:p>
        </p:txBody>
      </p:sp>
      <p:sp>
        <p:nvSpPr>
          <p:cNvPr id="3" name="Content Placeholder 2"/>
          <p:cNvSpPr>
            <a:spLocks noGrp="1"/>
          </p:cNvSpPr>
          <p:nvPr>
            <p:ph sz="half" idx="1"/>
          </p:nvPr>
        </p:nvSpPr>
        <p:spPr>
          <a:xfrm>
            <a:off x="457199" y="1600200"/>
            <a:ext cx="4021015" cy="4525963"/>
          </a:xfrm>
        </p:spPr>
        <p:txBody>
          <a:bodyPr>
            <a:normAutofit/>
          </a:bodyPr>
          <a:lstStyle/>
          <a:p>
            <a:pPr>
              <a:buClr>
                <a:srgbClr val="C00000"/>
              </a:buClr>
              <a:buFont typeface="Wingdings" pitchFamily="2" charset="2"/>
              <a:buChar char="ü"/>
            </a:pPr>
            <a:r>
              <a:rPr lang="en-US" sz="3100" dirty="0" smtClean="0">
                <a:solidFill>
                  <a:srgbClr val="FF0000"/>
                </a:solidFill>
              </a:rPr>
              <a:t>Northern Nigeria</a:t>
            </a:r>
          </a:p>
          <a:p>
            <a:pPr>
              <a:buClr>
                <a:srgbClr val="C00000"/>
              </a:buClr>
              <a:buFont typeface="Wingdings" pitchFamily="2" charset="2"/>
              <a:buChar char="ü"/>
            </a:pPr>
            <a:r>
              <a:rPr lang="en-US" sz="3100" dirty="0" smtClean="0">
                <a:solidFill>
                  <a:srgbClr val="FF0000"/>
                </a:solidFill>
              </a:rPr>
              <a:t>Afghanistan</a:t>
            </a:r>
          </a:p>
          <a:p>
            <a:pPr>
              <a:buClr>
                <a:srgbClr val="C00000"/>
              </a:buClr>
              <a:buFont typeface="Wingdings" pitchFamily="2" charset="2"/>
              <a:buChar char="ü"/>
            </a:pPr>
            <a:r>
              <a:rPr lang="en-US" sz="3100" dirty="0" smtClean="0">
                <a:solidFill>
                  <a:srgbClr val="FF0000"/>
                </a:solidFill>
              </a:rPr>
              <a:t>Yemen</a:t>
            </a:r>
          </a:p>
          <a:p>
            <a:pPr>
              <a:buClr>
                <a:srgbClr val="C00000"/>
              </a:buClr>
              <a:buFont typeface="Wingdings" pitchFamily="2" charset="2"/>
              <a:buChar char="ü"/>
            </a:pPr>
            <a:r>
              <a:rPr lang="en-US" sz="3100" dirty="0" smtClean="0">
                <a:solidFill>
                  <a:srgbClr val="FF0000"/>
                </a:solidFill>
              </a:rPr>
              <a:t>Syria</a:t>
            </a:r>
          </a:p>
          <a:p>
            <a:pPr algn="ctr">
              <a:buNone/>
            </a:pPr>
            <a:endParaRPr lang="en-US" sz="3100" dirty="0" smtClean="0"/>
          </a:p>
        </p:txBody>
      </p:sp>
      <p:sp>
        <p:nvSpPr>
          <p:cNvPr id="4" name="Content Placeholder 3"/>
          <p:cNvSpPr>
            <a:spLocks noGrp="1"/>
          </p:cNvSpPr>
          <p:nvPr>
            <p:ph sz="half" idx="2"/>
          </p:nvPr>
        </p:nvSpPr>
        <p:spPr/>
        <p:txBody>
          <a:bodyPr>
            <a:normAutofit/>
          </a:bodyPr>
          <a:lstStyle/>
          <a:p>
            <a:pPr>
              <a:buClr>
                <a:schemeClr val="bg1">
                  <a:lumMod val="75000"/>
                  <a:lumOff val="25000"/>
                </a:schemeClr>
              </a:buClr>
              <a:buFont typeface="Wingdings" pitchFamily="2" charset="2"/>
              <a:buChar char="ü"/>
            </a:pPr>
            <a:r>
              <a:rPr lang="en-US" sz="3100" dirty="0" smtClean="0">
                <a:solidFill>
                  <a:srgbClr val="FF0000"/>
                </a:solidFill>
              </a:rPr>
              <a:t>Saudi Arabia</a:t>
            </a:r>
          </a:p>
          <a:p>
            <a:pPr>
              <a:buClr>
                <a:schemeClr val="bg1">
                  <a:lumMod val="75000"/>
                  <a:lumOff val="25000"/>
                </a:schemeClr>
              </a:buClr>
              <a:buFont typeface="Wingdings" pitchFamily="2" charset="2"/>
              <a:buChar char="ü"/>
            </a:pPr>
            <a:r>
              <a:rPr lang="en-US" sz="3100" dirty="0" smtClean="0">
                <a:solidFill>
                  <a:srgbClr val="FF0000"/>
                </a:solidFill>
              </a:rPr>
              <a:t>Pakistan</a:t>
            </a:r>
          </a:p>
          <a:p>
            <a:pPr>
              <a:buClr>
                <a:schemeClr val="bg1">
                  <a:lumMod val="75000"/>
                  <a:lumOff val="25000"/>
                </a:schemeClr>
              </a:buClr>
              <a:buFont typeface="Wingdings" pitchFamily="2" charset="2"/>
              <a:buChar char="ü"/>
            </a:pPr>
            <a:r>
              <a:rPr lang="en-US" sz="3100" dirty="0" smtClean="0">
                <a:solidFill>
                  <a:srgbClr val="FF0000"/>
                </a:solidFill>
              </a:rPr>
              <a:t>Egypt</a:t>
            </a:r>
          </a:p>
          <a:p>
            <a:pPr>
              <a:buClr>
                <a:schemeClr val="bg1">
                  <a:lumMod val="75000"/>
                  <a:lumOff val="25000"/>
                </a:schemeClr>
              </a:buClr>
              <a:buFont typeface="Wingdings" pitchFamily="2" charset="2"/>
              <a:buChar char="ü"/>
            </a:pPr>
            <a:r>
              <a:rPr lang="en-US" sz="3100" dirty="0" smtClean="0">
                <a:solidFill>
                  <a:srgbClr val="FF0000"/>
                </a:solidFill>
              </a:rPr>
              <a:t>North Korea</a:t>
            </a:r>
          </a:p>
          <a:p>
            <a:pPr>
              <a:buNone/>
            </a:pPr>
            <a:r>
              <a:rPr lang="en-US" sz="3100" dirty="0" smtClean="0"/>
              <a:t>     </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Schoolbook"/>
                <a:cs typeface="Century Schoolbook"/>
              </a:rPr>
              <a:t>WWYD?   </a:t>
            </a:r>
            <a:endParaRPr lang="en-US" sz="2800" dirty="0">
              <a:latin typeface="Century Schoolbook"/>
              <a:cs typeface="Century Schoolbook"/>
            </a:endParaRPr>
          </a:p>
        </p:txBody>
      </p:sp>
      <p:sp>
        <p:nvSpPr>
          <p:cNvPr id="3" name="Content Placeholder 2"/>
          <p:cNvSpPr>
            <a:spLocks noGrp="1"/>
          </p:cNvSpPr>
          <p:nvPr>
            <p:ph idx="1"/>
          </p:nvPr>
        </p:nvSpPr>
        <p:spPr>
          <a:xfrm>
            <a:off x="750281" y="1600200"/>
            <a:ext cx="6975227" cy="4525963"/>
          </a:xfrm>
        </p:spPr>
        <p:txBody>
          <a:bodyPr>
            <a:normAutofit/>
          </a:bodyPr>
          <a:lstStyle/>
          <a:p>
            <a:pPr algn="ctr">
              <a:buNone/>
            </a:pPr>
            <a:r>
              <a:rPr lang="en-US" sz="3200" b="1" i="1" dirty="0" smtClean="0">
                <a:solidFill>
                  <a:srgbClr val="F6D385"/>
                </a:solidFill>
                <a:latin typeface="Big Caslon"/>
                <a:cs typeface="Big Caslon"/>
              </a:rPr>
              <a:t>If you were one of the beaten </a:t>
            </a:r>
          </a:p>
          <a:p>
            <a:pPr algn="ctr">
              <a:buNone/>
            </a:pPr>
            <a:r>
              <a:rPr lang="en-US" sz="3200" b="1" i="1" dirty="0" smtClean="0">
                <a:solidFill>
                  <a:srgbClr val="F6D385"/>
                </a:solidFill>
                <a:latin typeface="Big Caslon"/>
                <a:cs typeface="Big Caslon"/>
              </a:rPr>
              <a:t>apostles, how would you feel?</a:t>
            </a:r>
          </a:p>
          <a:p>
            <a:pPr algn="ctr">
              <a:buNone/>
            </a:pPr>
            <a:r>
              <a:rPr lang="en-US" sz="3200" b="1" i="1" dirty="0" smtClean="0">
                <a:solidFill>
                  <a:srgbClr val="F6D385"/>
                </a:solidFill>
                <a:latin typeface="Big Caslon"/>
                <a:cs typeface="Big Caslon"/>
              </a:rPr>
              <a:t>What would you do?</a:t>
            </a:r>
            <a:endParaRPr lang="en-US" sz="3200" b="1" i="1" dirty="0">
              <a:solidFill>
                <a:srgbClr val="F6D385"/>
              </a:solidFill>
              <a:latin typeface="Big Caslon"/>
              <a:cs typeface="Big Caslon"/>
            </a:endParaRPr>
          </a:p>
        </p:txBody>
      </p:sp>
      <p:pic>
        <p:nvPicPr>
          <p:cNvPr id="4" name="Picture 3"/>
          <p:cNvPicPr>
            <a:picLocks noChangeAspect="1"/>
          </p:cNvPicPr>
          <p:nvPr/>
        </p:nvPicPr>
        <p:blipFill>
          <a:blip r:embed="rId2"/>
          <a:srcRect t="6601" b="27516"/>
          <a:stretch>
            <a:fillRect/>
          </a:stretch>
        </p:blipFill>
        <p:spPr>
          <a:xfrm>
            <a:off x="4047490" y="568960"/>
            <a:ext cx="2354439" cy="721360"/>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5:41-42</a:t>
            </a:r>
            <a:endParaRPr lang="en-US" dirty="0">
              <a:latin typeface="Century Schoolbook"/>
              <a:cs typeface="Century Schoolbook"/>
            </a:endParaRPr>
          </a:p>
        </p:txBody>
      </p:sp>
      <p:sp>
        <p:nvSpPr>
          <p:cNvPr id="3" name="Content Placeholder 2"/>
          <p:cNvSpPr>
            <a:spLocks noGrp="1"/>
          </p:cNvSpPr>
          <p:nvPr>
            <p:ph idx="1"/>
          </p:nvPr>
        </p:nvSpPr>
        <p:spPr>
          <a:xfrm>
            <a:off x="46895" y="1615440"/>
            <a:ext cx="8358551" cy="4370047"/>
          </a:xfrm>
        </p:spPr>
        <p:txBody>
          <a:bodyPr>
            <a:noAutofit/>
          </a:bodyPr>
          <a:lstStyle/>
          <a:p>
            <a:pPr>
              <a:buNone/>
            </a:pPr>
            <a:r>
              <a:rPr lang="en-US" sz="2400" dirty="0" smtClean="0">
                <a:solidFill>
                  <a:schemeClr val="accent2">
                    <a:lumMod val="60000"/>
                    <a:lumOff val="40000"/>
                  </a:schemeClr>
                </a:solidFill>
              </a:rPr>
              <a:t>	</a:t>
            </a:r>
            <a:r>
              <a:rPr lang="en-US" sz="2400" dirty="0" smtClean="0">
                <a:solidFill>
                  <a:srgbClr val="F6D385"/>
                </a:solidFill>
              </a:rPr>
              <a:t>So they departed from the presence of the council, rejoicing that they were counted worthy to suffer shame for his name. And daily in the temple, and in every house, they did not cease teaching and preaching Jesus as the Christ.</a:t>
            </a:r>
            <a:endParaRPr lang="en-US" sz="2400" dirty="0">
              <a:solidFill>
                <a:srgbClr val="F6D385"/>
              </a:solidFill>
            </a:endParaRPr>
          </a:p>
        </p:txBody>
      </p:sp>
      <p:sp>
        <p:nvSpPr>
          <p:cNvPr id="4" name="Oval Callout 3"/>
          <p:cNvSpPr/>
          <p:nvPr/>
        </p:nvSpPr>
        <p:spPr>
          <a:xfrm>
            <a:off x="5262880" y="426720"/>
            <a:ext cx="2661920" cy="1188720"/>
          </a:xfrm>
          <a:prstGeom prst="wedgeEllipseCallout">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Here’s what </a:t>
            </a:r>
            <a:r>
              <a:rPr lang="en-US" sz="2200" dirty="0" smtClean="0">
                <a:ln>
                  <a:solidFill>
                    <a:srgbClr val="FFFFFF"/>
                  </a:solidFill>
                </a:ln>
              </a:rPr>
              <a:t>they</a:t>
            </a:r>
            <a:r>
              <a:rPr lang="en-US" sz="2200" dirty="0" smtClean="0"/>
              <a:t> did.</a:t>
            </a:r>
            <a:endParaRPr lang="en-US" sz="2200" dirty="0"/>
          </a:p>
        </p:txBody>
      </p:sp>
      <p:pic>
        <p:nvPicPr>
          <p:cNvPr id="6" name="Picture 5"/>
          <p:cNvPicPr>
            <a:picLocks noChangeAspect="1"/>
          </p:cNvPicPr>
          <p:nvPr/>
        </p:nvPicPr>
        <p:blipFill>
          <a:blip r:embed="rId2"/>
          <a:stretch>
            <a:fillRect/>
          </a:stretch>
        </p:blipFill>
        <p:spPr>
          <a:xfrm>
            <a:off x="4080772" y="4160627"/>
            <a:ext cx="3156694" cy="2367521"/>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5:41-42</a:t>
            </a:r>
            <a:endParaRPr lang="en-US" dirty="0">
              <a:latin typeface="Century Schoolbook"/>
              <a:cs typeface="Century Schoolbook"/>
            </a:endParaRPr>
          </a:p>
        </p:txBody>
      </p:sp>
      <p:sp>
        <p:nvSpPr>
          <p:cNvPr id="3" name="Content Placeholder 2"/>
          <p:cNvSpPr>
            <a:spLocks noGrp="1"/>
          </p:cNvSpPr>
          <p:nvPr>
            <p:ph idx="1"/>
          </p:nvPr>
        </p:nvSpPr>
        <p:spPr>
          <a:xfrm>
            <a:off x="46895" y="1615440"/>
            <a:ext cx="8358551" cy="4390367"/>
          </a:xfrm>
        </p:spPr>
        <p:txBody>
          <a:bodyPr>
            <a:noAutofit/>
          </a:bodyPr>
          <a:lstStyle/>
          <a:p>
            <a:pPr>
              <a:buNone/>
            </a:pPr>
            <a:r>
              <a:rPr lang="en-US" sz="2400" dirty="0" smtClean="0">
                <a:solidFill>
                  <a:schemeClr val="accent2">
                    <a:lumMod val="60000"/>
                    <a:lumOff val="40000"/>
                  </a:schemeClr>
                </a:solidFill>
              </a:rPr>
              <a:t>	</a:t>
            </a:r>
            <a:r>
              <a:rPr lang="en-US" sz="2400" dirty="0" smtClean="0">
                <a:solidFill>
                  <a:srgbClr val="F6D385"/>
                </a:solidFill>
              </a:rPr>
              <a:t>So they departed from the presence of the council, rejoicing that they were counted worthy to suffer shame for his name. And daily in the temple, and in every house, they did not cease teaching and preaching Jesus as the Christ.</a:t>
            </a:r>
          </a:p>
          <a:p>
            <a:pPr>
              <a:buNone/>
            </a:pPr>
            <a:endParaRPr lang="en-US" sz="1000" dirty="0" smtClean="0">
              <a:solidFill>
                <a:schemeClr val="accent2">
                  <a:lumMod val="60000"/>
                  <a:lumOff val="40000"/>
                </a:schemeClr>
              </a:solidFill>
            </a:endParaRPr>
          </a:p>
          <a:p>
            <a:pPr algn="ctr">
              <a:buNone/>
            </a:pPr>
            <a:r>
              <a:rPr lang="en-US" sz="2200" b="1" i="1" dirty="0" smtClean="0">
                <a:solidFill>
                  <a:srgbClr val="FFFFFF"/>
                </a:solidFill>
                <a:latin typeface="Calisto MT"/>
                <a:cs typeface="Calisto MT"/>
              </a:rPr>
              <a:t>In other words, to obey the Lord, they had to disobey their </a:t>
            </a:r>
          </a:p>
          <a:p>
            <a:pPr algn="ctr">
              <a:buNone/>
            </a:pPr>
            <a:r>
              <a:rPr lang="en-US" sz="2200" b="1" i="1" dirty="0" smtClean="0">
                <a:solidFill>
                  <a:srgbClr val="FFFFFF"/>
                </a:solidFill>
                <a:latin typeface="Calisto MT"/>
                <a:cs typeface="Calisto MT"/>
              </a:rPr>
              <a:t>national leaders because the leaders were wrong.</a:t>
            </a:r>
            <a:endParaRPr lang="en-US" sz="2200" b="1" i="1" dirty="0">
              <a:solidFill>
                <a:srgbClr val="FFFFFF"/>
              </a:solidFill>
              <a:latin typeface="Calisto MT"/>
              <a:cs typeface="Calisto M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819701"/>
          </a:xfrm>
        </p:spPr>
        <p:txBody>
          <a:bodyPr>
            <a:normAutofit/>
          </a:bodyPr>
          <a:lstStyle/>
          <a:p>
            <a:r>
              <a:rPr lang="en-US" sz="3600" b="0" dirty="0" smtClean="0">
                <a:solidFill>
                  <a:schemeClr val="accent6">
                    <a:lumMod val="60000"/>
                    <a:lumOff val="40000"/>
                  </a:schemeClr>
                </a:solidFill>
                <a:latin typeface="Century Schoolbook"/>
                <a:cs typeface="Century Schoolbook"/>
              </a:rPr>
              <a:t>Acts 5:41-42</a:t>
            </a:r>
            <a:endParaRPr lang="en-US" sz="3600" b="0" dirty="0">
              <a:solidFill>
                <a:schemeClr val="accent6">
                  <a:lumMod val="60000"/>
                  <a:lumOff val="40000"/>
                </a:schemeClr>
              </a:solidFill>
              <a:latin typeface="Century Schoolbook"/>
              <a:cs typeface="Century Schoolbook"/>
            </a:endParaRPr>
          </a:p>
        </p:txBody>
      </p:sp>
      <p:sp>
        <p:nvSpPr>
          <p:cNvPr id="5" name="Content Placeholder 4"/>
          <p:cNvSpPr>
            <a:spLocks noGrp="1"/>
          </p:cNvSpPr>
          <p:nvPr>
            <p:ph sz="half" idx="1"/>
          </p:nvPr>
        </p:nvSpPr>
        <p:spPr>
          <a:xfrm>
            <a:off x="457200" y="1723296"/>
            <a:ext cx="8534400" cy="6188100"/>
          </a:xfrm>
        </p:spPr>
        <p:txBody>
          <a:bodyPr>
            <a:normAutofit/>
          </a:bodyPr>
          <a:lstStyle/>
          <a:p>
            <a:r>
              <a:rPr lang="en-US" sz="2400" dirty="0" smtClean="0">
                <a:solidFill>
                  <a:srgbClr val="FF0000"/>
                </a:solidFill>
              </a:rPr>
              <a:t>1 Peter 4:13-14 – But </a:t>
            </a:r>
            <a:r>
              <a:rPr lang="en-US" sz="2400" u="sng" dirty="0" smtClean="0">
                <a:solidFill>
                  <a:srgbClr val="FFFFFF"/>
                </a:solidFill>
              </a:rPr>
              <a:t>rejoice</a:t>
            </a:r>
            <a:r>
              <a:rPr lang="en-US" sz="2400" dirty="0" smtClean="0">
                <a:solidFill>
                  <a:srgbClr val="FF0000"/>
                </a:solidFill>
              </a:rPr>
              <a:t> to the extent that you partake of Christ’s sufferings, that when his glory is revealed, you may also be </a:t>
            </a:r>
            <a:r>
              <a:rPr lang="en-US" sz="2400" u="sng" dirty="0" smtClean="0">
                <a:solidFill>
                  <a:srgbClr val="FFFFFF"/>
                </a:solidFill>
              </a:rPr>
              <a:t>glad</a:t>
            </a:r>
            <a:r>
              <a:rPr lang="en-US" sz="2400" dirty="0" smtClean="0">
                <a:solidFill>
                  <a:srgbClr val="FF0000"/>
                </a:solidFill>
              </a:rPr>
              <a:t> with </a:t>
            </a:r>
            <a:r>
              <a:rPr lang="en-US" sz="2400" u="sng" dirty="0" smtClean="0">
                <a:solidFill>
                  <a:srgbClr val="FFFFFF"/>
                </a:solidFill>
              </a:rPr>
              <a:t>exceeding joy</a:t>
            </a:r>
            <a:r>
              <a:rPr lang="en-US" sz="2400" dirty="0" smtClean="0">
                <a:solidFill>
                  <a:srgbClr val="FF0000"/>
                </a:solidFill>
              </a:rPr>
              <a:t>. If you are reproached for the name of Christ, </a:t>
            </a:r>
            <a:r>
              <a:rPr lang="en-US" sz="2400" u="sng" dirty="0" smtClean="0">
                <a:solidFill>
                  <a:srgbClr val="FFFFFF"/>
                </a:solidFill>
              </a:rPr>
              <a:t>blessed</a:t>
            </a:r>
            <a:r>
              <a:rPr lang="en-US" sz="2400" dirty="0" smtClean="0">
                <a:solidFill>
                  <a:srgbClr val="FF0000"/>
                </a:solidFill>
              </a:rPr>
              <a:t> are you</a:t>
            </a:r>
            <a:r>
              <a:rPr lang="en-US" sz="2400" i="1" dirty="0" smtClean="0">
                <a:solidFill>
                  <a:srgbClr val="FF0000"/>
                </a:solidFill>
              </a:rPr>
              <a:t>,</a:t>
            </a:r>
            <a:r>
              <a:rPr lang="en-US" sz="2400" dirty="0" smtClean="0">
                <a:solidFill>
                  <a:srgbClr val="FF0000"/>
                </a:solidFill>
              </a:rPr>
              <a:t> for the Spirit of glory and of God rests upon you.</a:t>
            </a:r>
          </a:p>
          <a:p>
            <a:pPr>
              <a:buNone/>
            </a:pPr>
            <a:endParaRPr lang="en-US" sz="1800" dirty="0" smtClean="0"/>
          </a:p>
          <a:p>
            <a:pPr>
              <a:buClr>
                <a:schemeClr val="accent2">
                  <a:lumMod val="60000"/>
                  <a:lumOff val="40000"/>
                </a:schemeClr>
              </a:buClr>
            </a:pPr>
            <a:r>
              <a:rPr lang="en-US" sz="2400" dirty="0" smtClean="0">
                <a:solidFill>
                  <a:srgbClr val="F6D385"/>
                </a:solidFill>
              </a:rPr>
              <a:t>Jesus: “</a:t>
            </a:r>
            <a:r>
              <a:rPr lang="en-US" sz="2400" u="sng" dirty="0" smtClean="0">
                <a:solidFill>
                  <a:srgbClr val="FFFFFF"/>
                </a:solidFill>
              </a:rPr>
              <a:t>Blessed</a:t>
            </a:r>
            <a:r>
              <a:rPr lang="en-US" sz="2400" dirty="0" smtClean="0">
                <a:solidFill>
                  <a:srgbClr val="F6D385"/>
                </a:solidFill>
              </a:rPr>
              <a:t> are you when they revile and persecute you…</a:t>
            </a:r>
            <a:r>
              <a:rPr lang="en-US" sz="2400" u="sng" dirty="0" smtClean="0">
                <a:solidFill>
                  <a:srgbClr val="FFFFFF"/>
                </a:solidFill>
              </a:rPr>
              <a:t>Rejoice</a:t>
            </a:r>
            <a:r>
              <a:rPr lang="en-US" sz="2400" dirty="0" smtClean="0">
                <a:solidFill>
                  <a:srgbClr val="F6D385"/>
                </a:solidFill>
              </a:rPr>
              <a:t> and be </a:t>
            </a:r>
            <a:r>
              <a:rPr lang="en-US" sz="2400" u="sng" dirty="0" smtClean="0">
                <a:solidFill>
                  <a:srgbClr val="FFFFFF"/>
                </a:solidFill>
              </a:rPr>
              <a:t>exceedingly glad</a:t>
            </a:r>
            <a:r>
              <a:rPr lang="en-US" sz="2400" dirty="0" smtClean="0">
                <a:solidFill>
                  <a:srgbClr val="F6D385"/>
                </a:solidFill>
              </a:rPr>
              <a:t>…” Matt. 5:11-12.</a:t>
            </a:r>
          </a:p>
          <a:p>
            <a:pPr>
              <a:buNone/>
            </a:pPr>
            <a:endParaRPr lang="en-US" sz="1800" dirty="0" smtClean="0"/>
          </a:p>
          <a:p>
            <a:pPr>
              <a:buClr>
                <a:schemeClr val="accent6">
                  <a:lumMod val="60000"/>
                  <a:lumOff val="40000"/>
                </a:schemeClr>
              </a:buClr>
            </a:pPr>
            <a:r>
              <a:rPr lang="en-US" sz="2400" dirty="0" smtClean="0">
                <a:solidFill>
                  <a:schemeClr val="accent6">
                    <a:lumMod val="60000"/>
                    <a:lumOff val="40000"/>
                  </a:schemeClr>
                </a:solidFill>
              </a:rPr>
              <a:t>Jesus: “In the world you will have tribulation; but be of </a:t>
            </a:r>
            <a:r>
              <a:rPr lang="en-US" sz="2400" u="sng" dirty="0" smtClean="0">
                <a:solidFill>
                  <a:srgbClr val="FFFFFF"/>
                </a:solidFill>
              </a:rPr>
              <a:t>good cheer</a:t>
            </a:r>
            <a:r>
              <a:rPr lang="en-US" sz="2400" dirty="0" smtClean="0">
                <a:solidFill>
                  <a:schemeClr val="accent6">
                    <a:lumMod val="60000"/>
                    <a:lumOff val="40000"/>
                  </a:schemeClr>
                </a:solidFill>
              </a:rPr>
              <a:t>, I have overcome the world.”  John 16:33.</a:t>
            </a:r>
          </a:p>
        </p:txBody>
      </p:sp>
      <p:sp>
        <p:nvSpPr>
          <p:cNvPr id="9" name="Text Placeholder 5"/>
          <p:cNvSpPr txBox="1">
            <a:spLocks/>
          </p:cNvSpPr>
          <p:nvPr/>
        </p:nvSpPr>
        <p:spPr>
          <a:xfrm>
            <a:off x="3387966" y="448895"/>
            <a:ext cx="5369171" cy="914400"/>
          </a:xfrm>
          <a:prstGeom prst="rect">
            <a:avLst/>
          </a:prstGeom>
        </p:spPr>
        <p:txBody>
          <a:bodyPr vert="horz" lIns="45720" tIns="0" rIns="45720" bIns="0" anchor="b">
            <a:noAutofit/>
          </a:body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1400" b="0" i="1" u="none" strike="noStrike" kern="1200" cap="none" spc="0" normalizeH="0" baseline="0" noProof="0" dirty="0" smtClean="0">
                <a:ln>
                  <a:noFill/>
                </a:ln>
                <a:solidFill>
                  <a:schemeClr val="accent6">
                    <a:lumMod val="60000"/>
                    <a:lumOff val="40000"/>
                  </a:schemeClr>
                </a:solidFill>
                <a:effectLst/>
                <a:uLnTx/>
                <a:uFillTx/>
                <a:latin typeface="+mn-lt"/>
                <a:ea typeface="+mn-ea"/>
                <a:cs typeface="+mn-cs"/>
              </a:rPr>
              <a:t>So they departed from the presence of the council, </a:t>
            </a:r>
            <a:r>
              <a:rPr lang="en-US" sz="1600" b="1" i="1" u="sng" dirty="0" smtClean="0">
                <a:solidFill>
                  <a:schemeClr val="accent6">
                    <a:lumMod val="20000"/>
                    <a:lumOff val="80000"/>
                  </a:schemeClr>
                </a:solidFill>
              </a:rPr>
              <a:t>rejoicing</a:t>
            </a:r>
            <a:r>
              <a:rPr lang="en-US" sz="1600" b="1" i="1" dirty="0" smtClean="0">
                <a:solidFill>
                  <a:schemeClr val="accent6">
                    <a:lumMod val="20000"/>
                    <a:lumOff val="80000"/>
                  </a:schemeClr>
                </a:solidFill>
              </a:rPr>
              <a:t> </a:t>
            </a:r>
            <a:r>
              <a:rPr kumimoji="0" lang="en-US" sz="1400" b="0" i="1" strike="noStrike" kern="1200" cap="none" spc="0" normalizeH="0" baseline="0" noProof="0" dirty="0" smtClean="0">
                <a:ln>
                  <a:noFill/>
                </a:ln>
                <a:solidFill>
                  <a:schemeClr val="accent6">
                    <a:lumMod val="60000"/>
                    <a:lumOff val="40000"/>
                  </a:schemeClr>
                </a:solidFill>
                <a:effectLst/>
                <a:uLnTx/>
                <a:uFillTx/>
                <a:latin typeface="+mn-lt"/>
                <a:ea typeface="+mn-ea"/>
                <a:cs typeface="+mn-cs"/>
              </a:rPr>
              <a:t>that</a:t>
            </a:r>
            <a:r>
              <a:rPr kumimoji="0" lang="en-US" sz="1400" b="0" i="1" u="none" strike="noStrike" kern="1200" cap="none" spc="0" normalizeH="0" baseline="0" noProof="0" dirty="0" smtClean="0">
                <a:ln>
                  <a:noFill/>
                </a:ln>
                <a:solidFill>
                  <a:schemeClr val="accent6">
                    <a:lumMod val="60000"/>
                    <a:lumOff val="40000"/>
                  </a:schemeClr>
                </a:solidFill>
                <a:effectLst/>
                <a:uLnTx/>
                <a:uFillTx/>
                <a:latin typeface="+mn-lt"/>
                <a:ea typeface="+mn-ea"/>
                <a:cs typeface="+mn-cs"/>
              </a:rPr>
              <a:t> they were counted worthy to suffer shame for his name. And daily in the temple, and in every house, they did not cease teaching and preaching Jesus as the Christ.</a:t>
            </a: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2"/>
          <a:srcRect l="8112" t="23824" r="6178" b="17613"/>
          <a:stretch>
            <a:fillRect/>
          </a:stretch>
        </p:blipFill>
        <p:spPr>
          <a:xfrm rot="21032799">
            <a:off x="1120268" y="927640"/>
            <a:ext cx="1495005" cy="74184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u="sng" dirty="0" smtClean="0">
                <a:latin typeface="Century Schoolbook"/>
                <a:cs typeface="Century Schoolbook"/>
              </a:rPr>
              <a:t>Remember</a:t>
            </a:r>
            <a:r>
              <a:rPr lang="en-US" b="1" dirty="0" smtClean="0">
                <a:latin typeface="Century Schoolbook"/>
                <a:cs typeface="Century Schoolbook"/>
              </a:rPr>
              <a:t>:</a:t>
            </a:r>
            <a:endParaRPr lang="en-US" b="1" dirty="0">
              <a:latin typeface="Century Schoolbook"/>
              <a:cs typeface="Century Schoolbook"/>
            </a:endParaRPr>
          </a:p>
        </p:txBody>
      </p:sp>
      <p:sp>
        <p:nvSpPr>
          <p:cNvPr id="10" name="Content Placeholder 9"/>
          <p:cNvSpPr>
            <a:spLocks noGrp="1"/>
          </p:cNvSpPr>
          <p:nvPr>
            <p:ph idx="1"/>
          </p:nvPr>
        </p:nvSpPr>
        <p:spPr>
          <a:xfrm>
            <a:off x="644768" y="1354017"/>
            <a:ext cx="7467600" cy="4525963"/>
          </a:xfrm>
        </p:spPr>
        <p:txBody>
          <a:bodyPr>
            <a:normAutofit/>
          </a:bodyPr>
          <a:lstStyle/>
          <a:p>
            <a:pPr algn="ctr">
              <a:buNone/>
            </a:pPr>
            <a:endParaRPr lang="en-US" sz="1000" dirty="0" smtClean="0">
              <a:latin typeface="Cooper Black"/>
              <a:cs typeface="Cooper Black"/>
            </a:endParaRPr>
          </a:p>
          <a:p>
            <a:pPr algn="ctr">
              <a:buNone/>
            </a:pPr>
            <a:r>
              <a:rPr lang="en-US" sz="3200" b="1" i="1" dirty="0" smtClean="0">
                <a:solidFill>
                  <a:srgbClr val="F6D385"/>
                </a:solidFill>
                <a:latin typeface="Cambria"/>
                <a:cs typeface="Cambria"/>
              </a:rPr>
              <a:t>When it’s bad here </a:t>
            </a:r>
            <a:r>
              <a:rPr lang="en-US" sz="2000" b="1" i="1" dirty="0" smtClean="0">
                <a:solidFill>
                  <a:srgbClr val="F6D385"/>
                </a:solidFill>
                <a:latin typeface="Cambria"/>
                <a:cs typeface="Cambria"/>
              </a:rPr>
              <a:t>(on earth) </a:t>
            </a:r>
          </a:p>
          <a:p>
            <a:pPr algn="ctr">
              <a:buNone/>
            </a:pPr>
            <a:r>
              <a:rPr lang="en-US" sz="3200" b="1" i="1" dirty="0" smtClean="0">
                <a:solidFill>
                  <a:srgbClr val="F6D385"/>
                </a:solidFill>
                <a:latin typeface="Cambria"/>
                <a:cs typeface="Cambria"/>
              </a:rPr>
              <a:t>for Christ’s sake, </a:t>
            </a:r>
          </a:p>
          <a:p>
            <a:pPr algn="ctr">
              <a:buNone/>
            </a:pPr>
            <a:r>
              <a:rPr lang="en-US" sz="3200" b="1" i="1" dirty="0" smtClean="0">
                <a:solidFill>
                  <a:srgbClr val="F6D385"/>
                </a:solidFill>
                <a:latin typeface="Cambria"/>
                <a:cs typeface="Cambria"/>
              </a:rPr>
              <a:t>it’s better there </a:t>
            </a:r>
            <a:r>
              <a:rPr lang="en-US" sz="2000" b="1" i="1" dirty="0" smtClean="0">
                <a:solidFill>
                  <a:srgbClr val="F6D385"/>
                </a:solidFill>
                <a:latin typeface="Cambria"/>
                <a:cs typeface="Cambria"/>
              </a:rPr>
              <a:t>(in heaven)</a:t>
            </a:r>
          </a:p>
          <a:p>
            <a:pPr algn="ctr">
              <a:buNone/>
            </a:pPr>
            <a:r>
              <a:rPr lang="en-US" sz="3200" b="1" i="1" dirty="0" smtClean="0">
                <a:solidFill>
                  <a:srgbClr val="F6D385"/>
                </a:solidFill>
                <a:latin typeface="Cambria"/>
                <a:cs typeface="Cambria"/>
              </a:rPr>
              <a:t>for our sake.</a:t>
            </a:r>
            <a:endParaRPr lang="en-US" sz="3200" b="1" i="1" dirty="0">
              <a:solidFill>
                <a:srgbClr val="F6D385"/>
              </a:solidFill>
              <a:latin typeface="Cambria"/>
              <a:cs typeface="Cambri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5:16   </a:t>
            </a:r>
            <a:r>
              <a:rPr lang="en-US" sz="3000" dirty="0" smtClean="0">
                <a:latin typeface="Century Schoolbook"/>
                <a:cs typeface="Century Schoolbook"/>
              </a:rPr>
              <a:t>(Review)</a:t>
            </a:r>
            <a:endParaRPr lang="en-US" sz="3000" dirty="0">
              <a:latin typeface="Century Schoolbook"/>
              <a:cs typeface="Century Schoolbook"/>
            </a:endParaRPr>
          </a:p>
        </p:txBody>
      </p:sp>
      <p:sp>
        <p:nvSpPr>
          <p:cNvPr id="3" name="Content Placeholder 2"/>
          <p:cNvSpPr>
            <a:spLocks noGrp="1"/>
          </p:cNvSpPr>
          <p:nvPr>
            <p:ph idx="1"/>
          </p:nvPr>
        </p:nvSpPr>
        <p:spPr>
          <a:xfrm>
            <a:off x="457200" y="1600200"/>
            <a:ext cx="8229600" cy="4701549"/>
          </a:xfrm>
        </p:spPr>
        <p:txBody>
          <a:bodyPr>
            <a:normAutofit/>
          </a:bodyPr>
          <a:lstStyle/>
          <a:p>
            <a:pPr>
              <a:lnSpc>
                <a:spcPct val="170000"/>
              </a:lnSpc>
              <a:buNone/>
            </a:pPr>
            <a:r>
              <a:rPr lang="en-US" sz="3100" dirty="0" smtClean="0">
                <a:solidFill>
                  <a:srgbClr val="F6D385"/>
                </a:solidFill>
              </a:rPr>
              <a:t>Also a multitude gathered</a:t>
            </a:r>
          </a:p>
          <a:p>
            <a:pPr>
              <a:lnSpc>
                <a:spcPct val="170000"/>
              </a:lnSpc>
              <a:buNone/>
            </a:pPr>
            <a:r>
              <a:rPr lang="en-US" sz="3100" dirty="0" smtClean="0">
                <a:solidFill>
                  <a:srgbClr val="F6D385"/>
                </a:solidFill>
              </a:rPr>
              <a:t>from the surrounding cities</a:t>
            </a:r>
          </a:p>
          <a:p>
            <a:pPr>
              <a:lnSpc>
                <a:spcPct val="170000"/>
              </a:lnSpc>
              <a:buNone/>
            </a:pPr>
            <a:r>
              <a:rPr lang="en-US" sz="3100" dirty="0" smtClean="0">
                <a:solidFill>
                  <a:srgbClr val="F6D385"/>
                </a:solidFill>
              </a:rPr>
              <a:t>to Jerusalem, bringing sick people and those </a:t>
            </a:r>
          </a:p>
          <a:p>
            <a:pPr>
              <a:lnSpc>
                <a:spcPct val="170000"/>
              </a:lnSpc>
              <a:buNone/>
            </a:pPr>
            <a:r>
              <a:rPr lang="en-US" sz="3100" dirty="0" smtClean="0">
                <a:solidFill>
                  <a:srgbClr val="F6D385"/>
                </a:solidFill>
              </a:rPr>
              <a:t>who were tormented by unclean spirits, and </a:t>
            </a:r>
          </a:p>
          <a:p>
            <a:pPr>
              <a:lnSpc>
                <a:spcPct val="170000"/>
              </a:lnSpc>
              <a:buNone/>
            </a:pPr>
            <a:r>
              <a:rPr lang="en-US" sz="3100" dirty="0" smtClean="0">
                <a:solidFill>
                  <a:srgbClr val="F6D385"/>
                </a:solidFill>
              </a:rPr>
              <a:t>they were all healed.</a:t>
            </a:r>
            <a:endParaRPr lang="en-US" sz="3100" dirty="0">
              <a:solidFill>
                <a:srgbClr val="F6D385"/>
              </a:solidFill>
            </a:endParaRPr>
          </a:p>
        </p:txBody>
      </p:sp>
      <p:pic>
        <p:nvPicPr>
          <p:cNvPr id="4" name="Picture 3"/>
          <p:cNvPicPr>
            <a:picLocks noChangeAspect="1"/>
          </p:cNvPicPr>
          <p:nvPr/>
        </p:nvPicPr>
        <p:blipFill>
          <a:blip r:embed="rId2"/>
          <a:stretch>
            <a:fillRect/>
          </a:stretch>
        </p:blipFill>
        <p:spPr>
          <a:xfrm>
            <a:off x="5546684" y="871425"/>
            <a:ext cx="3238500" cy="2514600"/>
          </a:xfrm>
          <a:prstGeom prst="rect">
            <a:avLst/>
          </a:prstGeom>
          <a:solidFill>
            <a:srgbClr val="98604A"/>
          </a:solidFill>
          <a:ln>
            <a:solidFill>
              <a:schemeClr val="tx1"/>
            </a:solid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u="sng" dirty="0" smtClean="0">
                <a:latin typeface="Century Schoolbook"/>
                <a:cs typeface="Century Schoolbook"/>
              </a:rPr>
              <a:t>Remember</a:t>
            </a:r>
            <a:r>
              <a:rPr lang="en-US" b="1" dirty="0" smtClean="0">
                <a:latin typeface="Century Schoolbook"/>
                <a:cs typeface="Century Schoolbook"/>
              </a:rPr>
              <a:t>:</a:t>
            </a:r>
            <a:endParaRPr lang="en-US" b="1" dirty="0">
              <a:latin typeface="Century Schoolbook"/>
              <a:cs typeface="Century Schoolbook"/>
            </a:endParaRPr>
          </a:p>
        </p:txBody>
      </p:sp>
      <p:sp>
        <p:nvSpPr>
          <p:cNvPr id="10" name="Content Placeholder 9"/>
          <p:cNvSpPr>
            <a:spLocks noGrp="1"/>
          </p:cNvSpPr>
          <p:nvPr>
            <p:ph idx="1"/>
          </p:nvPr>
        </p:nvSpPr>
        <p:spPr>
          <a:xfrm>
            <a:off x="644768" y="1354017"/>
            <a:ext cx="7467600" cy="4712428"/>
          </a:xfrm>
        </p:spPr>
        <p:txBody>
          <a:bodyPr>
            <a:normAutofit/>
          </a:bodyPr>
          <a:lstStyle/>
          <a:p>
            <a:pPr algn="ctr">
              <a:buNone/>
            </a:pPr>
            <a:endParaRPr lang="en-US" sz="1000" dirty="0" smtClean="0">
              <a:latin typeface="Cooper Black"/>
              <a:cs typeface="Cooper Black"/>
            </a:endParaRPr>
          </a:p>
          <a:p>
            <a:pPr algn="ctr">
              <a:buNone/>
            </a:pPr>
            <a:r>
              <a:rPr lang="en-US" sz="3200" b="1" i="1" dirty="0" smtClean="0">
                <a:solidFill>
                  <a:srgbClr val="F6D385"/>
                </a:solidFill>
                <a:latin typeface="Cambria"/>
                <a:cs typeface="Cambria"/>
              </a:rPr>
              <a:t>When it’s bad here </a:t>
            </a:r>
            <a:r>
              <a:rPr lang="en-US" sz="2000" b="1" i="1" dirty="0" smtClean="0">
                <a:solidFill>
                  <a:srgbClr val="F6D385"/>
                </a:solidFill>
                <a:latin typeface="Cambria"/>
                <a:cs typeface="Cambria"/>
              </a:rPr>
              <a:t>(on earth) </a:t>
            </a:r>
          </a:p>
          <a:p>
            <a:pPr algn="ctr">
              <a:buNone/>
            </a:pPr>
            <a:r>
              <a:rPr lang="en-US" sz="3200" b="1" i="1" dirty="0" smtClean="0">
                <a:solidFill>
                  <a:srgbClr val="F6D385"/>
                </a:solidFill>
                <a:latin typeface="Cambria"/>
                <a:cs typeface="Cambria"/>
              </a:rPr>
              <a:t>for Christ’s sake, </a:t>
            </a:r>
          </a:p>
          <a:p>
            <a:pPr algn="ctr">
              <a:buNone/>
            </a:pPr>
            <a:r>
              <a:rPr lang="en-US" sz="3200" b="1" i="1" dirty="0" smtClean="0">
                <a:solidFill>
                  <a:srgbClr val="F6D385"/>
                </a:solidFill>
                <a:latin typeface="Cambria"/>
                <a:cs typeface="Cambria"/>
              </a:rPr>
              <a:t>it’s better there </a:t>
            </a:r>
            <a:r>
              <a:rPr lang="en-US" sz="2000" b="1" i="1" dirty="0" smtClean="0">
                <a:solidFill>
                  <a:srgbClr val="F6D385"/>
                </a:solidFill>
                <a:latin typeface="Cambria"/>
                <a:cs typeface="Cambria"/>
              </a:rPr>
              <a:t>(in heaven)</a:t>
            </a:r>
          </a:p>
          <a:p>
            <a:pPr algn="ctr">
              <a:buNone/>
            </a:pPr>
            <a:r>
              <a:rPr lang="en-US" sz="3200" b="1" i="1" dirty="0" smtClean="0">
                <a:solidFill>
                  <a:srgbClr val="F6D385"/>
                </a:solidFill>
                <a:latin typeface="Cambria"/>
                <a:cs typeface="Cambria"/>
              </a:rPr>
              <a:t>for our sake.</a:t>
            </a:r>
          </a:p>
          <a:p>
            <a:pPr algn="ctr">
              <a:buNone/>
            </a:pPr>
            <a:endParaRPr lang="en-US" sz="1400" i="1" dirty="0" smtClean="0">
              <a:latin typeface="Cooper Black"/>
              <a:cs typeface="Cooper Black"/>
            </a:endParaRPr>
          </a:p>
          <a:p>
            <a:pPr>
              <a:buNone/>
            </a:pPr>
            <a:r>
              <a:rPr lang="en-US" sz="2000" i="1" dirty="0" smtClean="0">
                <a:solidFill>
                  <a:srgbClr val="FFFFFF"/>
                </a:solidFill>
                <a:latin typeface="Calisto MT"/>
                <a:cs typeface="Calisto MT"/>
              </a:rPr>
              <a:t>		(We need the eyes of faith to ‘see’ and remember this!)</a:t>
            </a:r>
            <a:endParaRPr lang="en-US" sz="2000" i="1" dirty="0">
              <a:solidFill>
                <a:srgbClr val="FFFFFF"/>
              </a:solidFill>
              <a:latin typeface="Calisto MT"/>
              <a:cs typeface="Calisto MT"/>
            </a:endParaRPr>
          </a:p>
        </p:txBody>
      </p:sp>
      <p:pic>
        <p:nvPicPr>
          <p:cNvPr id="5" name="Picture 4"/>
          <p:cNvPicPr>
            <a:picLocks noChangeAspect="1"/>
          </p:cNvPicPr>
          <p:nvPr/>
        </p:nvPicPr>
        <p:blipFill>
          <a:blip r:embed="rId2"/>
          <a:stretch>
            <a:fillRect/>
          </a:stretch>
        </p:blipFill>
        <p:spPr>
          <a:xfrm>
            <a:off x="6977759" y="3407358"/>
            <a:ext cx="1867879" cy="2659087"/>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910861"/>
            <a:ext cx="7702062" cy="4095519"/>
          </a:xfrm>
        </p:spPr>
        <p:txBody>
          <a:bodyPr>
            <a:normAutofit fontScale="92500" lnSpcReduction="10000"/>
          </a:bodyPr>
          <a:lstStyle/>
          <a:p>
            <a:pPr>
              <a:buClr>
                <a:schemeClr val="accent1">
                  <a:lumMod val="60000"/>
                  <a:lumOff val="40000"/>
                </a:schemeClr>
              </a:buClr>
            </a:pPr>
            <a:endParaRPr lang="en-US" sz="2400" dirty="0" smtClean="0">
              <a:solidFill>
                <a:schemeClr val="bg1">
                  <a:lumMod val="50000"/>
                  <a:lumOff val="50000"/>
                </a:schemeClr>
              </a:solidFill>
            </a:endParaRPr>
          </a:p>
          <a:p>
            <a:pPr>
              <a:buClr>
                <a:schemeClr val="accent2">
                  <a:lumMod val="75000"/>
                </a:schemeClr>
              </a:buClr>
            </a:pPr>
            <a:r>
              <a:rPr lang="en-US" sz="2400" dirty="0" smtClean="0">
                <a:solidFill>
                  <a:schemeClr val="bg1">
                    <a:lumMod val="50000"/>
                    <a:lumOff val="50000"/>
                  </a:schemeClr>
                </a:solidFill>
              </a:rPr>
              <a:t>Deut. 21:23 – “If a man has committed a sin deserving of death, and he is put to death, and you hang him on a tree, his body shall not remain overnight on the tree, but you shall surely bury him that day, so that you do not defile the land which the LORD your God is giving you as an inheritance; for he who is hanged is accursed of God.</a:t>
            </a:r>
          </a:p>
          <a:p>
            <a:pPr>
              <a:buClr>
                <a:schemeClr val="accent1">
                  <a:lumMod val="60000"/>
                  <a:lumOff val="40000"/>
                </a:schemeClr>
              </a:buClr>
              <a:buNone/>
            </a:pPr>
            <a:endParaRPr lang="en-US" sz="2400" dirty="0" smtClean="0">
              <a:solidFill>
                <a:schemeClr val="accent1">
                  <a:lumMod val="60000"/>
                  <a:lumOff val="40000"/>
                </a:schemeClr>
              </a:solidFill>
            </a:endParaRPr>
          </a:p>
          <a:p>
            <a:pPr>
              <a:buClr>
                <a:schemeClr val="accent1">
                  <a:lumMod val="60000"/>
                  <a:lumOff val="40000"/>
                </a:schemeClr>
              </a:buClr>
            </a:pPr>
            <a:r>
              <a:rPr lang="en-US" sz="2400" dirty="0" smtClean="0">
                <a:solidFill>
                  <a:srgbClr val="F6D385"/>
                </a:solidFill>
              </a:rPr>
              <a:t>Nothing was more shameful to a Jewish person than dying on a tree. Jews buried crucified people on the day of their death to prevent defiling the land. The apostles’ shame was not nearly as bad as Christ’s.</a:t>
            </a:r>
          </a:p>
        </p:txBody>
      </p:sp>
      <p:sp>
        <p:nvSpPr>
          <p:cNvPr id="9" name="Title 3"/>
          <p:cNvSpPr>
            <a:spLocks noGrp="1"/>
          </p:cNvSpPr>
          <p:nvPr>
            <p:ph type="title"/>
          </p:nvPr>
        </p:nvSpPr>
        <p:spPr>
          <a:xfrm>
            <a:off x="457200" y="273050"/>
            <a:ext cx="3008313" cy="819701"/>
          </a:xfrm>
        </p:spPr>
        <p:txBody>
          <a:bodyPr>
            <a:normAutofit/>
          </a:bodyPr>
          <a:lstStyle/>
          <a:p>
            <a:r>
              <a:rPr lang="en-US" sz="3600" b="0" dirty="0" smtClean="0">
                <a:solidFill>
                  <a:schemeClr val="accent6">
                    <a:lumMod val="60000"/>
                    <a:lumOff val="40000"/>
                  </a:schemeClr>
                </a:solidFill>
                <a:latin typeface="Century Schoolbook"/>
                <a:cs typeface="Century Schoolbook"/>
              </a:rPr>
              <a:t>Acts 5:41-42</a:t>
            </a:r>
            <a:endParaRPr lang="en-US" sz="3600" b="0" dirty="0">
              <a:solidFill>
                <a:schemeClr val="accent6">
                  <a:lumMod val="60000"/>
                  <a:lumOff val="40000"/>
                </a:schemeClr>
              </a:solidFill>
              <a:latin typeface="Century Schoolbook"/>
              <a:cs typeface="Century Schoolbook"/>
            </a:endParaRPr>
          </a:p>
        </p:txBody>
      </p:sp>
      <p:sp>
        <p:nvSpPr>
          <p:cNvPr id="10" name="Text Placeholder 5"/>
          <p:cNvSpPr txBox="1">
            <a:spLocks/>
          </p:cNvSpPr>
          <p:nvPr/>
        </p:nvSpPr>
        <p:spPr>
          <a:xfrm>
            <a:off x="3387966" y="448895"/>
            <a:ext cx="5369171" cy="914400"/>
          </a:xfrm>
          <a:prstGeom prst="rect">
            <a:avLst/>
          </a:prstGeom>
        </p:spPr>
        <p:txBody>
          <a:bodyPr vert="horz" lIns="45720" tIns="0" rIns="45720" bIns="0" anchor="b">
            <a:noAutofit/>
          </a:body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1400" b="0" i="0" u="none" strike="noStrike" kern="1200" cap="none" spc="0" normalizeH="0" baseline="0" noProof="0" dirty="0" smtClean="0">
                <a:ln>
                  <a:noFill/>
                </a:ln>
                <a:solidFill>
                  <a:schemeClr val="accent6">
                    <a:lumMod val="60000"/>
                    <a:lumOff val="40000"/>
                  </a:schemeClr>
                </a:solidFill>
                <a:effectLst/>
                <a:uLnTx/>
                <a:uFillTx/>
                <a:latin typeface="+mn-lt"/>
                <a:ea typeface="+mn-ea"/>
                <a:cs typeface="+mn-cs"/>
              </a:rPr>
              <a:t>So they departed from the presence of the council</a:t>
            </a:r>
            <a:r>
              <a:rPr lang="en-US" sz="1400" dirty="0" smtClean="0">
                <a:solidFill>
                  <a:schemeClr val="accent6">
                    <a:lumMod val="60000"/>
                    <a:lumOff val="40000"/>
                  </a:schemeClr>
                </a:solidFill>
              </a:rPr>
              <a:t>, rejoicing that </a:t>
            </a:r>
            <a:r>
              <a:rPr kumimoji="0" lang="en-US" sz="1400" b="0" i="0" u="none" strike="noStrike" kern="1200" cap="none" spc="0" normalizeH="0" baseline="0" noProof="0" dirty="0" smtClean="0">
                <a:ln>
                  <a:noFill/>
                </a:ln>
                <a:solidFill>
                  <a:schemeClr val="accent6">
                    <a:lumMod val="60000"/>
                    <a:lumOff val="40000"/>
                  </a:schemeClr>
                </a:solidFill>
                <a:effectLst/>
                <a:uLnTx/>
                <a:uFillTx/>
                <a:latin typeface="+mn-lt"/>
                <a:ea typeface="+mn-ea"/>
                <a:cs typeface="+mn-cs"/>
              </a:rPr>
              <a:t>they were counted worthy to suffer </a:t>
            </a:r>
            <a:r>
              <a:rPr kumimoji="0" lang="en-US" sz="1600" b="1" i="0" u="sng" strike="noStrike" kern="1200" cap="none" spc="0" normalizeH="0" baseline="0" noProof="0" dirty="0" smtClean="0">
                <a:ln>
                  <a:noFill/>
                </a:ln>
                <a:solidFill>
                  <a:schemeClr val="accent6">
                    <a:lumMod val="20000"/>
                    <a:lumOff val="80000"/>
                  </a:schemeClr>
                </a:solidFill>
                <a:effectLst/>
                <a:uLnTx/>
                <a:uFillTx/>
                <a:latin typeface="+mn-lt"/>
                <a:ea typeface="+mn-ea"/>
                <a:cs typeface="+mn-cs"/>
              </a:rPr>
              <a:t>shame for his name</a:t>
            </a:r>
            <a:r>
              <a:rPr kumimoji="0" lang="en-US" sz="1400" b="0" i="0" u="none" strike="noStrike" kern="1200" cap="none" spc="0" normalizeH="0" baseline="0" noProof="0" dirty="0" smtClean="0">
                <a:ln>
                  <a:noFill/>
                </a:ln>
                <a:solidFill>
                  <a:schemeClr val="accent6">
                    <a:lumMod val="60000"/>
                    <a:lumOff val="40000"/>
                  </a:schemeClr>
                </a:solidFill>
                <a:effectLst/>
                <a:uLnTx/>
                <a:uFillTx/>
                <a:latin typeface="+mn-lt"/>
                <a:ea typeface="+mn-ea"/>
                <a:cs typeface="+mn-cs"/>
              </a:rPr>
              <a:t>. And daily in the temple, and in every house, they did not cease teaching and preaching Jesus </a:t>
            </a:r>
            <a:r>
              <a:rPr kumimoji="0" lang="en-US" sz="1400" b="0" u="none" strike="noStrike" kern="1200" cap="none" spc="0" normalizeH="0" baseline="0" noProof="0" dirty="0" smtClean="0">
                <a:ln>
                  <a:noFill/>
                </a:ln>
                <a:solidFill>
                  <a:schemeClr val="accent6">
                    <a:lumMod val="60000"/>
                    <a:lumOff val="40000"/>
                  </a:schemeClr>
                </a:solidFill>
                <a:effectLst/>
                <a:uLnTx/>
                <a:uFillTx/>
                <a:latin typeface="+mn-lt"/>
                <a:ea typeface="+mn-ea"/>
                <a:cs typeface="+mn-cs"/>
              </a:rPr>
              <a:t>as </a:t>
            </a:r>
            <a:r>
              <a:rPr kumimoji="0" lang="en-US" sz="1400" b="0" i="0" u="none" strike="noStrike" kern="1200" cap="none" spc="0" normalizeH="0" baseline="0" noProof="0" dirty="0" smtClean="0">
                <a:ln>
                  <a:noFill/>
                </a:ln>
                <a:solidFill>
                  <a:schemeClr val="accent6">
                    <a:lumMod val="60000"/>
                    <a:lumOff val="40000"/>
                  </a:schemeClr>
                </a:solidFill>
                <a:effectLst/>
                <a:uLnTx/>
                <a:uFillTx/>
                <a:latin typeface="+mn-lt"/>
                <a:ea typeface="+mn-ea"/>
                <a:cs typeface="+mn-cs"/>
              </a:rPr>
              <a:t>the Christ.</a:t>
            </a: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2"/>
          <a:stretch>
            <a:fillRect/>
          </a:stretch>
        </p:blipFill>
        <p:spPr>
          <a:xfrm rot="20928793">
            <a:off x="1054986" y="979330"/>
            <a:ext cx="2119918" cy="1193308"/>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3"/>
          <p:cNvSpPr>
            <a:spLocks noGrp="1"/>
          </p:cNvSpPr>
          <p:nvPr>
            <p:ph type="title"/>
          </p:nvPr>
        </p:nvSpPr>
        <p:spPr>
          <a:xfrm>
            <a:off x="457200" y="273050"/>
            <a:ext cx="3008313" cy="819701"/>
          </a:xfrm>
        </p:spPr>
        <p:txBody>
          <a:bodyPr>
            <a:normAutofit/>
          </a:bodyPr>
          <a:lstStyle/>
          <a:p>
            <a:r>
              <a:rPr lang="en-US" sz="3600" b="0" dirty="0" smtClean="0">
                <a:solidFill>
                  <a:schemeClr val="accent6">
                    <a:lumMod val="60000"/>
                    <a:lumOff val="40000"/>
                  </a:schemeClr>
                </a:solidFill>
                <a:latin typeface="Century Schoolbook"/>
                <a:cs typeface="Century Schoolbook"/>
              </a:rPr>
              <a:t>Acts 5:41-42</a:t>
            </a:r>
            <a:endParaRPr lang="en-US" sz="3600" b="0" dirty="0">
              <a:solidFill>
                <a:schemeClr val="accent6">
                  <a:lumMod val="60000"/>
                  <a:lumOff val="40000"/>
                </a:schemeClr>
              </a:solidFill>
              <a:latin typeface="Century Schoolbook"/>
              <a:cs typeface="Century Schoolbook"/>
            </a:endParaRPr>
          </a:p>
        </p:txBody>
      </p:sp>
      <p:sp>
        <p:nvSpPr>
          <p:cNvPr id="10" name="Text Placeholder 5"/>
          <p:cNvSpPr txBox="1">
            <a:spLocks/>
          </p:cNvSpPr>
          <p:nvPr/>
        </p:nvSpPr>
        <p:spPr>
          <a:xfrm>
            <a:off x="3387966" y="479375"/>
            <a:ext cx="5369171" cy="914400"/>
          </a:xfrm>
          <a:prstGeom prst="rect">
            <a:avLst/>
          </a:prstGeom>
        </p:spPr>
        <p:txBody>
          <a:bodyPr vert="horz" lIns="45720" tIns="0" rIns="45720" bIns="0" anchor="b">
            <a:noAutofit/>
          </a:body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1400" b="0" i="0" u="none" strike="noStrike" kern="1200" cap="none" spc="0" normalizeH="0" baseline="0" noProof="0" dirty="0" smtClean="0">
                <a:ln>
                  <a:noFill/>
                </a:ln>
                <a:solidFill>
                  <a:schemeClr val="accent6">
                    <a:lumMod val="60000"/>
                    <a:lumOff val="40000"/>
                  </a:schemeClr>
                </a:solidFill>
                <a:effectLst/>
                <a:uLnTx/>
                <a:uFillTx/>
                <a:latin typeface="+mn-lt"/>
                <a:ea typeface="+mn-ea"/>
                <a:cs typeface="+mn-cs"/>
              </a:rPr>
              <a:t>So they departed from the presence of the council</a:t>
            </a:r>
            <a:r>
              <a:rPr lang="en-US" sz="1400" dirty="0" smtClean="0">
                <a:solidFill>
                  <a:schemeClr val="accent6">
                    <a:lumMod val="60000"/>
                    <a:lumOff val="40000"/>
                  </a:schemeClr>
                </a:solidFill>
              </a:rPr>
              <a:t>, rejoicing that </a:t>
            </a:r>
            <a:r>
              <a:rPr kumimoji="0" lang="en-US" sz="1400" b="0" i="0" u="none" strike="noStrike" kern="1200" cap="none" spc="0" normalizeH="0" baseline="0" noProof="0" dirty="0" smtClean="0">
                <a:ln>
                  <a:noFill/>
                </a:ln>
                <a:solidFill>
                  <a:schemeClr val="accent6">
                    <a:lumMod val="60000"/>
                    <a:lumOff val="40000"/>
                  </a:schemeClr>
                </a:solidFill>
                <a:effectLst/>
                <a:uLnTx/>
                <a:uFillTx/>
                <a:latin typeface="+mn-lt"/>
                <a:ea typeface="+mn-ea"/>
                <a:cs typeface="+mn-cs"/>
              </a:rPr>
              <a:t>they were counted worthy to </a:t>
            </a:r>
            <a:r>
              <a:rPr lang="en-US" sz="1400" dirty="0" smtClean="0">
                <a:solidFill>
                  <a:schemeClr val="accent6">
                    <a:lumMod val="60000"/>
                    <a:lumOff val="40000"/>
                  </a:schemeClr>
                </a:solidFill>
              </a:rPr>
              <a:t>suffer shame for his name. </a:t>
            </a:r>
            <a:r>
              <a:rPr kumimoji="0" lang="en-US" sz="1400" b="0" i="0" u="none" strike="noStrike" kern="1200" cap="none" spc="0" normalizeH="0" baseline="0" noProof="0" dirty="0" smtClean="0">
                <a:ln>
                  <a:noFill/>
                </a:ln>
                <a:solidFill>
                  <a:schemeClr val="accent6">
                    <a:lumMod val="60000"/>
                    <a:lumOff val="40000"/>
                  </a:schemeClr>
                </a:solidFill>
                <a:effectLst/>
                <a:uLnTx/>
                <a:uFillTx/>
                <a:latin typeface="+mn-lt"/>
                <a:ea typeface="+mn-ea"/>
                <a:cs typeface="+mn-cs"/>
              </a:rPr>
              <a:t>And </a:t>
            </a:r>
            <a:r>
              <a:rPr lang="en-US" sz="1600" b="1" u="sng" dirty="0" smtClean="0">
                <a:solidFill>
                  <a:schemeClr val="accent6">
                    <a:lumMod val="20000"/>
                    <a:lumOff val="80000"/>
                  </a:schemeClr>
                </a:solidFill>
              </a:rPr>
              <a:t>daily in the temple, and in every house, they did not cease teaching and preaching</a:t>
            </a:r>
            <a:r>
              <a:rPr kumimoji="0" lang="en-US" sz="1400" b="0" i="0" u="none" strike="noStrike" kern="1200" cap="none" spc="0" normalizeH="0" baseline="0" noProof="0" dirty="0" smtClean="0">
                <a:ln>
                  <a:noFill/>
                </a:ln>
                <a:solidFill>
                  <a:schemeClr val="accent6">
                    <a:lumMod val="60000"/>
                    <a:lumOff val="40000"/>
                  </a:schemeClr>
                </a:solidFill>
                <a:effectLst/>
                <a:uLnTx/>
                <a:uFillTx/>
                <a:latin typeface="+mn-lt"/>
                <a:ea typeface="+mn-ea"/>
                <a:cs typeface="+mn-cs"/>
              </a:rPr>
              <a:t> Jesus </a:t>
            </a:r>
            <a:r>
              <a:rPr kumimoji="0" lang="en-US" sz="1400" b="0" u="none" strike="noStrike" kern="1200" cap="none" spc="0" normalizeH="0" baseline="0" noProof="0" dirty="0" smtClean="0">
                <a:ln>
                  <a:noFill/>
                </a:ln>
                <a:solidFill>
                  <a:schemeClr val="accent6">
                    <a:lumMod val="60000"/>
                    <a:lumOff val="40000"/>
                  </a:schemeClr>
                </a:solidFill>
                <a:effectLst/>
                <a:uLnTx/>
                <a:uFillTx/>
                <a:latin typeface="+mn-lt"/>
                <a:ea typeface="+mn-ea"/>
                <a:cs typeface="+mn-cs"/>
              </a:rPr>
              <a:t>as </a:t>
            </a:r>
            <a:r>
              <a:rPr kumimoji="0" lang="en-US" sz="1400" b="0" i="0" u="none" strike="noStrike" kern="1200" cap="none" spc="0" normalizeH="0" baseline="0" noProof="0" dirty="0" smtClean="0">
                <a:ln>
                  <a:noFill/>
                </a:ln>
                <a:solidFill>
                  <a:schemeClr val="accent6">
                    <a:lumMod val="60000"/>
                    <a:lumOff val="40000"/>
                  </a:schemeClr>
                </a:solidFill>
                <a:effectLst/>
                <a:uLnTx/>
                <a:uFillTx/>
                <a:latin typeface="+mn-lt"/>
                <a:ea typeface="+mn-ea"/>
                <a:cs typeface="+mn-cs"/>
              </a:rPr>
              <a:t>the Christ.</a:t>
            </a: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4"/>
          <p:cNvSpPr>
            <a:spLocks noGrp="1"/>
          </p:cNvSpPr>
          <p:nvPr>
            <p:ph sz="half" idx="1"/>
          </p:nvPr>
        </p:nvSpPr>
        <p:spPr>
          <a:xfrm>
            <a:off x="457199" y="2262552"/>
            <a:ext cx="7722221" cy="3810000"/>
          </a:xfrm>
        </p:spPr>
        <p:txBody>
          <a:bodyPr>
            <a:normAutofit/>
          </a:bodyPr>
          <a:lstStyle/>
          <a:p>
            <a:pPr>
              <a:buClr>
                <a:schemeClr val="accent2">
                  <a:lumMod val="75000"/>
                </a:schemeClr>
              </a:buClr>
            </a:pPr>
            <a:r>
              <a:rPr lang="en-US" sz="2200" dirty="0" smtClean="0">
                <a:solidFill>
                  <a:srgbClr val="E44838"/>
                </a:solidFill>
              </a:rPr>
              <a:t>The apostles did their preaching in the temple and  their teaching in the houses of believers (“every house”).</a:t>
            </a:r>
          </a:p>
          <a:p>
            <a:pPr>
              <a:buNone/>
            </a:pPr>
            <a:endParaRPr lang="en-US" sz="2200" dirty="0" smtClean="0">
              <a:solidFill>
                <a:schemeClr val="accent1">
                  <a:lumMod val="60000"/>
                  <a:lumOff val="40000"/>
                </a:schemeClr>
              </a:solidFill>
            </a:endParaRPr>
          </a:p>
          <a:p>
            <a:pPr>
              <a:buClr>
                <a:schemeClr val="accent1">
                  <a:lumMod val="60000"/>
                  <a:lumOff val="40000"/>
                </a:schemeClr>
              </a:buClr>
            </a:pPr>
            <a:r>
              <a:rPr lang="en-US" sz="2200" dirty="0" smtClean="0">
                <a:solidFill>
                  <a:srgbClr val="F6D385"/>
                </a:solidFill>
              </a:rPr>
              <a:t>A subtle shift begins at the end of </a:t>
            </a:r>
          </a:p>
          <a:p>
            <a:pPr>
              <a:buClr>
                <a:schemeClr val="accent1">
                  <a:lumMod val="60000"/>
                  <a:lumOff val="40000"/>
                </a:schemeClr>
              </a:buClr>
              <a:buNone/>
            </a:pPr>
            <a:r>
              <a:rPr lang="en-US" sz="2200" dirty="0" smtClean="0">
                <a:solidFill>
                  <a:srgbClr val="F6D385"/>
                </a:solidFill>
              </a:rPr>
              <a:t>	chapter 5. </a:t>
            </a:r>
            <a:r>
              <a:rPr lang="en-US" sz="2200" i="1" dirty="0" smtClean="0">
                <a:solidFill>
                  <a:srgbClr val="F6D385"/>
                </a:solidFill>
              </a:rPr>
              <a:t>This is the last time the </a:t>
            </a:r>
          </a:p>
          <a:p>
            <a:pPr>
              <a:buClr>
                <a:schemeClr val="accent1">
                  <a:lumMod val="60000"/>
                  <a:lumOff val="40000"/>
                </a:schemeClr>
              </a:buClr>
              <a:buNone/>
            </a:pPr>
            <a:r>
              <a:rPr lang="en-US" sz="2200" i="1" dirty="0" smtClean="0">
                <a:solidFill>
                  <a:srgbClr val="F6D385"/>
                </a:solidFill>
              </a:rPr>
              <a:t>	temple in Jerusalem is the central </a:t>
            </a:r>
          </a:p>
          <a:p>
            <a:pPr>
              <a:buClr>
                <a:schemeClr val="accent1">
                  <a:lumMod val="60000"/>
                  <a:lumOff val="40000"/>
                </a:schemeClr>
              </a:buClr>
              <a:buNone/>
            </a:pPr>
            <a:r>
              <a:rPr lang="en-US" sz="2200" i="1" dirty="0" smtClean="0">
                <a:solidFill>
                  <a:srgbClr val="F6D385"/>
                </a:solidFill>
              </a:rPr>
              <a:t>	location for the activities of the </a:t>
            </a:r>
          </a:p>
          <a:p>
            <a:pPr>
              <a:buClr>
                <a:schemeClr val="accent1">
                  <a:lumMod val="60000"/>
                  <a:lumOff val="40000"/>
                </a:schemeClr>
              </a:buClr>
              <a:buNone/>
            </a:pPr>
            <a:r>
              <a:rPr lang="en-US" sz="2200" i="1" dirty="0" smtClean="0">
                <a:solidFill>
                  <a:srgbClr val="F6D385"/>
                </a:solidFill>
              </a:rPr>
              <a:t>	new church</a:t>
            </a:r>
            <a:r>
              <a:rPr lang="en-US" sz="2200" dirty="0" smtClean="0">
                <a:solidFill>
                  <a:srgbClr val="F6D385"/>
                </a:solidFill>
              </a:rPr>
              <a:t>.</a:t>
            </a:r>
          </a:p>
        </p:txBody>
      </p:sp>
      <p:pic>
        <p:nvPicPr>
          <p:cNvPr id="6" name="Picture 5"/>
          <p:cNvPicPr>
            <a:picLocks noChangeAspect="1"/>
          </p:cNvPicPr>
          <p:nvPr/>
        </p:nvPicPr>
        <p:blipFill>
          <a:blip r:embed="rId2"/>
          <a:stretch>
            <a:fillRect/>
          </a:stretch>
        </p:blipFill>
        <p:spPr>
          <a:xfrm>
            <a:off x="5405689" y="3636592"/>
            <a:ext cx="3259580" cy="2435959"/>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entury Schoolbook"/>
                <a:cs typeface="Century Schoolbook"/>
              </a:rPr>
              <a:t>It doesn’t say, but…</a:t>
            </a:r>
            <a:endParaRPr lang="en-US" dirty="0">
              <a:latin typeface="Century Schoolbook"/>
              <a:cs typeface="Century Schoolbook"/>
            </a:endParaRPr>
          </a:p>
        </p:txBody>
      </p:sp>
      <p:sp>
        <p:nvSpPr>
          <p:cNvPr id="6" name="Content Placeholder 5"/>
          <p:cNvSpPr>
            <a:spLocks noGrp="1"/>
          </p:cNvSpPr>
          <p:nvPr>
            <p:ph idx="1"/>
          </p:nvPr>
        </p:nvSpPr>
        <p:spPr>
          <a:xfrm>
            <a:off x="457199" y="2069120"/>
            <a:ext cx="8065477" cy="4525963"/>
          </a:xfrm>
        </p:spPr>
        <p:txBody>
          <a:bodyPr>
            <a:noAutofit/>
          </a:bodyPr>
          <a:lstStyle/>
          <a:p>
            <a:pPr algn="r">
              <a:buNone/>
            </a:pPr>
            <a:r>
              <a:rPr lang="en-US" sz="2600" b="1" i="1" dirty="0" smtClean="0">
                <a:solidFill>
                  <a:srgbClr val="FFFFFF"/>
                </a:solidFill>
                <a:latin typeface="Calisto MT"/>
                <a:cs typeface="Calisto MT"/>
              </a:rPr>
              <a:t>If you were a person in the city, how would you feel about the apostles getting beating?</a:t>
            </a:r>
          </a:p>
          <a:p>
            <a:pPr algn="r">
              <a:buNone/>
            </a:pPr>
            <a:endParaRPr lang="en-US" sz="1400" b="1" i="1" dirty="0" smtClean="0">
              <a:solidFill>
                <a:srgbClr val="FFFFFF"/>
              </a:solidFill>
              <a:latin typeface="Calisto MT"/>
              <a:cs typeface="Calisto MT"/>
            </a:endParaRPr>
          </a:p>
          <a:p>
            <a:pPr algn="r">
              <a:buNone/>
            </a:pPr>
            <a:r>
              <a:rPr lang="en-US" sz="2600" b="1" i="1" dirty="0" smtClean="0">
                <a:solidFill>
                  <a:srgbClr val="FFFFFF"/>
                </a:solidFill>
                <a:latin typeface="Calisto MT"/>
                <a:cs typeface="Calisto MT"/>
              </a:rPr>
              <a:t>If you were part of the Sanhedrin, how would you </a:t>
            </a:r>
          </a:p>
          <a:p>
            <a:pPr algn="r">
              <a:buNone/>
            </a:pPr>
            <a:r>
              <a:rPr lang="en-US" sz="2600" b="1" i="1" dirty="0" smtClean="0">
                <a:solidFill>
                  <a:srgbClr val="FFFFFF"/>
                </a:solidFill>
                <a:latin typeface="Calisto MT"/>
                <a:cs typeface="Calisto MT"/>
              </a:rPr>
              <a:t>feel when you realized beating the apostles </a:t>
            </a:r>
          </a:p>
          <a:p>
            <a:pPr algn="r">
              <a:buNone/>
            </a:pPr>
            <a:r>
              <a:rPr lang="en-US" sz="2600" b="1" i="1" dirty="0" smtClean="0">
                <a:solidFill>
                  <a:srgbClr val="FFFFFF"/>
                </a:solidFill>
                <a:latin typeface="Calisto MT"/>
                <a:cs typeface="Calisto MT"/>
              </a:rPr>
              <a:t>did not stop or slow them down?</a:t>
            </a:r>
          </a:p>
          <a:p>
            <a:pPr algn="ctr">
              <a:buNone/>
            </a:pPr>
            <a:endParaRPr lang="en-US" sz="1800" i="1" dirty="0" smtClean="0">
              <a:latin typeface="Britannic Bold"/>
              <a:cs typeface="Britannic Bold"/>
            </a:endParaRPr>
          </a:p>
          <a:p>
            <a:pPr>
              <a:buNone/>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Century Schoolbook"/>
                <a:cs typeface="Century Schoolbook"/>
              </a:rPr>
              <a:t>Push-back time!</a:t>
            </a:r>
            <a:endParaRPr lang="en-US" i="1" dirty="0">
              <a:latin typeface="Century Schoolbook"/>
              <a:cs typeface="Century Schoolbook"/>
            </a:endParaRPr>
          </a:p>
        </p:txBody>
      </p:sp>
      <p:sp>
        <p:nvSpPr>
          <p:cNvPr id="3" name="Content Placeholder 2"/>
          <p:cNvSpPr>
            <a:spLocks noGrp="1"/>
          </p:cNvSpPr>
          <p:nvPr>
            <p:ph idx="1"/>
          </p:nvPr>
        </p:nvSpPr>
        <p:spPr>
          <a:xfrm>
            <a:off x="457200" y="1600200"/>
            <a:ext cx="8053754" cy="4525963"/>
          </a:xfrm>
        </p:spPr>
        <p:txBody>
          <a:bodyPr/>
          <a:lstStyle/>
          <a:p>
            <a:pPr algn="ctr">
              <a:buNone/>
            </a:pPr>
            <a:endParaRPr lang="en-US" dirty="0" smtClean="0">
              <a:latin typeface="Britannic Bold"/>
              <a:cs typeface="Britannic Bold"/>
            </a:endParaRPr>
          </a:p>
          <a:p>
            <a:pPr algn="ctr">
              <a:buNone/>
            </a:pPr>
            <a:r>
              <a:rPr lang="en-US" sz="2800" b="1" dirty="0" smtClean="0">
                <a:solidFill>
                  <a:srgbClr val="F6D385"/>
                </a:solidFill>
                <a:latin typeface="Calisto MT"/>
                <a:cs typeface="Calisto MT"/>
              </a:rPr>
              <a:t>Where do you see God working in the story?</a:t>
            </a:r>
          </a:p>
          <a:p>
            <a:pPr algn="ctr">
              <a:buNone/>
            </a:pPr>
            <a:endParaRPr lang="en-US" sz="1400" b="1" dirty="0" smtClean="0">
              <a:solidFill>
                <a:srgbClr val="F6D385"/>
              </a:solidFill>
              <a:latin typeface="Calisto MT"/>
              <a:cs typeface="Calisto MT"/>
            </a:endParaRPr>
          </a:p>
          <a:p>
            <a:pPr algn="ctr">
              <a:buNone/>
            </a:pPr>
            <a:r>
              <a:rPr lang="en-US" sz="2800" b="1" dirty="0" smtClean="0">
                <a:solidFill>
                  <a:srgbClr val="F6D385"/>
                </a:solidFill>
                <a:latin typeface="Calisto MT"/>
                <a:cs typeface="Calisto MT"/>
              </a:rPr>
              <a:t>What are your take home points?</a:t>
            </a:r>
            <a:endParaRPr lang="en-US" sz="2800" b="1" dirty="0">
              <a:solidFill>
                <a:srgbClr val="F6D385"/>
              </a:solidFill>
              <a:latin typeface="Calisto MT"/>
              <a:cs typeface="Calisto M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John 15:2</a:t>
            </a:r>
            <a:endParaRPr lang="en-US" dirty="0">
              <a:latin typeface="Century Schoolbook"/>
              <a:cs typeface="Century Schoolbook"/>
            </a:endParaRPr>
          </a:p>
        </p:txBody>
      </p:sp>
      <p:sp>
        <p:nvSpPr>
          <p:cNvPr id="3" name="Content Placeholder 2"/>
          <p:cNvSpPr>
            <a:spLocks noGrp="1"/>
          </p:cNvSpPr>
          <p:nvPr>
            <p:ph idx="1"/>
          </p:nvPr>
        </p:nvSpPr>
        <p:spPr>
          <a:xfrm>
            <a:off x="457200" y="1055422"/>
            <a:ext cx="7467600" cy="3291481"/>
          </a:xfrm>
        </p:spPr>
        <p:txBody>
          <a:bodyPr>
            <a:normAutofit fontScale="85000" lnSpcReduction="10000"/>
          </a:bodyPr>
          <a:lstStyle/>
          <a:p>
            <a:pPr algn="ctr">
              <a:buNone/>
            </a:pPr>
            <a:endParaRPr lang="en-US" dirty="0" smtClean="0"/>
          </a:p>
          <a:p>
            <a:pPr>
              <a:lnSpc>
                <a:spcPct val="150000"/>
              </a:lnSpc>
              <a:buNone/>
            </a:pPr>
            <a:r>
              <a:rPr lang="en-US" sz="3100" dirty="0" smtClean="0">
                <a:solidFill>
                  <a:srgbClr val="F6D385"/>
                </a:solidFill>
              </a:rPr>
              <a:t>“…Every branch that</a:t>
            </a:r>
          </a:p>
          <a:p>
            <a:pPr>
              <a:lnSpc>
                <a:spcPct val="150000"/>
              </a:lnSpc>
              <a:buNone/>
            </a:pPr>
            <a:r>
              <a:rPr lang="en-US" sz="3100" dirty="0" smtClean="0">
                <a:solidFill>
                  <a:srgbClr val="F6D385"/>
                </a:solidFill>
              </a:rPr>
              <a:t> bears fruit [the Father] </a:t>
            </a:r>
          </a:p>
          <a:p>
            <a:pPr>
              <a:lnSpc>
                <a:spcPct val="150000"/>
              </a:lnSpc>
              <a:buNone/>
            </a:pPr>
            <a:r>
              <a:rPr lang="en-US" sz="3100" dirty="0" smtClean="0">
                <a:solidFill>
                  <a:srgbClr val="F6D385"/>
                </a:solidFill>
              </a:rPr>
              <a:t>prunes, that it may bear </a:t>
            </a:r>
          </a:p>
          <a:p>
            <a:pPr>
              <a:lnSpc>
                <a:spcPct val="150000"/>
              </a:lnSpc>
              <a:buNone/>
            </a:pPr>
            <a:r>
              <a:rPr lang="en-US" sz="3100" dirty="0" smtClean="0">
                <a:solidFill>
                  <a:srgbClr val="F6D385"/>
                </a:solidFill>
              </a:rPr>
              <a:t>more fruit.”</a:t>
            </a:r>
            <a:endParaRPr lang="en-US" sz="3100" dirty="0">
              <a:solidFill>
                <a:srgbClr val="F6D385"/>
              </a:solidFill>
            </a:endParaRPr>
          </a:p>
        </p:txBody>
      </p:sp>
      <p:pic>
        <p:nvPicPr>
          <p:cNvPr id="5" name="Picture 4"/>
          <p:cNvPicPr>
            <a:picLocks noChangeAspect="1"/>
          </p:cNvPicPr>
          <p:nvPr/>
        </p:nvPicPr>
        <p:blipFill>
          <a:blip r:embed="rId2"/>
          <a:stretch>
            <a:fillRect/>
          </a:stretch>
        </p:blipFill>
        <p:spPr>
          <a:xfrm>
            <a:off x="4379606" y="921495"/>
            <a:ext cx="4483717" cy="3362788"/>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John 15:2</a:t>
            </a:r>
            <a:endParaRPr lang="en-US" dirty="0">
              <a:latin typeface="Century Schoolbook"/>
              <a:cs typeface="Century Schoolbook"/>
            </a:endParaRPr>
          </a:p>
        </p:txBody>
      </p:sp>
      <p:sp>
        <p:nvSpPr>
          <p:cNvPr id="3" name="Content Placeholder 2"/>
          <p:cNvSpPr>
            <a:spLocks noGrp="1"/>
          </p:cNvSpPr>
          <p:nvPr>
            <p:ph idx="1"/>
          </p:nvPr>
        </p:nvSpPr>
        <p:spPr>
          <a:xfrm>
            <a:off x="457200" y="1055422"/>
            <a:ext cx="7467600" cy="3291481"/>
          </a:xfrm>
        </p:spPr>
        <p:txBody>
          <a:bodyPr>
            <a:normAutofit fontScale="85000" lnSpcReduction="10000"/>
          </a:bodyPr>
          <a:lstStyle/>
          <a:p>
            <a:pPr algn="ctr">
              <a:buNone/>
            </a:pPr>
            <a:endParaRPr lang="en-US" dirty="0" smtClean="0"/>
          </a:p>
          <a:p>
            <a:pPr>
              <a:lnSpc>
                <a:spcPct val="150000"/>
              </a:lnSpc>
              <a:buNone/>
            </a:pPr>
            <a:r>
              <a:rPr lang="en-US" sz="3100" dirty="0" smtClean="0">
                <a:solidFill>
                  <a:srgbClr val="F6D385"/>
                </a:solidFill>
              </a:rPr>
              <a:t>“…Every branch that</a:t>
            </a:r>
          </a:p>
          <a:p>
            <a:pPr>
              <a:lnSpc>
                <a:spcPct val="150000"/>
              </a:lnSpc>
              <a:buNone/>
            </a:pPr>
            <a:r>
              <a:rPr lang="en-US" sz="3100" dirty="0" smtClean="0">
                <a:solidFill>
                  <a:srgbClr val="F6D385"/>
                </a:solidFill>
              </a:rPr>
              <a:t> bears fruit [the Father] </a:t>
            </a:r>
          </a:p>
          <a:p>
            <a:pPr>
              <a:lnSpc>
                <a:spcPct val="150000"/>
              </a:lnSpc>
              <a:buNone/>
            </a:pPr>
            <a:r>
              <a:rPr lang="en-US" sz="3100" dirty="0" smtClean="0">
                <a:solidFill>
                  <a:srgbClr val="F6D385"/>
                </a:solidFill>
              </a:rPr>
              <a:t>prunes, that it may bear </a:t>
            </a:r>
          </a:p>
          <a:p>
            <a:pPr>
              <a:lnSpc>
                <a:spcPct val="150000"/>
              </a:lnSpc>
              <a:buNone/>
            </a:pPr>
            <a:r>
              <a:rPr lang="en-US" sz="3100" dirty="0" smtClean="0">
                <a:solidFill>
                  <a:srgbClr val="F6D385"/>
                </a:solidFill>
              </a:rPr>
              <a:t>more fruit.”</a:t>
            </a:r>
            <a:endParaRPr lang="en-US" sz="3100" dirty="0">
              <a:solidFill>
                <a:srgbClr val="F6D385"/>
              </a:solidFill>
            </a:endParaRPr>
          </a:p>
        </p:txBody>
      </p:sp>
      <p:pic>
        <p:nvPicPr>
          <p:cNvPr id="5" name="Picture 4"/>
          <p:cNvPicPr>
            <a:picLocks noChangeAspect="1"/>
          </p:cNvPicPr>
          <p:nvPr/>
        </p:nvPicPr>
        <p:blipFill>
          <a:blip r:embed="rId2"/>
          <a:stretch>
            <a:fillRect/>
          </a:stretch>
        </p:blipFill>
        <p:spPr>
          <a:xfrm>
            <a:off x="4379606" y="921495"/>
            <a:ext cx="4483717" cy="3362788"/>
          </a:xfrm>
          <a:prstGeom prst="rect">
            <a:avLst/>
          </a:prstGeom>
          <a:ln>
            <a:solidFill>
              <a:srgbClr val="FFFFFF"/>
            </a:solidFill>
          </a:ln>
        </p:spPr>
      </p:pic>
      <p:sp>
        <p:nvSpPr>
          <p:cNvPr id="6" name="TextBox 5"/>
          <p:cNvSpPr txBox="1"/>
          <p:nvPr/>
        </p:nvSpPr>
        <p:spPr>
          <a:xfrm>
            <a:off x="661847" y="4874613"/>
            <a:ext cx="7986886" cy="1107996"/>
          </a:xfrm>
          <a:prstGeom prst="rect">
            <a:avLst/>
          </a:prstGeom>
          <a:noFill/>
        </p:spPr>
        <p:txBody>
          <a:bodyPr wrap="square" rtlCol="0">
            <a:spAutoFit/>
          </a:bodyPr>
          <a:lstStyle/>
          <a:p>
            <a:pPr algn="ctr"/>
            <a:r>
              <a:rPr lang="en-US" sz="2200" i="1" dirty="0" smtClean="0">
                <a:latin typeface="Calisto MT"/>
                <a:cs typeface="Calisto MT"/>
              </a:rPr>
              <a:t>Jesus told this to his disciples the night he was betrayed to prepare them </a:t>
            </a:r>
          </a:p>
          <a:p>
            <a:pPr algn="ctr"/>
            <a:r>
              <a:rPr lang="en-US" sz="2200" i="1" dirty="0" smtClean="0">
                <a:latin typeface="Calisto MT"/>
                <a:cs typeface="Calisto MT"/>
              </a:rPr>
              <a:t>for the times when they would face major challenges and difficulties </a:t>
            </a:r>
          </a:p>
          <a:p>
            <a:pPr algn="ctr"/>
            <a:r>
              <a:rPr lang="en-US" sz="2200" i="1" dirty="0" smtClean="0">
                <a:latin typeface="Calisto MT"/>
                <a:cs typeface="Calisto MT"/>
              </a:rPr>
              <a:t>because pruning fruitful branches yields </a:t>
            </a:r>
            <a:r>
              <a:rPr lang="en-US" sz="2200" b="1" i="1" u="sng" dirty="0" smtClean="0">
                <a:latin typeface="Calisto MT"/>
                <a:cs typeface="Calisto MT"/>
              </a:rPr>
              <a:t>more</a:t>
            </a:r>
            <a:r>
              <a:rPr lang="en-US" sz="2200" b="1" dirty="0" smtClean="0">
                <a:latin typeface="Calisto MT"/>
                <a:cs typeface="Calisto MT"/>
              </a:rPr>
              <a:t> </a:t>
            </a:r>
            <a:r>
              <a:rPr lang="en-US" sz="2200" b="1" i="1" u="sng" dirty="0" smtClean="0">
                <a:latin typeface="Calisto MT"/>
                <a:cs typeface="Calisto MT"/>
              </a:rPr>
              <a:t>fruit</a:t>
            </a:r>
            <a:r>
              <a:rPr lang="en-US" sz="2200" b="1" dirty="0" smtClean="0">
                <a:latin typeface="Calisto MT"/>
                <a:cs typeface="Calisto MT"/>
              </a:rPr>
              <a:t> </a:t>
            </a:r>
            <a:r>
              <a:rPr lang="en-US" sz="2200" i="1" dirty="0" smtClean="0">
                <a:latin typeface="Calisto MT"/>
                <a:cs typeface="Calisto MT"/>
              </a:rPr>
              <a:t>as the outcome.</a:t>
            </a:r>
            <a:endParaRPr lang="en-US" sz="2200" i="1" dirty="0">
              <a:latin typeface="Calisto MT"/>
              <a:cs typeface="Calisto M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a:cs typeface="Century Schoolbook"/>
              </a:rPr>
              <a:t>Acts 5:17-18  </a:t>
            </a:r>
            <a:r>
              <a:rPr lang="en-US" sz="2600" dirty="0" smtClean="0">
                <a:latin typeface="Century Schoolbook"/>
                <a:cs typeface="Century Schoolbook"/>
              </a:rPr>
              <a:t>(The narrative resumes)</a:t>
            </a:r>
            <a:endParaRPr lang="en-US" sz="2600" dirty="0">
              <a:latin typeface="Century Schoolbook"/>
              <a:cs typeface="Century Schoolbook"/>
            </a:endParaRPr>
          </a:p>
        </p:txBody>
      </p:sp>
      <p:sp>
        <p:nvSpPr>
          <p:cNvPr id="3" name="Content Placeholder 2"/>
          <p:cNvSpPr>
            <a:spLocks noGrp="1"/>
          </p:cNvSpPr>
          <p:nvPr>
            <p:ph idx="1"/>
          </p:nvPr>
        </p:nvSpPr>
        <p:spPr>
          <a:xfrm>
            <a:off x="457200" y="1600200"/>
            <a:ext cx="8229600" cy="4691854"/>
          </a:xfrm>
        </p:spPr>
        <p:txBody>
          <a:bodyPr>
            <a:normAutofit/>
          </a:bodyPr>
          <a:lstStyle/>
          <a:p>
            <a:pPr algn="ctr">
              <a:buNone/>
            </a:pPr>
            <a:r>
              <a:rPr lang="en-US" sz="2600" dirty="0" smtClean="0">
                <a:solidFill>
                  <a:srgbClr val="F6D385"/>
                </a:solidFill>
              </a:rPr>
              <a:t>Then the high priest rose up, and all those </a:t>
            </a:r>
          </a:p>
          <a:p>
            <a:pPr algn="ctr">
              <a:buNone/>
            </a:pPr>
            <a:r>
              <a:rPr lang="en-US" sz="2600" dirty="0" smtClean="0">
                <a:solidFill>
                  <a:srgbClr val="F6D385"/>
                </a:solidFill>
              </a:rPr>
              <a:t>who were with him (which is the sect of the </a:t>
            </a:r>
          </a:p>
          <a:p>
            <a:pPr algn="ctr">
              <a:buNone/>
            </a:pPr>
            <a:r>
              <a:rPr lang="en-US" sz="2600" dirty="0" smtClean="0">
                <a:solidFill>
                  <a:srgbClr val="F6D385"/>
                </a:solidFill>
              </a:rPr>
              <a:t>Sadducees), and they were filled with </a:t>
            </a:r>
          </a:p>
          <a:p>
            <a:pPr algn="ctr">
              <a:buNone/>
            </a:pPr>
            <a:r>
              <a:rPr lang="en-US" sz="2600" dirty="0" smtClean="0">
                <a:solidFill>
                  <a:srgbClr val="F6D385"/>
                </a:solidFill>
              </a:rPr>
              <a:t>jealousy, and laid their hands on the </a:t>
            </a:r>
          </a:p>
          <a:p>
            <a:pPr algn="ctr">
              <a:buNone/>
            </a:pPr>
            <a:r>
              <a:rPr lang="en-US" sz="2600" dirty="0" smtClean="0">
                <a:solidFill>
                  <a:srgbClr val="F6D385"/>
                </a:solidFill>
              </a:rPr>
              <a:t>apostles and put them in the common prison.</a:t>
            </a:r>
          </a:p>
          <a:p>
            <a:pPr algn="ctr">
              <a:buNone/>
            </a:pPr>
            <a:endParaRPr lang="en-US" sz="5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600" dirty="0">
              <a:latin typeface="Century Schoolbook"/>
              <a:cs typeface="Century Schoolbook"/>
            </a:endParaRPr>
          </a:p>
        </p:txBody>
      </p:sp>
      <p:sp>
        <p:nvSpPr>
          <p:cNvPr id="4" name="Text Placeholder 3"/>
          <p:cNvSpPr>
            <a:spLocks noGrp="1"/>
          </p:cNvSpPr>
          <p:nvPr>
            <p:ph type="body" idx="1"/>
          </p:nvPr>
        </p:nvSpPr>
        <p:spPr/>
        <p:txBody>
          <a:bodyPr>
            <a:normAutofit/>
          </a:bodyPr>
          <a:lstStyle/>
          <a:p>
            <a:r>
              <a:rPr lang="en-US" sz="3000" dirty="0" smtClean="0">
                <a:solidFill>
                  <a:srgbClr val="FFFF00"/>
                </a:solidFill>
              </a:rPr>
              <a:t>Acts 5:17-18</a:t>
            </a:r>
            <a:endParaRPr lang="en-US" sz="3000" dirty="0">
              <a:solidFill>
                <a:srgbClr val="FFFF00"/>
              </a:solidFill>
            </a:endParaRPr>
          </a:p>
        </p:txBody>
      </p:sp>
      <p:sp>
        <p:nvSpPr>
          <p:cNvPr id="5" name="Text Placeholder 4"/>
          <p:cNvSpPr>
            <a:spLocks noGrp="1"/>
          </p:cNvSpPr>
          <p:nvPr>
            <p:ph type="body" sz="half" idx="3"/>
          </p:nvPr>
        </p:nvSpPr>
        <p:spPr/>
        <p:txBody>
          <a:bodyPr/>
          <a:lstStyle/>
          <a:p>
            <a:r>
              <a:rPr lang="en-US" sz="3000" dirty="0" smtClean="0">
                <a:solidFill>
                  <a:srgbClr val="FFFF00"/>
                </a:solidFill>
              </a:rPr>
              <a:t>Comment</a:t>
            </a:r>
            <a:endParaRPr lang="en-US" sz="3000" dirty="0">
              <a:solidFill>
                <a:srgbClr val="FFFF00"/>
              </a:solidFill>
            </a:endParaRPr>
          </a:p>
        </p:txBody>
      </p:sp>
      <p:sp>
        <p:nvSpPr>
          <p:cNvPr id="3" name="Content Placeholder 2"/>
          <p:cNvSpPr>
            <a:spLocks noGrp="1"/>
          </p:cNvSpPr>
          <p:nvPr>
            <p:ph sz="quarter" idx="2"/>
          </p:nvPr>
        </p:nvSpPr>
        <p:spPr/>
        <p:txBody>
          <a:bodyPr>
            <a:normAutofit/>
          </a:bodyPr>
          <a:lstStyle/>
          <a:p>
            <a:pPr>
              <a:buNone/>
            </a:pPr>
            <a:r>
              <a:rPr lang="en-US" dirty="0" smtClean="0"/>
              <a:t>Then the high priest rose </a:t>
            </a:r>
          </a:p>
          <a:p>
            <a:pPr>
              <a:buNone/>
            </a:pPr>
            <a:r>
              <a:rPr lang="en-US" dirty="0" smtClean="0"/>
              <a:t>up, and all those who were </a:t>
            </a:r>
          </a:p>
          <a:p>
            <a:pPr>
              <a:buNone/>
            </a:pPr>
            <a:r>
              <a:rPr lang="en-US" dirty="0" smtClean="0"/>
              <a:t>with him (which is the sect </a:t>
            </a:r>
          </a:p>
          <a:p>
            <a:pPr>
              <a:buNone/>
            </a:pPr>
            <a:r>
              <a:rPr lang="en-US" dirty="0" smtClean="0"/>
              <a:t>of the Sadducees), and they </a:t>
            </a:r>
          </a:p>
          <a:p>
            <a:pPr>
              <a:buNone/>
            </a:pPr>
            <a:r>
              <a:rPr lang="en-US" dirty="0" smtClean="0"/>
              <a:t>were filled with jealousy, </a:t>
            </a:r>
          </a:p>
          <a:p>
            <a:pPr>
              <a:buNone/>
            </a:pPr>
            <a:r>
              <a:rPr lang="en-US" dirty="0" smtClean="0"/>
              <a:t>and laid their hands on the </a:t>
            </a:r>
          </a:p>
          <a:p>
            <a:pPr>
              <a:buNone/>
            </a:pPr>
            <a:r>
              <a:rPr lang="en-US" dirty="0" smtClean="0"/>
              <a:t>apostles and put them in </a:t>
            </a:r>
          </a:p>
          <a:p>
            <a:pPr>
              <a:buNone/>
            </a:pPr>
            <a:r>
              <a:rPr lang="en-US" dirty="0" smtClean="0"/>
              <a:t>the common prison.</a:t>
            </a:r>
          </a:p>
          <a:p>
            <a:pPr algn="ctr">
              <a:buNone/>
            </a:pPr>
            <a:endParaRPr lang="en-US" sz="500" dirty="0" smtClean="0"/>
          </a:p>
        </p:txBody>
      </p:sp>
      <p:sp>
        <p:nvSpPr>
          <p:cNvPr id="6" name="Content Placeholder 5"/>
          <p:cNvSpPr>
            <a:spLocks noGrp="1"/>
          </p:cNvSpPr>
          <p:nvPr>
            <p:ph sz="quarter" idx="4"/>
          </p:nvPr>
        </p:nvSpPr>
        <p:spPr/>
        <p:txBody>
          <a:bodyPr/>
          <a:lstStyle/>
          <a:p>
            <a:pPr>
              <a:buNone/>
            </a:pPr>
            <a:r>
              <a:rPr lang="en-US" sz="2600" b="1" i="1" dirty="0" smtClean="0">
                <a:solidFill>
                  <a:schemeClr val="accent6">
                    <a:lumMod val="60000"/>
                    <a:lumOff val="40000"/>
                  </a:schemeClr>
                </a:solidFill>
                <a:latin typeface="Calisto MT"/>
                <a:cs typeface="Calisto MT"/>
              </a:rPr>
              <a:t>This time it was ALL of the </a:t>
            </a:r>
          </a:p>
          <a:p>
            <a:pPr>
              <a:buNone/>
            </a:pPr>
            <a:r>
              <a:rPr lang="en-US" sz="2600" b="1" i="1" dirty="0" smtClean="0">
                <a:solidFill>
                  <a:schemeClr val="accent6">
                    <a:lumMod val="60000"/>
                    <a:lumOff val="40000"/>
                  </a:schemeClr>
                </a:solidFill>
                <a:latin typeface="Calisto MT"/>
                <a:cs typeface="Calisto MT"/>
              </a:rPr>
              <a:t>apostles, not just Peter and </a:t>
            </a:r>
          </a:p>
          <a:p>
            <a:pPr>
              <a:buNone/>
            </a:pPr>
            <a:r>
              <a:rPr lang="en-US" sz="2600" b="1" i="1" dirty="0" smtClean="0">
                <a:solidFill>
                  <a:schemeClr val="accent6">
                    <a:lumMod val="60000"/>
                    <a:lumOff val="40000"/>
                  </a:schemeClr>
                </a:solidFill>
                <a:latin typeface="Calisto MT"/>
                <a:cs typeface="Calisto MT"/>
              </a:rPr>
              <a:t>John earlier.</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Panels">
      <a:dk1>
        <a:srgbClr val="340B07"/>
      </a:dk1>
      <a:lt1>
        <a:srgbClr val="FFFFFF"/>
      </a:lt1>
      <a:dk2>
        <a:srgbClr val="182912"/>
      </a:dk2>
      <a:lt2>
        <a:srgbClr val="FBF0F2"/>
      </a:lt2>
      <a:accent1>
        <a:srgbClr val="694F36"/>
      </a:accent1>
      <a:accent2>
        <a:srgbClr val="98604A"/>
      </a:accent2>
      <a:accent3>
        <a:srgbClr val="8E3B4D"/>
      </a:accent3>
      <a:accent4>
        <a:srgbClr val="837954"/>
      </a:accent4>
      <a:accent5>
        <a:srgbClr val="4E3B28"/>
      </a:accent5>
      <a:accent6>
        <a:srgbClr val="AC7A0C"/>
      </a:accent6>
      <a:hlink>
        <a:srgbClr val="A03849"/>
      </a:hlink>
      <a:folHlink>
        <a:srgbClr val="AA845D"/>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1290</TotalTime>
  <Words>2809</Words>
  <Application>Microsoft Macintosh PowerPoint</Application>
  <PresentationFormat>On-screen Show (4:3)</PresentationFormat>
  <Paragraphs>332</Paragraphs>
  <Slides>54</Slides>
  <Notes>0</Notes>
  <HiddenSlides>0</HiddenSlides>
  <MMClips>0</MMClips>
  <ScaleCrop>false</ScaleCrop>
  <HeadingPairs>
    <vt:vector size="4" baseType="variant">
      <vt:variant>
        <vt:lpstr>Design Template</vt:lpstr>
      </vt:variant>
      <vt:variant>
        <vt:i4>1</vt:i4>
      </vt:variant>
      <vt:variant>
        <vt:lpstr>Slide Titles</vt:lpstr>
      </vt:variant>
      <vt:variant>
        <vt:i4>54</vt:i4>
      </vt:variant>
    </vt:vector>
  </HeadingPairs>
  <TitlesOfParts>
    <vt:vector size="55" baseType="lpstr">
      <vt:lpstr>Technic</vt:lpstr>
      <vt:lpstr>The  Kingdom  of God   Opposition  Round 2</vt:lpstr>
      <vt:lpstr>Slide 2</vt:lpstr>
      <vt:lpstr>Acts 5:12-13   (Review)</vt:lpstr>
      <vt:lpstr>Acts 5:14-15   (Review)</vt:lpstr>
      <vt:lpstr>Acts 5:16   (Review)</vt:lpstr>
      <vt:lpstr>John 15:2</vt:lpstr>
      <vt:lpstr>John 15:2</vt:lpstr>
      <vt:lpstr>Acts 5:17-18  (The narrative resumes)</vt:lpstr>
      <vt:lpstr>Slide 9</vt:lpstr>
      <vt:lpstr>Slide 10</vt:lpstr>
      <vt:lpstr>Acts 5:19-20</vt:lpstr>
      <vt:lpstr>Acts 5:19-20</vt:lpstr>
      <vt:lpstr>Acts 5:19-20</vt:lpstr>
      <vt:lpstr>Slide 14</vt:lpstr>
      <vt:lpstr>Acts 5:21</vt:lpstr>
      <vt:lpstr>“Places, everyone”</vt:lpstr>
      <vt:lpstr>“Places, everyone”</vt:lpstr>
      <vt:lpstr>“Places, everyone”</vt:lpstr>
      <vt:lpstr>“Places, everyone”</vt:lpstr>
      <vt:lpstr>Acts 5:22-23</vt:lpstr>
      <vt:lpstr>Acts 5:24</vt:lpstr>
      <vt:lpstr>Slide 22</vt:lpstr>
      <vt:lpstr>If you were a member of the Sanhedrin…</vt:lpstr>
      <vt:lpstr>Acts 5:26</vt:lpstr>
      <vt:lpstr>Question</vt:lpstr>
      <vt:lpstr>Question</vt:lpstr>
      <vt:lpstr>Acts 5:27</vt:lpstr>
      <vt:lpstr>Acts 5:28</vt:lpstr>
      <vt:lpstr>Acts 5:28                           </vt:lpstr>
      <vt:lpstr>Observation</vt:lpstr>
      <vt:lpstr>Acts 5:29-32</vt:lpstr>
      <vt:lpstr>“Obey”</vt:lpstr>
      <vt:lpstr>“Obey”</vt:lpstr>
      <vt:lpstr>“Obey”</vt:lpstr>
      <vt:lpstr>“Obey”</vt:lpstr>
      <vt:lpstr>Acts 5:33</vt:lpstr>
      <vt:lpstr>Acts 5:34</vt:lpstr>
      <vt:lpstr>Gamaliel</vt:lpstr>
      <vt:lpstr>Acts 5:35-36</vt:lpstr>
      <vt:lpstr>Acts 5:37-39</vt:lpstr>
      <vt:lpstr>Acts 5:40</vt:lpstr>
      <vt:lpstr>Acts 5:40</vt:lpstr>
      <vt:lpstr> How many blows is that? </vt:lpstr>
      <vt:lpstr>Persecution Hot Spots Today</vt:lpstr>
      <vt:lpstr>WWYD?   </vt:lpstr>
      <vt:lpstr>Acts 5:41-42</vt:lpstr>
      <vt:lpstr>Acts 5:41-42</vt:lpstr>
      <vt:lpstr>Acts 5:41-42</vt:lpstr>
      <vt:lpstr>Remember:</vt:lpstr>
      <vt:lpstr>Remember:</vt:lpstr>
      <vt:lpstr>Acts 5:41-42</vt:lpstr>
      <vt:lpstr>Acts 5:41-42</vt:lpstr>
      <vt:lpstr>It doesn’t say, but…</vt:lpstr>
      <vt:lpstr>Push-back time!</vt:lpstr>
    </vt:vector>
  </TitlesOfParts>
  <Company>Interface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Kingdom of God:  Opposition Round Two</dc:title>
  <dc:creator>Bill Perry</dc:creator>
  <cp:lastModifiedBy>Bill Perry</cp:lastModifiedBy>
  <cp:revision>132</cp:revision>
  <dcterms:created xsi:type="dcterms:W3CDTF">2016-11-15T17:03:59Z</dcterms:created>
  <dcterms:modified xsi:type="dcterms:W3CDTF">2016-11-15T17:07:12Z</dcterms:modified>
</cp:coreProperties>
</file>