
<file path=[Content_Types].xml><?xml version="1.0" encoding="utf-8"?>
<Types xmlns="http://schemas.openxmlformats.org/package/2006/content-types"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98" r:id="rId6"/>
    <p:sldId id="299" r:id="rId7"/>
    <p:sldId id="258" r:id="rId8"/>
    <p:sldId id="259" r:id="rId9"/>
    <p:sldId id="300" r:id="rId10"/>
    <p:sldId id="260" r:id="rId11"/>
    <p:sldId id="301" r:id="rId12"/>
    <p:sldId id="261" r:id="rId13"/>
    <p:sldId id="302" r:id="rId14"/>
    <p:sldId id="262" r:id="rId15"/>
    <p:sldId id="263" r:id="rId16"/>
    <p:sldId id="264" r:id="rId17"/>
    <p:sldId id="265" r:id="rId18"/>
    <p:sldId id="266" r:id="rId19"/>
    <p:sldId id="304" r:id="rId20"/>
    <p:sldId id="305" r:id="rId21"/>
    <p:sldId id="306" r:id="rId22"/>
    <p:sldId id="267" r:id="rId23"/>
    <p:sldId id="268" r:id="rId24"/>
    <p:sldId id="269" r:id="rId25"/>
    <p:sldId id="308" r:id="rId26"/>
    <p:sldId id="270" r:id="rId27"/>
    <p:sldId id="271" r:id="rId28"/>
    <p:sldId id="272" r:id="rId29"/>
    <p:sldId id="281" r:id="rId30"/>
    <p:sldId id="282" r:id="rId31"/>
    <p:sldId id="309" r:id="rId32"/>
    <p:sldId id="274" r:id="rId33"/>
    <p:sldId id="273" r:id="rId34"/>
    <p:sldId id="275" r:id="rId35"/>
    <p:sldId id="276" r:id="rId36"/>
    <p:sldId id="310" r:id="rId37"/>
    <p:sldId id="311" r:id="rId38"/>
    <p:sldId id="278" r:id="rId39"/>
    <p:sldId id="307" r:id="rId40"/>
    <p:sldId id="277" r:id="rId41"/>
    <p:sldId id="283" r:id="rId42"/>
    <p:sldId id="279" r:id="rId43"/>
    <p:sldId id="280" r:id="rId44"/>
    <p:sldId id="285" r:id="rId45"/>
    <p:sldId id="286" r:id="rId46"/>
    <p:sldId id="287" r:id="rId47"/>
    <p:sldId id="312" r:id="rId48"/>
    <p:sldId id="288" r:id="rId49"/>
    <p:sldId id="289" r:id="rId50"/>
    <p:sldId id="290" r:id="rId51"/>
    <p:sldId id="291" r:id="rId52"/>
    <p:sldId id="292" r:id="rId53"/>
    <p:sldId id="284" r:id="rId54"/>
    <p:sldId id="293" r:id="rId55"/>
    <p:sldId id="294" r:id="rId56"/>
    <p:sldId id="295" r:id="rId57"/>
    <p:sldId id="297" r:id="rId58"/>
    <p:sldId id="296" r:id="rId59"/>
    <p:sldId id="303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69" autoAdjust="0"/>
    <p:restoredTop sz="94628" autoAdjust="0"/>
  </p:normalViewPr>
  <p:slideViewPr>
    <p:cSldViewPr snapToGrid="0" snapToObjects="1">
      <p:cViewPr varScale="1">
        <p:scale>
          <a:sx n="129" d="100"/>
          <a:sy n="129" d="100"/>
        </p:scale>
        <p:origin x="-10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slide" Target="slides/slide57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8062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1047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7523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385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4127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8728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5713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905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0475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757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6230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999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3A2DA675-273E-0144-81DD-2B2204B09C60}" type="datetimeFigureOut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7FA142D2-1F0A-B245-8412-A5AD8FAC6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Kingdom of God: </a:t>
            </a:r>
            <a:br>
              <a:rPr lang="en-US" dirty="0" smtClean="0"/>
            </a:br>
            <a:r>
              <a:rPr lang="en-US" dirty="0" smtClean="0"/>
              <a:t>Installment #3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Bill </a:t>
            </a:r>
            <a:r>
              <a:rPr lang="en-US" dirty="0" smtClean="0"/>
              <a:t>Perry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894" y="4385463"/>
            <a:ext cx="4724400" cy="171450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64" y="1624406"/>
            <a:ext cx="8377381" cy="38778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And when they had set them in the midst, they </a:t>
            </a:r>
          </a:p>
          <a:p>
            <a:pPr algn="ctr">
              <a:buNone/>
            </a:pPr>
            <a:r>
              <a:rPr lang="en-US" sz="2800" b="1" dirty="0" smtClean="0"/>
              <a:t>asked, “By what power or by what name have </a:t>
            </a:r>
          </a:p>
          <a:p>
            <a:pPr algn="ctr">
              <a:buNone/>
            </a:pPr>
            <a:r>
              <a:rPr lang="en-US" sz="2800" b="1" dirty="0" smtClean="0"/>
              <a:t>you done this?”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Acts 4:7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07" y="3547483"/>
            <a:ext cx="3251200" cy="182880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600200"/>
            <a:ext cx="883490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And when they had set them in the midst, they </a:t>
            </a:r>
          </a:p>
          <a:p>
            <a:pPr algn="ctr">
              <a:buNone/>
            </a:pPr>
            <a:r>
              <a:rPr lang="en-US" sz="2800" b="1" dirty="0" smtClean="0"/>
              <a:t>asked, “By what power or by what name have </a:t>
            </a:r>
          </a:p>
          <a:p>
            <a:pPr algn="ctr">
              <a:buNone/>
            </a:pPr>
            <a:r>
              <a:rPr lang="en-US" sz="2800" b="1" dirty="0" smtClean="0"/>
              <a:t>you done this?”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sz="3600" b="1" i="1" dirty="0" smtClean="0"/>
              <a:t>	</a:t>
            </a:r>
            <a:r>
              <a:rPr lang="en-US" sz="3600" b="1" i="1" dirty="0" smtClean="0">
                <a:solidFill>
                  <a:srgbClr val="0000FF"/>
                </a:solidFill>
              </a:rPr>
              <a:t>They </a:t>
            </a:r>
            <a:r>
              <a:rPr lang="en-US" sz="3600" b="1" i="1" dirty="0" smtClean="0">
                <a:solidFill>
                  <a:srgbClr val="0000FF"/>
                </a:solidFill>
              </a:rPr>
              <a:t>were standing exactly where Jesus </a:t>
            </a:r>
            <a:endParaRPr lang="en-US" sz="3600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3600" b="1" i="1" dirty="0" smtClean="0">
                <a:solidFill>
                  <a:srgbClr val="0000FF"/>
                </a:solidFill>
              </a:rPr>
              <a:t>	stood </a:t>
            </a:r>
            <a:r>
              <a:rPr lang="en-US" sz="3600" b="1" i="1" dirty="0" smtClean="0">
                <a:solidFill>
                  <a:srgbClr val="0000FF"/>
                </a:solidFill>
              </a:rPr>
              <a:t>when this same</a:t>
            </a:r>
            <a:r>
              <a:rPr lang="en-US" sz="3600" b="1" i="1" dirty="0" smtClean="0">
                <a:solidFill>
                  <a:srgbClr val="0000FF"/>
                </a:solidFill>
              </a:rPr>
              <a:t> </a:t>
            </a:r>
          </a:p>
          <a:p>
            <a:pPr>
              <a:buNone/>
            </a:pPr>
            <a:r>
              <a:rPr lang="en-US" sz="3600" b="1" i="1" dirty="0" smtClean="0">
                <a:solidFill>
                  <a:srgbClr val="0000FF"/>
                </a:solidFill>
              </a:rPr>
              <a:t>	group condemned </a:t>
            </a:r>
            <a:r>
              <a:rPr lang="en-US" sz="3600" b="1" i="1" dirty="0" smtClean="0">
                <a:solidFill>
                  <a:srgbClr val="0000FF"/>
                </a:solidFill>
              </a:rPr>
              <a:t>him!</a:t>
            </a:r>
            <a:endParaRPr lang="en-US" sz="3600" b="1" i="1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Acts 4:7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551" y="4467150"/>
            <a:ext cx="2574331" cy="165901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glow rad="190500">
              <a:schemeClr val="accent6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60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And when they had set them in the midst, they </a:t>
            </a:r>
          </a:p>
          <a:p>
            <a:pPr algn="ctr">
              <a:buNone/>
            </a:pPr>
            <a:r>
              <a:rPr lang="en-US" sz="2800" b="1" dirty="0" smtClean="0"/>
              <a:t>asked, “By what power or by what name have </a:t>
            </a:r>
          </a:p>
          <a:p>
            <a:pPr algn="ctr">
              <a:buNone/>
            </a:pPr>
            <a:r>
              <a:rPr lang="en-US" sz="2800" b="1" dirty="0" smtClean="0"/>
              <a:t>you done this?”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sz="2800" b="1" i="1" dirty="0" smtClean="0"/>
              <a:t>Acts 3:12, 16 – Or why look so intently at us, as </a:t>
            </a:r>
          </a:p>
          <a:p>
            <a:pPr algn="ctr">
              <a:buNone/>
            </a:pPr>
            <a:r>
              <a:rPr lang="en-US" sz="2800" b="1" i="1" dirty="0" smtClean="0"/>
              <a:t>through our own power or godliness we had </a:t>
            </a:r>
          </a:p>
          <a:p>
            <a:pPr algn="ctr">
              <a:buNone/>
            </a:pPr>
            <a:r>
              <a:rPr lang="en-US" sz="2800" b="1" i="1" dirty="0" smtClean="0"/>
              <a:t>made this man walk? … And his name, through </a:t>
            </a:r>
          </a:p>
          <a:p>
            <a:pPr algn="ctr">
              <a:buNone/>
            </a:pPr>
            <a:r>
              <a:rPr lang="en-US" sz="2800" b="1" i="1" dirty="0" smtClean="0"/>
              <a:t>faith in his name, has made this man strong, </a:t>
            </a:r>
          </a:p>
          <a:p>
            <a:pPr algn="ctr">
              <a:buNone/>
            </a:pPr>
            <a:r>
              <a:rPr lang="en-US" sz="2800" b="1" i="1" dirty="0" smtClean="0"/>
              <a:t>whom you see and know.</a:t>
            </a:r>
            <a:endParaRPr lang="en-US" sz="28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Acts 4:7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 rot="474350">
            <a:off x="6508217" y="2551894"/>
            <a:ext cx="1870803" cy="1085074"/>
          </a:xfrm>
          <a:prstGeom prst="wedgeEllipseCallou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What they said: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55" y="1536334"/>
            <a:ext cx="8463501" cy="45898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Then Peter, filled with the Holy Spirit, said to </a:t>
            </a:r>
          </a:p>
          <a:p>
            <a:pPr algn="ctr">
              <a:buNone/>
            </a:pPr>
            <a:r>
              <a:rPr lang="en-US" sz="2800" b="1" dirty="0" smtClean="0"/>
              <a:t>them, “Rulers of the people and elders of Israel…”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Acts 4:8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072444"/>
            <a:ext cx="3422483" cy="1241777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Acts 4:8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601329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027" b="1" dirty="0" smtClean="0"/>
              <a:t>Jesus said:</a:t>
            </a:r>
          </a:p>
          <a:p>
            <a:pPr algn="ctr">
              <a:buNone/>
            </a:pPr>
            <a:endParaRPr lang="en-US" sz="2286" b="1" dirty="0" smtClean="0"/>
          </a:p>
          <a:p>
            <a:pPr algn="ctr">
              <a:buNone/>
            </a:pPr>
            <a:r>
              <a:rPr lang="en-US" sz="3100" b="1" i="1" dirty="0" smtClean="0"/>
              <a:t>Matt. 10:17-20 -- But beware of</a:t>
            </a:r>
            <a:r>
              <a:rPr lang="en-US" sz="3100" b="1" i="1" dirty="0" smtClean="0"/>
              <a:t> </a:t>
            </a:r>
          </a:p>
          <a:p>
            <a:pPr algn="ctr">
              <a:buNone/>
            </a:pPr>
            <a:r>
              <a:rPr lang="en-US" sz="3100" b="1" i="1" dirty="0" smtClean="0"/>
              <a:t>men</a:t>
            </a:r>
            <a:r>
              <a:rPr lang="en-US" sz="3100" b="1" i="1" dirty="0" smtClean="0"/>
              <a:t>, for </a:t>
            </a:r>
            <a:r>
              <a:rPr lang="en-US" sz="3100" b="1" i="1" u="sng" dirty="0" smtClean="0"/>
              <a:t>they will deliver </a:t>
            </a:r>
          </a:p>
          <a:p>
            <a:pPr algn="ctr">
              <a:buNone/>
            </a:pPr>
            <a:r>
              <a:rPr lang="en-US" sz="3100" b="1" i="1" u="sng" dirty="0" smtClean="0"/>
              <a:t>you up to councils and scourge</a:t>
            </a:r>
            <a:r>
              <a:rPr lang="en-US" sz="3100" b="1" i="1" u="sng" dirty="0" smtClean="0"/>
              <a:t> </a:t>
            </a:r>
          </a:p>
          <a:p>
            <a:pPr algn="ctr">
              <a:buNone/>
            </a:pPr>
            <a:r>
              <a:rPr lang="en-US" sz="3100" b="1" i="1" u="sng" dirty="0" smtClean="0"/>
              <a:t>you </a:t>
            </a:r>
            <a:r>
              <a:rPr lang="en-US" sz="3100" b="1" i="1" u="sng" dirty="0" smtClean="0"/>
              <a:t>in their synagogues</a:t>
            </a:r>
            <a:r>
              <a:rPr lang="en-US" sz="3100" b="1" i="1" dirty="0" smtClean="0"/>
              <a:t>. </a:t>
            </a:r>
          </a:p>
          <a:p>
            <a:pPr algn="ctr">
              <a:buNone/>
            </a:pPr>
            <a:r>
              <a:rPr lang="en-US" sz="3100" b="1" i="1" dirty="0" smtClean="0"/>
              <a:t>You will be brought before</a:t>
            </a:r>
            <a:r>
              <a:rPr lang="en-US" sz="3100" b="1" i="1" dirty="0" smtClean="0"/>
              <a:t> </a:t>
            </a:r>
          </a:p>
          <a:p>
            <a:pPr algn="ctr">
              <a:buNone/>
            </a:pPr>
            <a:r>
              <a:rPr lang="en-US" sz="3100" b="1" i="1" dirty="0" smtClean="0"/>
              <a:t>governors </a:t>
            </a:r>
            <a:r>
              <a:rPr lang="en-US" sz="3100" b="1" i="1" dirty="0" smtClean="0"/>
              <a:t>and kings for my </a:t>
            </a:r>
            <a:endParaRPr lang="en-US" sz="3100" b="1" i="1" dirty="0" smtClean="0"/>
          </a:p>
          <a:p>
            <a:pPr algn="ctr">
              <a:buNone/>
            </a:pPr>
            <a:r>
              <a:rPr lang="en-US" sz="3100" b="1" i="1" dirty="0" smtClean="0"/>
              <a:t>sake</a:t>
            </a:r>
            <a:r>
              <a:rPr lang="en-US" sz="3100" b="1" i="1" dirty="0" smtClean="0"/>
              <a:t>, as a testimony to them</a:t>
            </a:r>
            <a:r>
              <a:rPr lang="en-US" sz="3100" b="1" i="1" dirty="0" smtClean="0"/>
              <a:t> </a:t>
            </a:r>
          </a:p>
          <a:p>
            <a:pPr algn="ctr">
              <a:buNone/>
            </a:pPr>
            <a:r>
              <a:rPr lang="en-US" sz="3100" b="1" i="1" dirty="0" smtClean="0"/>
              <a:t>and </a:t>
            </a:r>
            <a:r>
              <a:rPr lang="en-US" sz="3100" b="1" i="1" dirty="0" smtClean="0"/>
              <a:t>to the Gentiles. But </a:t>
            </a:r>
          </a:p>
          <a:p>
            <a:pPr algn="ctr">
              <a:buNone/>
            </a:pPr>
            <a:r>
              <a:rPr lang="en-US" sz="3100" b="1" i="1" dirty="0" smtClean="0"/>
              <a:t>when they deliver you up, </a:t>
            </a:r>
            <a:r>
              <a:rPr lang="en-US" sz="3100" b="1" i="1" u="sng" dirty="0" smtClean="0"/>
              <a:t>do</a:t>
            </a:r>
            <a:r>
              <a:rPr lang="en-US" sz="3100" b="1" i="1" u="sng" dirty="0" smtClean="0"/>
              <a:t> </a:t>
            </a:r>
          </a:p>
          <a:p>
            <a:pPr algn="ctr">
              <a:buNone/>
            </a:pPr>
            <a:r>
              <a:rPr lang="en-US" sz="3100" b="1" i="1" u="sng" dirty="0" smtClean="0"/>
              <a:t>not </a:t>
            </a:r>
            <a:r>
              <a:rPr lang="en-US" sz="3100" b="1" i="1" u="sng" dirty="0" smtClean="0"/>
              <a:t>worry about how or </a:t>
            </a:r>
          </a:p>
          <a:p>
            <a:pPr algn="ctr">
              <a:buNone/>
            </a:pPr>
            <a:r>
              <a:rPr lang="en-US" sz="3100" b="1" i="1" u="sng" dirty="0" smtClean="0"/>
              <a:t>what you should speak</a:t>
            </a:r>
            <a:r>
              <a:rPr lang="en-US" sz="3100" b="1" i="1" dirty="0" smtClean="0"/>
              <a:t>. For it</a:t>
            </a:r>
            <a:r>
              <a:rPr lang="en-US" sz="3100" b="1" i="1" dirty="0" smtClean="0"/>
              <a:t> </a:t>
            </a:r>
          </a:p>
          <a:p>
            <a:pPr algn="ctr">
              <a:buNone/>
            </a:pPr>
            <a:r>
              <a:rPr lang="en-US" sz="3100" b="1" i="1" dirty="0" smtClean="0"/>
              <a:t>will </a:t>
            </a:r>
            <a:r>
              <a:rPr lang="en-US" sz="3100" b="1" i="1" dirty="0" smtClean="0"/>
              <a:t>be given to you in that </a:t>
            </a:r>
          </a:p>
          <a:p>
            <a:pPr algn="ctr">
              <a:buNone/>
            </a:pPr>
            <a:r>
              <a:rPr lang="en-US" sz="3100" b="1" i="1" dirty="0" smtClean="0"/>
              <a:t>hour what you should speak;</a:t>
            </a:r>
            <a:r>
              <a:rPr lang="en-US" sz="3100" b="1" i="1" dirty="0" smtClean="0"/>
              <a:t> </a:t>
            </a:r>
          </a:p>
          <a:p>
            <a:pPr algn="ctr">
              <a:buNone/>
            </a:pPr>
            <a:r>
              <a:rPr lang="en-US" sz="3100" b="1" i="1" u="sng" dirty="0" smtClean="0"/>
              <a:t>for </a:t>
            </a:r>
            <a:r>
              <a:rPr lang="en-US" sz="3100" b="1" i="1" u="sng" dirty="0" smtClean="0"/>
              <a:t>it is not you who speak, </a:t>
            </a:r>
          </a:p>
          <a:p>
            <a:pPr algn="ctr">
              <a:buNone/>
            </a:pPr>
            <a:r>
              <a:rPr lang="en-US" sz="3100" b="1" i="1" u="sng" dirty="0" smtClean="0"/>
              <a:t>but the Spirit of your Father</a:t>
            </a:r>
            <a:r>
              <a:rPr lang="en-US" sz="3100" b="1" i="1" u="sng" dirty="0" smtClean="0"/>
              <a:t> </a:t>
            </a:r>
          </a:p>
          <a:p>
            <a:pPr algn="ctr">
              <a:buNone/>
            </a:pPr>
            <a:r>
              <a:rPr lang="en-US" sz="3100" b="1" i="1" u="sng" dirty="0" smtClean="0"/>
              <a:t>who </a:t>
            </a:r>
            <a:r>
              <a:rPr lang="en-US" sz="3100" b="1" i="1" u="sng" dirty="0" smtClean="0"/>
              <a:t>speaks in you</a:t>
            </a:r>
            <a:r>
              <a:rPr lang="en-US" sz="3100" b="1" i="1" dirty="0" smtClean="0"/>
              <a:t>.</a:t>
            </a:r>
            <a:endParaRPr lang="en-US" sz="3100" b="1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034579" y="2568222"/>
            <a:ext cx="3411725" cy="3552879"/>
          </a:xfrm>
        </p:spPr>
        <p:txBody>
          <a:bodyPr/>
          <a:lstStyle/>
          <a:p>
            <a:pPr algn="ctr"/>
            <a:r>
              <a:rPr lang="en-US" sz="2800" b="1" dirty="0" smtClean="0"/>
              <a:t>Then Peter, filled with the Holy Spirit, said to </a:t>
            </a:r>
          </a:p>
          <a:p>
            <a:pPr algn="ctr"/>
            <a:r>
              <a:rPr lang="en-US" sz="2800" b="1" dirty="0" smtClean="0"/>
              <a:t>them, “Rulers of the people and elders of Israel…”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“If we this day are judged for a good deed done </a:t>
            </a:r>
          </a:p>
          <a:p>
            <a:pPr algn="ctr">
              <a:buNone/>
            </a:pPr>
            <a:r>
              <a:rPr lang="en-US" b="1" dirty="0" smtClean="0"/>
              <a:t>to a helpless man, by what means he has been </a:t>
            </a:r>
          </a:p>
          <a:p>
            <a:pPr algn="ctr">
              <a:buNone/>
            </a:pPr>
            <a:r>
              <a:rPr lang="en-US" b="1" dirty="0" smtClean="0"/>
              <a:t>made well, let it be known to you all, and to all </a:t>
            </a:r>
          </a:p>
          <a:p>
            <a:pPr algn="ctr">
              <a:buNone/>
            </a:pPr>
            <a:r>
              <a:rPr lang="en-US" b="1" dirty="0" smtClean="0"/>
              <a:t>the people of Israel, that by the name of Jesus </a:t>
            </a:r>
          </a:p>
          <a:p>
            <a:pPr algn="ctr">
              <a:buNone/>
            </a:pPr>
            <a:r>
              <a:rPr lang="en-US" b="1" dirty="0" smtClean="0"/>
              <a:t>Christ of Nazareth, whom you crucified, whom </a:t>
            </a:r>
          </a:p>
          <a:p>
            <a:pPr algn="ctr">
              <a:buNone/>
            </a:pPr>
            <a:r>
              <a:rPr lang="en-US" b="1" dirty="0" smtClean="0"/>
              <a:t>God raised from the dead, by him this man </a:t>
            </a:r>
          </a:p>
          <a:p>
            <a:pPr algn="ctr">
              <a:buNone/>
            </a:pPr>
            <a:r>
              <a:rPr lang="en-US" b="1" dirty="0" smtClean="0"/>
              <a:t>stands here before you whole.”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Acts 4:9-10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Consistent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“If we this day are judged for a</a:t>
            </a:r>
          </a:p>
          <a:p>
            <a:pPr>
              <a:buNone/>
            </a:pPr>
            <a:r>
              <a:rPr lang="en-US" dirty="0" smtClean="0"/>
              <a:t>good deed done to a helpless</a:t>
            </a:r>
          </a:p>
          <a:p>
            <a:pPr>
              <a:buNone/>
            </a:pPr>
            <a:r>
              <a:rPr lang="en-US" dirty="0" smtClean="0"/>
              <a:t>man, by what means he has </a:t>
            </a:r>
          </a:p>
          <a:p>
            <a:pPr>
              <a:buNone/>
            </a:pPr>
            <a:r>
              <a:rPr lang="en-US" dirty="0" smtClean="0"/>
              <a:t>been made well, let it be </a:t>
            </a:r>
          </a:p>
          <a:p>
            <a:pPr>
              <a:buNone/>
            </a:pPr>
            <a:r>
              <a:rPr lang="en-US" dirty="0" smtClean="0"/>
              <a:t>known to you all, and to all </a:t>
            </a:r>
          </a:p>
          <a:p>
            <a:pPr>
              <a:buNone/>
            </a:pPr>
            <a:r>
              <a:rPr lang="en-US" dirty="0" smtClean="0"/>
              <a:t>the people of Israel, that by </a:t>
            </a:r>
          </a:p>
          <a:p>
            <a:pPr>
              <a:buNone/>
            </a:pPr>
            <a:r>
              <a:rPr lang="en-US" dirty="0" smtClean="0"/>
              <a:t>the name of </a:t>
            </a:r>
            <a:r>
              <a:rPr lang="en-US" u="sng" dirty="0" smtClean="0">
                <a:solidFill>
                  <a:srgbClr val="0000FF"/>
                </a:solidFill>
              </a:rPr>
              <a:t>Jesus Christ of </a:t>
            </a:r>
          </a:p>
          <a:p>
            <a:pPr>
              <a:buNone/>
            </a:pPr>
            <a:r>
              <a:rPr lang="en-US" u="sng" dirty="0" smtClean="0">
                <a:solidFill>
                  <a:srgbClr val="0000FF"/>
                </a:solidFill>
              </a:rPr>
              <a:t>Nazareth</a:t>
            </a:r>
            <a:r>
              <a:rPr lang="en-US" dirty="0" smtClean="0"/>
              <a:t>, whom you crucified, </a:t>
            </a:r>
          </a:p>
          <a:p>
            <a:pPr>
              <a:buNone/>
            </a:pPr>
            <a:r>
              <a:rPr lang="en-US" dirty="0" smtClean="0"/>
              <a:t>whom God raised from the </a:t>
            </a:r>
          </a:p>
          <a:p>
            <a:pPr>
              <a:buNone/>
            </a:pPr>
            <a:r>
              <a:rPr lang="en-US" dirty="0" smtClean="0"/>
              <a:t>dead, by him this man stands </a:t>
            </a:r>
          </a:p>
          <a:p>
            <a:pPr>
              <a:buNone/>
            </a:pPr>
            <a:r>
              <a:rPr lang="en-US" dirty="0" smtClean="0"/>
              <a:t>here before you whole.”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79"/>
            <a:ext cx="4038699" cy="4006239"/>
          </a:xfrm>
        </p:spPr>
        <p:txBody>
          <a:bodyPr>
            <a:normAutofit fontScale="92500"/>
          </a:bodyPr>
          <a:lstStyle/>
          <a:p>
            <a:r>
              <a:rPr lang="en-US" sz="2378" b="1" i="1" dirty="0" smtClean="0">
                <a:solidFill>
                  <a:srgbClr val="0000FF"/>
                </a:solidFill>
              </a:rPr>
              <a:t>“Jesus Christ of Nazareth” also used in 2:22 and 3:6.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162" dirty="0" smtClean="0"/>
              <a:t>“Name” used in 3:6 and 3:16.</a:t>
            </a:r>
          </a:p>
          <a:p>
            <a:pPr>
              <a:buNone/>
            </a:pPr>
            <a:endParaRPr lang="en-US" sz="2162" dirty="0" smtClean="0"/>
          </a:p>
          <a:p>
            <a:r>
              <a:rPr lang="en-US" sz="2162" dirty="0" smtClean="0"/>
              <a:t>“Crucified” used in 2:23 and 2:36.</a:t>
            </a:r>
          </a:p>
          <a:p>
            <a:pPr>
              <a:buNone/>
            </a:pPr>
            <a:endParaRPr lang="en-US" sz="2162" dirty="0" smtClean="0"/>
          </a:p>
          <a:p>
            <a:r>
              <a:rPr lang="en-US" sz="2162" dirty="0" smtClean="0"/>
              <a:t>“God raised from the dead” used in 2:24, 2:32 and 3:15.</a:t>
            </a:r>
            <a:endParaRPr lang="en-US" sz="2162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651195" y="2964557"/>
            <a:ext cx="1510176" cy="115841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Consistent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“If we this day are judged for a</a:t>
            </a:r>
          </a:p>
          <a:p>
            <a:pPr>
              <a:buNone/>
            </a:pPr>
            <a:r>
              <a:rPr lang="en-US" dirty="0" smtClean="0"/>
              <a:t>good deed done to a helpless</a:t>
            </a:r>
          </a:p>
          <a:p>
            <a:pPr>
              <a:buNone/>
            </a:pPr>
            <a:r>
              <a:rPr lang="en-US" dirty="0" smtClean="0"/>
              <a:t>man, by what means he has </a:t>
            </a:r>
          </a:p>
          <a:p>
            <a:pPr>
              <a:buNone/>
            </a:pPr>
            <a:r>
              <a:rPr lang="en-US" dirty="0" smtClean="0"/>
              <a:t>been made well, let it be </a:t>
            </a:r>
          </a:p>
          <a:p>
            <a:pPr>
              <a:buNone/>
            </a:pPr>
            <a:r>
              <a:rPr lang="en-US" dirty="0" smtClean="0"/>
              <a:t>known to you all, and to all </a:t>
            </a:r>
          </a:p>
          <a:p>
            <a:pPr>
              <a:buNone/>
            </a:pPr>
            <a:r>
              <a:rPr lang="en-US" dirty="0" smtClean="0"/>
              <a:t>the people of Israel, that by 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u="sng" dirty="0" smtClean="0">
                <a:solidFill>
                  <a:srgbClr val="0000FF"/>
                </a:solidFill>
              </a:rPr>
              <a:t>name</a:t>
            </a:r>
            <a:r>
              <a:rPr lang="en-US" dirty="0" smtClean="0"/>
              <a:t> of Jesus Christ of </a:t>
            </a:r>
          </a:p>
          <a:p>
            <a:pPr>
              <a:buNone/>
            </a:pPr>
            <a:r>
              <a:rPr lang="en-US" dirty="0" smtClean="0"/>
              <a:t>Nazareth, whom you crucified, </a:t>
            </a:r>
          </a:p>
          <a:p>
            <a:pPr>
              <a:buNone/>
            </a:pPr>
            <a:r>
              <a:rPr lang="en-US" dirty="0" smtClean="0"/>
              <a:t>whom God raised from the </a:t>
            </a:r>
          </a:p>
          <a:p>
            <a:pPr>
              <a:buNone/>
            </a:pPr>
            <a:r>
              <a:rPr lang="en-US" dirty="0" smtClean="0"/>
              <a:t>dead, by him this man stands </a:t>
            </a:r>
          </a:p>
          <a:p>
            <a:pPr>
              <a:buNone/>
            </a:pPr>
            <a:r>
              <a:rPr lang="en-US" dirty="0" smtClean="0"/>
              <a:t>here before you whole.”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353" dirty="0" smtClean="0"/>
              <a:t>“Jesus Christ of Nazareth” also used in 2:22 and 3:6.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588" b="1" i="1" dirty="0" smtClean="0">
                <a:solidFill>
                  <a:srgbClr val="0000FF"/>
                </a:solidFill>
              </a:rPr>
              <a:t>“Name” used in 3:6 and 3:16</a:t>
            </a:r>
            <a:r>
              <a:rPr lang="en-US" sz="2588" i="1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353" dirty="0" smtClean="0"/>
              <a:t>“Crucified” used in 2:23</a:t>
            </a:r>
            <a:r>
              <a:rPr lang="en-US" sz="2353" dirty="0" smtClean="0"/>
              <a:t>   and </a:t>
            </a:r>
            <a:r>
              <a:rPr lang="en-US" sz="2353" dirty="0" smtClean="0"/>
              <a:t>2:36.</a:t>
            </a:r>
          </a:p>
          <a:p>
            <a:pPr>
              <a:buNone/>
            </a:pPr>
            <a:endParaRPr lang="en-US" sz="2353" dirty="0" smtClean="0"/>
          </a:p>
          <a:p>
            <a:r>
              <a:rPr lang="en-US" sz="2353" dirty="0" smtClean="0"/>
              <a:t>“God raised from the dead” used in 2:24, 2:32 and 3:15.</a:t>
            </a:r>
            <a:endParaRPr lang="en-US" sz="2353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1819147" y="3578087"/>
            <a:ext cx="3123440" cy="78941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Consistent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“If we this day are judged for a</a:t>
            </a:r>
          </a:p>
          <a:p>
            <a:pPr>
              <a:buNone/>
            </a:pPr>
            <a:r>
              <a:rPr lang="en-US" dirty="0" smtClean="0"/>
              <a:t>good deed done to a helpless</a:t>
            </a:r>
          </a:p>
          <a:p>
            <a:pPr>
              <a:buNone/>
            </a:pPr>
            <a:r>
              <a:rPr lang="en-US" dirty="0" smtClean="0"/>
              <a:t>man, by what means he has </a:t>
            </a:r>
          </a:p>
          <a:p>
            <a:pPr>
              <a:buNone/>
            </a:pPr>
            <a:r>
              <a:rPr lang="en-US" dirty="0" smtClean="0"/>
              <a:t>been made well, let it be </a:t>
            </a:r>
          </a:p>
          <a:p>
            <a:pPr>
              <a:buNone/>
            </a:pPr>
            <a:r>
              <a:rPr lang="en-US" dirty="0" smtClean="0"/>
              <a:t>known to you all, and to all </a:t>
            </a:r>
          </a:p>
          <a:p>
            <a:pPr>
              <a:buNone/>
            </a:pPr>
            <a:r>
              <a:rPr lang="en-US" dirty="0" smtClean="0"/>
              <a:t>the people of Israel, that by </a:t>
            </a:r>
          </a:p>
          <a:p>
            <a:pPr>
              <a:buNone/>
            </a:pPr>
            <a:r>
              <a:rPr lang="en-US" dirty="0" smtClean="0"/>
              <a:t>the name of Jesus Christ of </a:t>
            </a:r>
          </a:p>
          <a:p>
            <a:pPr>
              <a:buNone/>
            </a:pPr>
            <a:r>
              <a:rPr lang="en-US" dirty="0" smtClean="0"/>
              <a:t>Nazareth, whom you </a:t>
            </a:r>
            <a:r>
              <a:rPr lang="en-US" u="sng" dirty="0" smtClean="0">
                <a:solidFill>
                  <a:srgbClr val="0000FF"/>
                </a:solidFill>
              </a:rPr>
              <a:t>crucified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whom God raised from the </a:t>
            </a:r>
          </a:p>
          <a:p>
            <a:pPr>
              <a:buNone/>
            </a:pPr>
            <a:r>
              <a:rPr lang="en-US" dirty="0" smtClean="0"/>
              <a:t>dead, by him this man stands </a:t>
            </a:r>
          </a:p>
          <a:p>
            <a:pPr>
              <a:buNone/>
            </a:pPr>
            <a:r>
              <a:rPr lang="en-US" dirty="0" smtClean="0"/>
              <a:t>here before you whole.”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353" dirty="0" smtClean="0"/>
              <a:t>“Jesus Christ of Nazareth” also used in 2:22 and 3:6.</a:t>
            </a:r>
          </a:p>
          <a:p>
            <a:pPr>
              <a:buNone/>
            </a:pPr>
            <a:endParaRPr lang="en-US" sz="2353" dirty="0" smtClean="0"/>
          </a:p>
          <a:p>
            <a:r>
              <a:rPr lang="en-US" sz="2353" dirty="0" smtClean="0"/>
              <a:t>“Name” used in 3:6 and 3:16.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588" b="1" i="1" dirty="0" smtClean="0">
                <a:solidFill>
                  <a:srgbClr val="0000FF"/>
                </a:solidFill>
              </a:rPr>
              <a:t>“Crucified” used in 2:23    and 2:36</a:t>
            </a:r>
            <a:r>
              <a:rPr lang="en-US" sz="2588" i="1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“God raised from the dead” used in 2:24, 2:32 and 3:15.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230375" y="4556269"/>
            <a:ext cx="737955" cy="15445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Consistent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“If we this day are judged for a</a:t>
            </a:r>
          </a:p>
          <a:p>
            <a:pPr>
              <a:buNone/>
            </a:pPr>
            <a:r>
              <a:rPr lang="en-US" dirty="0" smtClean="0"/>
              <a:t>good deed done to a helpless</a:t>
            </a:r>
          </a:p>
          <a:p>
            <a:pPr>
              <a:buNone/>
            </a:pPr>
            <a:r>
              <a:rPr lang="en-US" dirty="0" smtClean="0"/>
              <a:t>man, by what means he has </a:t>
            </a:r>
          </a:p>
          <a:p>
            <a:pPr>
              <a:buNone/>
            </a:pPr>
            <a:r>
              <a:rPr lang="en-US" dirty="0" smtClean="0"/>
              <a:t>been made well, let it be </a:t>
            </a:r>
          </a:p>
          <a:p>
            <a:pPr>
              <a:buNone/>
            </a:pPr>
            <a:r>
              <a:rPr lang="en-US" dirty="0" smtClean="0"/>
              <a:t>known to you all, and to all </a:t>
            </a:r>
          </a:p>
          <a:p>
            <a:pPr>
              <a:buNone/>
            </a:pPr>
            <a:r>
              <a:rPr lang="en-US" dirty="0" smtClean="0"/>
              <a:t>the people of Israel, that by </a:t>
            </a:r>
          </a:p>
          <a:p>
            <a:pPr>
              <a:buNone/>
            </a:pPr>
            <a:r>
              <a:rPr lang="en-US" dirty="0" smtClean="0"/>
              <a:t>the name of Jesus Christ of </a:t>
            </a:r>
          </a:p>
          <a:p>
            <a:pPr>
              <a:buNone/>
            </a:pPr>
            <a:r>
              <a:rPr lang="en-US" dirty="0" smtClean="0"/>
              <a:t>Nazareth, whom you crucified, </a:t>
            </a:r>
          </a:p>
          <a:p>
            <a:pPr>
              <a:buNone/>
            </a:pPr>
            <a:r>
              <a:rPr lang="en-US" dirty="0" smtClean="0"/>
              <a:t>whom </a:t>
            </a:r>
            <a:r>
              <a:rPr lang="en-US" u="sng" dirty="0" smtClean="0">
                <a:solidFill>
                  <a:srgbClr val="0000FF"/>
                </a:solidFill>
              </a:rPr>
              <a:t>God raised from the </a:t>
            </a:r>
          </a:p>
          <a:p>
            <a:pPr>
              <a:buNone/>
            </a:pPr>
            <a:r>
              <a:rPr lang="en-US" u="sng" dirty="0" smtClean="0">
                <a:solidFill>
                  <a:srgbClr val="0000FF"/>
                </a:solidFill>
              </a:rPr>
              <a:t>dead</a:t>
            </a:r>
            <a:r>
              <a:rPr lang="en-US" dirty="0" smtClean="0"/>
              <a:t>, by him this man stands </a:t>
            </a:r>
          </a:p>
          <a:p>
            <a:pPr>
              <a:buNone/>
            </a:pPr>
            <a:r>
              <a:rPr lang="en-US" dirty="0" smtClean="0"/>
              <a:t>here before you whole.”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3914649" cy="3877056"/>
          </a:xfrm>
        </p:spPr>
        <p:txBody>
          <a:bodyPr>
            <a:normAutofit fontScale="92500" lnSpcReduction="10000"/>
          </a:bodyPr>
          <a:lstStyle/>
          <a:p>
            <a:r>
              <a:rPr lang="en-US" sz="2162" dirty="0" smtClean="0"/>
              <a:t>“Jesus Christ of Nazareth” also used in 2:22 and 3:6.</a:t>
            </a:r>
          </a:p>
          <a:p>
            <a:pPr>
              <a:buNone/>
            </a:pPr>
            <a:endParaRPr lang="en-US" sz="2162" dirty="0" smtClean="0"/>
          </a:p>
          <a:p>
            <a:r>
              <a:rPr lang="en-US" sz="2162" dirty="0" smtClean="0"/>
              <a:t>“Name” used in 3:6 and</a:t>
            </a:r>
            <a:r>
              <a:rPr lang="en-US" sz="2162" dirty="0" smtClean="0"/>
              <a:t>   3</a:t>
            </a:r>
            <a:r>
              <a:rPr lang="en-US" sz="2162" dirty="0" smtClean="0"/>
              <a:t>:16.</a:t>
            </a:r>
          </a:p>
          <a:p>
            <a:pPr>
              <a:buNone/>
            </a:pPr>
            <a:endParaRPr lang="en-US" sz="2162" dirty="0" smtClean="0"/>
          </a:p>
          <a:p>
            <a:r>
              <a:rPr lang="en-US" sz="2162" dirty="0" smtClean="0"/>
              <a:t>“Crucified” used in 2:23 </a:t>
            </a:r>
            <a:r>
              <a:rPr lang="en-US" sz="2162" dirty="0" smtClean="0"/>
              <a:t>   and </a:t>
            </a:r>
            <a:r>
              <a:rPr lang="en-US" sz="2162" dirty="0" smtClean="0"/>
              <a:t>2:36</a:t>
            </a:r>
            <a:r>
              <a:rPr lang="en-US" sz="2162" i="1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270" b="1" i="1" dirty="0" smtClean="0">
                <a:solidFill>
                  <a:srgbClr val="0000FF"/>
                </a:solidFill>
              </a:rPr>
              <a:t>“God raised from the dead” used in 2:24, 2:32 and 3:15</a:t>
            </a:r>
            <a:r>
              <a:rPr lang="en-US" b="1" i="1" dirty="0" smtClean="0">
                <a:solidFill>
                  <a:srgbClr val="0000FF"/>
                </a:solidFill>
              </a:rPr>
              <a:t>.</a:t>
            </a:r>
            <a:endParaRPr lang="en-US" b="1" i="1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3887140" y="5131165"/>
            <a:ext cx="1106933" cy="5148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healed a handicapped man miraculously through Peter and John in the Temple (the second installment).</a:t>
            </a:r>
            <a:r>
              <a:rPr lang="en-US" dirty="0" smtClean="0"/>
              <a:t> This </a:t>
            </a:r>
            <a:r>
              <a:rPr lang="en-US" dirty="0" smtClean="0"/>
              <a:t>healed man stood right next to them.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from last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449" y="3366415"/>
            <a:ext cx="4524820" cy="226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“This is the </a:t>
            </a:r>
            <a:r>
              <a:rPr lang="en-US" sz="2800" b="1" i="1" dirty="0" smtClean="0"/>
              <a:t>‘stone which was rejected by you </a:t>
            </a:r>
          </a:p>
          <a:p>
            <a:pPr algn="ctr">
              <a:buNone/>
            </a:pPr>
            <a:r>
              <a:rPr lang="en-US" sz="2800" b="1" i="1" dirty="0" smtClean="0"/>
              <a:t>builders, which has become the chief </a:t>
            </a:r>
          </a:p>
          <a:p>
            <a:pPr algn="ctr">
              <a:buNone/>
            </a:pPr>
            <a:r>
              <a:rPr lang="en-US" sz="2800" b="1" i="1" dirty="0" smtClean="0"/>
              <a:t>cornerstone.’</a:t>
            </a:r>
            <a:r>
              <a:rPr lang="en-US" sz="2800" b="1" dirty="0" smtClean="0"/>
              <a:t> Nor is there salvation in any </a:t>
            </a:r>
          </a:p>
          <a:p>
            <a:pPr algn="ctr">
              <a:buNone/>
            </a:pPr>
            <a:r>
              <a:rPr lang="en-US" sz="2800" b="1" dirty="0" smtClean="0"/>
              <a:t>other, for there is no other name </a:t>
            </a:r>
          </a:p>
          <a:p>
            <a:pPr algn="ctr">
              <a:buNone/>
            </a:pPr>
            <a:r>
              <a:rPr lang="en-US" sz="2800" b="1" dirty="0" smtClean="0"/>
              <a:t>under heaven given among men </a:t>
            </a:r>
          </a:p>
          <a:p>
            <a:pPr algn="ctr">
              <a:buNone/>
            </a:pPr>
            <a:r>
              <a:rPr lang="en-US" sz="2800" b="1" dirty="0" smtClean="0"/>
              <a:t>by which we must be saved.”</a:t>
            </a:r>
            <a:endParaRPr lang="en-US" sz="28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Acts 4:11-12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118:22-26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98524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027" b="1" dirty="0" smtClean="0"/>
              <a:t>The stone which the builders rejected</a:t>
            </a:r>
          </a:p>
          <a:p>
            <a:pPr algn="ctr">
              <a:buNone/>
            </a:pPr>
            <a:r>
              <a:rPr lang="en-US" sz="3027" b="1" dirty="0" smtClean="0"/>
              <a:t>has become the chief cornerstone.</a:t>
            </a:r>
          </a:p>
          <a:p>
            <a:pPr algn="ctr">
              <a:buNone/>
            </a:pPr>
            <a:r>
              <a:rPr lang="en-US" sz="3027" b="1" dirty="0" smtClean="0"/>
              <a:t>This was the LORD’s doing;</a:t>
            </a:r>
          </a:p>
          <a:p>
            <a:pPr algn="ctr">
              <a:buNone/>
            </a:pPr>
            <a:r>
              <a:rPr lang="en-US" sz="3027" b="1" dirty="0" smtClean="0"/>
              <a:t>It is marvelous in our eyes.</a:t>
            </a:r>
          </a:p>
          <a:p>
            <a:pPr algn="ctr">
              <a:buNone/>
            </a:pPr>
            <a:r>
              <a:rPr lang="en-US" sz="3027" b="1" dirty="0" smtClean="0"/>
              <a:t>This is the day the LORD has made;</a:t>
            </a:r>
          </a:p>
          <a:p>
            <a:pPr algn="ctr">
              <a:buNone/>
            </a:pPr>
            <a:r>
              <a:rPr lang="en-US" sz="3027" b="1" dirty="0" smtClean="0"/>
              <a:t>we will rejoice and be glad in it.</a:t>
            </a:r>
          </a:p>
          <a:p>
            <a:pPr algn="ctr">
              <a:buNone/>
            </a:pPr>
            <a:r>
              <a:rPr lang="en-US" sz="3027" b="1" dirty="0" smtClean="0"/>
              <a:t>Save now, I pray, O LORD;</a:t>
            </a:r>
          </a:p>
          <a:p>
            <a:pPr algn="ctr">
              <a:buNone/>
            </a:pPr>
            <a:r>
              <a:rPr lang="en-US" sz="3027" b="1" dirty="0" smtClean="0"/>
              <a:t>O LORD, I pray, send now prosperity.</a:t>
            </a:r>
          </a:p>
          <a:p>
            <a:pPr algn="ctr">
              <a:buNone/>
            </a:pPr>
            <a:r>
              <a:rPr lang="en-US" sz="3027" b="1" dirty="0" smtClean="0"/>
              <a:t>Blessed is he who comes in the name of the LORD!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394399">
            <a:off x="7593736" y="1716659"/>
            <a:ext cx="1532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Peter quoted this part of Psalm 118.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7164552" y="1672895"/>
            <a:ext cx="407650" cy="788276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554"/>
            <a:ext cx="8229600" cy="945635"/>
          </a:xfrm>
        </p:spPr>
        <p:txBody>
          <a:bodyPr/>
          <a:lstStyle/>
          <a:p>
            <a:r>
              <a:rPr lang="en-US" dirty="0" smtClean="0"/>
              <a:t>Matthew 21:42-45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953037"/>
            <a:ext cx="8899301" cy="5904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027" b="1" dirty="0" smtClean="0"/>
              <a:t>Jesus said to them, “Have you never read in the Scriptures:</a:t>
            </a:r>
          </a:p>
          <a:p>
            <a:pPr algn="ctr">
              <a:buNone/>
            </a:pPr>
            <a:r>
              <a:rPr lang="en-US" sz="3027" b="1" i="1" dirty="0" smtClean="0"/>
              <a:t>‘​</a:t>
            </a:r>
            <a:r>
              <a:rPr lang="en-US" sz="3027" b="1" i="1" dirty="0" smtClean="0">
                <a:ln w="9525" cmpd="sng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The stone which the builders rejected</a:t>
            </a:r>
            <a:endParaRPr lang="en-US" sz="3027" b="1" dirty="0" smtClean="0">
              <a:ln w="9525" cmpd="sng"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en-US" sz="3027" b="1" i="1" dirty="0" smtClean="0">
                <a:ln w="9525" cmpd="sng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has become the chief cornerstone.</a:t>
            </a:r>
            <a:endParaRPr lang="en-US" sz="3027" b="1" dirty="0" smtClean="0">
              <a:ln w="9525" cmpd="sng"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en-US" sz="3027" b="1" i="1" dirty="0" smtClean="0"/>
              <a:t>This was the LORD’s doing,</a:t>
            </a:r>
            <a:endParaRPr lang="en-US" sz="3027" b="1" dirty="0" smtClean="0"/>
          </a:p>
          <a:p>
            <a:pPr algn="ctr">
              <a:buNone/>
            </a:pPr>
            <a:r>
              <a:rPr lang="en-US" sz="3027" b="1" i="1" dirty="0" smtClean="0"/>
              <a:t>and it is marvelous in our eyes’</a:t>
            </a:r>
            <a:r>
              <a:rPr lang="en-US" sz="3027" b="1" dirty="0" smtClean="0"/>
              <a:t> ? </a:t>
            </a:r>
          </a:p>
          <a:p>
            <a:pPr algn="ctr">
              <a:buNone/>
            </a:pPr>
            <a:r>
              <a:rPr lang="en-US" sz="3027" b="1" dirty="0" smtClean="0"/>
              <a:t>“Therefore I say to you, the kingdom of God will be taken from you and given to a nation bearing the fruits of it. And whoever falls on this stone will be broken; but on whomever it falls, it will grind him</a:t>
            </a:r>
            <a:r>
              <a:rPr lang="en-US" sz="3027" b="1" dirty="0" smtClean="0"/>
              <a:t> to </a:t>
            </a:r>
            <a:r>
              <a:rPr lang="en-US" sz="3027" b="1" dirty="0" smtClean="0"/>
              <a:t>powder.” Now when the chief priests and the Pharisees heard his parables, they perceived that he was speaking of them.</a:t>
            </a:r>
          </a:p>
          <a:p>
            <a:pPr algn="ctr"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554"/>
            <a:ext cx="8229600" cy="945635"/>
          </a:xfrm>
        </p:spPr>
        <p:txBody>
          <a:bodyPr/>
          <a:lstStyle/>
          <a:p>
            <a:r>
              <a:rPr lang="en-US" dirty="0" smtClean="0"/>
              <a:t>Matthew 21:42-45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953037"/>
            <a:ext cx="8899301" cy="5904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027" b="1" dirty="0" smtClean="0"/>
              <a:t>Jesus said to them, “Have you never read in the Scriptures:</a:t>
            </a:r>
          </a:p>
          <a:p>
            <a:pPr algn="ctr">
              <a:buNone/>
            </a:pPr>
            <a:r>
              <a:rPr lang="en-US" sz="3027" b="1" i="1" dirty="0" smtClean="0"/>
              <a:t>‘​</a:t>
            </a:r>
            <a:r>
              <a:rPr lang="en-US" sz="3027" b="1" i="1" dirty="0" smtClean="0">
                <a:ln w="9525" cmpd="sng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The stone which the builders rejected</a:t>
            </a:r>
            <a:endParaRPr lang="en-US" sz="3027" b="1" dirty="0" smtClean="0">
              <a:ln w="9525" cmpd="sng"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en-US" sz="3027" b="1" i="1" dirty="0" smtClean="0">
                <a:ln w="9525" cmpd="sng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has become the chief cornerstone.</a:t>
            </a:r>
            <a:endParaRPr lang="en-US" sz="3027" b="1" dirty="0" smtClean="0">
              <a:ln w="9525" cmpd="sng"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en-US" sz="3027" b="1" i="1" dirty="0" smtClean="0"/>
              <a:t>This was the LORD’s doing,</a:t>
            </a:r>
            <a:endParaRPr lang="en-US" sz="3027" b="1" dirty="0" smtClean="0"/>
          </a:p>
          <a:p>
            <a:pPr algn="ctr">
              <a:buNone/>
            </a:pPr>
            <a:r>
              <a:rPr lang="en-US" sz="3027" b="1" i="1" dirty="0" smtClean="0"/>
              <a:t>and it is marvelous in our eyes’</a:t>
            </a:r>
            <a:r>
              <a:rPr lang="en-US" sz="3027" b="1" dirty="0" smtClean="0"/>
              <a:t> ? </a:t>
            </a:r>
          </a:p>
          <a:p>
            <a:pPr algn="ctr">
              <a:buNone/>
            </a:pPr>
            <a:r>
              <a:rPr lang="en-US" sz="3027" b="1" dirty="0" smtClean="0"/>
              <a:t>“Therefore I say to you, the kingdom of God will be taken from you and given to a nation bearing the fruits of it. And whoever falls on this stone will be broken; but on whomever it falls, it will grind him</a:t>
            </a:r>
            <a:r>
              <a:rPr lang="en-US" sz="3027" b="1" dirty="0" smtClean="0"/>
              <a:t> to </a:t>
            </a:r>
            <a:r>
              <a:rPr lang="en-US" sz="3027" b="1" dirty="0" smtClean="0"/>
              <a:t>powder.” Now when the chief priests and the Pharisees heard his parables, they perceived that he was speaking of them.</a:t>
            </a:r>
          </a:p>
          <a:p>
            <a:pPr algn="ctr">
              <a:buNone/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52139" y="2277235"/>
            <a:ext cx="189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Jesus predicts his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coming kingdom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Won’t include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Jewish leaders!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8665975" y="3498389"/>
            <a:ext cx="271126" cy="22947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8071069" y="4488793"/>
            <a:ext cx="1585310" cy="10510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8535276" y="5364656"/>
            <a:ext cx="306552" cy="24524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/>
              <a:t>“This is the </a:t>
            </a:r>
            <a:r>
              <a:rPr lang="en-US" sz="2800" b="1" i="1" dirty="0" smtClean="0"/>
              <a:t>‘stone which was rejected by you </a:t>
            </a:r>
          </a:p>
          <a:p>
            <a:pPr algn="ctr">
              <a:buNone/>
            </a:pPr>
            <a:r>
              <a:rPr lang="en-US" sz="2800" b="1" i="1" dirty="0" smtClean="0"/>
              <a:t>builders, which has become the chief </a:t>
            </a:r>
          </a:p>
          <a:p>
            <a:pPr algn="ctr">
              <a:buNone/>
            </a:pPr>
            <a:r>
              <a:rPr lang="en-US" sz="2800" b="1" i="1" dirty="0" smtClean="0"/>
              <a:t>cornerstone.’</a:t>
            </a:r>
            <a:r>
              <a:rPr lang="en-US" sz="2800" b="1" dirty="0" smtClean="0"/>
              <a:t> Nor is there salvation in any </a:t>
            </a:r>
          </a:p>
          <a:p>
            <a:pPr algn="ctr">
              <a:buNone/>
            </a:pPr>
            <a:r>
              <a:rPr lang="en-US" sz="2800" b="1" dirty="0" smtClean="0"/>
              <a:t>other, for there is no other name </a:t>
            </a:r>
          </a:p>
          <a:p>
            <a:pPr algn="ctr">
              <a:buNone/>
            </a:pPr>
            <a:r>
              <a:rPr lang="en-US" sz="2800" b="1" dirty="0" smtClean="0"/>
              <a:t>under heaven given among men </a:t>
            </a:r>
          </a:p>
          <a:p>
            <a:pPr algn="ctr">
              <a:buNone/>
            </a:pPr>
            <a:r>
              <a:rPr lang="en-US" sz="2800" b="1" dirty="0" smtClean="0"/>
              <a:t>by which we must be saved.”</a:t>
            </a:r>
          </a:p>
          <a:p>
            <a:pPr algn="ctr">
              <a:buNone/>
            </a:pPr>
            <a:endParaRPr lang="en-US" sz="2000" b="1" i="1" dirty="0" smtClean="0">
              <a:latin typeface="Arial Narrow"/>
              <a:cs typeface="Arial Narrow"/>
            </a:endParaRPr>
          </a:p>
          <a:p>
            <a:pPr algn="ctr">
              <a:buNone/>
            </a:pPr>
            <a:r>
              <a:rPr lang="en-US" sz="3200" b="1" i="1" dirty="0" smtClean="0"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Calisto MT"/>
                <a:cs typeface="Calisto MT"/>
              </a:rPr>
              <a:t>The healed man is proof of God’s saving power!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Acts 4:11-12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Now when they saw the boldness of Peter and </a:t>
            </a:r>
          </a:p>
          <a:p>
            <a:pPr algn="ctr">
              <a:buNone/>
            </a:pPr>
            <a:r>
              <a:rPr lang="en-US" sz="2800" b="1" dirty="0" smtClean="0"/>
              <a:t>John, and perceived that they were uneducated </a:t>
            </a:r>
          </a:p>
          <a:p>
            <a:pPr algn="ctr">
              <a:buNone/>
            </a:pPr>
            <a:r>
              <a:rPr lang="en-US" sz="2800" b="1" dirty="0" smtClean="0"/>
              <a:t>and untrained men, they marveled. And they </a:t>
            </a:r>
          </a:p>
          <a:p>
            <a:pPr algn="ctr">
              <a:buNone/>
            </a:pPr>
            <a:r>
              <a:rPr lang="en-US" sz="2800" b="1" dirty="0" smtClean="0"/>
              <a:t>realized that they had been with Jesus. And </a:t>
            </a:r>
          </a:p>
          <a:p>
            <a:pPr algn="ctr">
              <a:buNone/>
            </a:pPr>
            <a:r>
              <a:rPr lang="en-US" sz="2800" b="1" dirty="0" smtClean="0"/>
              <a:t>seeing the man who had been healed standing </a:t>
            </a:r>
          </a:p>
          <a:p>
            <a:pPr algn="ctr">
              <a:buNone/>
            </a:pPr>
            <a:r>
              <a:rPr lang="en-US" sz="2800" b="1" dirty="0" smtClean="0"/>
              <a:t>with them, they could say nothing against it.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Acts 4:13-14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4:13-14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Now when they saw the</a:t>
            </a:r>
          </a:p>
          <a:p>
            <a:pPr>
              <a:buNone/>
            </a:pPr>
            <a:r>
              <a:rPr lang="en-US" dirty="0" smtClean="0"/>
              <a:t>boldness of Peter and John, </a:t>
            </a:r>
          </a:p>
          <a:p>
            <a:pPr>
              <a:buNone/>
            </a:pPr>
            <a:r>
              <a:rPr lang="en-US" dirty="0" smtClean="0"/>
              <a:t>and perceived that they were 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0000FF"/>
                </a:solidFill>
              </a:rPr>
              <a:t>uneducated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and untrained </a:t>
            </a:r>
          </a:p>
          <a:p>
            <a:pPr>
              <a:buNone/>
            </a:pPr>
            <a:r>
              <a:rPr lang="en-US" dirty="0" smtClean="0"/>
              <a:t>men, they marveled. And </a:t>
            </a:r>
          </a:p>
          <a:p>
            <a:pPr>
              <a:buNone/>
            </a:pPr>
            <a:r>
              <a:rPr lang="en-US" dirty="0" smtClean="0"/>
              <a:t>they realized that they had </a:t>
            </a:r>
          </a:p>
          <a:p>
            <a:pPr>
              <a:buNone/>
            </a:pPr>
            <a:r>
              <a:rPr lang="en-US" dirty="0" smtClean="0"/>
              <a:t>been with Jesus. And seeing </a:t>
            </a:r>
          </a:p>
          <a:p>
            <a:pPr>
              <a:buNone/>
            </a:pPr>
            <a:r>
              <a:rPr lang="en-US" dirty="0" smtClean="0"/>
              <a:t>the man who had been </a:t>
            </a:r>
          </a:p>
          <a:p>
            <a:pPr>
              <a:buNone/>
            </a:pPr>
            <a:r>
              <a:rPr lang="en-US" dirty="0" smtClean="0"/>
              <a:t>healed standing with them, </a:t>
            </a:r>
          </a:p>
          <a:p>
            <a:pPr>
              <a:buNone/>
            </a:pPr>
            <a:r>
              <a:rPr lang="en-US" dirty="0" smtClean="0"/>
              <a:t>they could say nothing </a:t>
            </a:r>
          </a:p>
          <a:p>
            <a:pPr>
              <a:buNone/>
            </a:pPr>
            <a:r>
              <a:rPr lang="en-US" dirty="0" smtClean="0"/>
              <a:t>against it.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199" y="2108200"/>
            <a:ext cx="4202723" cy="45259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“Uneducated” = not of letters/unschooled/illiterate.  John 7:15, “And the Jews marveled saying, ‘How does this Man know letters having never studied?’”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4:13-14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Now when they saw the</a:t>
            </a:r>
          </a:p>
          <a:p>
            <a:pPr>
              <a:buNone/>
            </a:pPr>
            <a:r>
              <a:rPr lang="en-US" dirty="0" smtClean="0"/>
              <a:t>boldness of Peter and John, </a:t>
            </a:r>
          </a:p>
          <a:p>
            <a:pPr>
              <a:buNone/>
            </a:pPr>
            <a:r>
              <a:rPr lang="en-US" dirty="0" smtClean="0"/>
              <a:t>and perceived that they were </a:t>
            </a:r>
          </a:p>
          <a:p>
            <a:pPr>
              <a:buNone/>
            </a:pPr>
            <a:r>
              <a:rPr lang="en-US" dirty="0" smtClean="0"/>
              <a:t>uneducated and </a:t>
            </a:r>
            <a:r>
              <a:rPr lang="en-US" b="1" u="sng" dirty="0" smtClean="0">
                <a:solidFill>
                  <a:srgbClr val="0000FF"/>
                </a:solidFill>
              </a:rPr>
              <a:t>untrained </a:t>
            </a:r>
          </a:p>
          <a:p>
            <a:pPr>
              <a:buNone/>
            </a:pPr>
            <a:r>
              <a:rPr lang="en-US" dirty="0" smtClean="0"/>
              <a:t>men, they marveled. And </a:t>
            </a:r>
          </a:p>
          <a:p>
            <a:pPr>
              <a:buNone/>
            </a:pPr>
            <a:r>
              <a:rPr lang="en-US" dirty="0" smtClean="0"/>
              <a:t>they realized that they had </a:t>
            </a:r>
          </a:p>
          <a:p>
            <a:pPr>
              <a:buNone/>
            </a:pPr>
            <a:r>
              <a:rPr lang="en-US" dirty="0" smtClean="0"/>
              <a:t>been with Jesus. And seeing </a:t>
            </a:r>
          </a:p>
          <a:p>
            <a:pPr>
              <a:buNone/>
            </a:pPr>
            <a:r>
              <a:rPr lang="en-US" dirty="0" smtClean="0"/>
              <a:t>the man who had been </a:t>
            </a:r>
          </a:p>
          <a:p>
            <a:pPr>
              <a:buNone/>
            </a:pPr>
            <a:r>
              <a:rPr lang="en-US" dirty="0" smtClean="0"/>
              <a:t>healed standing with them, </a:t>
            </a:r>
          </a:p>
          <a:p>
            <a:pPr>
              <a:buNone/>
            </a:pPr>
            <a:r>
              <a:rPr lang="en-US" dirty="0" smtClean="0"/>
              <a:t>they could say nothing </a:t>
            </a:r>
          </a:p>
          <a:p>
            <a:pPr>
              <a:buNone/>
            </a:pPr>
            <a:r>
              <a:rPr lang="en-US" dirty="0" smtClean="0"/>
              <a:t>against it.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199" y="2107244"/>
            <a:ext cx="4202723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“Uneducated” = not of letters/unschooled/illiterate.  John 7:15, “And the Jews marveled saying, ‘How does this Man know letters having never studied?’”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“Untrained” = private citizen, not public official; means ignorant; gives us the English word “</a:t>
            </a:r>
            <a:r>
              <a:rPr lang="en-US" sz="2000" b="1" dirty="0" smtClean="0">
                <a:solidFill>
                  <a:srgbClr val="0000FF"/>
                </a:solidFill>
              </a:rPr>
              <a:t>idiot.”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4:13-14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Now when they saw the</a:t>
            </a:r>
          </a:p>
          <a:p>
            <a:pPr>
              <a:buNone/>
            </a:pPr>
            <a:r>
              <a:rPr lang="en-US" dirty="0" smtClean="0"/>
              <a:t>boldness of Peter and John, </a:t>
            </a:r>
          </a:p>
          <a:p>
            <a:pPr>
              <a:buNone/>
            </a:pPr>
            <a:r>
              <a:rPr lang="en-US" dirty="0" smtClean="0"/>
              <a:t>and perceived that they were </a:t>
            </a:r>
          </a:p>
          <a:p>
            <a:pPr>
              <a:buNone/>
            </a:pPr>
            <a:r>
              <a:rPr lang="en-US" dirty="0" smtClean="0"/>
              <a:t>uneducated and untrained </a:t>
            </a:r>
          </a:p>
          <a:p>
            <a:pPr>
              <a:buNone/>
            </a:pPr>
            <a:r>
              <a:rPr lang="en-US" dirty="0" smtClean="0"/>
              <a:t>men, they marveled. And </a:t>
            </a:r>
          </a:p>
          <a:p>
            <a:pPr>
              <a:buNone/>
            </a:pPr>
            <a:r>
              <a:rPr lang="en-US" dirty="0" smtClean="0"/>
              <a:t>they </a:t>
            </a:r>
            <a:r>
              <a:rPr lang="en-US" b="1" u="sng" dirty="0" smtClean="0">
                <a:solidFill>
                  <a:srgbClr val="0000FF"/>
                </a:solidFill>
              </a:rPr>
              <a:t>realized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that they had </a:t>
            </a:r>
          </a:p>
          <a:p>
            <a:pPr>
              <a:buNone/>
            </a:pPr>
            <a:r>
              <a:rPr lang="en-US" dirty="0" smtClean="0"/>
              <a:t>been with Jesus. And seeing </a:t>
            </a:r>
          </a:p>
          <a:p>
            <a:pPr>
              <a:buNone/>
            </a:pPr>
            <a:r>
              <a:rPr lang="en-US" dirty="0" smtClean="0"/>
              <a:t>the man who had been </a:t>
            </a:r>
          </a:p>
          <a:p>
            <a:pPr>
              <a:buNone/>
            </a:pPr>
            <a:r>
              <a:rPr lang="en-US" dirty="0" smtClean="0"/>
              <a:t>healed standing with them, </a:t>
            </a:r>
          </a:p>
          <a:p>
            <a:pPr>
              <a:buNone/>
            </a:pPr>
            <a:r>
              <a:rPr lang="en-US" dirty="0" smtClean="0"/>
              <a:t>they could say nothing </a:t>
            </a:r>
          </a:p>
          <a:p>
            <a:pPr>
              <a:buNone/>
            </a:pPr>
            <a:r>
              <a:rPr lang="en-US" dirty="0" smtClean="0"/>
              <a:t>against it.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199" y="2108677"/>
            <a:ext cx="4202723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“Uneducated” = not of letters/unschooled/illiterate.  John 7:15, “And the Jews marveled saying, ‘How does this Man know letters having never studied?’”</a:t>
            </a:r>
          </a:p>
          <a:p>
            <a:r>
              <a:rPr lang="en-US" sz="2000" dirty="0" smtClean="0"/>
              <a:t>“Untrained” = private citizen, not public official; means ignorant; gives us the English word “</a:t>
            </a:r>
            <a:r>
              <a:rPr lang="en-US" sz="2000" dirty="0" smtClean="0"/>
              <a:t>idiot.”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“Realized” = a flash of </a:t>
            </a:r>
            <a:r>
              <a:rPr lang="en-US" sz="2000" b="1" dirty="0" smtClean="0">
                <a:solidFill>
                  <a:srgbClr val="0000FF"/>
                </a:solidFill>
              </a:rPr>
              <a:t>recognition.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t="14186" r="13500" b="13086"/>
          <a:stretch>
            <a:fillRect/>
          </a:stretch>
        </p:blipFill>
        <p:spPr>
          <a:xfrm>
            <a:off x="463559" y="467875"/>
            <a:ext cx="6182148" cy="2923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737047" y="3416062"/>
            <a:ext cx="588760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Calisto MT"/>
                <a:cs typeface="Calisto MT"/>
              </a:rPr>
              <a:t>So these Jewish religious leaders knew that (1) Jesus said God’s kingdom would come without them, (2) Peter said a sign of that kingdom was the healed man standing before them, (3) Jesus’ followers were uneducated </a:t>
            </a:r>
            <a:r>
              <a:rPr lang="en-US" sz="2600" i="1" dirty="0" smtClean="0">
                <a:solidFill>
                  <a:schemeClr val="bg1"/>
                </a:solidFill>
                <a:latin typeface="Calisto MT"/>
                <a:cs typeface="Calisto MT"/>
              </a:rPr>
              <a:t>and </a:t>
            </a:r>
            <a:r>
              <a:rPr lang="en-US" sz="2600" i="1" dirty="0" smtClean="0">
                <a:solidFill>
                  <a:schemeClr val="bg1"/>
                </a:solidFill>
                <a:latin typeface="Calisto MT"/>
                <a:cs typeface="Calisto MT"/>
              </a:rPr>
              <a:t>untrained, (4) they had been with Jesus and (5) they had unexplainable courage.</a:t>
            </a:r>
            <a:endParaRPr lang="en-US" sz="2600" i="1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healed a handicapped man miraculously through Peter and John in the Temple (the second installment).</a:t>
            </a:r>
            <a:r>
              <a:rPr lang="en-US" dirty="0" smtClean="0"/>
              <a:t> This </a:t>
            </a:r>
            <a:r>
              <a:rPr lang="en-US" dirty="0" smtClean="0"/>
              <a:t>healed man stood right next to them.</a:t>
            </a:r>
          </a:p>
          <a:p>
            <a:r>
              <a:rPr lang="en-US" dirty="0" smtClean="0"/>
              <a:t>Peter gave a second spontaneous talk in Solomon’s Colonnade.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from last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984" y="4221628"/>
            <a:ext cx="3488060" cy="2325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658044"/>
            <a:ext cx="7239000" cy="37976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00" b="1" i="1" dirty="0" smtClean="0"/>
              <a:t>What options do these </a:t>
            </a:r>
          </a:p>
          <a:p>
            <a:pPr algn="ctr">
              <a:buNone/>
            </a:pPr>
            <a:r>
              <a:rPr lang="en-US" sz="3800" b="1" i="1" dirty="0" smtClean="0"/>
              <a:t>leaders have at this point?  </a:t>
            </a:r>
          </a:p>
          <a:p>
            <a:pPr algn="ctr">
              <a:buNone/>
            </a:pPr>
            <a:endParaRPr lang="en-US" sz="3800" b="1" i="1" dirty="0" smtClean="0"/>
          </a:p>
          <a:p>
            <a:pPr algn="ctr">
              <a:buNone/>
            </a:pPr>
            <a:r>
              <a:rPr lang="en-US" sz="3800" b="1" i="1" dirty="0" smtClean="0"/>
              <a:t>What can they choose to do?</a:t>
            </a:r>
            <a:endParaRPr lang="en-US" sz="3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4186" r="13500" b="13086"/>
          <a:stretch>
            <a:fillRect/>
          </a:stretch>
        </p:blipFill>
        <p:spPr>
          <a:xfrm>
            <a:off x="463559" y="467875"/>
            <a:ext cx="4256190" cy="20129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4:15-17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072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/>
              <a:t>But when they had commanded them to go </a:t>
            </a:r>
          </a:p>
          <a:p>
            <a:pPr algn="ctr">
              <a:buNone/>
            </a:pPr>
            <a:r>
              <a:rPr lang="en-US" b="1" dirty="0" smtClean="0"/>
              <a:t>aside out of the council, they conferred among </a:t>
            </a:r>
          </a:p>
          <a:p>
            <a:pPr algn="ctr">
              <a:buNone/>
            </a:pPr>
            <a:r>
              <a:rPr lang="en-US" b="1" dirty="0" smtClean="0"/>
              <a:t>themselves, saying, “What shall we do to these </a:t>
            </a:r>
          </a:p>
          <a:p>
            <a:pPr algn="ctr">
              <a:buNone/>
            </a:pPr>
            <a:r>
              <a:rPr lang="en-US" b="1" dirty="0" smtClean="0"/>
              <a:t>men? For, indeed, that a notable miracle has been </a:t>
            </a:r>
          </a:p>
          <a:p>
            <a:pPr algn="ctr">
              <a:buNone/>
            </a:pPr>
            <a:r>
              <a:rPr lang="en-US" b="1" dirty="0" smtClean="0"/>
              <a:t>done through them is evident to all who dwell in </a:t>
            </a:r>
          </a:p>
          <a:p>
            <a:pPr algn="ctr">
              <a:buNone/>
            </a:pPr>
            <a:r>
              <a:rPr lang="en-US" b="1" dirty="0" smtClean="0"/>
              <a:t>Jerusalem, and we cannot deny it. But so that it </a:t>
            </a:r>
          </a:p>
          <a:p>
            <a:pPr algn="ctr">
              <a:buNone/>
            </a:pPr>
            <a:r>
              <a:rPr lang="en-US" b="1" dirty="0" smtClean="0"/>
              <a:t>spreads no further among the people, let us </a:t>
            </a:r>
          </a:p>
          <a:p>
            <a:pPr algn="ctr">
              <a:buNone/>
            </a:pPr>
            <a:r>
              <a:rPr lang="en-US" b="1" dirty="0" smtClean="0"/>
              <a:t>severely threaten them, that from now on they </a:t>
            </a:r>
          </a:p>
          <a:p>
            <a:pPr algn="ctr">
              <a:buNone/>
            </a:pPr>
            <a:r>
              <a:rPr lang="en-US" b="1" dirty="0" smtClean="0"/>
              <a:t>speak to no man in this name.”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Question: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Big Caslon"/>
                <a:cs typeface="Big Caslon"/>
              </a:rPr>
              <a:t>Who did the leaders fail to question?</a:t>
            </a:r>
            <a:endParaRPr lang="en-US" sz="4000" dirty="0">
              <a:latin typeface="Big Caslon"/>
              <a:cs typeface="Big Caslo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918" y="593416"/>
            <a:ext cx="1587500" cy="1016000"/>
          </a:xfrm>
          <a:prstGeom prst="rect">
            <a:avLst/>
          </a:prstGeom>
          <a:solidFill>
            <a:srgbClr val="8000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Answer: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Big Caslon"/>
                <a:cs typeface="Big Caslon"/>
              </a:rPr>
              <a:t>Who did the leaders fail to question?</a:t>
            </a:r>
          </a:p>
          <a:p>
            <a:pPr algn="ctr">
              <a:buNone/>
            </a:pPr>
            <a:endParaRPr lang="en-US" sz="4000" dirty="0" smtClean="0">
              <a:latin typeface="Arial Narrow"/>
              <a:cs typeface="Arial Narrow"/>
            </a:endParaRPr>
          </a:p>
          <a:p>
            <a:pPr>
              <a:buNone/>
            </a:pPr>
            <a:r>
              <a:rPr lang="en-US" sz="4400" i="1" dirty="0" smtClean="0">
                <a:solidFill>
                  <a:schemeClr val="accent2">
                    <a:lumMod val="75000"/>
                  </a:schemeClr>
                </a:solidFill>
                <a:latin typeface="Cooper Black"/>
                <a:cs typeface="Cooper Black"/>
              </a:rPr>
              <a:t>	   The </a:t>
            </a:r>
            <a:r>
              <a:rPr lang="en-US" sz="4400" i="1" dirty="0" smtClean="0">
                <a:solidFill>
                  <a:schemeClr val="accent2">
                    <a:lumMod val="75000"/>
                  </a:schemeClr>
                </a:solidFill>
                <a:latin typeface="Cooper Black"/>
                <a:cs typeface="Cooper Black"/>
              </a:rPr>
              <a:t>healed man!</a:t>
            </a:r>
            <a:endParaRPr lang="en-US" sz="4400" i="1" dirty="0" smtClean="0">
              <a:solidFill>
                <a:schemeClr val="accent2">
                  <a:lumMod val="75000"/>
                </a:schemeClr>
              </a:solidFill>
              <a:latin typeface="Cooper Black"/>
              <a:cs typeface="Cooper Black"/>
            </a:endParaRPr>
          </a:p>
          <a:p>
            <a:pPr algn="ctr">
              <a:buNone/>
            </a:pPr>
            <a:endParaRPr lang="en-US" sz="4400" dirty="0" smtClean="0"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50784"/>
          <a:stretch>
            <a:fillRect/>
          </a:stretch>
        </p:blipFill>
        <p:spPr>
          <a:xfrm>
            <a:off x="6214165" y="3394430"/>
            <a:ext cx="1178360" cy="119712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Question: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Big Caslon"/>
                <a:cs typeface="Big Caslon"/>
              </a:rPr>
              <a:t>Why didn’t they question</a:t>
            </a:r>
            <a:r>
              <a:rPr lang="en-US" sz="4000" dirty="0" smtClean="0">
                <a:latin typeface="Big Caslon"/>
                <a:cs typeface="Big Caslon"/>
              </a:rPr>
              <a:t> the healed man?</a:t>
            </a:r>
            <a:endParaRPr lang="en-US" sz="4000" dirty="0" smtClean="0">
              <a:latin typeface="Big Caslon"/>
              <a:cs typeface="Big Caslon"/>
            </a:endParaRPr>
          </a:p>
          <a:p>
            <a:pPr algn="ctr">
              <a:buNone/>
            </a:pPr>
            <a:endParaRPr lang="en-US" sz="4000" dirty="0" smtClean="0">
              <a:latin typeface="Arial Narrow"/>
              <a:cs typeface="Arial Narrow"/>
            </a:endParaRPr>
          </a:p>
          <a:p>
            <a:pPr algn="ctr">
              <a:buNone/>
            </a:pPr>
            <a:endParaRPr lang="en-US" sz="4400" dirty="0" smtClean="0">
              <a:latin typeface="Arial Narrow"/>
              <a:cs typeface="Arial Narr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767" y="593416"/>
            <a:ext cx="1587500" cy="1016000"/>
          </a:xfrm>
          <a:prstGeom prst="rect">
            <a:avLst/>
          </a:prstGeom>
          <a:solidFill>
            <a:srgbClr val="8000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Answer: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Big Caslon"/>
                <a:cs typeface="Big Caslon"/>
              </a:rPr>
              <a:t>Why didn’t they question</a:t>
            </a:r>
            <a:r>
              <a:rPr lang="en-US" sz="4000" dirty="0" smtClean="0">
                <a:latin typeface="Big Caslon"/>
                <a:cs typeface="Big Caslon"/>
              </a:rPr>
              <a:t> the healed man?</a:t>
            </a:r>
          </a:p>
          <a:p>
            <a:pPr algn="ctr">
              <a:buNone/>
            </a:pPr>
            <a:endParaRPr lang="en-US" sz="4000" dirty="0" smtClean="0">
              <a:latin typeface="Big Caslon"/>
              <a:cs typeface="Big Caslon"/>
            </a:endParaRPr>
          </a:p>
          <a:p>
            <a:pPr algn="ctr">
              <a:buNone/>
            </a:pPr>
            <a:r>
              <a:rPr lang="en-US" sz="4000" i="1" dirty="0" smtClean="0">
                <a:ln>
                  <a:solidFill>
                    <a:srgbClr val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Calisto MT"/>
                <a:cs typeface="Calisto MT"/>
              </a:rPr>
              <a:t>His testimony could not be countered, thus destroying any basis to condemn Peter and John.</a:t>
            </a:r>
          </a:p>
          <a:p>
            <a:pPr algn="ctr">
              <a:buNone/>
            </a:pPr>
            <a:endParaRPr lang="en-US" sz="4000" dirty="0" smtClean="0">
              <a:latin typeface="Arial Narrow"/>
              <a:cs typeface="Arial Narrow"/>
            </a:endParaRPr>
          </a:p>
          <a:p>
            <a:pPr algn="ctr">
              <a:buNone/>
            </a:pPr>
            <a:endParaRPr lang="en-US" sz="4400" dirty="0" smtClean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What about these?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Have Peter and John broken any of God’s laws?</a:t>
            </a:r>
          </a:p>
          <a:p>
            <a:r>
              <a:rPr lang="en-US" i="1" dirty="0" smtClean="0"/>
              <a:t>Have they done anything immoral or unethical?</a:t>
            </a:r>
          </a:p>
          <a:p>
            <a:r>
              <a:rPr lang="en-US" i="1" dirty="0" smtClean="0"/>
              <a:t>Have they made themselves dangerous to society?</a:t>
            </a:r>
          </a:p>
          <a:p>
            <a:r>
              <a:rPr lang="en-US" i="1" dirty="0" smtClean="0"/>
              <a:t>Is there any ground to sanction them?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What about these?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Have Peter and John broken any of God’s laws?</a:t>
            </a:r>
          </a:p>
          <a:p>
            <a:r>
              <a:rPr lang="en-US" i="1" dirty="0" smtClean="0"/>
              <a:t>Have they done anything immoral or unethical?</a:t>
            </a:r>
          </a:p>
          <a:p>
            <a:r>
              <a:rPr lang="en-US" i="1" dirty="0" smtClean="0"/>
              <a:t>Have they made themselves dangerous to society?</a:t>
            </a:r>
          </a:p>
          <a:p>
            <a:r>
              <a:rPr lang="en-US" i="1" dirty="0" smtClean="0"/>
              <a:t>Is there any ground to sanction them?</a:t>
            </a:r>
          </a:p>
          <a:p>
            <a:endParaRPr lang="en-US" i="1" dirty="0" smtClean="0"/>
          </a:p>
          <a:p>
            <a:pPr algn="ctr">
              <a:buNone/>
            </a:pPr>
            <a:r>
              <a:rPr lang="en-US" sz="4400" b="1" i="1" u="sng" dirty="0" smtClean="0">
                <a:ln>
                  <a:solidFill>
                    <a:srgbClr val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sto MT"/>
                <a:cs typeface="Calisto MT"/>
              </a:rPr>
              <a:t>NO</a:t>
            </a:r>
            <a:r>
              <a:rPr lang="en-US" sz="4400" b="1" dirty="0" smtClean="0">
                <a:ln>
                  <a:solidFill>
                    <a:srgbClr val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sto MT"/>
                <a:cs typeface="Calisto MT"/>
              </a:rPr>
              <a:t> </a:t>
            </a:r>
            <a:r>
              <a:rPr lang="en-US" sz="4400" b="1" i="1" dirty="0" smtClean="0">
                <a:ln>
                  <a:solidFill>
                    <a:srgbClr val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sto MT"/>
                <a:cs typeface="Calisto MT"/>
              </a:rPr>
              <a:t>to all of the above! </a:t>
            </a:r>
            <a:endParaRPr lang="en-US" sz="4400" b="1" i="1" dirty="0">
              <a:ln>
                <a:solidFill>
                  <a:srgbClr val="000000"/>
                </a:solidFill>
              </a:ln>
              <a:latin typeface="Calisto MT"/>
              <a:cs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So they called them and commanded </a:t>
            </a:r>
          </a:p>
          <a:p>
            <a:pPr algn="ctr">
              <a:buNone/>
            </a:pPr>
            <a:r>
              <a:rPr lang="en-US" b="1" dirty="0" smtClean="0"/>
              <a:t>them not to speak at all nor teach in </a:t>
            </a:r>
          </a:p>
          <a:p>
            <a:pPr algn="ctr">
              <a:buNone/>
            </a:pPr>
            <a:r>
              <a:rPr lang="en-US" b="1" dirty="0" smtClean="0"/>
              <a:t>the name of Jesus.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60695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i="1" dirty="0" smtClean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Where do we see today man </a:t>
            </a:r>
          </a:p>
          <a:p>
            <a:pPr algn="ctr">
              <a:buNone/>
            </a:pPr>
            <a:r>
              <a:rPr lang="en-US" sz="4400" b="1" i="1" dirty="0" smtClean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adding his laws to God’s laws </a:t>
            </a:r>
          </a:p>
          <a:p>
            <a:pPr algn="ctr">
              <a:buNone/>
            </a:pPr>
            <a:r>
              <a:rPr lang="en-US" sz="4400" b="1" i="1" dirty="0" smtClean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and/or replacing God’s laws </a:t>
            </a:r>
          </a:p>
          <a:p>
            <a:pPr algn="ctr">
              <a:buNone/>
            </a:pPr>
            <a:r>
              <a:rPr lang="en-US" sz="4400" b="1" i="1" dirty="0" smtClean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with man’s laws?</a:t>
            </a:r>
            <a:endParaRPr lang="en-US" sz="4400" b="1" i="1" dirty="0">
              <a:ln w="28575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10741"/>
          <a:stretch>
            <a:fillRect/>
          </a:stretch>
        </p:blipFill>
        <p:spPr>
          <a:xfrm>
            <a:off x="6660578" y="4144580"/>
            <a:ext cx="2220028" cy="1981583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39700">
              <a:schemeClr val="accent4">
                <a:alpha val="75000"/>
              </a:schemeClr>
            </a:glo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healed a handicapped man miraculously through Peter and John in the Temple (the second installment).</a:t>
            </a:r>
            <a:r>
              <a:rPr lang="en-US" dirty="0" smtClean="0"/>
              <a:t> This </a:t>
            </a:r>
            <a:r>
              <a:rPr lang="en-US" dirty="0" smtClean="0"/>
              <a:t>healed man stood right next to them.</a:t>
            </a:r>
          </a:p>
          <a:p>
            <a:r>
              <a:rPr lang="en-US" dirty="0" smtClean="0"/>
              <a:t>Peter gave a second spontaneous talk in Solomon’s Colonnade.</a:t>
            </a:r>
          </a:p>
          <a:p>
            <a:r>
              <a:rPr lang="en-US" dirty="0" smtClean="0"/>
              <a:t>The Temple leaders detained them because their teaching of Jesus’ resurrection “greatly disturbed” them (Acts 4:2).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from last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1563" b="15206"/>
          <a:stretch>
            <a:fillRect/>
          </a:stretch>
        </p:blipFill>
        <p:spPr>
          <a:xfrm>
            <a:off x="4788061" y="5440069"/>
            <a:ext cx="2462784" cy="1350902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4:19-20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But Peter and John answered and said to them, </a:t>
            </a:r>
          </a:p>
          <a:p>
            <a:pPr algn="ctr">
              <a:buNone/>
            </a:pPr>
            <a:r>
              <a:rPr lang="en-US" b="1" dirty="0" smtClean="0"/>
              <a:t>“Whether it is right in the sight of God to listen </a:t>
            </a:r>
          </a:p>
          <a:p>
            <a:pPr algn="ctr">
              <a:buNone/>
            </a:pPr>
            <a:r>
              <a:rPr lang="en-US" b="1" dirty="0" smtClean="0"/>
              <a:t>to you more than to God, you judge. For we </a:t>
            </a:r>
          </a:p>
          <a:p>
            <a:pPr algn="ctr">
              <a:buNone/>
            </a:pPr>
            <a:r>
              <a:rPr lang="en-US" b="1" dirty="0" smtClean="0"/>
              <a:t>cannot but speak the things which we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		have </a:t>
            </a:r>
            <a:r>
              <a:rPr lang="en-US" b="1" dirty="0" smtClean="0"/>
              <a:t>seen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			  and </a:t>
            </a:r>
            <a:r>
              <a:rPr lang="en-US" b="1" dirty="0" smtClean="0"/>
              <a:t>heard.”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4026059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4:21-22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17" y="1600200"/>
            <a:ext cx="8552873" cy="4690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So when they had further threatened them, they 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 let </a:t>
            </a:r>
            <a:r>
              <a:rPr lang="en-US" b="1" dirty="0" smtClean="0"/>
              <a:t>them go, finding no way of punishing them, </a:t>
            </a:r>
          </a:p>
          <a:p>
            <a:pPr algn="ctr">
              <a:buNone/>
            </a:pPr>
            <a:r>
              <a:rPr lang="en-US" b="1" dirty="0" smtClean="0"/>
              <a:t>because of the people, since they all glorified 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 God </a:t>
            </a:r>
            <a:r>
              <a:rPr lang="en-US" b="1" dirty="0" smtClean="0"/>
              <a:t>for what had been done. For the man was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over </a:t>
            </a:r>
            <a:r>
              <a:rPr lang="en-US" b="1" dirty="0" smtClean="0"/>
              <a:t>forty years old on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	whom </a:t>
            </a:r>
            <a:r>
              <a:rPr lang="en-US" b="1" dirty="0" smtClean="0"/>
              <a:t>this miracle of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healing </a:t>
            </a:r>
            <a:r>
              <a:rPr lang="en-US" b="1" dirty="0" smtClean="0"/>
              <a:t>had been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	performed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051" y="4144580"/>
            <a:ext cx="3454400" cy="2146300"/>
          </a:xfrm>
          <a:prstGeom prst="rect">
            <a:avLst/>
          </a:prstGeom>
          <a:ln>
            <a:solidFill>
              <a:srgbClr val="000000"/>
            </a:solidFill>
          </a:ln>
          <a:effectLst>
            <a:glow rad="101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4:23-24a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And being let go, they went to their own </a:t>
            </a:r>
          </a:p>
          <a:p>
            <a:pPr algn="ctr">
              <a:buNone/>
            </a:pPr>
            <a:r>
              <a:rPr lang="en-US" b="1" dirty="0" smtClean="0"/>
              <a:t>companions and reported all that the chief </a:t>
            </a:r>
          </a:p>
          <a:p>
            <a:pPr algn="ctr">
              <a:buNone/>
            </a:pPr>
            <a:r>
              <a:rPr lang="en-US" b="1" dirty="0" smtClean="0"/>
              <a:t>priests and elders had said to them. So when </a:t>
            </a:r>
          </a:p>
          <a:p>
            <a:pPr algn="ctr">
              <a:buNone/>
            </a:pPr>
            <a:r>
              <a:rPr lang="en-US" b="1" dirty="0" smtClean="0"/>
              <a:t>they heard that, they raised their voice </a:t>
            </a:r>
          </a:p>
          <a:p>
            <a:pPr algn="ctr">
              <a:buNone/>
            </a:pPr>
            <a:r>
              <a:rPr lang="en-US" b="1" dirty="0" smtClean="0"/>
              <a:t>to God with one accord and said: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4:23-24a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9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And being let go, they went to their own </a:t>
            </a:r>
          </a:p>
          <a:p>
            <a:pPr algn="ctr">
              <a:buNone/>
            </a:pPr>
            <a:r>
              <a:rPr lang="en-US" b="1" dirty="0" smtClean="0"/>
              <a:t>companions and reported all that the chief </a:t>
            </a:r>
          </a:p>
          <a:p>
            <a:pPr algn="ctr">
              <a:buNone/>
            </a:pPr>
            <a:r>
              <a:rPr lang="en-US" b="1" dirty="0" smtClean="0"/>
              <a:t>priests and elders had said to them. So when </a:t>
            </a:r>
          </a:p>
          <a:p>
            <a:pPr algn="ctr">
              <a:buNone/>
            </a:pPr>
            <a:r>
              <a:rPr lang="en-US" b="1" dirty="0" smtClean="0"/>
              <a:t>they heard that, they raised their voice </a:t>
            </a:r>
          </a:p>
          <a:p>
            <a:pPr algn="ctr">
              <a:buNone/>
            </a:pPr>
            <a:r>
              <a:rPr lang="en-US" b="1" dirty="0" smtClean="0"/>
              <a:t>to God with one accord and said:</a:t>
            </a:r>
            <a:endParaRPr lang="en-US" b="1" dirty="0" smtClean="0"/>
          </a:p>
          <a:p>
            <a:pPr algn="ctr">
              <a:buNone/>
            </a:pPr>
            <a:r>
              <a:rPr lang="en-US" sz="30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sto MT"/>
                <a:cs typeface="Calisto MT"/>
              </a:rPr>
              <a:t>(3</a:t>
            </a:r>
            <a:r>
              <a:rPr lang="en-US" sz="3000" b="1" i="1" baseline="30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sto MT"/>
                <a:cs typeface="Calisto MT"/>
              </a:rPr>
              <a:t>rd</a:t>
            </a:r>
            <a:r>
              <a:rPr lang="en-US" sz="30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sto MT"/>
                <a:cs typeface="Calisto MT"/>
              </a:rPr>
              <a:t> </a:t>
            </a:r>
            <a:r>
              <a:rPr lang="en-US" sz="30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sto MT"/>
                <a:cs typeface="Calisto MT"/>
              </a:rPr>
              <a:t>Kingdom Installment – </a:t>
            </a:r>
          </a:p>
          <a:p>
            <a:pPr algn="ctr">
              <a:buNone/>
            </a:pPr>
            <a:r>
              <a:rPr lang="en-US" sz="30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sto MT"/>
                <a:cs typeface="Calisto MT"/>
              </a:rPr>
              <a:t>God’s authority reigns</a:t>
            </a:r>
          </a:p>
          <a:p>
            <a:pPr algn="ctr">
              <a:buNone/>
            </a:pPr>
            <a:r>
              <a:rPr lang="en-US" sz="30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sto MT"/>
                <a:cs typeface="Calisto MT"/>
              </a:rPr>
              <a:t>over man’s </a:t>
            </a:r>
            <a:r>
              <a:rPr lang="en-US" sz="30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sto MT"/>
                <a:cs typeface="Calisto MT"/>
              </a:rPr>
              <a:t>authority)</a:t>
            </a:r>
            <a:endParaRPr lang="en-US" sz="3000" b="1" i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listo MT"/>
              <a:cs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4:24b-26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dirty="0" smtClean="0"/>
              <a:t>“</a:t>
            </a:r>
            <a:r>
              <a:rPr lang="en-US" b="1" u="sng" dirty="0" smtClean="0"/>
              <a:t>Lord</a:t>
            </a:r>
            <a:r>
              <a:rPr lang="en-US" b="1" dirty="0" smtClean="0"/>
              <a:t>, you are God, who made heaven and earth </a:t>
            </a:r>
          </a:p>
          <a:p>
            <a:pPr algn="ctr">
              <a:buNone/>
            </a:pPr>
            <a:r>
              <a:rPr lang="en-US" b="1" dirty="0" smtClean="0"/>
              <a:t>and the sea, and all that is in them, who by the </a:t>
            </a:r>
          </a:p>
          <a:p>
            <a:pPr algn="ctr">
              <a:buNone/>
            </a:pPr>
            <a:r>
              <a:rPr lang="en-US" b="1" dirty="0" smtClean="0"/>
              <a:t>mouth of your servant David have said:</a:t>
            </a:r>
          </a:p>
          <a:p>
            <a:endParaRPr lang="en-US" sz="1081" b="1" dirty="0" smtClean="0"/>
          </a:p>
          <a:p>
            <a:pPr algn="ctr">
              <a:buNone/>
            </a:pPr>
            <a:r>
              <a:rPr lang="en-US" b="1" dirty="0" smtClean="0"/>
              <a:t>​</a:t>
            </a:r>
            <a:r>
              <a:rPr lang="en-US" b="1" i="1" dirty="0" smtClean="0"/>
              <a:t>‘​Why did the nations rage,</a:t>
            </a:r>
          </a:p>
          <a:p>
            <a:pPr algn="ctr">
              <a:buNone/>
            </a:pPr>
            <a:r>
              <a:rPr lang="en-US" b="1" i="1" dirty="0" smtClean="0"/>
              <a:t>​​and the people plot vain things?</a:t>
            </a:r>
          </a:p>
          <a:p>
            <a:pPr algn="ctr">
              <a:buNone/>
            </a:pPr>
            <a:r>
              <a:rPr lang="en-US" b="1" i="1" dirty="0" smtClean="0"/>
              <a:t>The kings of the earth took their stand,</a:t>
            </a:r>
          </a:p>
          <a:p>
            <a:pPr algn="ctr">
              <a:buNone/>
            </a:pPr>
            <a:r>
              <a:rPr lang="en-US" b="1" i="1" dirty="0" smtClean="0"/>
              <a:t>​​and the rulers were gathered together</a:t>
            </a:r>
          </a:p>
          <a:p>
            <a:pPr algn="ctr">
              <a:buNone/>
            </a:pPr>
            <a:r>
              <a:rPr lang="en-US" b="1" i="1" dirty="0" smtClean="0"/>
              <a:t>​​against the LORD and against his Christ.’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4:24b-26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dirty="0" smtClean="0"/>
              <a:t>“</a:t>
            </a:r>
            <a:r>
              <a:rPr lang="en-US" b="1" u="sng" dirty="0" smtClean="0"/>
              <a:t>Lord</a:t>
            </a:r>
            <a:r>
              <a:rPr lang="en-US" b="1" dirty="0" smtClean="0"/>
              <a:t>, you are God, who made heaven and earth </a:t>
            </a:r>
          </a:p>
          <a:p>
            <a:pPr algn="ctr">
              <a:buNone/>
            </a:pPr>
            <a:r>
              <a:rPr lang="en-US" b="1" dirty="0" smtClean="0"/>
              <a:t>and the sea, and all that is in them, who by the </a:t>
            </a:r>
          </a:p>
          <a:p>
            <a:pPr algn="ctr">
              <a:buNone/>
            </a:pPr>
            <a:r>
              <a:rPr lang="en-US" b="1" dirty="0" smtClean="0"/>
              <a:t>mouth of your servant David have said:</a:t>
            </a:r>
          </a:p>
          <a:p>
            <a:endParaRPr lang="en-US" sz="1081" b="1" dirty="0" smtClean="0"/>
          </a:p>
          <a:p>
            <a:pPr algn="ctr">
              <a:buNone/>
            </a:pPr>
            <a:r>
              <a:rPr lang="en-US" b="1" dirty="0" smtClean="0"/>
              <a:t>​</a:t>
            </a:r>
            <a:r>
              <a:rPr lang="en-US" b="1" i="1" dirty="0" smtClean="0"/>
              <a:t>‘​Why did the nations rage,</a:t>
            </a:r>
          </a:p>
          <a:p>
            <a:pPr algn="ctr">
              <a:buNone/>
            </a:pPr>
            <a:r>
              <a:rPr lang="en-US" b="1" i="1" dirty="0" smtClean="0"/>
              <a:t>​​and the people plot vain things?</a:t>
            </a:r>
          </a:p>
          <a:p>
            <a:pPr algn="ctr">
              <a:buNone/>
            </a:pPr>
            <a:r>
              <a:rPr lang="en-US" b="1" i="1" dirty="0" smtClean="0"/>
              <a:t>The kings of the earth took their stand,</a:t>
            </a:r>
          </a:p>
          <a:p>
            <a:pPr algn="ctr">
              <a:buNone/>
            </a:pPr>
            <a:r>
              <a:rPr lang="en-US" b="1" i="1" dirty="0" smtClean="0"/>
              <a:t>​​and the rulers were gathered together</a:t>
            </a:r>
          </a:p>
          <a:p>
            <a:pPr algn="ctr">
              <a:buNone/>
            </a:pPr>
            <a:r>
              <a:rPr lang="en-US" b="1" i="1" dirty="0" smtClean="0"/>
              <a:t>​​against the LORD and against his Christ.’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7768093" y="3603127"/>
            <a:ext cx="285519" cy="2549753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53612" y="3967392"/>
            <a:ext cx="10313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0000FF"/>
                </a:solidFill>
              </a:rPr>
              <a:t>This is from the second psalm.</a:t>
            </a:r>
            <a:endParaRPr lang="en-US" sz="22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they pray Psalm 2?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Acts 4:26 (Psalm 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‘​Why did the nations rage,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and the people plot vain </a:t>
            </a:r>
          </a:p>
          <a:p>
            <a:pPr>
              <a:buNone/>
            </a:pPr>
            <a:r>
              <a:rPr lang="en-US" i="1" dirty="0" smtClean="0"/>
              <a:t>things? The kings of the earth </a:t>
            </a:r>
          </a:p>
          <a:p>
            <a:pPr>
              <a:buNone/>
            </a:pPr>
            <a:r>
              <a:rPr lang="en-US" i="1" dirty="0" smtClean="0"/>
              <a:t>took their stand, and the rulers </a:t>
            </a:r>
          </a:p>
          <a:p>
            <a:pPr>
              <a:buNone/>
            </a:pPr>
            <a:r>
              <a:rPr lang="en-US" i="1" dirty="0" smtClean="0"/>
              <a:t>were gathered together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</a:t>
            </a:r>
            <a:r>
              <a:rPr lang="en-US" i="1" dirty="0" smtClean="0"/>
              <a:t>gainst the LORD and against </a:t>
            </a:r>
          </a:p>
          <a:p>
            <a:pPr>
              <a:buNone/>
            </a:pPr>
            <a:r>
              <a:rPr lang="en-US" i="1" dirty="0" smtClean="0"/>
              <a:t>his Christ.’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Acts 4:27 (answer)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“For truly against your holy </a:t>
            </a:r>
          </a:p>
          <a:p>
            <a:pPr>
              <a:buNone/>
            </a:pPr>
            <a:r>
              <a:rPr lang="en-US" dirty="0" smtClean="0"/>
              <a:t>Servant Jesus, whom You </a:t>
            </a:r>
          </a:p>
          <a:p>
            <a:pPr>
              <a:buNone/>
            </a:pPr>
            <a:r>
              <a:rPr lang="en-US" dirty="0" smtClean="0"/>
              <a:t>anointed, both Herod and </a:t>
            </a:r>
          </a:p>
          <a:p>
            <a:pPr>
              <a:buNone/>
            </a:pPr>
            <a:r>
              <a:rPr lang="en-US" dirty="0" smtClean="0"/>
              <a:t>Pontius Pilate, with the </a:t>
            </a:r>
          </a:p>
          <a:p>
            <a:pPr>
              <a:buNone/>
            </a:pPr>
            <a:r>
              <a:rPr lang="en-US" dirty="0" smtClean="0"/>
              <a:t>Gentiles and the people of </a:t>
            </a:r>
          </a:p>
          <a:p>
            <a:pPr>
              <a:buNone/>
            </a:pPr>
            <a:r>
              <a:rPr lang="en-US" dirty="0" smtClean="0"/>
              <a:t>Israel, were gathered </a:t>
            </a:r>
          </a:p>
          <a:p>
            <a:pPr>
              <a:buNone/>
            </a:pPr>
            <a:r>
              <a:rPr lang="en-US" dirty="0" smtClean="0"/>
              <a:t>together…”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they pray Psalm 2?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Acts 4:26 (Psalm 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‘​Why did the </a:t>
            </a:r>
            <a:r>
              <a:rPr lang="en-US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nations</a:t>
            </a:r>
            <a:r>
              <a:rPr lang="en-US" b="1" i="1" dirty="0" smtClean="0"/>
              <a:t> </a:t>
            </a:r>
            <a:r>
              <a:rPr lang="en-US" i="1" dirty="0" smtClean="0"/>
              <a:t>rage,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and the people plot vain </a:t>
            </a:r>
          </a:p>
          <a:p>
            <a:pPr>
              <a:buNone/>
            </a:pPr>
            <a:r>
              <a:rPr lang="en-US" i="1" dirty="0" smtClean="0"/>
              <a:t>things? The kings of the earth </a:t>
            </a:r>
          </a:p>
          <a:p>
            <a:pPr>
              <a:buNone/>
            </a:pPr>
            <a:r>
              <a:rPr lang="en-US" i="1" dirty="0" smtClean="0"/>
              <a:t>took their stand, and the rulers </a:t>
            </a:r>
          </a:p>
          <a:p>
            <a:pPr>
              <a:buNone/>
            </a:pPr>
            <a:r>
              <a:rPr lang="en-US" i="1" dirty="0" smtClean="0"/>
              <a:t>were gathered together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</a:t>
            </a:r>
            <a:r>
              <a:rPr lang="en-US" i="1" dirty="0" smtClean="0"/>
              <a:t>gainst the LORD and against </a:t>
            </a:r>
          </a:p>
          <a:p>
            <a:pPr>
              <a:buNone/>
            </a:pPr>
            <a:r>
              <a:rPr lang="en-US" i="1" dirty="0" smtClean="0"/>
              <a:t>his Christ.’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Acts 4:27 (answer)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“For truly against your holy </a:t>
            </a:r>
          </a:p>
          <a:p>
            <a:pPr>
              <a:buNone/>
            </a:pPr>
            <a:r>
              <a:rPr lang="en-US" dirty="0" smtClean="0"/>
              <a:t>Servant Jesus, whom You </a:t>
            </a:r>
          </a:p>
          <a:p>
            <a:pPr>
              <a:buNone/>
            </a:pPr>
            <a:r>
              <a:rPr lang="en-US" dirty="0" smtClean="0"/>
              <a:t>anointed, both Herod and </a:t>
            </a:r>
          </a:p>
          <a:p>
            <a:pPr>
              <a:buNone/>
            </a:pPr>
            <a:r>
              <a:rPr lang="en-US" dirty="0" smtClean="0"/>
              <a:t>Pontius Pilate, with the </a:t>
            </a:r>
          </a:p>
          <a:p>
            <a:pPr>
              <a:buNone/>
            </a:pPr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Gentiles</a:t>
            </a:r>
            <a:r>
              <a:rPr lang="en-US" b="1" dirty="0" smtClean="0"/>
              <a:t> </a:t>
            </a:r>
            <a:r>
              <a:rPr lang="en-US" dirty="0" smtClean="0"/>
              <a:t>and the people of </a:t>
            </a:r>
          </a:p>
          <a:p>
            <a:pPr>
              <a:buNone/>
            </a:pPr>
            <a:r>
              <a:rPr lang="en-US" dirty="0" smtClean="0"/>
              <a:t>Israel, were gathered </a:t>
            </a:r>
          </a:p>
          <a:p>
            <a:pPr>
              <a:buNone/>
            </a:pPr>
            <a:r>
              <a:rPr lang="en-US" dirty="0" smtClean="0"/>
              <a:t>together…”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42077" y="2596447"/>
            <a:ext cx="1502947" cy="149577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they pray Psalm 2?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Acts 4:26 (Psalm 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‘​Why did the nations rage,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and the </a:t>
            </a:r>
            <a:r>
              <a:rPr lang="en-US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people</a:t>
            </a:r>
            <a:r>
              <a:rPr lang="en-US" b="1" i="1" dirty="0" smtClean="0"/>
              <a:t> </a:t>
            </a:r>
            <a:r>
              <a:rPr lang="en-US" i="1" dirty="0" smtClean="0"/>
              <a:t>plot vain </a:t>
            </a:r>
          </a:p>
          <a:p>
            <a:pPr>
              <a:buNone/>
            </a:pPr>
            <a:r>
              <a:rPr lang="en-US" i="1" dirty="0" smtClean="0"/>
              <a:t>things? The kings of the earth </a:t>
            </a:r>
          </a:p>
          <a:p>
            <a:pPr>
              <a:buNone/>
            </a:pPr>
            <a:r>
              <a:rPr lang="en-US" i="1" dirty="0" smtClean="0"/>
              <a:t>took their stand, and the rulers </a:t>
            </a:r>
          </a:p>
          <a:p>
            <a:pPr>
              <a:buNone/>
            </a:pPr>
            <a:r>
              <a:rPr lang="en-US" i="1" dirty="0" smtClean="0"/>
              <a:t>were gathered together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</a:t>
            </a:r>
            <a:r>
              <a:rPr lang="en-US" i="1" dirty="0" smtClean="0"/>
              <a:t>gainst the LORD and against </a:t>
            </a:r>
          </a:p>
          <a:p>
            <a:pPr>
              <a:buNone/>
            </a:pPr>
            <a:r>
              <a:rPr lang="en-US" i="1" dirty="0" smtClean="0"/>
              <a:t>his Christ.’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Acts 4:27 (answer)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“For truly against your holy </a:t>
            </a:r>
          </a:p>
          <a:p>
            <a:pPr>
              <a:buNone/>
            </a:pPr>
            <a:r>
              <a:rPr lang="en-US" dirty="0" smtClean="0"/>
              <a:t>Servant Jesus, whom You </a:t>
            </a:r>
          </a:p>
          <a:p>
            <a:pPr>
              <a:buNone/>
            </a:pPr>
            <a:r>
              <a:rPr lang="en-US" dirty="0" smtClean="0"/>
              <a:t>anointed, both Herod and </a:t>
            </a:r>
          </a:p>
          <a:p>
            <a:pPr>
              <a:buNone/>
            </a:pPr>
            <a:r>
              <a:rPr lang="en-US" dirty="0" smtClean="0"/>
              <a:t>Pontius Pilate, with the </a:t>
            </a:r>
          </a:p>
          <a:p>
            <a:pPr>
              <a:buNone/>
            </a:pPr>
            <a:r>
              <a:rPr lang="en-US" dirty="0" smtClean="0"/>
              <a:t>Gentiles and the </a:t>
            </a:r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people of </a:t>
            </a:r>
          </a:p>
          <a:p>
            <a:pPr>
              <a:buNone/>
            </a:pPr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Israel</a:t>
            </a:r>
            <a:r>
              <a:rPr lang="en-US" dirty="0" smtClean="0"/>
              <a:t>, were gathered </a:t>
            </a:r>
          </a:p>
          <a:p>
            <a:pPr>
              <a:buNone/>
            </a:pPr>
            <a:r>
              <a:rPr lang="en-US" dirty="0" smtClean="0"/>
              <a:t>together…”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07261" y="3038593"/>
            <a:ext cx="4475480" cy="102540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they pray Psalm 2?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Acts 4:26 (Psalm 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‘​Why did the nations rage,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and the people plot vain </a:t>
            </a:r>
          </a:p>
          <a:p>
            <a:pPr>
              <a:buNone/>
            </a:pPr>
            <a:r>
              <a:rPr lang="en-US" i="1" dirty="0" smtClean="0"/>
              <a:t>things? The </a:t>
            </a:r>
            <a:r>
              <a:rPr lang="en-US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kings of the earth </a:t>
            </a:r>
          </a:p>
          <a:p>
            <a:pPr>
              <a:buNone/>
            </a:pPr>
            <a:r>
              <a:rPr lang="en-US" i="1" dirty="0" smtClean="0"/>
              <a:t>took their stand, and the rulers </a:t>
            </a:r>
          </a:p>
          <a:p>
            <a:pPr>
              <a:buNone/>
            </a:pPr>
            <a:r>
              <a:rPr lang="en-US" i="1" dirty="0" smtClean="0"/>
              <a:t>were gathered together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</a:t>
            </a:r>
            <a:r>
              <a:rPr lang="en-US" i="1" dirty="0" smtClean="0"/>
              <a:t>gainst the LORD and against </a:t>
            </a:r>
          </a:p>
          <a:p>
            <a:pPr>
              <a:buNone/>
            </a:pPr>
            <a:r>
              <a:rPr lang="en-US" i="1" dirty="0" smtClean="0"/>
              <a:t>his Christ.’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Acts 4:27 (answer)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“For truly against your holy </a:t>
            </a:r>
          </a:p>
          <a:p>
            <a:pPr>
              <a:buNone/>
            </a:pPr>
            <a:r>
              <a:rPr lang="en-US" dirty="0" smtClean="0"/>
              <a:t>Servant Jesus, whom You </a:t>
            </a:r>
          </a:p>
          <a:p>
            <a:pPr>
              <a:buNone/>
            </a:pPr>
            <a:r>
              <a:rPr lang="en-US" dirty="0" smtClean="0"/>
              <a:t>anointed, both </a:t>
            </a:r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Herod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</a:p>
          <a:p>
            <a:pPr>
              <a:buNone/>
            </a:pPr>
            <a:r>
              <a:rPr lang="en-US" dirty="0" smtClean="0"/>
              <a:t>Pontius Pilate, with the </a:t>
            </a:r>
          </a:p>
          <a:p>
            <a:pPr>
              <a:buNone/>
            </a:pPr>
            <a:r>
              <a:rPr lang="en-US" dirty="0" smtClean="0"/>
              <a:t>Gentiles and the people of </a:t>
            </a:r>
          </a:p>
          <a:p>
            <a:pPr>
              <a:buNone/>
            </a:pPr>
            <a:r>
              <a:rPr lang="en-US" dirty="0" smtClean="0"/>
              <a:t>Israel, were gathered </a:t>
            </a:r>
          </a:p>
          <a:p>
            <a:pPr>
              <a:buNone/>
            </a:pPr>
            <a:r>
              <a:rPr lang="en-US" dirty="0" smtClean="0"/>
              <a:t>together…”</a:t>
            </a:r>
          </a:p>
          <a:p>
            <a:pPr>
              <a:buNone/>
            </a:pPr>
            <a:r>
              <a:rPr lang="en-US" b="1" i="1" dirty="0" smtClean="0"/>
              <a:t>Mark 6:14, “King Herod”</a:t>
            </a:r>
            <a:endParaRPr lang="en-US" b="1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13483" y="3151481"/>
            <a:ext cx="2537554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4:5-6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And it came to pass, on the next day, that their </a:t>
            </a:r>
          </a:p>
          <a:p>
            <a:pPr algn="ctr">
              <a:buNone/>
            </a:pPr>
            <a:r>
              <a:rPr lang="en-US" b="1" dirty="0" smtClean="0"/>
              <a:t>rulers, elders, and scribes, as well as Annas the </a:t>
            </a:r>
          </a:p>
          <a:p>
            <a:pPr algn="ctr">
              <a:buNone/>
            </a:pPr>
            <a:r>
              <a:rPr lang="en-US" b="1" dirty="0" smtClean="0"/>
              <a:t>high priest, Caiaphas, John, and Alexander, and </a:t>
            </a:r>
          </a:p>
          <a:p>
            <a:pPr algn="ctr">
              <a:buNone/>
            </a:pPr>
            <a:r>
              <a:rPr lang="en-US" b="1" dirty="0" smtClean="0"/>
              <a:t>as many as were of the family of the high </a:t>
            </a:r>
          </a:p>
          <a:p>
            <a:pPr algn="ctr">
              <a:buNone/>
            </a:pPr>
            <a:r>
              <a:rPr lang="en-US" b="1" dirty="0" smtClean="0"/>
              <a:t>priest, were gathered together at Jerusalem.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they pray Psalm 2?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Acts 4:26 (Psalm 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‘​Why did the nations rage,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and the people plot vain </a:t>
            </a:r>
          </a:p>
          <a:p>
            <a:pPr>
              <a:buNone/>
            </a:pPr>
            <a:r>
              <a:rPr lang="en-US" i="1" dirty="0" smtClean="0"/>
              <a:t>things? The kings of the earth </a:t>
            </a:r>
          </a:p>
          <a:p>
            <a:pPr>
              <a:buNone/>
            </a:pPr>
            <a:r>
              <a:rPr lang="en-US" i="1" dirty="0" smtClean="0"/>
              <a:t>took their stand, and the </a:t>
            </a:r>
            <a:r>
              <a:rPr lang="en-US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rulers</a:t>
            </a:r>
            <a:r>
              <a:rPr lang="en-US" b="1" i="1" dirty="0" smtClean="0"/>
              <a:t> </a:t>
            </a:r>
          </a:p>
          <a:p>
            <a:pPr>
              <a:buNone/>
            </a:pPr>
            <a:r>
              <a:rPr lang="en-US" i="1" dirty="0" smtClean="0"/>
              <a:t>were gathered together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</a:t>
            </a:r>
            <a:r>
              <a:rPr lang="en-US" i="1" dirty="0" smtClean="0"/>
              <a:t>gainst the LORD and against </a:t>
            </a:r>
          </a:p>
          <a:p>
            <a:pPr>
              <a:buNone/>
            </a:pPr>
            <a:r>
              <a:rPr lang="en-US" i="1" dirty="0" smtClean="0"/>
              <a:t>his Christ.’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Acts 4:27 (answer)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“For truly against your holy </a:t>
            </a:r>
          </a:p>
          <a:p>
            <a:pPr>
              <a:buNone/>
            </a:pPr>
            <a:r>
              <a:rPr lang="en-US" dirty="0" smtClean="0"/>
              <a:t>Servant Jesus, whom You </a:t>
            </a:r>
          </a:p>
          <a:p>
            <a:pPr>
              <a:buNone/>
            </a:pPr>
            <a:r>
              <a:rPr lang="en-US" dirty="0" smtClean="0"/>
              <a:t>anointed, both Herod and </a:t>
            </a:r>
          </a:p>
          <a:p>
            <a:pPr>
              <a:buNone/>
            </a:pPr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Pontius Pilate</a:t>
            </a:r>
            <a:r>
              <a:rPr lang="en-US" dirty="0" smtClean="0"/>
              <a:t>, with the </a:t>
            </a:r>
          </a:p>
          <a:p>
            <a:pPr>
              <a:buNone/>
            </a:pPr>
            <a:r>
              <a:rPr lang="en-US" dirty="0" smtClean="0"/>
              <a:t>Gentiles and the people of </a:t>
            </a:r>
          </a:p>
          <a:p>
            <a:pPr>
              <a:buNone/>
            </a:pPr>
            <a:r>
              <a:rPr lang="en-US" dirty="0" smtClean="0"/>
              <a:t>Israel, were gathered </a:t>
            </a:r>
          </a:p>
          <a:p>
            <a:pPr>
              <a:buNone/>
            </a:pPr>
            <a:r>
              <a:rPr lang="en-US" dirty="0" smtClean="0"/>
              <a:t>together…”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382265" y="3744269"/>
            <a:ext cx="262760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“…to do whatever your hand and your purpose </a:t>
            </a:r>
          </a:p>
          <a:p>
            <a:pPr algn="ctr">
              <a:buNone/>
            </a:pPr>
            <a:r>
              <a:rPr lang="en-US" b="1" dirty="0" smtClean="0"/>
              <a:t>determined before to be done.”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0045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“…to do whatever your hand and your purpose </a:t>
            </a:r>
          </a:p>
          <a:p>
            <a:pPr algn="ctr">
              <a:buNone/>
            </a:pPr>
            <a:r>
              <a:rPr lang="en-US" b="1" dirty="0" smtClean="0"/>
              <a:t>determined before to be done.”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Narrow"/>
                <a:cs typeface="Arial Narrow"/>
              </a:rPr>
              <a:t>God’s sovereign purpose/will (to glorify himself, </a:t>
            </a:r>
          </a:p>
          <a:p>
            <a:pPr algn="ctr">
              <a:buNone/>
            </a:pPr>
            <a:r>
              <a:rPr lang="en-US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Narrow"/>
                <a:cs typeface="Arial Narrow"/>
              </a:rPr>
              <a:t>to have Jesus’ death to pay for mankind’s sins, </a:t>
            </a:r>
          </a:p>
          <a:p>
            <a:pPr algn="ctr">
              <a:buNone/>
            </a:pPr>
            <a:r>
              <a:rPr lang="en-US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Narrow"/>
                <a:cs typeface="Arial Narrow"/>
              </a:rPr>
              <a:t>etc.) were carried out according to prior decree. </a:t>
            </a:r>
            <a:endParaRPr lang="en-US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4:29-30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91" y="1600200"/>
            <a:ext cx="8308109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Now, Lord, look on their threats, and grant to </a:t>
            </a:r>
          </a:p>
          <a:p>
            <a:pPr algn="ctr">
              <a:buNone/>
            </a:pPr>
            <a:r>
              <a:rPr lang="en-US" b="1" dirty="0" smtClean="0"/>
              <a:t>your servants that with all boldness they may </a:t>
            </a:r>
          </a:p>
          <a:p>
            <a:pPr algn="ctr">
              <a:buNone/>
            </a:pPr>
            <a:r>
              <a:rPr lang="en-US" b="1" dirty="0" smtClean="0"/>
              <a:t>speak your word, by stretching out your hand to </a:t>
            </a:r>
          </a:p>
          <a:p>
            <a:pPr algn="ctr">
              <a:buNone/>
            </a:pPr>
            <a:r>
              <a:rPr lang="en-US" b="1" dirty="0" smtClean="0"/>
              <a:t>heal, and that signs and wonders may be done </a:t>
            </a:r>
          </a:p>
          <a:p>
            <a:pPr algn="ctr">
              <a:buNone/>
            </a:pPr>
            <a:r>
              <a:rPr lang="en-US" b="1" dirty="0" smtClean="0"/>
              <a:t>through the name of your holy Servant Jesus.”</a:t>
            </a:r>
            <a:endParaRPr lang="en-US" b="1" i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4:29-30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1600200"/>
            <a:ext cx="832658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Now, Lord, look on their threats, and grant to </a:t>
            </a:r>
          </a:p>
          <a:p>
            <a:pPr algn="ctr">
              <a:buNone/>
            </a:pPr>
            <a:r>
              <a:rPr lang="en-US" b="1" dirty="0" smtClean="0"/>
              <a:t>your servants that with all boldness they may </a:t>
            </a:r>
          </a:p>
          <a:p>
            <a:pPr algn="ctr">
              <a:buNone/>
            </a:pPr>
            <a:r>
              <a:rPr lang="en-US" b="1" dirty="0" smtClean="0"/>
              <a:t>speak your word, by stretching out your hand to </a:t>
            </a:r>
          </a:p>
          <a:p>
            <a:pPr algn="ctr">
              <a:buNone/>
            </a:pPr>
            <a:r>
              <a:rPr lang="en-US" b="1" dirty="0" smtClean="0"/>
              <a:t>heal, and that signs and wonders may be done </a:t>
            </a:r>
          </a:p>
          <a:p>
            <a:pPr algn="ctr">
              <a:buNone/>
            </a:pPr>
            <a:r>
              <a:rPr lang="en-US" b="1" dirty="0" smtClean="0"/>
              <a:t>through the name of your holy Servant Jesus.”</a:t>
            </a:r>
          </a:p>
          <a:p>
            <a:pPr algn="ctr">
              <a:buNone/>
            </a:pPr>
            <a:endParaRPr lang="en-US" sz="2000" b="1" i="1" dirty="0" smtClean="0">
              <a:latin typeface="Arial Narrow"/>
              <a:cs typeface="Arial Narrow"/>
            </a:endParaRPr>
          </a:p>
          <a:p>
            <a:pPr algn="ctr">
              <a:buNone/>
            </a:pPr>
            <a:r>
              <a:rPr lang="en-US" sz="40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sto MT"/>
                <a:cs typeface="Calisto MT"/>
              </a:rPr>
              <a:t>What do they pray for?</a:t>
            </a:r>
            <a:endParaRPr lang="en-US" sz="4000" b="1" i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listo MT"/>
              <a:cs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4:29-30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2" y="1600199"/>
            <a:ext cx="8335818" cy="48250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Now, Lord, look on their threats, and grant to </a:t>
            </a:r>
          </a:p>
          <a:p>
            <a:pPr algn="ctr">
              <a:buNone/>
            </a:pPr>
            <a:r>
              <a:rPr lang="en-US" b="1" dirty="0" smtClean="0"/>
              <a:t>your servants that with all boldness they may </a:t>
            </a:r>
          </a:p>
          <a:p>
            <a:pPr algn="ctr">
              <a:buNone/>
            </a:pPr>
            <a:r>
              <a:rPr lang="en-US" b="1" dirty="0" smtClean="0"/>
              <a:t>speak your word, by stretching out your hand to </a:t>
            </a:r>
          </a:p>
          <a:p>
            <a:pPr algn="ctr">
              <a:buNone/>
            </a:pPr>
            <a:r>
              <a:rPr lang="en-US" b="1" dirty="0" smtClean="0"/>
              <a:t>heal, and that signs and wonders may be done </a:t>
            </a:r>
          </a:p>
          <a:p>
            <a:pPr algn="ctr">
              <a:buNone/>
            </a:pPr>
            <a:r>
              <a:rPr lang="en-US" b="1" dirty="0" smtClean="0"/>
              <a:t>through the name of your holy Servant Jesus.”</a:t>
            </a:r>
          </a:p>
          <a:p>
            <a:pPr algn="ctr">
              <a:buNone/>
            </a:pPr>
            <a:endParaRPr lang="en-US" sz="1400" b="1" i="1" dirty="0" smtClean="0">
              <a:latin typeface="Arial Narrow"/>
              <a:cs typeface="Arial Narrow"/>
            </a:endParaRPr>
          </a:p>
          <a:p>
            <a:pPr algn="ctr">
              <a:buNone/>
            </a:pPr>
            <a:r>
              <a:rPr lang="en-US" sz="3600" b="1" i="1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sto MT"/>
                <a:cs typeface="Calisto MT"/>
              </a:rPr>
              <a:t>What </a:t>
            </a:r>
            <a:r>
              <a:rPr lang="en-US" sz="3600" b="1" i="1" u="sng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sto MT"/>
                <a:cs typeface="Calisto MT"/>
              </a:rPr>
              <a:t>don’t</a:t>
            </a:r>
            <a:r>
              <a:rPr lang="en-US" sz="3600" b="1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sto MT"/>
                <a:cs typeface="Calisto MT"/>
              </a:rPr>
              <a:t> </a:t>
            </a:r>
            <a:r>
              <a:rPr lang="en-US" sz="3600" b="1" i="1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sto MT"/>
                <a:cs typeface="Calisto MT"/>
              </a:rPr>
              <a:t>they pray for that </a:t>
            </a:r>
          </a:p>
          <a:p>
            <a:pPr algn="ctr">
              <a:buNone/>
            </a:pPr>
            <a:r>
              <a:rPr lang="en-US" sz="3600" b="1" i="1" dirty="0" smtClean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sto MT"/>
                <a:cs typeface="Calisto MT"/>
              </a:rPr>
              <a:t>we often pray for?</a:t>
            </a:r>
            <a:endParaRPr lang="en-US" sz="3600" b="1" i="1" dirty="0"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listo MT"/>
              <a:cs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And when they had prayed, the place where </a:t>
            </a:r>
          </a:p>
          <a:p>
            <a:pPr algn="ctr">
              <a:buNone/>
            </a:pPr>
            <a:r>
              <a:rPr lang="en-US" b="1" dirty="0" smtClean="0"/>
              <a:t>they were assembled together was shaken; </a:t>
            </a:r>
          </a:p>
          <a:p>
            <a:pPr algn="ctr">
              <a:buNone/>
            </a:pPr>
            <a:r>
              <a:rPr lang="en-US" b="1" dirty="0" smtClean="0"/>
              <a:t>and they were all filled with the Holy Spirit, </a:t>
            </a:r>
          </a:p>
          <a:p>
            <a:pPr algn="ctr">
              <a:buNone/>
            </a:pPr>
            <a:r>
              <a:rPr lang="en-US" b="1" dirty="0" smtClean="0"/>
              <a:t>and they spoke the word of God with boldness.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826" y="4304862"/>
            <a:ext cx="3835400" cy="212090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667"/>
            <a:ext cx="8229600" cy="38476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00" i="1" dirty="0" smtClean="0">
                <a:effectLst>
                  <a:glow rad="381000">
                    <a:srgbClr val="FF0000">
                      <a:alpha val="40000"/>
                    </a:srgbClr>
                  </a:glow>
                </a:effectLst>
                <a:latin typeface="Cooper Black"/>
                <a:cs typeface="Cooper Black"/>
              </a:rPr>
              <a:t>Where do you see God </a:t>
            </a:r>
          </a:p>
          <a:p>
            <a:pPr algn="ctr">
              <a:buNone/>
            </a:pPr>
            <a:r>
              <a:rPr lang="en-US" sz="3800" i="1" dirty="0" smtClean="0">
                <a:effectLst>
                  <a:glow rad="381000">
                    <a:srgbClr val="FF0000">
                      <a:alpha val="40000"/>
                    </a:srgbClr>
                  </a:glow>
                </a:effectLst>
                <a:latin typeface="Cooper Black"/>
                <a:cs typeface="Cooper Black"/>
              </a:rPr>
              <a:t>working in this story? </a:t>
            </a:r>
          </a:p>
          <a:p>
            <a:pPr algn="ctr">
              <a:buNone/>
            </a:pPr>
            <a:endParaRPr lang="en-US" sz="3800" i="1" dirty="0" smtClean="0">
              <a:effectLst>
                <a:glow rad="381000">
                  <a:srgbClr val="FF0000">
                    <a:alpha val="40000"/>
                  </a:srgbClr>
                </a:glow>
              </a:effectLst>
              <a:latin typeface="Cooper Black"/>
              <a:cs typeface="Cooper Black"/>
            </a:endParaRPr>
          </a:p>
          <a:p>
            <a:pPr algn="ctr">
              <a:buNone/>
            </a:pPr>
            <a:r>
              <a:rPr lang="en-US" sz="3800" i="1" dirty="0" smtClean="0">
                <a:effectLst>
                  <a:glow rad="381000">
                    <a:srgbClr val="FF0000">
                      <a:alpha val="40000"/>
                    </a:srgbClr>
                  </a:glow>
                </a:effectLst>
                <a:latin typeface="Cooper Black"/>
                <a:cs typeface="Cooper Black"/>
              </a:rPr>
              <a:t>What are your </a:t>
            </a:r>
          </a:p>
          <a:p>
            <a:pPr algn="ctr">
              <a:buNone/>
            </a:pPr>
            <a:r>
              <a:rPr lang="en-US" sz="3800" i="1" dirty="0" smtClean="0">
                <a:effectLst>
                  <a:glow rad="381000">
                    <a:srgbClr val="FF0000">
                      <a:alpha val="40000"/>
                    </a:srgbClr>
                  </a:glow>
                </a:effectLst>
                <a:latin typeface="Cooper Black"/>
                <a:cs typeface="Cooper Black"/>
              </a:rPr>
              <a:t>take home points?</a:t>
            </a:r>
          </a:p>
          <a:p>
            <a:pPr algn="ctr">
              <a:buNone/>
            </a:pPr>
            <a:endParaRPr lang="en-US" sz="4000" dirty="0" smtClean="0">
              <a:latin typeface="Cooper Black"/>
              <a:cs typeface="Cooper Black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Annas: High Priest 6-15AD (now HP Emeritus); father of 5 sons who became High Priest; father-in-law to Caiaphas, current High Priest; first to interview Jesus after his arrest (John 18:12-23)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were these people?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40" y="3810003"/>
            <a:ext cx="2554782" cy="1913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Annas: High Priest 6-15AD (now HP Emeritus); father of 5 sons who became High Priest; father-in-law to Caiaphas, current High Priest; first to interview Jesus after his arrest (John 18:12-23)</a:t>
            </a:r>
          </a:p>
          <a:p>
            <a:r>
              <a:rPr lang="en-US" dirty="0" smtClean="0"/>
              <a:t>Caiaphas: Current High Priest 17-36AD; son-in-law to Annas; condemned Jesus with Annas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were these people?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896" y="4586927"/>
            <a:ext cx="3229080" cy="2148806"/>
          </a:xfrm>
          <a:prstGeom prst="ellipse">
            <a:avLst/>
          </a:prstGeom>
          <a:ln>
            <a:solidFill>
              <a:srgbClr val="0000FF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John: could be Jonathan, son of Annas who replaced his brother-in-law Caiaphas in 36AD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were these people?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122" y="3240690"/>
            <a:ext cx="3298629" cy="2206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John: could be Jonathan, son of Annas who replaced his brother-in-law Caiaphas in 36AD</a:t>
            </a:r>
          </a:p>
          <a:p>
            <a:r>
              <a:rPr lang="en-US" dirty="0" smtClean="0"/>
              <a:t>Alexander: no information available, but could be another son or relative of Annas, since the rest of verse 6 says, “and as many as were of the family of the high priest [Annas]…”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were these people?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3845</Words>
  <Application>Microsoft Macintosh PowerPoint</Application>
  <PresentationFormat>On-screen Show (4:3)</PresentationFormat>
  <Paragraphs>482</Paragraphs>
  <Slides>57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Hardcover</vt:lpstr>
      <vt:lpstr>Office Theme</vt:lpstr>
      <vt:lpstr>Opulent</vt:lpstr>
      <vt:lpstr>The Kingdom of God:  Installment #3</vt:lpstr>
      <vt:lpstr>Review from last time</vt:lpstr>
      <vt:lpstr>Review from last time</vt:lpstr>
      <vt:lpstr>Review from last time</vt:lpstr>
      <vt:lpstr>Acts 4:5-6</vt:lpstr>
      <vt:lpstr>Who were these people?</vt:lpstr>
      <vt:lpstr>Who were these people?</vt:lpstr>
      <vt:lpstr>Who were these people?</vt:lpstr>
      <vt:lpstr>Who were these people?</vt:lpstr>
      <vt:lpstr>Acts 4:7</vt:lpstr>
      <vt:lpstr>Acts 4:7</vt:lpstr>
      <vt:lpstr>Acts 4:7</vt:lpstr>
      <vt:lpstr>Acts 4:8</vt:lpstr>
      <vt:lpstr>Acts 4:8</vt:lpstr>
      <vt:lpstr>Acts 4:9-10</vt:lpstr>
      <vt:lpstr>A Consistent Message</vt:lpstr>
      <vt:lpstr>A Consistent Message</vt:lpstr>
      <vt:lpstr>A Consistent Message</vt:lpstr>
      <vt:lpstr>A Consistent Message</vt:lpstr>
      <vt:lpstr>Acts 4:11-12</vt:lpstr>
      <vt:lpstr>Psalm 118:22-26</vt:lpstr>
      <vt:lpstr>Matthew 21:42-45</vt:lpstr>
      <vt:lpstr>Matthew 21:42-45</vt:lpstr>
      <vt:lpstr>Acts 4:11-12</vt:lpstr>
      <vt:lpstr>Acts 4:13-14</vt:lpstr>
      <vt:lpstr>Acts 4:13-14</vt:lpstr>
      <vt:lpstr>Acts 4:13-14</vt:lpstr>
      <vt:lpstr>Acts 4:13-14</vt:lpstr>
      <vt:lpstr>Slide 29</vt:lpstr>
      <vt:lpstr>Slide 30</vt:lpstr>
      <vt:lpstr>Acts 4:15-17</vt:lpstr>
      <vt:lpstr>Question:</vt:lpstr>
      <vt:lpstr>Answer:</vt:lpstr>
      <vt:lpstr>Question:</vt:lpstr>
      <vt:lpstr>Answer:</vt:lpstr>
      <vt:lpstr>What about these?</vt:lpstr>
      <vt:lpstr>What about these?</vt:lpstr>
      <vt:lpstr>Acts 4:18</vt:lpstr>
      <vt:lpstr>Slide 39</vt:lpstr>
      <vt:lpstr>Acts 4:19-20</vt:lpstr>
      <vt:lpstr>Acts 4:21-22</vt:lpstr>
      <vt:lpstr>Acts 4:23-24a</vt:lpstr>
      <vt:lpstr>Acts 4:23-24a</vt:lpstr>
      <vt:lpstr>Acts 4:24b-26</vt:lpstr>
      <vt:lpstr>Acts 4:24b-26</vt:lpstr>
      <vt:lpstr>Why did they pray Psalm 2?</vt:lpstr>
      <vt:lpstr>Why did they pray Psalm 2?</vt:lpstr>
      <vt:lpstr>Why did they pray Psalm 2?</vt:lpstr>
      <vt:lpstr>Why did they pray Psalm 2?</vt:lpstr>
      <vt:lpstr>Why did they pray Psalm 2?</vt:lpstr>
      <vt:lpstr>Acts 4:28</vt:lpstr>
      <vt:lpstr>Acts 4:28</vt:lpstr>
      <vt:lpstr>Acts 4:29-30</vt:lpstr>
      <vt:lpstr>Acts 4:29-30</vt:lpstr>
      <vt:lpstr>Acts 4:29-30</vt:lpstr>
      <vt:lpstr>Acts 4:31</vt:lpstr>
      <vt:lpstr>Slide 57</vt:lpstr>
    </vt:vector>
  </TitlesOfParts>
  <Company>Interface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Kingdom of God:  Installment #3</dc:title>
  <dc:creator>Bill Perry</dc:creator>
  <cp:lastModifiedBy>Bill Perry</cp:lastModifiedBy>
  <cp:revision>81</cp:revision>
  <dcterms:created xsi:type="dcterms:W3CDTF">2016-11-03T18:07:38Z</dcterms:created>
  <dcterms:modified xsi:type="dcterms:W3CDTF">2016-11-03T22:21:39Z</dcterms:modified>
</cp:coreProperties>
</file>