
<file path=[Content_Types].xml><?xml version="1.0" encoding="utf-8"?>
<Types xmlns="http://schemas.openxmlformats.org/package/2006/content-types">
  <Override PartName="/ppt/slides/slide45.xml" ContentType="application/vnd.openxmlformats-officedocument.presentationml.slide+xml"/>
  <Override PartName="/ppt/slides/slide53.xml" ContentType="application/vnd.openxmlformats-officedocument.presentationml.slide+xml"/>
  <Override PartName="/ppt/slides/slide18.xml" ContentType="application/vnd.openxmlformats-officedocument.presentationml.slide+xml"/>
  <Override PartName="/ppt/slides/slide9.xml" ContentType="application/vnd.openxmlformats-officedocument.presentationml.slide+xml"/>
  <Override PartName="/ppt/slides/slide41.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slides/slide38.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slides/slide61.xml" ContentType="application/vnd.openxmlformats-officedocument.presentationml.slide+xml"/>
  <Override PartName="/ppt/slides/slide1.xml" ContentType="application/vnd.openxmlformats-officedocument.presentationml.slide+xml"/>
  <Override PartName="/ppt/slides/slide26.xml" ContentType="application/vnd.openxmlformats-officedocument.presentationml.slide+xml"/>
  <Override PartName="/ppt/slides/slide34.xml" ContentType="application/vnd.openxmlformats-officedocument.presentationml.slide+xml"/>
  <Default Extension="jpeg" ContentType="image/jpeg"/>
  <Override PartName="/docProps/app.xml" ContentType="application/vnd.openxmlformats-officedocument.extended-properties+xml"/>
  <Override PartName="/ppt/slides/slide58.xml" ContentType="application/vnd.openxmlformats-officedocument.presentationml.slide+xml"/>
  <Override PartName="/ppt/slideLayouts/slideLayout1.xml" ContentType="application/vnd.openxmlformats-officedocument.presentationml.slideLayout+xml"/>
  <Override PartName="/ppt/slides/slide22.xml" ContentType="application/vnd.openxmlformats-officedocument.presentationml.slide+xml"/>
  <Override PartName="/ppt/slides/slide30.xml" ContentType="application/vnd.openxmlformats-officedocument.presentationml.slide+xml"/>
  <Override PartName="/ppt/slides/slide46.xml" ContentType="application/vnd.openxmlformats-officedocument.presentationml.slide+xml"/>
  <Default Extension="xml" ContentType="application/xml"/>
  <Override PartName="/ppt/slides/slide19.xml" ContentType="application/vnd.openxmlformats-officedocument.presentationml.slide+xml"/>
  <Override PartName="/ppt/slides/slide54.xml" ContentType="application/vnd.openxmlformats-officedocument.presentationml.slide+xml"/>
  <Override PartName="/ppt/tableStyles.xml" ContentType="application/vnd.openxmlformats-officedocument.presentationml.tableStyles+xml"/>
  <Override PartName="/ppt/slides/slide42.xml" ContentType="application/vnd.openxmlformats-officedocument.presentationml.slide+xml"/>
  <Override PartName="/ppt/slides/slide50.xml" ContentType="application/vnd.openxmlformats-officedocument.presentationml.slide+xml"/>
  <Override PartName="/ppt/slides/slide15.xml" ContentType="application/vnd.openxmlformats-officedocument.presentationml.slide+xml"/>
  <Override PartName="/ppt/slides/slide6.xml" ContentType="application/vnd.openxmlformats-officedocument.presentationml.slide+xml"/>
  <Override PartName="/ppt/slides/slide39.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Default Extension="png" ContentType="image/png"/>
  <Override PartName="/ppt/slides/slide59.xml" ContentType="application/vnd.openxmlformats-officedocument.presentationml.slide+xml"/>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Override PartName="/ppt/slides/slide47.xml" ContentType="application/vnd.openxmlformats-officedocument.presentationml.slide+xml"/>
  <Override PartName="/ppt/slides/slide55.xml" ContentType="application/vnd.openxmlformats-officedocument.presentationml.slide+xml"/>
  <Override PartName="/ppt/slides/slide43.xml" ContentType="application/vnd.openxmlformats-officedocument.presentationml.slide+xml"/>
  <Override PartName="/ppt/slides/slide51.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48.xml" ContentType="application/vnd.openxmlformats-officedocument.presentationml.slide+xml"/>
  <Override PartName="/ppt/slides/slide56.xml" ContentType="application/vnd.openxmlformats-officedocument.presentationml.slide+xml"/>
  <Override PartName="/ppt/slides/slide20.xml" ContentType="application/vnd.openxmlformats-officedocument.presentationml.slide+xml"/>
  <Override PartName="/ppt/slides/slide44.xml" ContentType="application/vnd.openxmlformats-officedocument.presentationml.slide+xml"/>
  <Override PartName="/ppt/slides/slide52.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37.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60.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slides/slide49.xml" ContentType="application/vnd.openxmlformats-officedocument.presentationml.slide+xml"/>
  <Override PartName="/ppt/slides/slide57.xml" ContentType="application/vnd.openxmlformats-officedocument.presentationml.slide+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56" r:id="rId2"/>
    <p:sldId id="309" r:id="rId3"/>
    <p:sldId id="257" r:id="rId4"/>
    <p:sldId id="310" r:id="rId5"/>
    <p:sldId id="258" r:id="rId6"/>
    <p:sldId id="260" r:id="rId7"/>
    <p:sldId id="259" r:id="rId8"/>
    <p:sldId id="261" r:id="rId9"/>
    <p:sldId id="262" r:id="rId10"/>
    <p:sldId id="263" r:id="rId11"/>
    <p:sldId id="303" r:id="rId12"/>
    <p:sldId id="279" r:id="rId13"/>
    <p:sldId id="264" r:id="rId14"/>
    <p:sldId id="265" r:id="rId15"/>
    <p:sldId id="273" r:id="rId16"/>
    <p:sldId id="266" r:id="rId17"/>
    <p:sldId id="267" r:id="rId18"/>
    <p:sldId id="268" r:id="rId19"/>
    <p:sldId id="269" r:id="rId20"/>
    <p:sldId id="311" r:id="rId21"/>
    <p:sldId id="312" r:id="rId22"/>
    <p:sldId id="313" r:id="rId23"/>
    <p:sldId id="314" r:id="rId24"/>
    <p:sldId id="274" r:id="rId25"/>
    <p:sldId id="276" r:id="rId26"/>
    <p:sldId id="272" r:id="rId27"/>
    <p:sldId id="275" r:id="rId28"/>
    <p:sldId id="277" r:id="rId29"/>
    <p:sldId id="278" r:id="rId30"/>
    <p:sldId id="316" r:id="rId31"/>
    <p:sldId id="280" r:id="rId32"/>
    <p:sldId id="281" r:id="rId33"/>
    <p:sldId id="283" r:id="rId34"/>
    <p:sldId id="315" r:id="rId35"/>
    <p:sldId id="284" r:id="rId36"/>
    <p:sldId id="317" r:id="rId37"/>
    <p:sldId id="318" r:id="rId38"/>
    <p:sldId id="319" r:id="rId39"/>
    <p:sldId id="285" r:id="rId40"/>
    <p:sldId id="320" r:id="rId41"/>
    <p:sldId id="286" r:id="rId42"/>
    <p:sldId id="287" r:id="rId43"/>
    <p:sldId id="288" r:id="rId44"/>
    <p:sldId id="289" r:id="rId45"/>
    <p:sldId id="290" r:id="rId46"/>
    <p:sldId id="291" r:id="rId47"/>
    <p:sldId id="293" r:id="rId48"/>
    <p:sldId id="292" r:id="rId49"/>
    <p:sldId id="294" r:id="rId50"/>
    <p:sldId id="295" r:id="rId51"/>
    <p:sldId id="306" r:id="rId52"/>
    <p:sldId id="296" r:id="rId53"/>
    <p:sldId id="298" r:id="rId54"/>
    <p:sldId id="297" r:id="rId55"/>
    <p:sldId id="305" r:id="rId56"/>
    <p:sldId id="299" r:id="rId57"/>
    <p:sldId id="300" r:id="rId58"/>
    <p:sldId id="307" r:id="rId59"/>
    <p:sldId id="301" r:id="rId60"/>
    <p:sldId id="308" r:id="rId61"/>
    <p:sldId id="302" r:id="rId6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F072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128" d="100"/>
          <a:sy n="128" d="100"/>
        </p:scale>
        <p:origin x="-1384"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printerSettings" Target="printerSettings/printerSettings1.bin"/><Relationship Id="rId64" Type="http://schemas.openxmlformats.org/officeDocument/2006/relationships/presProps" Target="presProps.xml"/><Relationship Id="rId65" Type="http://schemas.openxmlformats.org/officeDocument/2006/relationships/viewProps" Target="viewProps.xml"/><Relationship Id="rId66" Type="http://schemas.openxmlformats.org/officeDocument/2006/relationships/theme" Target="theme/theme1.xml"/><Relationship Id="rId67"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7E689C5-6FDC-BD45-9D83-4B34AD3A8D1B}" type="datetimeFigureOut">
              <a:rPr lang="en-US" smtClean="0"/>
              <a:pPr/>
              <a:t>11/7/16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9B028E-6761-5D49-AF06-6738D0F079B9}"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E689C5-6FDC-BD45-9D83-4B34AD3A8D1B}" type="datetimeFigureOut">
              <a:rPr lang="en-US" smtClean="0"/>
              <a:pPr/>
              <a:t>11/7/16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9B028E-6761-5D49-AF06-6738D0F079B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E689C5-6FDC-BD45-9D83-4B34AD3A8D1B}" type="datetimeFigureOut">
              <a:rPr lang="en-US" smtClean="0"/>
              <a:pPr/>
              <a:t>11/7/16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9B028E-6761-5D49-AF06-6738D0F079B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E689C5-6FDC-BD45-9D83-4B34AD3A8D1B}" type="datetimeFigureOut">
              <a:rPr lang="en-US" smtClean="0"/>
              <a:pPr/>
              <a:t>11/7/16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9B028E-6761-5D49-AF06-6738D0F079B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E689C5-6FDC-BD45-9D83-4B34AD3A8D1B}" type="datetimeFigureOut">
              <a:rPr lang="en-US" smtClean="0"/>
              <a:pPr/>
              <a:t>11/7/16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9B028E-6761-5D49-AF06-6738D0F079B9}"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7E689C5-6FDC-BD45-9D83-4B34AD3A8D1B}" type="datetimeFigureOut">
              <a:rPr lang="en-US" smtClean="0"/>
              <a:pPr/>
              <a:t>11/7/16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49B028E-6761-5D49-AF06-6738D0F079B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7E689C5-6FDC-BD45-9D83-4B34AD3A8D1B}" type="datetimeFigureOut">
              <a:rPr lang="en-US" smtClean="0"/>
              <a:pPr/>
              <a:t>11/7/16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49B028E-6761-5D49-AF06-6738D0F079B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E689C5-6FDC-BD45-9D83-4B34AD3A8D1B}" type="datetimeFigureOut">
              <a:rPr lang="en-US" smtClean="0"/>
              <a:pPr/>
              <a:t>11/7/16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49B028E-6761-5D49-AF06-6738D0F079B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E689C5-6FDC-BD45-9D83-4B34AD3A8D1B}" type="datetimeFigureOut">
              <a:rPr lang="en-US" smtClean="0"/>
              <a:pPr/>
              <a:t>11/7/16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49B028E-6761-5D49-AF06-6738D0F079B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E689C5-6FDC-BD45-9D83-4B34AD3A8D1B}" type="datetimeFigureOut">
              <a:rPr lang="en-US" smtClean="0"/>
              <a:pPr/>
              <a:t>11/7/16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49B028E-6761-5D49-AF06-6738D0F079B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E689C5-6FDC-BD45-9D83-4B34AD3A8D1B}" type="datetimeFigureOut">
              <a:rPr lang="en-US" smtClean="0"/>
              <a:pPr/>
              <a:t>11/7/16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49B028E-6761-5D49-AF06-6738D0F079B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1">
          <a:gsLst>
            <a:gs pos="58000">
              <a:schemeClr val="tx2">
                <a:lumMod val="60000"/>
                <a:lumOff val="40000"/>
              </a:schemeClr>
            </a:gs>
            <a:gs pos="100000">
              <a:srgbClr val="FFFF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E689C5-6FDC-BD45-9D83-4B34AD3A8D1B}" type="datetimeFigureOut">
              <a:rPr lang="en-US" smtClean="0"/>
              <a:pPr/>
              <a:t>11/7/16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9B028E-6761-5D49-AF06-6738D0F079B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1" Type="http://schemas.openxmlformats.org/officeDocument/2006/relationships/slideLayout" Target="../slideLayouts/slideLayout5.xml"/><Relationship Id="rId2"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1" Type="http://schemas.openxmlformats.org/officeDocument/2006/relationships/slideLayout" Target="../slideLayouts/slideLayout5.xml"/><Relationship Id="rId2" Type="http://schemas.openxmlformats.org/officeDocument/2006/relationships/image" Target="../media/image1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image" Target="../media/image2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 Id="rId3" Type="http://schemas.openxmlformats.org/officeDocument/2006/relationships/image" Target="../media/image22.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983850"/>
            <a:ext cx="7772400" cy="1780840"/>
          </a:xfrm>
        </p:spPr>
        <p:txBody>
          <a:bodyPr/>
          <a:lstStyle/>
          <a:p>
            <a:r>
              <a:rPr lang="en-US" b="1" dirty="0" smtClean="0">
                <a:latin typeface="Century Schoolbook"/>
                <a:cs typeface="Century Schoolbook"/>
              </a:rPr>
              <a:t>The Kingdom of God:  </a:t>
            </a:r>
            <a:br>
              <a:rPr lang="en-US" b="1" dirty="0" smtClean="0">
                <a:latin typeface="Century Schoolbook"/>
                <a:cs typeface="Century Schoolbook"/>
              </a:rPr>
            </a:br>
            <a:r>
              <a:rPr lang="en-US" b="1" dirty="0" smtClean="0">
                <a:latin typeface="Century Schoolbook"/>
                <a:cs typeface="Century Schoolbook"/>
              </a:rPr>
              <a:t>Sin Steps In</a:t>
            </a:r>
            <a:endParaRPr lang="en-US" b="1" dirty="0">
              <a:latin typeface="Century Schoolbook"/>
              <a:cs typeface="Century Schoolbook"/>
            </a:endParaRPr>
          </a:p>
        </p:txBody>
      </p:sp>
      <p:sp>
        <p:nvSpPr>
          <p:cNvPr id="3" name="Subtitle 2"/>
          <p:cNvSpPr>
            <a:spLocks noGrp="1"/>
          </p:cNvSpPr>
          <p:nvPr>
            <p:ph type="subTitle" idx="1"/>
          </p:nvPr>
        </p:nvSpPr>
        <p:spPr>
          <a:xfrm>
            <a:off x="1371600" y="4878552"/>
            <a:ext cx="6400800" cy="760248"/>
          </a:xfrm>
        </p:spPr>
        <p:txBody>
          <a:bodyPr/>
          <a:lstStyle/>
          <a:p>
            <a:r>
              <a:rPr lang="en-US" b="1" dirty="0" smtClean="0">
                <a:solidFill>
                  <a:srgbClr val="FFFF00"/>
                </a:solidFill>
                <a:effectLst>
                  <a:outerShdw blurRad="38100" dist="38100" dir="2700000" algn="tl">
                    <a:srgbClr val="000000">
                      <a:alpha val="43137"/>
                    </a:srgbClr>
                  </a:outerShdw>
                </a:effectLst>
              </a:rPr>
              <a:t>Bill </a:t>
            </a:r>
            <a:r>
              <a:rPr lang="en-US" b="1" dirty="0" smtClean="0">
                <a:solidFill>
                  <a:srgbClr val="FFFF00"/>
                </a:solidFill>
                <a:effectLst>
                  <a:outerShdw blurRad="38100" dist="38100" dir="2700000" algn="tl">
                    <a:srgbClr val="000000">
                      <a:alpha val="43137"/>
                    </a:srgbClr>
                  </a:outerShdw>
                </a:effectLst>
              </a:rPr>
              <a:t>Perry</a:t>
            </a:r>
            <a:endParaRPr lang="en-US" b="1" dirty="0" smtClean="0">
              <a:solidFill>
                <a:srgbClr val="FFFF00"/>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stretch>
            <a:fillRect/>
          </a:stretch>
        </p:blipFill>
        <p:spPr>
          <a:xfrm>
            <a:off x="2379060" y="342250"/>
            <a:ext cx="1968500" cy="26416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Acts 4:33</a:t>
            </a:r>
            <a:endParaRPr lang="en-US" dirty="0"/>
          </a:p>
        </p:txBody>
      </p:sp>
      <p:sp>
        <p:nvSpPr>
          <p:cNvPr id="3" name="Content Placeholder 2"/>
          <p:cNvSpPr>
            <a:spLocks noGrp="1"/>
          </p:cNvSpPr>
          <p:nvPr>
            <p:ph idx="1"/>
          </p:nvPr>
        </p:nvSpPr>
        <p:spPr/>
        <p:txBody>
          <a:bodyPr/>
          <a:lstStyle/>
          <a:p>
            <a:pPr algn="ctr">
              <a:buNone/>
            </a:pPr>
            <a:r>
              <a:rPr lang="en-US" dirty="0" smtClean="0"/>
              <a:t>And with great power the apostles gave </a:t>
            </a:r>
          </a:p>
          <a:p>
            <a:pPr algn="ctr">
              <a:buNone/>
            </a:pPr>
            <a:r>
              <a:rPr lang="en-US" dirty="0" smtClean="0"/>
              <a:t>witness to the resurrection of the </a:t>
            </a:r>
          </a:p>
          <a:p>
            <a:pPr algn="ctr">
              <a:buNone/>
            </a:pPr>
            <a:r>
              <a:rPr lang="en-US" dirty="0" smtClean="0"/>
              <a:t>Lord Jesus. And great grace </a:t>
            </a:r>
          </a:p>
          <a:p>
            <a:pPr algn="ctr">
              <a:buNone/>
            </a:pPr>
            <a:r>
              <a:rPr lang="en-US" dirty="0" smtClean="0"/>
              <a:t>was upon them all.</a:t>
            </a:r>
            <a:endParaRPr lang="en-US" dirty="0"/>
          </a:p>
        </p:txBody>
      </p:sp>
      <p:pic>
        <p:nvPicPr>
          <p:cNvPr id="4" name="Picture 3"/>
          <p:cNvPicPr>
            <a:picLocks noChangeAspect="1"/>
          </p:cNvPicPr>
          <p:nvPr/>
        </p:nvPicPr>
        <p:blipFill>
          <a:blip r:embed="rId2"/>
          <a:stretch>
            <a:fillRect/>
          </a:stretch>
        </p:blipFill>
        <p:spPr>
          <a:xfrm>
            <a:off x="2788717" y="4158469"/>
            <a:ext cx="3530600" cy="2298700"/>
          </a:xfrm>
          <a:prstGeom prst="rect">
            <a:avLst/>
          </a:prstGeom>
          <a:solidFill>
            <a:srgbClr val="C0504D"/>
          </a:solidFill>
          <a:ln>
            <a:solidFill>
              <a:schemeClr val="tx1"/>
            </a:solid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Acts 4:33</a:t>
            </a:r>
            <a:endParaRPr lang="en-US" dirty="0"/>
          </a:p>
        </p:txBody>
      </p:sp>
      <p:sp>
        <p:nvSpPr>
          <p:cNvPr id="3" name="Content Placeholder 2"/>
          <p:cNvSpPr>
            <a:spLocks noGrp="1"/>
          </p:cNvSpPr>
          <p:nvPr>
            <p:ph idx="1"/>
          </p:nvPr>
        </p:nvSpPr>
        <p:spPr>
          <a:xfrm>
            <a:off x="457200" y="1600200"/>
            <a:ext cx="8229600" cy="4929594"/>
          </a:xfrm>
        </p:spPr>
        <p:txBody>
          <a:bodyPr>
            <a:normAutofit fontScale="92500"/>
          </a:bodyPr>
          <a:lstStyle/>
          <a:p>
            <a:pPr algn="ctr">
              <a:buNone/>
            </a:pPr>
            <a:r>
              <a:rPr lang="en-US" sz="3459" dirty="0" smtClean="0"/>
              <a:t>And with great power the apostles gave </a:t>
            </a:r>
          </a:p>
          <a:p>
            <a:pPr algn="ctr">
              <a:buNone/>
            </a:pPr>
            <a:r>
              <a:rPr lang="en-US" sz="3459" b="1" i="1" dirty="0" smtClean="0">
                <a:solidFill>
                  <a:srgbClr val="FFFF00"/>
                </a:solidFill>
                <a:effectLst>
                  <a:outerShdw blurRad="38100" dist="38100" dir="2700000" algn="tl">
                    <a:srgbClr val="000000">
                      <a:alpha val="43137"/>
                    </a:srgbClr>
                  </a:outerShdw>
                </a:effectLst>
              </a:rPr>
              <a:t>witness </a:t>
            </a:r>
            <a:r>
              <a:rPr lang="en-US" sz="3459" dirty="0" smtClean="0"/>
              <a:t>to the resurrection of the </a:t>
            </a:r>
          </a:p>
          <a:p>
            <a:pPr algn="ctr">
              <a:buNone/>
            </a:pPr>
            <a:r>
              <a:rPr lang="en-US" sz="3459" dirty="0" smtClean="0"/>
              <a:t>Lord Jesus. And great grace </a:t>
            </a:r>
          </a:p>
          <a:p>
            <a:pPr algn="ctr">
              <a:buNone/>
            </a:pPr>
            <a:r>
              <a:rPr lang="en-US" sz="3459" dirty="0" smtClean="0"/>
              <a:t>was upon them all.</a:t>
            </a:r>
          </a:p>
          <a:p>
            <a:pPr algn="ctr">
              <a:buNone/>
            </a:pPr>
            <a:endParaRPr lang="en-US" dirty="0" smtClean="0"/>
          </a:p>
          <a:p>
            <a:pPr algn="ctr">
              <a:buNone/>
            </a:pPr>
            <a:r>
              <a:rPr lang="en-US" sz="3000" b="1" i="1" dirty="0" smtClean="0">
                <a:solidFill>
                  <a:srgbClr val="FFFF00"/>
                </a:solidFill>
                <a:effectLst>
                  <a:outerShdw blurRad="38100" dist="38100" dir="2700000" algn="tl">
                    <a:srgbClr val="000000">
                      <a:alpha val="43137"/>
                    </a:srgbClr>
                  </a:outerShdw>
                </a:effectLst>
                <a:latin typeface="Century Schoolbook"/>
                <a:cs typeface="Century Schoolbook"/>
              </a:rPr>
              <a:t>Witness gives us the English word “martyr.” </a:t>
            </a:r>
          </a:p>
          <a:p>
            <a:pPr algn="ctr">
              <a:buNone/>
            </a:pPr>
            <a:r>
              <a:rPr lang="en-US" sz="3000" b="1" i="1" dirty="0" smtClean="0">
                <a:solidFill>
                  <a:srgbClr val="FFFF00"/>
                </a:solidFill>
                <a:effectLst>
                  <a:outerShdw blurRad="38100" dist="38100" dir="2700000" algn="tl">
                    <a:srgbClr val="000000">
                      <a:alpha val="43137"/>
                    </a:srgbClr>
                  </a:outerShdw>
                </a:effectLst>
                <a:latin typeface="Century Schoolbook"/>
                <a:cs typeface="Century Schoolbook"/>
              </a:rPr>
              <a:t>The apostles gave up their own lives for the </a:t>
            </a:r>
          </a:p>
          <a:p>
            <a:pPr algn="ctr">
              <a:buNone/>
            </a:pPr>
            <a:r>
              <a:rPr lang="en-US" sz="3000" b="1" i="1" dirty="0" smtClean="0">
                <a:solidFill>
                  <a:srgbClr val="FFFF00"/>
                </a:solidFill>
                <a:effectLst>
                  <a:outerShdw blurRad="38100" dist="38100" dir="2700000" algn="tl">
                    <a:srgbClr val="000000">
                      <a:alpha val="43137"/>
                    </a:srgbClr>
                  </a:outerShdw>
                </a:effectLst>
                <a:latin typeface="Century Schoolbook"/>
                <a:cs typeface="Century Schoolbook"/>
              </a:rPr>
              <a:t>King and his Kingdom.</a:t>
            </a:r>
            <a:endParaRPr lang="en-US" sz="3000" b="1" i="1" dirty="0">
              <a:solidFill>
                <a:srgbClr val="FFFF00"/>
              </a:solidFill>
              <a:effectLst>
                <a:outerShdw blurRad="38100" dist="38100" dir="2700000" algn="tl">
                  <a:srgbClr val="000000">
                    <a:alpha val="43137"/>
                  </a:srgbClr>
                </a:outerShdw>
              </a:effectLst>
              <a:latin typeface="Century Schoolbook"/>
              <a:cs typeface="Century Schoolbook"/>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Acts 4:33</a:t>
            </a:r>
            <a:endParaRPr lang="en-US" dirty="0"/>
          </a:p>
        </p:txBody>
      </p:sp>
      <p:sp>
        <p:nvSpPr>
          <p:cNvPr id="3" name="Content Placeholder 2"/>
          <p:cNvSpPr>
            <a:spLocks noGrp="1"/>
          </p:cNvSpPr>
          <p:nvPr>
            <p:ph idx="1"/>
          </p:nvPr>
        </p:nvSpPr>
        <p:spPr/>
        <p:txBody>
          <a:bodyPr/>
          <a:lstStyle/>
          <a:p>
            <a:pPr algn="ctr">
              <a:buNone/>
            </a:pPr>
            <a:r>
              <a:rPr lang="en-US" dirty="0" smtClean="0"/>
              <a:t>And with great power the apostles gave </a:t>
            </a:r>
          </a:p>
          <a:p>
            <a:pPr algn="ctr">
              <a:buNone/>
            </a:pPr>
            <a:r>
              <a:rPr lang="en-US" b="1" i="1" dirty="0" smtClean="0">
                <a:solidFill>
                  <a:srgbClr val="FFFF00"/>
                </a:solidFill>
                <a:effectLst>
                  <a:outerShdw blurRad="38100" dist="38100" dir="2700000" algn="tl">
                    <a:srgbClr val="000000">
                      <a:alpha val="43137"/>
                    </a:srgbClr>
                  </a:outerShdw>
                </a:effectLst>
              </a:rPr>
              <a:t>witness </a:t>
            </a:r>
            <a:r>
              <a:rPr lang="en-US" dirty="0" smtClean="0"/>
              <a:t>to the resurrection of the </a:t>
            </a:r>
          </a:p>
          <a:p>
            <a:pPr algn="ctr">
              <a:buNone/>
            </a:pPr>
            <a:r>
              <a:rPr lang="en-US" dirty="0" smtClean="0"/>
              <a:t>Lord Jesus. And great grace </a:t>
            </a:r>
          </a:p>
          <a:p>
            <a:pPr algn="ctr">
              <a:buNone/>
            </a:pPr>
            <a:r>
              <a:rPr lang="en-US" dirty="0" smtClean="0"/>
              <a:t>was upon them all.</a:t>
            </a:r>
          </a:p>
          <a:p>
            <a:pPr algn="ctr">
              <a:buNone/>
            </a:pPr>
            <a:endParaRPr lang="en-US" b="1" dirty="0" smtClean="0">
              <a:effectLst>
                <a:outerShdw blurRad="38100" dist="38100" dir="2700000" algn="tl">
                  <a:srgbClr val="000000">
                    <a:alpha val="43137"/>
                  </a:srgbClr>
                </a:outerShdw>
              </a:effectLst>
              <a:latin typeface="Century Schoolbook"/>
              <a:cs typeface="Century Schoolbook"/>
            </a:endParaRPr>
          </a:p>
          <a:p>
            <a:pPr algn="ctr">
              <a:buNone/>
            </a:pPr>
            <a:r>
              <a:rPr lang="en-US" b="1" i="1" dirty="0" smtClean="0">
                <a:solidFill>
                  <a:srgbClr val="FFFF00"/>
                </a:solidFill>
                <a:effectLst>
                  <a:outerShdw blurRad="38100" dist="38100" dir="2700000" algn="tl">
                    <a:srgbClr val="000000">
                      <a:alpha val="43137"/>
                    </a:srgbClr>
                  </a:outerShdw>
                </a:effectLst>
                <a:latin typeface="Century Schoolbook"/>
                <a:cs typeface="Century Schoolbook"/>
              </a:rPr>
              <a:t>The “witness” they gave was for </a:t>
            </a:r>
          </a:p>
          <a:p>
            <a:pPr algn="ctr">
              <a:buNone/>
            </a:pPr>
            <a:r>
              <a:rPr lang="en-US" b="1" i="1" dirty="0" smtClean="0">
                <a:solidFill>
                  <a:srgbClr val="FFFF00"/>
                </a:solidFill>
                <a:effectLst>
                  <a:outerShdw blurRad="38100" dist="38100" dir="2700000" algn="tl">
                    <a:srgbClr val="000000">
                      <a:alpha val="43137"/>
                    </a:srgbClr>
                  </a:outerShdw>
                </a:effectLst>
                <a:latin typeface="Century Schoolbook"/>
                <a:cs typeface="Century Schoolbook"/>
              </a:rPr>
              <a:t>the whole nation of Israel.</a:t>
            </a:r>
            <a:endParaRPr lang="en-US" b="1" i="1" dirty="0">
              <a:solidFill>
                <a:srgbClr val="FFFF00"/>
              </a:solidFill>
              <a:effectLst>
                <a:outerShdw blurRad="38100" dist="38100" dir="2700000" algn="tl">
                  <a:srgbClr val="000000">
                    <a:alpha val="43137"/>
                  </a:srgbClr>
                </a:outerShdw>
              </a:effectLst>
              <a:latin typeface="Century Schoolbook"/>
              <a:cs typeface="Century Schoolbook"/>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Acts 4:33</a:t>
            </a:r>
            <a:endParaRPr lang="en-US" dirty="0"/>
          </a:p>
        </p:txBody>
      </p:sp>
      <p:sp>
        <p:nvSpPr>
          <p:cNvPr id="3" name="Content Placeholder 2"/>
          <p:cNvSpPr>
            <a:spLocks noGrp="1"/>
          </p:cNvSpPr>
          <p:nvPr>
            <p:ph idx="1"/>
          </p:nvPr>
        </p:nvSpPr>
        <p:spPr/>
        <p:txBody>
          <a:bodyPr/>
          <a:lstStyle/>
          <a:p>
            <a:pPr algn="ctr">
              <a:buNone/>
            </a:pPr>
            <a:r>
              <a:rPr lang="en-US" dirty="0" smtClean="0"/>
              <a:t>And with great </a:t>
            </a:r>
            <a:r>
              <a:rPr lang="en-US" b="1" i="1" dirty="0" smtClean="0">
                <a:solidFill>
                  <a:srgbClr val="FFFF00"/>
                </a:solidFill>
                <a:effectLst>
                  <a:outerShdw blurRad="38100" dist="38100" dir="2700000" algn="tl">
                    <a:srgbClr val="000000">
                      <a:alpha val="43137"/>
                    </a:srgbClr>
                  </a:outerShdw>
                </a:effectLst>
              </a:rPr>
              <a:t>power </a:t>
            </a:r>
            <a:r>
              <a:rPr lang="en-US" dirty="0" smtClean="0"/>
              <a:t>the apostles gave </a:t>
            </a:r>
          </a:p>
          <a:p>
            <a:pPr algn="ctr">
              <a:buNone/>
            </a:pPr>
            <a:r>
              <a:rPr lang="en-US" dirty="0" smtClean="0"/>
              <a:t>witness to the resurrection of the </a:t>
            </a:r>
          </a:p>
          <a:p>
            <a:pPr algn="ctr">
              <a:buNone/>
            </a:pPr>
            <a:r>
              <a:rPr lang="en-US" dirty="0" smtClean="0"/>
              <a:t>Lord Jesus. And great grace </a:t>
            </a:r>
          </a:p>
          <a:p>
            <a:pPr algn="ctr">
              <a:buNone/>
            </a:pPr>
            <a:r>
              <a:rPr lang="en-US" dirty="0" smtClean="0"/>
              <a:t>was upon them all.</a:t>
            </a:r>
          </a:p>
          <a:p>
            <a:pPr algn="ctr">
              <a:buNone/>
            </a:pPr>
            <a:endParaRPr lang="en-US" dirty="0" smtClean="0"/>
          </a:p>
          <a:p>
            <a:pPr algn="ctr">
              <a:buNone/>
            </a:pPr>
            <a:r>
              <a:rPr lang="en-US" b="1" i="1" dirty="0" smtClean="0">
                <a:solidFill>
                  <a:srgbClr val="FFFF00"/>
                </a:solidFill>
                <a:effectLst>
                  <a:outerShdw blurRad="38100" dist="38100" dir="2700000" algn="tl">
                    <a:srgbClr val="000000">
                      <a:alpha val="43137"/>
                    </a:srgbClr>
                  </a:outerShdw>
                </a:effectLst>
                <a:latin typeface="Century Schoolbook"/>
                <a:cs typeface="Century Schoolbook"/>
              </a:rPr>
              <a:t>“You shall receive power…” – Acts 1:8</a:t>
            </a:r>
            <a:endParaRPr lang="en-US" b="1" i="1" dirty="0">
              <a:solidFill>
                <a:srgbClr val="FFFF00"/>
              </a:solidFill>
              <a:effectLst>
                <a:outerShdw blurRad="38100" dist="38100" dir="2700000" algn="tl">
                  <a:srgbClr val="000000">
                    <a:alpha val="43137"/>
                  </a:srgbClr>
                </a:outerShdw>
              </a:effectLst>
              <a:latin typeface="Century Schoolbook"/>
              <a:cs typeface="Century Schoolbook"/>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Acts 4:33</a:t>
            </a:r>
            <a:endParaRPr lang="en-US" dirty="0"/>
          </a:p>
        </p:txBody>
      </p:sp>
      <p:sp>
        <p:nvSpPr>
          <p:cNvPr id="3" name="Content Placeholder 2"/>
          <p:cNvSpPr>
            <a:spLocks noGrp="1"/>
          </p:cNvSpPr>
          <p:nvPr>
            <p:ph idx="1"/>
          </p:nvPr>
        </p:nvSpPr>
        <p:spPr/>
        <p:txBody>
          <a:bodyPr/>
          <a:lstStyle/>
          <a:p>
            <a:pPr algn="ctr">
              <a:buNone/>
            </a:pPr>
            <a:r>
              <a:rPr lang="en-US" dirty="0" smtClean="0"/>
              <a:t>And with </a:t>
            </a:r>
            <a:r>
              <a:rPr lang="en-US" b="1" i="1" dirty="0" smtClean="0">
                <a:solidFill>
                  <a:srgbClr val="FFFF00"/>
                </a:solidFill>
                <a:effectLst>
                  <a:outerShdw blurRad="38100" dist="38100" dir="2700000" algn="tl">
                    <a:srgbClr val="000000">
                      <a:alpha val="43137"/>
                    </a:srgbClr>
                  </a:outerShdw>
                </a:effectLst>
              </a:rPr>
              <a:t>great power </a:t>
            </a:r>
            <a:r>
              <a:rPr lang="en-US" dirty="0" smtClean="0"/>
              <a:t>the apostles gave </a:t>
            </a:r>
          </a:p>
          <a:p>
            <a:pPr algn="ctr">
              <a:buNone/>
            </a:pPr>
            <a:r>
              <a:rPr lang="en-US" dirty="0" smtClean="0"/>
              <a:t>witness to the resurrection of the </a:t>
            </a:r>
          </a:p>
          <a:p>
            <a:pPr algn="ctr">
              <a:buNone/>
            </a:pPr>
            <a:r>
              <a:rPr lang="en-US" dirty="0" smtClean="0"/>
              <a:t>Lord Jesus. And </a:t>
            </a:r>
            <a:r>
              <a:rPr lang="en-US" b="1" i="1" dirty="0" smtClean="0">
                <a:solidFill>
                  <a:srgbClr val="FFFF00"/>
                </a:solidFill>
                <a:effectLst>
                  <a:outerShdw blurRad="38100" dist="38100" dir="2700000" algn="tl">
                    <a:srgbClr val="000000">
                      <a:alpha val="43137"/>
                    </a:srgbClr>
                  </a:outerShdw>
                </a:effectLst>
              </a:rPr>
              <a:t>great grace </a:t>
            </a:r>
          </a:p>
          <a:p>
            <a:pPr algn="ctr">
              <a:buNone/>
            </a:pPr>
            <a:r>
              <a:rPr lang="en-US" dirty="0" smtClean="0"/>
              <a:t>was upon them all.</a:t>
            </a:r>
          </a:p>
          <a:p>
            <a:pPr algn="ctr">
              <a:buNone/>
            </a:pPr>
            <a:endParaRPr lang="en-US" sz="2000" dirty="0" smtClean="0"/>
          </a:p>
          <a:p>
            <a:pPr algn="ctr">
              <a:buNone/>
            </a:pPr>
            <a:r>
              <a:rPr lang="en-US" b="1" i="1" dirty="0" smtClean="0">
                <a:solidFill>
                  <a:srgbClr val="FFFF00"/>
                </a:solidFill>
                <a:effectLst>
                  <a:outerShdw blurRad="38100" dist="38100" dir="2700000" algn="tl">
                    <a:srgbClr val="000000">
                      <a:alpha val="43137"/>
                    </a:srgbClr>
                  </a:outerShdw>
                </a:effectLst>
                <a:latin typeface="Century Schoolbook"/>
                <a:cs typeface="Century Schoolbook"/>
              </a:rPr>
              <a:t>Great (</a:t>
            </a:r>
            <a:r>
              <a:rPr lang="en-US" b="1" dirty="0" smtClean="0">
                <a:solidFill>
                  <a:srgbClr val="FFFF00"/>
                </a:solidFill>
                <a:effectLst>
                  <a:outerShdw blurRad="38100" dist="38100" dir="2700000" algn="tl">
                    <a:srgbClr val="000000">
                      <a:alpha val="43137"/>
                    </a:srgbClr>
                  </a:outerShdw>
                </a:effectLst>
                <a:latin typeface="Century Schoolbook"/>
                <a:cs typeface="Century Schoolbook"/>
              </a:rPr>
              <a:t>megas, Grk</a:t>
            </a:r>
            <a:r>
              <a:rPr lang="en-US" b="1" i="1" dirty="0" smtClean="0">
                <a:solidFill>
                  <a:srgbClr val="FFFF00"/>
                </a:solidFill>
                <a:effectLst>
                  <a:outerShdw blurRad="38100" dist="38100" dir="2700000" algn="tl">
                    <a:srgbClr val="000000">
                      <a:alpha val="43137"/>
                    </a:srgbClr>
                  </a:outerShdw>
                </a:effectLst>
                <a:latin typeface="Century Schoolbook"/>
                <a:cs typeface="Century Schoolbook"/>
              </a:rPr>
              <a:t>) power </a:t>
            </a:r>
          </a:p>
          <a:p>
            <a:pPr algn="ctr">
              <a:buNone/>
            </a:pPr>
            <a:r>
              <a:rPr lang="en-US" b="1" i="1" dirty="0" smtClean="0">
                <a:solidFill>
                  <a:srgbClr val="FFFF00"/>
                </a:solidFill>
                <a:effectLst>
                  <a:outerShdw blurRad="38100" dist="38100" dir="2700000" algn="tl">
                    <a:srgbClr val="000000">
                      <a:alpha val="43137"/>
                    </a:srgbClr>
                  </a:outerShdw>
                </a:effectLst>
                <a:latin typeface="Century Schoolbook"/>
                <a:cs typeface="Century Schoolbook"/>
              </a:rPr>
              <a:t>led to great (megas) grace!</a:t>
            </a:r>
            <a:endParaRPr lang="en-US" b="1" i="1" dirty="0">
              <a:solidFill>
                <a:srgbClr val="FFFF00"/>
              </a:solidFill>
              <a:effectLst>
                <a:outerShdw blurRad="38100" dist="38100" dir="2700000" algn="tl">
                  <a:srgbClr val="000000">
                    <a:alpha val="43137"/>
                  </a:srgbClr>
                </a:outerShdw>
              </a:effectLst>
              <a:latin typeface="Century Schoolbook"/>
              <a:cs typeface="Century Schoolbook"/>
            </a:endParaRPr>
          </a:p>
        </p:txBody>
      </p:sp>
      <p:pic>
        <p:nvPicPr>
          <p:cNvPr id="4" name="Picture 3"/>
          <p:cNvPicPr>
            <a:picLocks noChangeAspect="1"/>
          </p:cNvPicPr>
          <p:nvPr/>
        </p:nvPicPr>
        <p:blipFill>
          <a:blip r:embed="rId2"/>
          <a:srcRect t="16150" r="50690" b="22536"/>
          <a:stretch>
            <a:fillRect/>
          </a:stretch>
        </p:blipFill>
        <p:spPr>
          <a:xfrm rot="20513699">
            <a:off x="6073661" y="3091973"/>
            <a:ext cx="2504940" cy="1066800"/>
          </a:xfrm>
          <a:prstGeom prst="rect">
            <a:avLst/>
          </a:prstGeom>
        </p:spPr>
      </p:pic>
      <p:pic>
        <p:nvPicPr>
          <p:cNvPr id="5" name="Picture 4"/>
          <p:cNvPicPr>
            <a:picLocks noChangeAspect="1"/>
          </p:cNvPicPr>
          <p:nvPr/>
        </p:nvPicPr>
        <p:blipFill>
          <a:blip r:embed="rId2"/>
          <a:srcRect l="53499" t="18131" b="16436"/>
          <a:stretch>
            <a:fillRect/>
          </a:stretch>
        </p:blipFill>
        <p:spPr>
          <a:xfrm rot="20532753">
            <a:off x="527852" y="422462"/>
            <a:ext cx="2362273" cy="1138467"/>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Acts 4:33</a:t>
            </a:r>
            <a:endParaRPr lang="en-US" dirty="0"/>
          </a:p>
        </p:txBody>
      </p:sp>
      <p:sp>
        <p:nvSpPr>
          <p:cNvPr id="3" name="Content Placeholder 2"/>
          <p:cNvSpPr>
            <a:spLocks noGrp="1"/>
          </p:cNvSpPr>
          <p:nvPr>
            <p:ph idx="1"/>
          </p:nvPr>
        </p:nvSpPr>
        <p:spPr/>
        <p:txBody>
          <a:bodyPr/>
          <a:lstStyle/>
          <a:p>
            <a:pPr algn="ctr">
              <a:buNone/>
            </a:pPr>
            <a:r>
              <a:rPr lang="en-US" dirty="0" smtClean="0"/>
              <a:t>And with great power the apostles gave </a:t>
            </a:r>
          </a:p>
          <a:p>
            <a:pPr algn="ctr">
              <a:buNone/>
            </a:pPr>
            <a:r>
              <a:rPr lang="en-US" dirty="0" smtClean="0"/>
              <a:t>witness to the resurrection of the </a:t>
            </a:r>
          </a:p>
          <a:p>
            <a:pPr algn="ctr">
              <a:buNone/>
            </a:pPr>
            <a:r>
              <a:rPr lang="en-US" dirty="0" smtClean="0"/>
              <a:t>Lord Jesus. And </a:t>
            </a:r>
            <a:r>
              <a:rPr lang="en-US" b="1" i="1" dirty="0" smtClean="0">
                <a:solidFill>
                  <a:srgbClr val="FFFF00"/>
                </a:solidFill>
                <a:effectLst>
                  <a:outerShdw blurRad="38100" dist="38100" dir="2700000" algn="tl">
                    <a:srgbClr val="000000">
                      <a:alpha val="43137"/>
                    </a:srgbClr>
                  </a:outerShdw>
                </a:effectLst>
              </a:rPr>
              <a:t>great grace </a:t>
            </a:r>
          </a:p>
          <a:p>
            <a:pPr algn="ctr">
              <a:buNone/>
            </a:pPr>
            <a:r>
              <a:rPr lang="en-US" dirty="0" smtClean="0"/>
              <a:t>was upon them all.</a:t>
            </a:r>
          </a:p>
          <a:p>
            <a:pPr algn="ctr">
              <a:buNone/>
            </a:pPr>
            <a:endParaRPr lang="en-US" sz="2000" dirty="0" smtClean="0"/>
          </a:p>
          <a:p>
            <a:pPr algn="ctr">
              <a:buNone/>
            </a:pPr>
            <a:r>
              <a:rPr lang="en-US" b="1" i="1" dirty="0" smtClean="0">
                <a:solidFill>
                  <a:srgbClr val="FFFF00"/>
                </a:solidFill>
                <a:effectLst>
                  <a:outerShdw blurRad="38100" dist="38100" dir="2700000" algn="tl">
                    <a:srgbClr val="000000">
                      <a:alpha val="43137"/>
                    </a:srgbClr>
                  </a:outerShdw>
                </a:effectLst>
                <a:latin typeface="Century Schoolbook"/>
                <a:cs typeface="Century Schoolbook"/>
              </a:rPr>
              <a:t>This is the only time in the whole    </a:t>
            </a:r>
          </a:p>
          <a:p>
            <a:pPr algn="ctr">
              <a:buNone/>
            </a:pPr>
            <a:r>
              <a:rPr lang="en-US" b="1" i="1" dirty="0" smtClean="0">
                <a:solidFill>
                  <a:srgbClr val="FFFF00"/>
                </a:solidFill>
                <a:effectLst>
                  <a:outerShdw blurRad="38100" dist="38100" dir="2700000" algn="tl">
                    <a:srgbClr val="000000">
                      <a:alpha val="43137"/>
                    </a:srgbClr>
                  </a:outerShdw>
                </a:effectLst>
                <a:latin typeface="Century Schoolbook"/>
                <a:cs typeface="Century Schoolbook"/>
              </a:rPr>
              <a:t>Bible that “great grace” is used.</a:t>
            </a:r>
            <a:endParaRPr lang="en-US" b="1" i="1" dirty="0">
              <a:solidFill>
                <a:srgbClr val="FFFF00"/>
              </a:solidFill>
              <a:effectLst>
                <a:outerShdw blurRad="38100" dist="38100" dir="2700000" algn="tl">
                  <a:srgbClr val="000000">
                    <a:alpha val="43137"/>
                  </a:srgbClr>
                </a:outerShdw>
              </a:effectLst>
              <a:latin typeface="Century Schoolbook"/>
              <a:cs typeface="Century Schoolbook"/>
            </a:endParaRPr>
          </a:p>
        </p:txBody>
      </p:sp>
      <p:pic>
        <p:nvPicPr>
          <p:cNvPr id="4" name="Picture 3"/>
          <p:cNvPicPr>
            <a:picLocks noChangeAspect="1"/>
          </p:cNvPicPr>
          <p:nvPr/>
        </p:nvPicPr>
        <p:blipFill>
          <a:blip r:embed="rId2"/>
          <a:srcRect r="19169"/>
          <a:stretch>
            <a:fillRect/>
          </a:stretch>
        </p:blipFill>
        <p:spPr>
          <a:xfrm>
            <a:off x="3303646" y="5683674"/>
            <a:ext cx="2679083" cy="544515"/>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Acts 4:32, 34-35</a:t>
            </a:r>
            <a:endParaRPr lang="en-US" dirty="0"/>
          </a:p>
        </p:txBody>
      </p:sp>
      <p:sp>
        <p:nvSpPr>
          <p:cNvPr id="3" name="Content Placeholder 2"/>
          <p:cNvSpPr>
            <a:spLocks noGrp="1"/>
          </p:cNvSpPr>
          <p:nvPr>
            <p:ph idx="1"/>
          </p:nvPr>
        </p:nvSpPr>
        <p:spPr/>
        <p:txBody>
          <a:bodyPr>
            <a:noAutofit/>
          </a:bodyPr>
          <a:lstStyle/>
          <a:p>
            <a:pPr algn="ctr">
              <a:buNone/>
            </a:pPr>
            <a:r>
              <a:rPr lang="en-US" sz="2800" dirty="0" smtClean="0"/>
              <a:t>Now the multitude of those who believed were of one heart and one soul; neither did anyone say that any of the things he possessed was his own, but they had all things in common… Nor was there anyone among them who lacked; for all who were possessors of lands or houses sold them, and brought the proceeds of the things that were sold, and laid them at the apostles’ feet; and they distributed to each as anyone had need.</a:t>
            </a:r>
            <a:endParaRPr lang="en-US" sz="2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Acts 4:32, 34-35</a:t>
            </a:r>
            <a:endParaRPr lang="en-US" dirty="0"/>
          </a:p>
        </p:txBody>
      </p:sp>
      <p:sp>
        <p:nvSpPr>
          <p:cNvPr id="3" name="Content Placeholder 2"/>
          <p:cNvSpPr>
            <a:spLocks noGrp="1"/>
          </p:cNvSpPr>
          <p:nvPr>
            <p:ph idx="1"/>
          </p:nvPr>
        </p:nvSpPr>
        <p:spPr>
          <a:xfrm>
            <a:off x="457200" y="1600200"/>
            <a:ext cx="8229600" cy="4629275"/>
          </a:xfrm>
        </p:spPr>
        <p:txBody>
          <a:bodyPr>
            <a:noAutofit/>
          </a:bodyPr>
          <a:lstStyle/>
          <a:p>
            <a:pPr algn="ctr">
              <a:buNone/>
            </a:pPr>
            <a:r>
              <a:rPr lang="en-US" sz="2800" dirty="0" smtClean="0"/>
              <a:t>Now the multitude of those who believed were of one heart and one soul; neither did anyone say that any of the things he possessed was his own, but they had all things in common… Nor was there anyone among them who lacked; for all who were possessors of lands or houses sold them, and brought the proceeds of the things that were sold, and laid them at the apostles’ feet; and they distributed to each as anyone had need.</a:t>
            </a:r>
          </a:p>
          <a:p>
            <a:pPr algn="ctr">
              <a:buNone/>
            </a:pPr>
            <a:r>
              <a:rPr lang="en-US" sz="3000" b="1" i="1" dirty="0" smtClean="0">
                <a:solidFill>
                  <a:srgbClr val="FFFF00"/>
                </a:solidFill>
                <a:effectLst>
                  <a:outerShdw blurRad="38100" dist="38100" dir="2700000" algn="tl">
                    <a:srgbClr val="000000">
                      <a:alpha val="43137"/>
                    </a:srgbClr>
                  </a:outerShdw>
                </a:effectLst>
                <a:latin typeface="Century Schoolbook"/>
                <a:cs typeface="Century Schoolbook"/>
              </a:rPr>
              <a:t>Is this communism?</a:t>
            </a:r>
            <a:endParaRPr lang="en-US" sz="3000" b="1" i="1" dirty="0">
              <a:solidFill>
                <a:srgbClr val="FFFF00"/>
              </a:solidFill>
              <a:effectLst>
                <a:outerShdw blurRad="38100" dist="38100" dir="2700000" algn="tl">
                  <a:srgbClr val="000000">
                    <a:alpha val="43137"/>
                  </a:srgbClr>
                </a:outerShdw>
              </a:effectLst>
              <a:latin typeface="Century Schoolbook"/>
              <a:cs typeface="Century Schoolbook"/>
            </a:endParaRPr>
          </a:p>
        </p:txBody>
      </p:sp>
      <p:pic>
        <p:nvPicPr>
          <p:cNvPr id="4" name="Picture 3"/>
          <p:cNvPicPr>
            <a:picLocks noChangeAspect="1"/>
          </p:cNvPicPr>
          <p:nvPr/>
        </p:nvPicPr>
        <p:blipFill>
          <a:blip r:embed="rId2"/>
          <a:stretch>
            <a:fillRect/>
          </a:stretch>
        </p:blipFill>
        <p:spPr>
          <a:xfrm>
            <a:off x="7113791" y="5401685"/>
            <a:ext cx="1195988" cy="1195988"/>
          </a:xfrm>
          <a:prstGeom prst="ellipse">
            <a:avLst/>
          </a:prstGeom>
          <a:ln>
            <a:noFill/>
          </a:ln>
          <a:effectLst>
            <a:softEdge rad="112500"/>
          </a:effectLst>
        </p:spPr>
      </p:pic>
      <p:pic>
        <p:nvPicPr>
          <p:cNvPr id="5" name="Picture 4"/>
          <p:cNvPicPr>
            <a:picLocks noChangeAspect="1"/>
          </p:cNvPicPr>
          <p:nvPr/>
        </p:nvPicPr>
        <p:blipFill>
          <a:blip r:embed="rId3"/>
          <a:stretch>
            <a:fillRect/>
          </a:stretch>
        </p:blipFill>
        <p:spPr>
          <a:xfrm>
            <a:off x="879626" y="5264781"/>
            <a:ext cx="1332892" cy="1332892"/>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b="1" dirty="0" smtClean="0">
                <a:solidFill>
                  <a:srgbClr val="FFFF00"/>
                </a:solidFill>
                <a:effectLst>
                  <a:outerShdw blurRad="38100" dist="38100" dir="2700000" algn="tl">
                    <a:srgbClr val="000000">
                      <a:alpha val="43137"/>
                    </a:srgbClr>
                  </a:outerShdw>
                </a:effectLst>
              </a:rPr>
              <a:t>“Communism” from Dictionary.com</a:t>
            </a:r>
            <a:endParaRPr lang="en-US" sz="4200" b="1"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a:buNone/>
            </a:pPr>
            <a:r>
              <a:rPr lang="en-US" sz="2900" dirty="0"/>
              <a:t>1.</a:t>
            </a:r>
            <a:r>
              <a:rPr lang="en-US" sz="2900" dirty="0" smtClean="0"/>
              <a:t> </a:t>
            </a:r>
            <a:r>
              <a:rPr lang="en-US" sz="2900" dirty="0"/>
              <a:t>a</a:t>
            </a:r>
            <a:r>
              <a:rPr lang="en-US" sz="2900" dirty="0" smtClean="0"/>
              <a:t> </a:t>
            </a:r>
            <a:r>
              <a:rPr lang="en-US" sz="2900" dirty="0"/>
              <a:t>theory</a:t>
            </a:r>
            <a:r>
              <a:rPr lang="en-US" sz="2900" dirty="0" smtClean="0"/>
              <a:t> or system of </a:t>
            </a:r>
            <a:r>
              <a:rPr lang="en-US" sz="2900" dirty="0"/>
              <a:t>social</a:t>
            </a:r>
            <a:r>
              <a:rPr lang="en-US" sz="2900" dirty="0" smtClean="0"/>
              <a:t> organization based on the </a:t>
            </a:r>
            <a:r>
              <a:rPr lang="en-US" sz="2900" dirty="0"/>
              <a:t>holding</a:t>
            </a:r>
            <a:r>
              <a:rPr lang="en-US" sz="2900" dirty="0" smtClean="0"/>
              <a:t> of all property in </a:t>
            </a:r>
            <a:r>
              <a:rPr lang="en-US" sz="2900" dirty="0"/>
              <a:t>common,</a:t>
            </a:r>
            <a:r>
              <a:rPr lang="en-US" sz="2900" dirty="0" smtClean="0"/>
              <a:t> actual ownership being </a:t>
            </a:r>
            <a:r>
              <a:rPr lang="en-US" sz="2900" dirty="0"/>
              <a:t>ascribed</a:t>
            </a:r>
            <a:r>
              <a:rPr lang="en-US" sz="2900" dirty="0" smtClean="0"/>
              <a:t> to the community as a whole or to the state. </a:t>
            </a:r>
          </a:p>
          <a:p>
            <a:pPr>
              <a:buNone/>
            </a:pPr>
            <a:r>
              <a:rPr lang="en-US" sz="2900" dirty="0" smtClean="0"/>
              <a:t>2. (often initial capital letter) a system of social </a:t>
            </a:r>
            <a:r>
              <a:rPr lang="en-US" sz="2900" dirty="0"/>
              <a:t>organization</a:t>
            </a:r>
            <a:r>
              <a:rPr lang="en-US" sz="2900" dirty="0" smtClean="0"/>
              <a:t> in which </a:t>
            </a:r>
            <a:r>
              <a:rPr lang="en-US" sz="2900" dirty="0"/>
              <a:t>all</a:t>
            </a:r>
            <a:r>
              <a:rPr lang="en-US" sz="2900" dirty="0" smtClean="0"/>
              <a:t> economic and social activity is controlled by </a:t>
            </a:r>
            <a:r>
              <a:rPr lang="en-US" sz="2900" dirty="0"/>
              <a:t>a</a:t>
            </a:r>
            <a:r>
              <a:rPr lang="en-US" sz="2900" dirty="0" smtClean="0"/>
              <a:t> </a:t>
            </a:r>
            <a:r>
              <a:rPr lang="en-US" sz="2900" dirty="0"/>
              <a:t>totalitarian</a:t>
            </a:r>
            <a:r>
              <a:rPr lang="en-US" sz="2900" dirty="0" smtClean="0"/>
              <a:t> state </a:t>
            </a:r>
            <a:r>
              <a:rPr lang="en-US" sz="2900" dirty="0"/>
              <a:t>dominated</a:t>
            </a:r>
            <a:r>
              <a:rPr lang="en-US" sz="2900" dirty="0" smtClean="0"/>
              <a:t> by a </a:t>
            </a:r>
            <a:r>
              <a:rPr lang="en-US" sz="2900" dirty="0"/>
              <a:t>single</a:t>
            </a:r>
            <a:r>
              <a:rPr lang="en-US" sz="2900" dirty="0" smtClean="0"/>
              <a:t> </a:t>
            </a:r>
            <a:r>
              <a:rPr lang="en-US" sz="2900" dirty="0"/>
              <a:t>and</a:t>
            </a:r>
            <a:r>
              <a:rPr lang="en-US" sz="2900" dirty="0" smtClean="0"/>
              <a:t> </a:t>
            </a:r>
            <a:r>
              <a:rPr lang="en-US" sz="2900" dirty="0"/>
              <a:t>self-perpetuating</a:t>
            </a:r>
            <a:r>
              <a:rPr lang="en-US" sz="2900" dirty="0" smtClean="0"/>
              <a:t> political </a:t>
            </a:r>
            <a:r>
              <a:rPr lang="en-US" sz="2900" dirty="0"/>
              <a:t>party.</a:t>
            </a:r>
            <a:r>
              <a:rPr lang="en-US" sz="2900" dirty="0" smtClean="0"/>
              <a:t> </a:t>
            </a:r>
          </a:p>
          <a:p>
            <a:pPr>
              <a:buNone/>
            </a:pP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FFFF00"/>
                </a:solidFill>
                <a:effectLst>
                  <a:outerShdw blurRad="38100" dist="38100" dir="2700000" algn="tl">
                    <a:srgbClr val="000000">
                      <a:alpha val="43137"/>
                    </a:srgbClr>
                  </a:outerShdw>
                </a:effectLst>
              </a:rPr>
              <a:t>Let’s Ask</a:t>
            </a:r>
            <a:endParaRPr lang="en-US" b="1" dirty="0">
              <a:solidFill>
                <a:srgbClr val="FFFF00"/>
              </a:solidFill>
              <a:effectLst>
                <a:outerShdw blurRad="38100" dist="38100" dir="2700000" algn="tl">
                  <a:srgbClr val="000000">
                    <a:alpha val="43137"/>
                  </a:srgbClr>
                </a:outerShdw>
              </a:effectLst>
            </a:endParaRPr>
          </a:p>
        </p:txBody>
      </p:sp>
      <p:sp>
        <p:nvSpPr>
          <p:cNvPr id="4" name="Text Placeholder 3"/>
          <p:cNvSpPr>
            <a:spLocks noGrp="1"/>
          </p:cNvSpPr>
          <p:nvPr>
            <p:ph type="body" idx="1"/>
          </p:nvPr>
        </p:nvSpPr>
        <p:spPr/>
        <p:txBody>
          <a:bodyPr>
            <a:normAutofit/>
          </a:bodyPr>
          <a:lstStyle/>
          <a:p>
            <a:r>
              <a:rPr lang="en-US" sz="3000" dirty="0" smtClean="0"/>
              <a:t>Acts 4:32, 34-35</a:t>
            </a:r>
            <a:endParaRPr lang="en-US" sz="3000" dirty="0"/>
          </a:p>
        </p:txBody>
      </p:sp>
      <p:sp>
        <p:nvSpPr>
          <p:cNvPr id="3" name="Content Placeholder 2"/>
          <p:cNvSpPr>
            <a:spLocks noGrp="1"/>
          </p:cNvSpPr>
          <p:nvPr>
            <p:ph sz="half" idx="2"/>
          </p:nvPr>
        </p:nvSpPr>
        <p:spPr/>
        <p:txBody>
          <a:bodyPr>
            <a:normAutofit fontScale="70000" lnSpcReduction="20000"/>
          </a:bodyPr>
          <a:lstStyle/>
          <a:p>
            <a:pPr>
              <a:buNone/>
            </a:pPr>
            <a:r>
              <a:rPr lang="en-US" sz="2800" dirty="0" smtClean="0"/>
              <a:t>	Now </a:t>
            </a:r>
            <a:r>
              <a:rPr lang="en-US" sz="2800" dirty="0" smtClean="0"/>
              <a:t>the multitude of those who believed were of one heart and one soul; </a:t>
            </a:r>
            <a:r>
              <a:rPr lang="en-US" sz="2800" b="1" i="1" dirty="0" smtClean="0">
                <a:solidFill>
                  <a:srgbClr val="FFFF00"/>
                </a:solidFill>
                <a:effectLst>
                  <a:outerShdw blurRad="38100" dist="38100" dir="2700000" algn="tl">
                    <a:srgbClr val="000000">
                      <a:alpha val="43137"/>
                    </a:srgbClr>
                  </a:outerShdw>
                </a:effectLst>
              </a:rPr>
              <a:t>neither did anyone </a:t>
            </a:r>
            <a:r>
              <a:rPr lang="en-US" sz="2800" b="1" i="1" u="sng" dirty="0" smtClean="0">
                <a:solidFill>
                  <a:srgbClr val="FFFF00"/>
                </a:solidFill>
                <a:effectLst>
                  <a:outerShdw blurRad="38100" dist="38100" dir="2700000" algn="tl">
                    <a:srgbClr val="000000">
                      <a:alpha val="43137"/>
                    </a:srgbClr>
                  </a:outerShdw>
                </a:effectLst>
              </a:rPr>
              <a:t>say</a:t>
            </a:r>
            <a:r>
              <a:rPr lang="en-US" sz="2800" b="1" dirty="0" smtClean="0">
                <a:solidFill>
                  <a:srgbClr val="FFFF00"/>
                </a:solidFill>
                <a:effectLst>
                  <a:outerShdw blurRad="38100" dist="38100" dir="2700000" algn="tl">
                    <a:srgbClr val="000000">
                      <a:alpha val="43137"/>
                    </a:srgbClr>
                  </a:outerShdw>
                </a:effectLst>
              </a:rPr>
              <a:t> </a:t>
            </a:r>
            <a:r>
              <a:rPr lang="en-US" sz="2800" b="1" i="1" dirty="0" smtClean="0">
                <a:solidFill>
                  <a:srgbClr val="FFFF00"/>
                </a:solidFill>
                <a:effectLst>
                  <a:outerShdw blurRad="38100" dist="38100" dir="2700000" algn="tl">
                    <a:srgbClr val="000000">
                      <a:alpha val="43137"/>
                    </a:srgbClr>
                  </a:outerShdw>
                </a:effectLst>
              </a:rPr>
              <a:t>that any of the things he possessed was his own</a:t>
            </a:r>
            <a:r>
              <a:rPr lang="en-US" sz="2800" dirty="0" smtClean="0"/>
              <a:t>, but they had all things in common… Nor was there anyone among them who lacked; for all who were possessors of lands or houses sold them, and brought the proceeds of the things that were sold, and laid them at the apostles’ feet; and they distributed to each as anyone</a:t>
            </a:r>
            <a:r>
              <a:rPr lang="en-US" sz="2800" dirty="0" smtClean="0"/>
              <a:t>  had </a:t>
            </a:r>
            <a:r>
              <a:rPr lang="en-US" sz="2800" dirty="0" smtClean="0"/>
              <a:t>need.</a:t>
            </a:r>
            <a:endParaRPr lang="en-US" sz="2800" dirty="0" smtClean="0"/>
          </a:p>
          <a:p>
            <a:pPr algn="ctr">
              <a:buNone/>
            </a:pPr>
            <a:endParaRPr lang="en-US" dirty="0"/>
          </a:p>
        </p:txBody>
      </p:sp>
      <p:sp>
        <p:nvSpPr>
          <p:cNvPr id="5" name="Text Placeholder 4"/>
          <p:cNvSpPr>
            <a:spLocks noGrp="1"/>
          </p:cNvSpPr>
          <p:nvPr>
            <p:ph type="body" sz="quarter" idx="3"/>
          </p:nvPr>
        </p:nvSpPr>
        <p:spPr/>
        <p:txBody>
          <a:bodyPr/>
          <a:lstStyle/>
          <a:p>
            <a:r>
              <a:rPr lang="en-US" sz="3000" dirty="0" smtClean="0"/>
              <a:t>Question #1</a:t>
            </a:r>
            <a:endParaRPr lang="en-US" sz="3000" dirty="0"/>
          </a:p>
        </p:txBody>
      </p:sp>
      <p:sp>
        <p:nvSpPr>
          <p:cNvPr id="6" name="Content Placeholder 5"/>
          <p:cNvSpPr>
            <a:spLocks noGrp="1"/>
          </p:cNvSpPr>
          <p:nvPr>
            <p:ph sz="quarter" idx="4"/>
          </p:nvPr>
        </p:nvSpPr>
        <p:spPr/>
        <p:txBody>
          <a:bodyPr/>
          <a:lstStyle/>
          <a:p>
            <a:pPr>
              <a:buNone/>
            </a:pPr>
            <a:r>
              <a:rPr lang="en-US" b="1" i="1" dirty="0" smtClean="0">
                <a:solidFill>
                  <a:srgbClr val="FFFF00"/>
                </a:solidFill>
                <a:effectLst>
                  <a:outerShdw blurRad="38100" dist="38100" dir="2700000" algn="tl">
                    <a:srgbClr val="000000">
                      <a:alpha val="43137"/>
                    </a:srgbClr>
                  </a:outerShdw>
                </a:effectLst>
                <a:latin typeface="Century Schoolbook"/>
                <a:cs typeface="Century Schoolbook"/>
              </a:rPr>
              <a:t>	</a:t>
            </a:r>
          </a:p>
          <a:p>
            <a:pPr>
              <a:buNone/>
            </a:pPr>
            <a:r>
              <a:rPr lang="en-US" b="1" i="1" dirty="0" smtClean="0">
                <a:solidFill>
                  <a:srgbClr val="FFFF00"/>
                </a:solidFill>
                <a:effectLst>
                  <a:outerShdw blurRad="38100" dist="38100" dir="2700000" algn="tl">
                    <a:srgbClr val="000000">
                      <a:alpha val="43137"/>
                    </a:srgbClr>
                  </a:outerShdw>
                </a:effectLst>
                <a:latin typeface="Century Schoolbook"/>
                <a:cs typeface="Century Schoolbook"/>
              </a:rPr>
              <a:t>Who </a:t>
            </a:r>
            <a:r>
              <a:rPr lang="en-US" b="1" i="1" dirty="0" smtClean="0">
                <a:solidFill>
                  <a:srgbClr val="FFFF00"/>
                </a:solidFill>
                <a:effectLst>
                  <a:outerShdw blurRad="38100" dist="38100" dir="2700000" algn="tl">
                    <a:srgbClr val="000000">
                      <a:alpha val="43137"/>
                    </a:srgbClr>
                  </a:outerShdw>
                </a:effectLst>
                <a:latin typeface="Century Schoolbook"/>
                <a:cs typeface="Century Schoolbook"/>
              </a:rPr>
              <a:t>did the </a:t>
            </a:r>
            <a:r>
              <a:rPr lang="en-US" b="1" i="1" dirty="0" smtClean="0">
                <a:solidFill>
                  <a:srgbClr val="FFFF00"/>
                </a:solidFill>
                <a:effectLst>
                  <a:outerShdw blurRad="38100" dist="38100" dir="2700000" algn="tl">
                    <a:srgbClr val="000000">
                      <a:alpha val="43137"/>
                    </a:srgbClr>
                  </a:outerShdw>
                </a:effectLst>
                <a:latin typeface="Century Schoolbook"/>
                <a:cs typeface="Century Schoolbook"/>
              </a:rPr>
              <a:t>possessions </a:t>
            </a:r>
          </a:p>
          <a:p>
            <a:pPr>
              <a:buNone/>
            </a:pPr>
            <a:r>
              <a:rPr lang="en-US" b="1" i="1" dirty="0" smtClean="0">
                <a:solidFill>
                  <a:srgbClr val="FFFF00"/>
                </a:solidFill>
                <a:effectLst>
                  <a:outerShdw blurRad="38100" dist="38100" dir="2700000" algn="tl">
                    <a:srgbClr val="000000">
                      <a:alpha val="43137"/>
                    </a:srgbClr>
                  </a:outerShdw>
                </a:effectLst>
                <a:latin typeface="Century Schoolbook"/>
                <a:cs typeface="Century Schoolbook"/>
              </a:rPr>
              <a:t>belong </a:t>
            </a:r>
            <a:r>
              <a:rPr lang="en-US" b="1" i="1" dirty="0" smtClean="0">
                <a:solidFill>
                  <a:srgbClr val="FFFF00"/>
                </a:solidFill>
                <a:effectLst>
                  <a:outerShdw blurRad="38100" dist="38100" dir="2700000" algn="tl">
                    <a:srgbClr val="000000">
                      <a:alpha val="43137"/>
                    </a:srgbClr>
                  </a:outerShdw>
                </a:effectLst>
                <a:latin typeface="Century Schoolbook"/>
                <a:cs typeface="Century Schoolbook"/>
              </a:rPr>
              <a:t>to?</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Kingdom in Installments</a:t>
            </a:r>
            <a:endParaRPr lang="en-US" dirty="0"/>
          </a:p>
        </p:txBody>
      </p:sp>
      <p:sp>
        <p:nvSpPr>
          <p:cNvPr id="3" name="Content Placeholder 2"/>
          <p:cNvSpPr>
            <a:spLocks noGrp="1"/>
          </p:cNvSpPr>
          <p:nvPr>
            <p:ph idx="1"/>
          </p:nvPr>
        </p:nvSpPr>
        <p:spPr/>
        <p:txBody>
          <a:bodyPr/>
          <a:lstStyle/>
          <a:p>
            <a:pPr>
              <a:buNone/>
            </a:pPr>
            <a:r>
              <a:rPr lang="en-US" sz="3400" b="1" i="1" u="sng" dirty="0" smtClean="0"/>
              <a:t>Three installments so far</a:t>
            </a:r>
            <a:r>
              <a:rPr lang="en-US" sz="3400" dirty="0" smtClean="0"/>
              <a:t>:</a:t>
            </a:r>
          </a:p>
          <a:p>
            <a:pPr>
              <a:buFont typeface="Zapf Dingbats" charset="2"/>
              <a:buChar char="★"/>
            </a:pPr>
            <a:r>
              <a:rPr lang="en-US" dirty="0" smtClean="0"/>
              <a:t>The Holy Spirit came on Pentecost and 3,000 people trusted Jesus for </a:t>
            </a:r>
            <a:r>
              <a:rPr lang="en-US" dirty="0" smtClean="0"/>
              <a:t>salvation</a:t>
            </a:r>
            <a:endParaRPr lang="en-US" dirty="0" smtClean="0"/>
          </a:p>
        </p:txBody>
      </p:sp>
      <p:pic>
        <p:nvPicPr>
          <p:cNvPr id="4" name="Picture 3"/>
          <p:cNvPicPr>
            <a:picLocks noChangeAspect="1"/>
          </p:cNvPicPr>
          <p:nvPr/>
        </p:nvPicPr>
        <p:blipFill>
          <a:blip r:embed="rId2"/>
          <a:stretch>
            <a:fillRect/>
          </a:stretch>
        </p:blipFill>
        <p:spPr>
          <a:xfrm>
            <a:off x="1786054" y="3424932"/>
            <a:ext cx="5861136" cy="22443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effectLst>
                  <a:outerShdw blurRad="38100" dist="38100" dir="2700000" algn="tl">
                    <a:srgbClr val="000000">
                      <a:alpha val="43137"/>
                    </a:srgbClr>
                  </a:outerShdw>
                </a:effectLst>
              </a:rPr>
              <a:t>Let’s Ask</a:t>
            </a:r>
            <a:endParaRPr lang="en-US" b="1" dirty="0">
              <a:solidFill>
                <a:srgbClr val="FFFF00"/>
              </a:solidFill>
              <a:effectLst>
                <a:outerShdw blurRad="38100" dist="38100" dir="2700000" algn="tl">
                  <a:srgbClr val="000000">
                    <a:alpha val="43137"/>
                  </a:srgbClr>
                </a:outerShdw>
              </a:effectLst>
            </a:endParaRPr>
          </a:p>
        </p:txBody>
      </p:sp>
      <p:sp>
        <p:nvSpPr>
          <p:cNvPr id="4" name="Text Placeholder 3"/>
          <p:cNvSpPr>
            <a:spLocks noGrp="1"/>
          </p:cNvSpPr>
          <p:nvPr>
            <p:ph type="body" idx="1"/>
          </p:nvPr>
        </p:nvSpPr>
        <p:spPr/>
        <p:txBody>
          <a:bodyPr>
            <a:normAutofit/>
          </a:bodyPr>
          <a:lstStyle/>
          <a:p>
            <a:r>
              <a:rPr lang="en-US" sz="3000" dirty="0" smtClean="0"/>
              <a:t>Acts 4:32, 34-35</a:t>
            </a:r>
            <a:endParaRPr lang="en-US" sz="3000" dirty="0"/>
          </a:p>
        </p:txBody>
      </p:sp>
      <p:sp>
        <p:nvSpPr>
          <p:cNvPr id="3" name="Content Placeholder 2"/>
          <p:cNvSpPr>
            <a:spLocks noGrp="1"/>
          </p:cNvSpPr>
          <p:nvPr>
            <p:ph sz="half" idx="2"/>
          </p:nvPr>
        </p:nvSpPr>
        <p:spPr/>
        <p:txBody>
          <a:bodyPr>
            <a:normAutofit fontScale="70000" lnSpcReduction="20000"/>
          </a:bodyPr>
          <a:lstStyle/>
          <a:p>
            <a:pPr>
              <a:buNone/>
            </a:pPr>
            <a:r>
              <a:rPr lang="en-US" sz="2800" dirty="0" smtClean="0"/>
              <a:t>	Now </a:t>
            </a:r>
            <a:r>
              <a:rPr lang="en-US" sz="2800" dirty="0" smtClean="0"/>
              <a:t>the multitude of those who believed were of one heart and one soul; neither did anyone </a:t>
            </a:r>
            <a:r>
              <a:rPr lang="en-US" sz="2800" u="sng" dirty="0" smtClean="0"/>
              <a:t>say</a:t>
            </a:r>
            <a:r>
              <a:rPr lang="en-US" sz="2800" dirty="0" smtClean="0"/>
              <a:t> that any of the things he possessed was his own, but they had all things in common… </a:t>
            </a:r>
            <a:r>
              <a:rPr lang="en-US" sz="2800" b="1" i="1" dirty="0" smtClean="0">
                <a:solidFill>
                  <a:srgbClr val="FFFF00"/>
                </a:solidFill>
                <a:effectLst>
                  <a:outerShdw blurRad="38100" dist="38100" dir="2700000" algn="tl">
                    <a:srgbClr val="000000">
                      <a:alpha val="43137"/>
                    </a:srgbClr>
                  </a:outerShdw>
                </a:effectLst>
              </a:rPr>
              <a:t>Nor was there anyone among them who lacked; for all who were possessors of lands or houses sold them, and brought the proceeds of the things that</a:t>
            </a:r>
            <a:r>
              <a:rPr lang="en-US" sz="2800" b="1" i="1" dirty="0" smtClean="0">
                <a:solidFill>
                  <a:srgbClr val="FFFF00"/>
                </a:solidFill>
                <a:effectLst>
                  <a:outerShdw blurRad="38100" dist="38100" dir="2700000" algn="tl">
                    <a:srgbClr val="000000">
                      <a:alpha val="43137"/>
                    </a:srgbClr>
                  </a:outerShdw>
                </a:effectLst>
              </a:rPr>
              <a:t>    were </a:t>
            </a:r>
            <a:r>
              <a:rPr lang="en-US" sz="2800" b="1" i="1" dirty="0" smtClean="0">
                <a:solidFill>
                  <a:srgbClr val="FFFF00"/>
                </a:solidFill>
                <a:effectLst>
                  <a:outerShdw blurRad="38100" dist="38100" dir="2700000" algn="tl">
                    <a:srgbClr val="000000">
                      <a:alpha val="43137"/>
                    </a:srgbClr>
                  </a:outerShdw>
                </a:effectLst>
              </a:rPr>
              <a:t>sold</a:t>
            </a:r>
            <a:r>
              <a:rPr lang="en-US" sz="2800" dirty="0" smtClean="0"/>
              <a:t>, and laid them at the apostles’ feet; and they distributed to each as anyone</a:t>
            </a:r>
            <a:r>
              <a:rPr lang="en-US" sz="2800" dirty="0" smtClean="0"/>
              <a:t>  had </a:t>
            </a:r>
            <a:r>
              <a:rPr lang="en-US" sz="2800" dirty="0" smtClean="0"/>
              <a:t>need.</a:t>
            </a:r>
            <a:endParaRPr lang="en-US" sz="2800" dirty="0" smtClean="0"/>
          </a:p>
          <a:p>
            <a:pPr algn="ctr">
              <a:buNone/>
            </a:pPr>
            <a:endParaRPr lang="en-US" dirty="0"/>
          </a:p>
        </p:txBody>
      </p:sp>
      <p:sp>
        <p:nvSpPr>
          <p:cNvPr id="5" name="Text Placeholder 4"/>
          <p:cNvSpPr>
            <a:spLocks noGrp="1"/>
          </p:cNvSpPr>
          <p:nvPr>
            <p:ph type="body" sz="quarter" idx="3"/>
          </p:nvPr>
        </p:nvSpPr>
        <p:spPr/>
        <p:txBody>
          <a:bodyPr/>
          <a:lstStyle/>
          <a:p>
            <a:r>
              <a:rPr lang="en-US" sz="3000" dirty="0" smtClean="0"/>
              <a:t>Question #2</a:t>
            </a:r>
            <a:endParaRPr lang="en-US" sz="3000" dirty="0"/>
          </a:p>
        </p:txBody>
      </p:sp>
      <p:sp>
        <p:nvSpPr>
          <p:cNvPr id="6" name="Content Placeholder 5"/>
          <p:cNvSpPr>
            <a:spLocks noGrp="1"/>
          </p:cNvSpPr>
          <p:nvPr>
            <p:ph sz="quarter" idx="4"/>
          </p:nvPr>
        </p:nvSpPr>
        <p:spPr/>
        <p:txBody>
          <a:bodyPr/>
          <a:lstStyle/>
          <a:p>
            <a:pPr>
              <a:buNone/>
            </a:pPr>
            <a:r>
              <a:rPr lang="en-US" b="1" i="1" dirty="0" smtClean="0">
                <a:solidFill>
                  <a:srgbClr val="FFFF00"/>
                </a:solidFill>
                <a:effectLst>
                  <a:outerShdw blurRad="38100" dist="38100" dir="2700000" algn="tl">
                    <a:srgbClr val="000000">
                      <a:alpha val="43137"/>
                    </a:srgbClr>
                  </a:outerShdw>
                </a:effectLst>
                <a:latin typeface="Century Schoolbook"/>
                <a:cs typeface="Century Schoolbook"/>
              </a:rPr>
              <a:t>	</a:t>
            </a:r>
          </a:p>
          <a:p>
            <a:pPr>
              <a:buNone/>
            </a:pPr>
            <a:endParaRPr lang="en-US" b="1" i="1" dirty="0" smtClean="0">
              <a:solidFill>
                <a:srgbClr val="FFFF00"/>
              </a:solidFill>
              <a:effectLst>
                <a:outerShdw blurRad="38100" dist="38100" dir="2700000" algn="tl">
                  <a:srgbClr val="000000">
                    <a:alpha val="43137"/>
                  </a:srgbClr>
                </a:outerShdw>
              </a:effectLst>
              <a:latin typeface="Century Schoolbook"/>
              <a:cs typeface="Century Schoolbook"/>
            </a:endParaRPr>
          </a:p>
          <a:p>
            <a:pPr>
              <a:buNone/>
            </a:pPr>
            <a:endParaRPr lang="en-US" b="1" i="1" dirty="0" smtClean="0">
              <a:solidFill>
                <a:srgbClr val="FFFF00"/>
              </a:solidFill>
              <a:effectLst>
                <a:outerShdw blurRad="38100" dist="38100" dir="2700000" algn="tl">
                  <a:srgbClr val="000000">
                    <a:alpha val="43137"/>
                  </a:srgbClr>
                </a:outerShdw>
              </a:effectLst>
              <a:latin typeface="Century Schoolbook"/>
              <a:cs typeface="Century Schoolbook"/>
            </a:endParaRPr>
          </a:p>
          <a:p>
            <a:pPr>
              <a:buNone/>
            </a:pPr>
            <a:r>
              <a:rPr lang="en-US" b="1" i="1" dirty="0" smtClean="0">
                <a:solidFill>
                  <a:srgbClr val="FFFF00"/>
                </a:solidFill>
                <a:effectLst>
                  <a:outerShdw blurRad="38100" dist="38100" dir="2700000" algn="tl">
                    <a:srgbClr val="000000">
                      <a:alpha val="43137"/>
                    </a:srgbClr>
                  </a:outerShdw>
                </a:effectLst>
                <a:latin typeface="Century Schoolbook"/>
                <a:cs typeface="Century Schoolbook"/>
              </a:rPr>
              <a:t>Who </a:t>
            </a:r>
            <a:r>
              <a:rPr lang="en-US" b="1" i="1" dirty="0" smtClean="0">
                <a:solidFill>
                  <a:srgbClr val="FFFF00"/>
                </a:solidFill>
                <a:effectLst>
                  <a:outerShdw blurRad="38100" dist="38100" dir="2700000" algn="tl">
                    <a:srgbClr val="000000">
                      <a:alpha val="43137"/>
                    </a:srgbClr>
                  </a:outerShdw>
                </a:effectLst>
                <a:latin typeface="Century Schoolbook"/>
                <a:cs typeface="Century Schoolbook"/>
              </a:rPr>
              <a:t>still controlled the</a:t>
            </a:r>
            <a:r>
              <a:rPr lang="en-US" b="1" i="1" dirty="0" smtClean="0">
                <a:solidFill>
                  <a:srgbClr val="FFFF00"/>
                </a:solidFill>
                <a:effectLst>
                  <a:outerShdw blurRad="38100" dist="38100" dir="2700000" algn="tl">
                    <a:srgbClr val="000000">
                      <a:alpha val="43137"/>
                    </a:srgbClr>
                  </a:outerShdw>
                </a:effectLst>
                <a:latin typeface="Century Schoolbook"/>
                <a:cs typeface="Century Schoolbook"/>
              </a:rPr>
              <a:t> </a:t>
            </a:r>
          </a:p>
          <a:p>
            <a:pPr>
              <a:buNone/>
            </a:pPr>
            <a:r>
              <a:rPr lang="en-US" b="1" i="1" dirty="0" smtClean="0">
                <a:solidFill>
                  <a:srgbClr val="FFFF00"/>
                </a:solidFill>
                <a:effectLst>
                  <a:outerShdw blurRad="38100" dist="38100" dir="2700000" algn="tl">
                    <a:srgbClr val="000000">
                      <a:alpha val="43137"/>
                    </a:srgbClr>
                  </a:outerShdw>
                </a:effectLst>
                <a:latin typeface="Century Schoolbook"/>
                <a:cs typeface="Century Schoolbook"/>
              </a:rPr>
              <a:t>possessions</a:t>
            </a:r>
            <a:r>
              <a:rPr lang="en-US" b="1" i="1" dirty="0" smtClean="0">
                <a:solidFill>
                  <a:srgbClr val="FFFF00"/>
                </a:solidFill>
                <a:effectLst>
                  <a:outerShdw blurRad="38100" dist="38100" dir="2700000" algn="tl">
                    <a:srgbClr val="000000">
                      <a:alpha val="43137"/>
                    </a:srgbClr>
                  </a:outerShdw>
                </a:effectLst>
                <a:latin typeface="Century Schoolbook"/>
                <a:cs typeface="Century Schoolbook"/>
              </a:rPr>
              <a:t>?</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effectLst>
                  <a:outerShdw blurRad="38100" dist="38100" dir="2700000" algn="tl">
                    <a:srgbClr val="000000">
                      <a:alpha val="43137"/>
                    </a:srgbClr>
                  </a:outerShdw>
                </a:effectLst>
              </a:rPr>
              <a:t>Let’s Ask</a:t>
            </a:r>
            <a:endParaRPr lang="en-US" b="1" dirty="0">
              <a:solidFill>
                <a:srgbClr val="FFFF00"/>
              </a:solidFill>
              <a:effectLst>
                <a:outerShdw blurRad="38100" dist="38100" dir="2700000" algn="tl">
                  <a:srgbClr val="000000">
                    <a:alpha val="43137"/>
                  </a:srgbClr>
                </a:outerShdw>
              </a:effectLst>
            </a:endParaRPr>
          </a:p>
        </p:txBody>
      </p:sp>
      <p:sp>
        <p:nvSpPr>
          <p:cNvPr id="4" name="Text Placeholder 3"/>
          <p:cNvSpPr>
            <a:spLocks noGrp="1"/>
          </p:cNvSpPr>
          <p:nvPr>
            <p:ph type="body" idx="1"/>
          </p:nvPr>
        </p:nvSpPr>
        <p:spPr/>
        <p:txBody>
          <a:bodyPr>
            <a:normAutofit/>
          </a:bodyPr>
          <a:lstStyle/>
          <a:p>
            <a:r>
              <a:rPr lang="en-US" sz="3000" dirty="0" smtClean="0"/>
              <a:t>Acts 4:32, 34-35</a:t>
            </a:r>
            <a:endParaRPr lang="en-US" sz="3000" dirty="0"/>
          </a:p>
        </p:txBody>
      </p:sp>
      <p:sp>
        <p:nvSpPr>
          <p:cNvPr id="3" name="Content Placeholder 2"/>
          <p:cNvSpPr>
            <a:spLocks noGrp="1"/>
          </p:cNvSpPr>
          <p:nvPr>
            <p:ph sz="half" idx="2"/>
          </p:nvPr>
        </p:nvSpPr>
        <p:spPr/>
        <p:txBody>
          <a:bodyPr>
            <a:normAutofit fontScale="70000" lnSpcReduction="20000"/>
          </a:bodyPr>
          <a:lstStyle/>
          <a:p>
            <a:pPr>
              <a:buNone/>
            </a:pPr>
            <a:r>
              <a:rPr lang="en-US" sz="2800" dirty="0" smtClean="0"/>
              <a:t>	Now </a:t>
            </a:r>
            <a:r>
              <a:rPr lang="en-US" sz="2800" dirty="0" smtClean="0"/>
              <a:t>the multitude of those who believed were of one heart and one soul; neither did anyone </a:t>
            </a:r>
            <a:r>
              <a:rPr lang="en-US" sz="2800" u="sng" dirty="0" smtClean="0"/>
              <a:t>say</a:t>
            </a:r>
            <a:r>
              <a:rPr lang="en-US" sz="2800" dirty="0" smtClean="0"/>
              <a:t> that any of the things he possessed was his own, but they had all things in common… </a:t>
            </a:r>
            <a:r>
              <a:rPr lang="en-US" sz="2800" dirty="0" smtClean="0">
                <a:effectLst>
                  <a:outerShdw blurRad="38100" dist="38100" dir="2700000" algn="tl">
                    <a:srgbClr val="000000">
                      <a:alpha val="43137"/>
                    </a:srgbClr>
                  </a:outerShdw>
                </a:effectLst>
              </a:rPr>
              <a:t>Nor was there anyone among them who lacked; for all who were possessors of lands or houses sold them, and brought the proceeds of the things that</a:t>
            </a:r>
            <a:r>
              <a:rPr lang="en-US" sz="2800" dirty="0" smtClean="0">
                <a:effectLst>
                  <a:outerShdw blurRad="38100" dist="38100" dir="2700000" algn="tl">
                    <a:srgbClr val="000000">
                      <a:alpha val="43137"/>
                    </a:srgbClr>
                  </a:outerShdw>
                </a:effectLst>
              </a:rPr>
              <a:t>    were </a:t>
            </a:r>
            <a:r>
              <a:rPr lang="en-US" sz="2800" dirty="0" smtClean="0">
                <a:effectLst>
                  <a:outerShdw blurRad="38100" dist="38100" dir="2700000" algn="tl">
                    <a:srgbClr val="000000">
                      <a:alpha val="43137"/>
                    </a:srgbClr>
                  </a:outerShdw>
                </a:effectLst>
              </a:rPr>
              <a:t>sold</a:t>
            </a:r>
            <a:r>
              <a:rPr lang="en-US" sz="2800" dirty="0" smtClean="0"/>
              <a:t>, and </a:t>
            </a:r>
            <a:r>
              <a:rPr lang="en-US" sz="2800" b="1" i="1" dirty="0" smtClean="0">
                <a:solidFill>
                  <a:srgbClr val="FFFF00"/>
                </a:solidFill>
                <a:effectLst>
                  <a:outerShdw blurRad="38100" dist="38100" dir="2700000" algn="tl">
                    <a:srgbClr val="000000">
                      <a:alpha val="43137"/>
                    </a:srgbClr>
                  </a:outerShdw>
                </a:effectLst>
              </a:rPr>
              <a:t>laid them at the apostles’ feet</a:t>
            </a:r>
            <a:r>
              <a:rPr lang="en-US" sz="2800" dirty="0" smtClean="0"/>
              <a:t>; and they distributed to each as anyone</a:t>
            </a:r>
            <a:r>
              <a:rPr lang="en-US" sz="2800" dirty="0" smtClean="0"/>
              <a:t>  had </a:t>
            </a:r>
            <a:r>
              <a:rPr lang="en-US" sz="2800" dirty="0" smtClean="0"/>
              <a:t>need.</a:t>
            </a:r>
            <a:endParaRPr lang="en-US" sz="2800" dirty="0" smtClean="0"/>
          </a:p>
          <a:p>
            <a:pPr algn="ctr">
              <a:buNone/>
            </a:pPr>
            <a:endParaRPr lang="en-US" dirty="0"/>
          </a:p>
        </p:txBody>
      </p:sp>
      <p:sp>
        <p:nvSpPr>
          <p:cNvPr id="5" name="Text Placeholder 4"/>
          <p:cNvSpPr>
            <a:spLocks noGrp="1"/>
          </p:cNvSpPr>
          <p:nvPr>
            <p:ph type="body" sz="quarter" idx="3"/>
          </p:nvPr>
        </p:nvSpPr>
        <p:spPr/>
        <p:txBody>
          <a:bodyPr/>
          <a:lstStyle/>
          <a:p>
            <a:r>
              <a:rPr lang="en-US" sz="3000" dirty="0" smtClean="0"/>
              <a:t>Question #3</a:t>
            </a:r>
            <a:endParaRPr lang="en-US" sz="3000" dirty="0"/>
          </a:p>
        </p:txBody>
      </p:sp>
      <p:sp>
        <p:nvSpPr>
          <p:cNvPr id="6" name="Content Placeholder 5"/>
          <p:cNvSpPr>
            <a:spLocks noGrp="1"/>
          </p:cNvSpPr>
          <p:nvPr>
            <p:ph sz="quarter" idx="4"/>
          </p:nvPr>
        </p:nvSpPr>
        <p:spPr/>
        <p:txBody>
          <a:bodyPr/>
          <a:lstStyle/>
          <a:p>
            <a:pPr>
              <a:buNone/>
            </a:pPr>
            <a:r>
              <a:rPr lang="en-US" b="1" i="1" dirty="0" smtClean="0">
                <a:solidFill>
                  <a:srgbClr val="FFFF00"/>
                </a:solidFill>
                <a:effectLst>
                  <a:outerShdw blurRad="38100" dist="38100" dir="2700000" algn="tl">
                    <a:srgbClr val="000000">
                      <a:alpha val="43137"/>
                    </a:srgbClr>
                  </a:outerShdw>
                </a:effectLst>
                <a:latin typeface="Century Schoolbook"/>
                <a:cs typeface="Century Schoolbook"/>
              </a:rPr>
              <a:t>	</a:t>
            </a:r>
          </a:p>
          <a:p>
            <a:pPr>
              <a:buNone/>
            </a:pPr>
            <a:endParaRPr lang="en-US" b="1" i="1" dirty="0" smtClean="0">
              <a:solidFill>
                <a:srgbClr val="FFFF00"/>
              </a:solidFill>
              <a:effectLst>
                <a:outerShdw blurRad="38100" dist="38100" dir="2700000" algn="tl">
                  <a:srgbClr val="000000">
                    <a:alpha val="43137"/>
                  </a:srgbClr>
                </a:outerShdw>
              </a:effectLst>
              <a:latin typeface="Century Schoolbook"/>
              <a:cs typeface="Century Schoolbook"/>
            </a:endParaRPr>
          </a:p>
          <a:p>
            <a:pPr>
              <a:buNone/>
            </a:pPr>
            <a:endParaRPr lang="en-US" b="1" i="1" dirty="0" smtClean="0">
              <a:solidFill>
                <a:srgbClr val="FFFF00"/>
              </a:solidFill>
              <a:effectLst>
                <a:outerShdw blurRad="38100" dist="38100" dir="2700000" algn="tl">
                  <a:srgbClr val="000000">
                    <a:alpha val="43137"/>
                  </a:srgbClr>
                </a:outerShdw>
              </a:effectLst>
              <a:latin typeface="Century Schoolbook"/>
              <a:cs typeface="Century Schoolbook"/>
            </a:endParaRPr>
          </a:p>
          <a:p>
            <a:pPr>
              <a:buNone/>
            </a:pPr>
            <a:endParaRPr lang="en-US" b="1" i="1" dirty="0" smtClean="0">
              <a:solidFill>
                <a:srgbClr val="FFFF00"/>
              </a:solidFill>
              <a:effectLst>
                <a:outerShdw blurRad="38100" dist="38100" dir="2700000" algn="tl">
                  <a:srgbClr val="000000">
                    <a:alpha val="43137"/>
                  </a:srgbClr>
                </a:outerShdw>
              </a:effectLst>
              <a:latin typeface="Century Schoolbook"/>
              <a:cs typeface="Century Schoolbook"/>
            </a:endParaRPr>
          </a:p>
          <a:p>
            <a:pPr>
              <a:buNone/>
            </a:pPr>
            <a:endParaRPr lang="en-US" sz="3200" b="1" i="1" dirty="0" smtClean="0">
              <a:solidFill>
                <a:srgbClr val="FFFF00"/>
              </a:solidFill>
              <a:effectLst>
                <a:outerShdw blurRad="38100" dist="38100" dir="2700000" algn="tl">
                  <a:srgbClr val="000000">
                    <a:alpha val="43137"/>
                  </a:srgbClr>
                </a:outerShdw>
              </a:effectLst>
              <a:latin typeface="Century Schoolbook"/>
              <a:cs typeface="Century Schoolbook"/>
            </a:endParaRPr>
          </a:p>
          <a:p>
            <a:pPr>
              <a:buNone/>
            </a:pPr>
            <a:r>
              <a:rPr lang="en-US" b="1" i="1" dirty="0" smtClean="0">
                <a:solidFill>
                  <a:srgbClr val="FFFF00"/>
                </a:solidFill>
                <a:effectLst>
                  <a:outerShdw blurRad="38100" dist="38100" dir="2700000" algn="tl">
                    <a:srgbClr val="000000">
                      <a:alpha val="43137"/>
                    </a:srgbClr>
                  </a:outerShdw>
                </a:effectLst>
                <a:latin typeface="Century Schoolbook"/>
                <a:cs typeface="Century Schoolbook"/>
              </a:rPr>
              <a:t>Did </a:t>
            </a:r>
            <a:r>
              <a:rPr lang="en-US" b="1" i="1" dirty="0" smtClean="0">
                <a:solidFill>
                  <a:srgbClr val="FFFF00"/>
                </a:solidFill>
                <a:effectLst>
                  <a:outerShdw blurRad="38100" dist="38100" dir="2700000" algn="tl">
                    <a:srgbClr val="000000">
                      <a:alpha val="43137"/>
                    </a:srgbClr>
                  </a:outerShdw>
                </a:effectLst>
                <a:latin typeface="Century Schoolbook"/>
                <a:cs typeface="Century Schoolbook"/>
              </a:rPr>
              <a:t>the government</a:t>
            </a:r>
            <a:r>
              <a:rPr lang="en-US" b="1" i="1" dirty="0" smtClean="0">
                <a:solidFill>
                  <a:srgbClr val="FFFF00"/>
                </a:solidFill>
                <a:effectLst>
                  <a:outerShdw blurRad="38100" dist="38100" dir="2700000" algn="tl">
                    <a:srgbClr val="000000">
                      <a:alpha val="43137"/>
                    </a:srgbClr>
                  </a:outerShdw>
                </a:effectLst>
                <a:latin typeface="Century Schoolbook"/>
                <a:cs typeface="Century Schoolbook"/>
              </a:rPr>
              <a:t> </a:t>
            </a:r>
          </a:p>
          <a:p>
            <a:pPr>
              <a:buNone/>
            </a:pPr>
            <a:r>
              <a:rPr lang="en-US" b="1" i="1" dirty="0" smtClean="0">
                <a:solidFill>
                  <a:srgbClr val="FFFF00"/>
                </a:solidFill>
                <a:effectLst>
                  <a:outerShdw blurRad="38100" dist="38100" dir="2700000" algn="tl">
                    <a:srgbClr val="000000">
                      <a:alpha val="43137"/>
                    </a:srgbClr>
                  </a:outerShdw>
                </a:effectLst>
                <a:latin typeface="Century Schoolbook"/>
                <a:cs typeface="Century Schoolbook"/>
              </a:rPr>
              <a:t>receive </a:t>
            </a:r>
            <a:r>
              <a:rPr lang="en-US" b="1" i="1" dirty="0" smtClean="0">
                <a:solidFill>
                  <a:srgbClr val="FFFF00"/>
                </a:solidFill>
                <a:effectLst>
                  <a:outerShdw blurRad="38100" dist="38100" dir="2700000" algn="tl">
                    <a:srgbClr val="000000">
                      <a:alpha val="43137"/>
                    </a:srgbClr>
                  </a:outerShdw>
                </a:effectLst>
                <a:latin typeface="Century Schoolbook"/>
                <a:cs typeface="Century Schoolbook"/>
              </a:rPr>
              <a:t>the money?</a:t>
            </a:r>
          </a:p>
          <a:p>
            <a:pPr>
              <a:buNone/>
            </a:pPr>
            <a:endParaRPr lang="en-US" b="1" i="1" dirty="0" smtClean="0">
              <a:solidFill>
                <a:srgbClr val="FFFF00"/>
              </a:solidFill>
              <a:effectLst>
                <a:outerShdw blurRad="38100" dist="38100" dir="2700000" algn="tl">
                  <a:srgbClr val="000000">
                    <a:alpha val="43137"/>
                  </a:srgbClr>
                </a:outerShdw>
              </a:effectLst>
              <a:latin typeface="Century Schoolbook"/>
              <a:cs typeface="Century Schoolbook"/>
            </a:endParaRP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effectLst>
                  <a:outerShdw blurRad="38100" dist="38100" dir="2700000" algn="tl">
                    <a:srgbClr val="000000">
                      <a:alpha val="43137"/>
                    </a:srgbClr>
                  </a:outerShdw>
                </a:effectLst>
              </a:rPr>
              <a:t>Let’s Ask</a:t>
            </a:r>
            <a:endParaRPr lang="en-US" b="1" dirty="0">
              <a:solidFill>
                <a:srgbClr val="FFFF00"/>
              </a:solidFill>
              <a:effectLst>
                <a:outerShdw blurRad="38100" dist="38100" dir="2700000" algn="tl">
                  <a:srgbClr val="000000">
                    <a:alpha val="43137"/>
                  </a:srgbClr>
                </a:outerShdw>
              </a:effectLst>
            </a:endParaRPr>
          </a:p>
        </p:txBody>
      </p:sp>
      <p:sp>
        <p:nvSpPr>
          <p:cNvPr id="4" name="Text Placeholder 3"/>
          <p:cNvSpPr>
            <a:spLocks noGrp="1"/>
          </p:cNvSpPr>
          <p:nvPr>
            <p:ph type="body" idx="1"/>
          </p:nvPr>
        </p:nvSpPr>
        <p:spPr/>
        <p:txBody>
          <a:bodyPr>
            <a:normAutofit/>
          </a:bodyPr>
          <a:lstStyle/>
          <a:p>
            <a:r>
              <a:rPr lang="en-US" sz="3000" dirty="0" smtClean="0"/>
              <a:t>Acts 4:32, 34-35</a:t>
            </a:r>
            <a:endParaRPr lang="en-US" sz="3000" dirty="0"/>
          </a:p>
        </p:txBody>
      </p:sp>
      <p:sp>
        <p:nvSpPr>
          <p:cNvPr id="3" name="Content Placeholder 2"/>
          <p:cNvSpPr>
            <a:spLocks noGrp="1"/>
          </p:cNvSpPr>
          <p:nvPr>
            <p:ph sz="half" idx="2"/>
          </p:nvPr>
        </p:nvSpPr>
        <p:spPr/>
        <p:txBody>
          <a:bodyPr>
            <a:normAutofit fontScale="70000" lnSpcReduction="20000"/>
          </a:bodyPr>
          <a:lstStyle/>
          <a:p>
            <a:pPr>
              <a:buNone/>
            </a:pPr>
            <a:r>
              <a:rPr lang="en-US" sz="2800" dirty="0" smtClean="0"/>
              <a:t>	Now </a:t>
            </a:r>
            <a:r>
              <a:rPr lang="en-US" sz="2800" dirty="0" smtClean="0"/>
              <a:t>the multitude of those who believed were of one heart and one soul; neither did anyone </a:t>
            </a:r>
            <a:r>
              <a:rPr lang="en-US" sz="2800" u="sng" dirty="0" smtClean="0"/>
              <a:t>say</a:t>
            </a:r>
            <a:r>
              <a:rPr lang="en-US" sz="2800" dirty="0" smtClean="0"/>
              <a:t> that any of the things he possessed was his own, but they had all things in common… </a:t>
            </a:r>
            <a:r>
              <a:rPr lang="en-US" sz="2800" dirty="0" smtClean="0">
                <a:effectLst>
                  <a:outerShdw blurRad="38100" dist="38100" dir="2700000" algn="tl">
                    <a:srgbClr val="000000">
                      <a:alpha val="43137"/>
                    </a:srgbClr>
                  </a:outerShdw>
                </a:effectLst>
              </a:rPr>
              <a:t>Nor was there anyone among them who lacked; for all who were possessors of lands or houses sold them, and brought the proceeds of the things that</a:t>
            </a:r>
            <a:r>
              <a:rPr lang="en-US" sz="2800" dirty="0" smtClean="0">
                <a:effectLst>
                  <a:outerShdw blurRad="38100" dist="38100" dir="2700000" algn="tl">
                    <a:srgbClr val="000000">
                      <a:alpha val="43137"/>
                    </a:srgbClr>
                  </a:outerShdw>
                </a:effectLst>
              </a:rPr>
              <a:t>    were </a:t>
            </a:r>
            <a:r>
              <a:rPr lang="en-US" sz="2800" dirty="0" smtClean="0">
                <a:effectLst>
                  <a:outerShdw blurRad="38100" dist="38100" dir="2700000" algn="tl">
                    <a:srgbClr val="000000">
                      <a:alpha val="43137"/>
                    </a:srgbClr>
                  </a:outerShdw>
                </a:effectLst>
              </a:rPr>
              <a:t>sold</a:t>
            </a:r>
            <a:r>
              <a:rPr lang="en-US" sz="2800" dirty="0" smtClean="0"/>
              <a:t>, and </a:t>
            </a:r>
            <a:r>
              <a:rPr lang="en-US" sz="2800" dirty="0" smtClean="0">
                <a:effectLst>
                  <a:outerShdw blurRad="38100" dist="38100" dir="2700000" algn="tl">
                    <a:srgbClr val="000000">
                      <a:alpha val="43137"/>
                    </a:srgbClr>
                  </a:outerShdw>
                </a:effectLst>
              </a:rPr>
              <a:t>laid them at the apostles’ feet</a:t>
            </a:r>
            <a:r>
              <a:rPr lang="en-US" sz="2800" dirty="0" smtClean="0"/>
              <a:t>; and they distributed to each as anyone</a:t>
            </a:r>
            <a:r>
              <a:rPr lang="en-US" sz="2800" dirty="0" smtClean="0"/>
              <a:t>  had </a:t>
            </a:r>
            <a:r>
              <a:rPr lang="en-US" sz="2800" dirty="0" smtClean="0"/>
              <a:t>need.</a:t>
            </a:r>
            <a:endParaRPr lang="en-US" sz="2800" dirty="0" smtClean="0"/>
          </a:p>
          <a:p>
            <a:pPr algn="ctr">
              <a:buNone/>
            </a:pPr>
            <a:endParaRPr lang="en-US" dirty="0"/>
          </a:p>
        </p:txBody>
      </p:sp>
      <p:sp>
        <p:nvSpPr>
          <p:cNvPr id="5" name="Text Placeholder 4"/>
          <p:cNvSpPr>
            <a:spLocks noGrp="1"/>
          </p:cNvSpPr>
          <p:nvPr>
            <p:ph type="body" sz="quarter" idx="3"/>
          </p:nvPr>
        </p:nvSpPr>
        <p:spPr/>
        <p:txBody>
          <a:bodyPr/>
          <a:lstStyle/>
          <a:p>
            <a:r>
              <a:rPr lang="en-US" sz="3000" dirty="0" smtClean="0"/>
              <a:t>Question #4</a:t>
            </a:r>
            <a:endParaRPr lang="en-US" sz="3000" dirty="0"/>
          </a:p>
        </p:txBody>
      </p:sp>
      <p:sp>
        <p:nvSpPr>
          <p:cNvPr id="6" name="Content Placeholder 5"/>
          <p:cNvSpPr>
            <a:spLocks noGrp="1"/>
          </p:cNvSpPr>
          <p:nvPr>
            <p:ph sz="quarter" idx="4"/>
          </p:nvPr>
        </p:nvSpPr>
        <p:spPr/>
        <p:txBody>
          <a:bodyPr/>
          <a:lstStyle/>
          <a:p>
            <a:pPr>
              <a:buNone/>
            </a:pPr>
            <a:r>
              <a:rPr lang="en-US" b="1" i="1" dirty="0" smtClean="0">
                <a:solidFill>
                  <a:srgbClr val="FFFF00"/>
                </a:solidFill>
                <a:effectLst>
                  <a:outerShdw blurRad="38100" dist="38100" dir="2700000" algn="tl">
                    <a:srgbClr val="000000">
                      <a:alpha val="43137"/>
                    </a:srgbClr>
                  </a:outerShdw>
                </a:effectLst>
                <a:latin typeface="Century Schoolbook"/>
                <a:cs typeface="Century Schoolbook"/>
              </a:rPr>
              <a:t>	</a:t>
            </a:r>
            <a:r>
              <a:rPr lang="en-US" b="1" i="1" dirty="0" smtClean="0">
                <a:solidFill>
                  <a:srgbClr val="FFFF00"/>
                </a:solidFill>
                <a:effectLst>
                  <a:outerShdw blurRad="38100" dist="38100" dir="2700000" algn="tl">
                    <a:srgbClr val="000000">
                      <a:alpha val="43137"/>
                    </a:srgbClr>
                  </a:outerShdw>
                </a:effectLst>
                <a:latin typeface="Century Schoolbook"/>
                <a:cs typeface="Century Schoolbook"/>
              </a:rPr>
              <a:t>So does this promote or teach communism?</a:t>
            </a:r>
          </a:p>
          <a:p>
            <a:pPr>
              <a:buNone/>
            </a:pPr>
            <a:endParaRPr lang="en-US" b="1" i="1" dirty="0" smtClean="0">
              <a:solidFill>
                <a:srgbClr val="FFFF00"/>
              </a:solidFill>
              <a:effectLst>
                <a:outerShdw blurRad="38100" dist="38100" dir="2700000" algn="tl">
                  <a:srgbClr val="000000">
                    <a:alpha val="43137"/>
                  </a:srgbClr>
                </a:outerShdw>
              </a:effectLst>
              <a:latin typeface="Century Schoolbook"/>
              <a:cs typeface="Century Schoolbook"/>
            </a:endParaRPr>
          </a:p>
          <a:p>
            <a:pPr>
              <a:buNone/>
            </a:pPr>
            <a:endParaRPr lang="en-US" b="1" i="1" dirty="0" smtClean="0">
              <a:solidFill>
                <a:srgbClr val="FFFF00"/>
              </a:solidFill>
              <a:effectLst>
                <a:outerShdw blurRad="38100" dist="38100" dir="2700000" algn="tl">
                  <a:srgbClr val="000000">
                    <a:alpha val="43137"/>
                  </a:srgbClr>
                </a:outerShdw>
              </a:effectLst>
              <a:latin typeface="Century Schoolbook"/>
              <a:cs typeface="Century Schoolbook"/>
            </a:endParaRP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effectLst>
                  <a:outerShdw blurRad="38100" dist="38100" dir="2700000" algn="tl">
                    <a:srgbClr val="000000">
                      <a:alpha val="43137"/>
                    </a:srgbClr>
                  </a:outerShdw>
                </a:effectLst>
              </a:rPr>
              <a:t>Let’s Ask</a:t>
            </a:r>
            <a:endParaRPr lang="en-US" b="1" dirty="0">
              <a:solidFill>
                <a:srgbClr val="FFFF00"/>
              </a:solidFill>
              <a:effectLst>
                <a:outerShdw blurRad="38100" dist="38100" dir="2700000" algn="tl">
                  <a:srgbClr val="000000">
                    <a:alpha val="43137"/>
                  </a:srgbClr>
                </a:outerShdw>
              </a:effectLst>
            </a:endParaRPr>
          </a:p>
        </p:txBody>
      </p:sp>
      <p:sp>
        <p:nvSpPr>
          <p:cNvPr id="4" name="Text Placeholder 3"/>
          <p:cNvSpPr>
            <a:spLocks noGrp="1"/>
          </p:cNvSpPr>
          <p:nvPr>
            <p:ph type="body" idx="1"/>
          </p:nvPr>
        </p:nvSpPr>
        <p:spPr/>
        <p:txBody>
          <a:bodyPr>
            <a:normAutofit/>
          </a:bodyPr>
          <a:lstStyle/>
          <a:p>
            <a:r>
              <a:rPr lang="en-US" sz="3000" dirty="0" smtClean="0"/>
              <a:t>Acts 4:32, 34-35</a:t>
            </a:r>
            <a:endParaRPr lang="en-US" sz="3000" dirty="0"/>
          </a:p>
        </p:txBody>
      </p:sp>
      <p:sp>
        <p:nvSpPr>
          <p:cNvPr id="3" name="Content Placeholder 2"/>
          <p:cNvSpPr>
            <a:spLocks noGrp="1"/>
          </p:cNvSpPr>
          <p:nvPr>
            <p:ph sz="half" idx="2"/>
          </p:nvPr>
        </p:nvSpPr>
        <p:spPr/>
        <p:txBody>
          <a:bodyPr>
            <a:normAutofit fontScale="70000" lnSpcReduction="20000"/>
          </a:bodyPr>
          <a:lstStyle/>
          <a:p>
            <a:pPr>
              <a:buNone/>
            </a:pPr>
            <a:r>
              <a:rPr lang="en-US" sz="2800" dirty="0" smtClean="0"/>
              <a:t>	Now </a:t>
            </a:r>
            <a:r>
              <a:rPr lang="en-US" sz="2800" dirty="0" smtClean="0"/>
              <a:t>the multitude of those who believed were of one heart and one soul; neither did anyone </a:t>
            </a:r>
            <a:r>
              <a:rPr lang="en-US" sz="2800" u="sng" dirty="0" smtClean="0"/>
              <a:t>say</a:t>
            </a:r>
            <a:r>
              <a:rPr lang="en-US" sz="2800" dirty="0" smtClean="0"/>
              <a:t> that any of the things he possessed was his own, but they had all things in common… </a:t>
            </a:r>
            <a:r>
              <a:rPr lang="en-US" sz="2800" dirty="0" smtClean="0">
                <a:effectLst>
                  <a:outerShdw blurRad="38100" dist="38100" dir="2700000" algn="tl">
                    <a:srgbClr val="000000">
                      <a:alpha val="43137"/>
                    </a:srgbClr>
                  </a:outerShdw>
                </a:effectLst>
              </a:rPr>
              <a:t>Nor was there anyone among them who lacked; for all who were possessors of lands or houses sold them, and brought the proceeds of the things that</a:t>
            </a:r>
            <a:r>
              <a:rPr lang="en-US" sz="2800" dirty="0" smtClean="0">
                <a:effectLst>
                  <a:outerShdw blurRad="38100" dist="38100" dir="2700000" algn="tl">
                    <a:srgbClr val="000000">
                      <a:alpha val="43137"/>
                    </a:srgbClr>
                  </a:outerShdw>
                </a:effectLst>
              </a:rPr>
              <a:t>    were </a:t>
            </a:r>
            <a:r>
              <a:rPr lang="en-US" sz="2800" dirty="0" smtClean="0">
                <a:effectLst>
                  <a:outerShdw blurRad="38100" dist="38100" dir="2700000" algn="tl">
                    <a:srgbClr val="000000">
                      <a:alpha val="43137"/>
                    </a:srgbClr>
                  </a:outerShdw>
                </a:effectLst>
              </a:rPr>
              <a:t>sold</a:t>
            </a:r>
            <a:r>
              <a:rPr lang="en-US" sz="2800" dirty="0" smtClean="0"/>
              <a:t>, and </a:t>
            </a:r>
            <a:r>
              <a:rPr lang="en-US" sz="2800" dirty="0" smtClean="0">
                <a:effectLst>
                  <a:outerShdw blurRad="38100" dist="38100" dir="2700000" algn="tl">
                    <a:srgbClr val="000000">
                      <a:alpha val="43137"/>
                    </a:srgbClr>
                  </a:outerShdw>
                </a:effectLst>
              </a:rPr>
              <a:t>laid them at the apostles’ feet</a:t>
            </a:r>
            <a:r>
              <a:rPr lang="en-US" sz="2800" dirty="0" smtClean="0"/>
              <a:t>; and they distributed to each as anyone</a:t>
            </a:r>
            <a:r>
              <a:rPr lang="en-US" sz="2800" dirty="0" smtClean="0"/>
              <a:t>   had </a:t>
            </a:r>
            <a:r>
              <a:rPr lang="en-US" sz="2800" dirty="0" smtClean="0"/>
              <a:t>need.</a:t>
            </a:r>
            <a:endParaRPr lang="en-US" sz="2800" dirty="0" smtClean="0"/>
          </a:p>
          <a:p>
            <a:pPr algn="ctr">
              <a:buNone/>
            </a:pPr>
            <a:endParaRPr lang="en-US" dirty="0"/>
          </a:p>
        </p:txBody>
      </p:sp>
      <p:sp>
        <p:nvSpPr>
          <p:cNvPr id="5" name="Text Placeholder 4"/>
          <p:cNvSpPr>
            <a:spLocks noGrp="1"/>
          </p:cNvSpPr>
          <p:nvPr>
            <p:ph type="body" sz="quarter" idx="3"/>
          </p:nvPr>
        </p:nvSpPr>
        <p:spPr/>
        <p:txBody>
          <a:bodyPr/>
          <a:lstStyle/>
          <a:p>
            <a:r>
              <a:rPr lang="en-US" sz="3000" dirty="0" smtClean="0"/>
              <a:t>Question #4</a:t>
            </a:r>
            <a:endParaRPr lang="en-US" sz="3000" dirty="0"/>
          </a:p>
        </p:txBody>
      </p:sp>
      <p:sp>
        <p:nvSpPr>
          <p:cNvPr id="6" name="Content Placeholder 5"/>
          <p:cNvSpPr>
            <a:spLocks noGrp="1"/>
          </p:cNvSpPr>
          <p:nvPr>
            <p:ph sz="quarter" idx="4"/>
          </p:nvPr>
        </p:nvSpPr>
        <p:spPr/>
        <p:txBody>
          <a:bodyPr/>
          <a:lstStyle/>
          <a:p>
            <a:pPr>
              <a:buNone/>
            </a:pPr>
            <a:r>
              <a:rPr lang="en-US" b="1" i="1" dirty="0" smtClean="0">
                <a:solidFill>
                  <a:srgbClr val="FFFF00"/>
                </a:solidFill>
                <a:effectLst>
                  <a:outerShdw blurRad="38100" dist="38100" dir="2700000" algn="tl">
                    <a:srgbClr val="000000">
                      <a:alpha val="43137"/>
                    </a:srgbClr>
                  </a:outerShdw>
                </a:effectLst>
                <a:latin typeface="Century Schoolbook"/>
                <a:cs typeface="Century Schoolbook"/>
              </a:rPr>
              <a:t>	</a:t>
            </a:r>
            <a:r>
              <a:rPr lang="en-US" b="1" i="1" dirty="0" smtClean="0">
                <a:solidFill>
                  <a:srgbClr val="FFFF00"/>
                </a:solidFill>
                <a:effectLst>
                  <a:outerShdw blurRad="38100" dist="38100" dir="2700000" algn="tl">
                    <a:srgbClr val="000000">
                      <a:alpha val="43137"/>
                    </a:srgbClr>
                  </a:outerShdw>
                </a:effectLst>
                <a:latin typeface="Century Schoolbook"/>
                <a:cs typeface="Century Schoolbook"/>
              </a:rPr>
              <a:t>So does this promote or teach communism?</a:t>
            </a:r>
          </a:p>
          <a:p>
            <a:pPr>
              <a:buNone/>
            </a:pPr>
            <a:endParaRPr lang="en-US" b="1" i="1" dirty="0" smtClean="0">
              <a:solidFill>
                <a:srgbClr val="FFFF00"/>
              </a:solidFill>
              <a:effectLst>
                <a:outerShdw blurRad="38100" dist="38100" dir="2700000" algn="tl">
                  <a:srgbClr val="000000">
                    <a:alpha val="43137"/>
                  </a:srgbClr>
                </a:outerShdw>
              </a:effectLst>
              <a:latin typeface="Century Schoolbook"/>
              <a:cs typeface="Century Schoolbook"/>
            </a:endParaRPr>
          </a:p>
          <a:p>
            <a:pPr>
              <a:buNone/>
            </a:pPr>
            <a:endParaRPr lang="en-US" b="1" i="1" dirty="0" smtClean="0">
              <a:solidFill>
                <a:srgbClr val="FFFF00"/>
              </a:solidFill>
              <a:effectLst>
                <a:outerShdw blurRad="38100" dist="38100" dir="2700000" algn="tl">
                  <a:srgbClr val="000000">
                    <a:alpha val="43137"/>
                  </a:srgbClr>
                </a:outerShdw>
              </a:effectLst>
              <a:latin typeface="Century Schoolbook"/>
              <a:cs typeface="Century Schoolbook"/>
            </a:endParaRPr>
          </a:p>
          <a:p>
            <a:endParaRPr lang="en-US" dirty="0"/>
          </a:p>
        </p:txBody>
      </p:sp>
      <p:pic>
        <p:nvPicPr>
          <p:cNvPr id="7" name="Picture 6"/>
          <p:cNvPicPr>
            <a:picLocks noChangeAspect="1"/>
          </p:cNvPicPr>
          <p:nvPr/>
        </p:nvPicPr>
        <p:blipFill>
          <a:blip r:embed="rId2"/>
          <a:stretch>
            <a:fillRect/>
          </a:stretch>
        </p:blipFill>
        <p:spPr>
          <a:xfrm>
            <a:off x="5517964" y="3113544"/>
            <a:ext cx="2616200" cy="3098800"/>
          </a:xfrm>
          <a:prstGeom prst="rect">
            <a:avLst/>
          </a:prstGeom>
          <a:ln>
            <a:solidFill>
              <a:srgbClr val="000000"/>
            </a:solidFill>
          </a:ln>
        </p:spPr>
      </p:pic>
      <p:pic>
        <p:nvPicPr>
          <p:cNvPr id="8" name="Picture 7"/>
          <p:cNvPicPr>
            <a:picLocks noChangeAspect="1"/>
          </p:cNvPicPr>
          <p:nvPr/>
        </p:nvPicPr>
        <p:blipFill>
          <a:blip r:embed="rId3"/>
          <a:stretch>
            <a:fillRect/>
          </a:stretch>
        </p:blipFill>
        <p:spPr>
          <a:xfrm>
            <a:off x="7942642" y="5755737"/>
            <a:ext cx="744158" cy="740851"/>
          </a:xfrm>
          <a:prstGeom prst="rect">
            <a:avLst/>
          </a:prstGeom>
          <a:solidFill>
            <a:srgbClr val="C0504D"/>
          </a:solidFill>
          <a:ln>
            <a:solidFill>
              <a:srgbClr val="FF0000"/>
            </a:solidFill>
          </a:ln>
        </p:spPr>
      </p:pic>
      <p:pic>
        <p:nvPicPr>
          <p:cNvPr id="9" name="Picture 8"/>
          <p:cNvPicPr>
            <a:picLocks noChangeAspect="1"/>
          </p:cNvPicPr>
          <p:nvPr/>
        </p:nvPicPr>
        <p:blipFill>
          <a:blip r:embed="rId4"/>
          <a:srcRect l="12886" r="10925"/>
          <a:stretch>
            <a:fillRect/>
          </a:stretch>
        </p:blipFill>
        <p:spPr>
          <a:xfrm>
            <a:off x="4797425" y="5755737"/>
            <a:ext cx="872939" cy="641623"/>
          </a:xfrm>
          <a:prstGeom prst="rect">
            <a:avLst/>
          </a:prstGeom>
          <a:ln>
            <a:solidFill>
              <a:schemeClr val="tx1"/>
            </a:solidFill>
          </a:ln>
        </p:spPr>
      </p:pic>
      <p:pic>
        <p:nvPicPr>
          <p:cNvPr id="10" name="Picture 9"/>
          <p:cNvPicPr>
            <a:picLocks noChangeAspect="1"/>
          </p:cNvPicPr>
          <p:nvPr/>
        </p:nvPicPr>
        <p:blipFill>
          <a:blip r:embed="rId5"/>
          <a:stretch>
            <a:fillRect/>
          </a:stretch>
        </p:blipFill>
        <p:spPr>
          <a:xfrm rot="784680">
            <a:off x="7995641" y="3234296"/>
            <a:ext cx="965132" cy="579079"/>
          </a:xfrm>
          <a:prstGeom prst="rect">
            <a:avLst/>
          </a:prstGeom>
          <a:solidFill>
            <a:srgbClr val="C0504D"/>
          </a:solidFill>
          <a:ln>
            <a:solidFill>
              <a:srgbClr val="000000"/>
            </a:solidFill>
          </a:ln>
        </p:spPr>
      </p:pic>
      <p:pic>
        <p:nvPicPr>
          <p:cNvPr id="11" name="Picture 10"/>
          <p:cNvPicPr>
            <a:picLocks noChangeAspect="1"/>
          </p:cNvPicPr>
          <p:nvPr/>
        </p:nvPicPr>
        <p:blipFill>
          <a:blip r:embed="rId6"/>
          <a:stretch>
            <a:fillRect/>
          </a:stretch>
        </p:blipFill>
        <p:spPr>
          <a:xfrm rot="20666671">
            <a:off x="4565641" y="3404814"/>
            <a:ext cx="962490" cy="640493"/>
          </a:xfrm>
          <a:prstGeom prst="rect">
            <a:avLst/>
          </a:prstGeom>
          <a:ln>
            <a:solidFill>
              <a:srgbClr val="000000"/>
            </a:solid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Acts 4:32, 34-35</a:t>
            </a:r>
            <a:endParaRPr lang="en-US" dirty="0"/>
          </a:p>
        </p:txBody>
      </p:sp>
      <p:sp>
        <p:nvSpPr>
          <p:cNvPr id="3" name="Content Placeholder 2"/>
          <p:cNvSpPr>
            <a:spLocks noGrp="1"/>
          </p:cNvSpPr>
          <p:nvPr>
            <p:ph idx="1"/>
          </p:nvPr>
        </p:nvSpPr>
        <p:spPr/>
        <p:txBody>
          <a:bodyPr>
            <a:normAutofit/>
          </a:bodyPr>
          <a:lstStyle/>
          <a:p>
            <a:pPr algn="ctr">
              <a:buNone/>
            </a:pPr>
            <a:r>
              <a:rPr lang="en-US" sz="2800" dirty="0" smtClean="0"/>
              <a:t>Now the multitude of those who believed were of one heart and one soul; neither did anyone say that any of the things he possessed was his own, but they had all things in common… Nor was there anyone among them who lacked; for all who were possessors of lands or houses sold them, and brought the proceeds of the things that were sold, and laid them at the apostles’ feet; and they distributed to each as anyone had need.</a:t>
            </a:r>
            <a:endParaRPr lang="en-US" sz="2800" dirty="0" smtClean="0"/>
          </a:p>
          <a:p>
            <a:pPr algn="ctr">
              <a:buNone/>
            </a:pP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Observe</a:t>
            </a:r>
            <a:endParaRPr lang="en-US" dirty="0"/>
          </a:p>
        </p:txBody>
      </p:sp>
      <p:sp>
        <p:nvSpPr>
          <p:cNvPr id="4" name="Text Placeholder 3"/>
          <p:cNvSpPr>
            <a:spLocks noGrp="1"/>
          </p:cNvSpPr>
          <p:nvPr>
            <p:ph type="body" idx="1"/>
          </p:nvPr>
        </p:nvSpPr>
        <p:spPr/>
        <p:txBody>
          <a:bodyPr>
            <a:normAutofit/>
          </a:bodyPr>
          <a:lstStyle/>
          <a:p>
            <a:r>
              <a:rPr lang="en-US" sz="3000" dirty="0" smtClean="0"/>
              <a:t>Acts 4:32, 34-35</a:t>
            </a:r>
            <a:endParaRPr lang="en-US" sz="3000" dirty="0"/>
          </a:p>
        </p:txBody>
      </p:sp>
      <p:sp>
        <p:nvSpPr>
          <p:cNvPr id="3" name="Content Placeholder 2"/>
          <p:cNvSpPr>
            <a:spLocks noGrp="1"/>
          </p:cNvSpPr>
          <p:nvPr>
            <p:ph sz="half" idx="2"/>
          </p:nvPr>
        </p:nvSpPr>
        <p:spPr/>
        <p:txBody>
          <a:bodyPr>
            <a:normAutofit fontScale="70000" lnSpcReduction="20000"/>
          </a:bodyPr>
          <a:lstStyle/>
          <a:p>
            <a:pPr>
              <a:buNone/>
            </a:pPr>
            <a:r>
              <a:rPr lang="en-US" sz="2800" dirty="0" smtClean="0"/>
              <a:t>	Now </a:t>
            </a:r>
            <a:r>
              <a:rPr lang="en-US" sz="2800" dirty="0" smtClean="0"/>
              <a:t>the multitude of those who believed were of one heart and one soul; neither did anyone say that any of the things he possessed was his own, but they </a:t>
            </a:r>
            <a:r>
              <a:rPr lang="en-US" sz="2800" b="1" i="1" dirty="0" smtClean="0">
                <a:solidFill>
                  <a:srgbClr val="FFFF00"/>
                </a:solidFill>
                <a:effectLst>
                  <a:outerShdw blurRad="38100" dist="38100" dir="2700000" algn="tl">
                    <a:srgbClr val="000000">
                      <a:alpha val="43137"/>
                    </a:srgbClr>
                  </a:outerShdw>
                </a:effectLst>
              </a:rPr>
              <a:t>had all things in common</a:t>
            </a:r>
            <a:r>
              <a:rPr lang="en-US" sz="2800" dirty="0" smtClean="0"/>
              <a:t>… Nor was there anyone among them who lacked; for all who were possessors of lands or houses sold them, and brought the proceeds of the things that</a:t>
            </a:r>
            <a:r>
              <a:rPr lang="en-US" sz="2800" dirty="0" smtClean="0"/>
              <a:t>    were </a:t>
            </a:r>
            <a:r>
              <a:rPr lang="en-US" sz="2800" dirty="0" smtClean="0"/>
              <a:t>sold, and laid them at the apostles’ feet; and they distributed to each as anyone</a:t>
            </a:r>
            <a:r>
              <a:rPr lang="en-US" sz="2800" dirty="0" smtClean="0"/>
              <a:t>   had </a:t>
            </a:r>
            <a:r>
              <a:rPr lang="en-US" sz="2800" dirty="0" smtClean="0"/>
              <a:t>need.</a:t>
            </a:r>
          </a:p>
          <a:p>
            <a:pPr algn="ctr">
              <a:buNone/>
            </a:pPr>
            <a:endParaRPr lang="en-US" sz="1000" dirty="0" smtClean="0"/>
          </a:p>
          <a:p>
            <a:pPr algn="ctr">
              <a:buNone/>
            </a:pPr>
            <a:endParaRPr lang="en-US" dirty="0"/>
          </a:p>
        </p:txBody>
      </p:sp>
      <p:sp>
        <p:nvSpPr>
          <p:cNvPr id="5" name="Text Placeholder 4"/>
          <p:cNvSpPr>
            <a:spLocks noGrp="1"/>
          </p:cNvSpPr>
          <p:nvPr>
            <p:ph type="body" sz="quarter" idx="3"/>
          </p:nvPr>
        </p:nvSpPr>
        <p:spPr/>
        <p:txBody>
          <a:bodyPr/>
          <a:lstStyle/>
          <a:p>
            <a:r>
              <a:rPr lang="en-US" sz="3000" dirty="0" smtClean="0"/>
              <a:t>Point</a:t>
            </a:r>
            <a:endParaRPr lang="en-US" sz="3000" dirty="0"/>
          </a:p>
        </p:txBody>
      </p:sp>
      <p:sp>
        <p:nvSpPr>
          <p:cNvPr id="6" name="Content Placeholder 5"/>
          <p:cNvSpPr>
            <a:spLocks noGrp="1"/>
          </p:cNvSpPr>
          <p:nvPr>
            <p:ph sz="quarter" idx="4"/>
          </p:nvPr>
        </p:nvSpPr>
        <p:spPr/>
        <p:txBody>
          <a:bodyPr/>
          <a:lstStyle/>
          <a:p>
            <a:pPr>
              <a:buNone/>
            </a:pPr>
            <a:r>
              <a:rPr lang="en-US" b="1" i="1" dirty="0" smtClean="0">
                <a:solidFill>
                  <a:srgbClr val="FFFF00"/>
                </a:solidFill>
                <a:effectLst>
                  <a:outerShdw blurRad="38100" dist="38100" dir="2700000" algn="tl">
                    <a:srgbClr val="000000">
                      <a:alpha val="43137"/>
                    </a:srgbClr>
                  </a:outerShdw>
                </a:effectLst>
                <a:latin typeface="Century Schoolbook"/>
                <a:cs typeface="Century Schoolbook"/>
              </a:rPr>
              <a:t>	This is the </a:t>
            </a:r>
            <a:r>
              <a:rPr lang="en-US" b="1" i="1" dirty="0" smtClean="0">
                <a:solidFill>
                  <a:srgbClr val="FFFF00"/>
                </a:solidFill>
                <a:effectLst>
                  <a:outerShdw blurRad="38100" dist="38100" dir="2700000" algn="tl">
                    <a:srgbClr val="000000">
                      <a:alpha val="43137"/>
                    </a:srgbClr>
                  </a:outerShdw>
                </a:effectLst>
                <a:latin typeface="Century Schoolbook"/>
                <a:cs typeface="Century Schoolbook"/>
              </a:rPr>
              <a:t>last time we read “had all things in common.</a:t>
            </a:r>
            <a:r>
              <a:rPr lang="en-US" b="1" i="1" dirty="0" smtClean="0">
                <a:solidFill>
                  <a:srgbClr val="FFFF00"/>
                </a:solidFill>
                <a:effectLst>
                  <a:outerShdw blurRad="38100" dist="38100" dir="2700000" algn="tl">
                    <a:srgbClr val="000000">
                      <a:alpha val="43137"/>
                    </a:srgbClr>
                  </a:outerShdw>
                </a:effectLst>
                <a:latin typeface="Century Schoolbook"/>
                <a:cs typeface="Century Schoolbook"/>
              </a:rPr>
              <a:t>” Never anywhere outside of the Jerusalem church do we see any other church “having all things in common.”</a:t>
            </a: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Acts 4:36-37</a:t>
            </a:r>
            <a:endParaRPr lang="en-US" dirty="0"/>
          </a:p>
        </p:txBody>
      </p:sp>
      <p:sp>
        <p:nvSpPr>
          <p:cNvPr id="3" name="Content Placeholder 2"/>
          <p:cNvSpPr>
            <a:spLocks noGrp="1"/>
          </p:cNvSpPr>
          <p:nvPr>
            <p:ph idx="1"/>
          </p:nvPr>
        </p:nvSpPr>
        <p:spPr/>
        <p:txBody>
          <a:bodyPr/>
          <a:lstStyle/>
          <a:p>
            <a:pPr algn="ctr">
              <a:buNone/>
            </a:pPr>
            <a:r>
              <a:rPr lang="en-US" dirty="0" smtClean="0"/>
              <a:t>And Joses, who was also named Barnabas by </a:t>
            </a:r>
          </a:p>
          <a:p>
            <a:pPr algn="ctr">
              <a:buNone/>
            </a:pPr>
            <a:r>
              <a:rPr lang="en-US" dirty="0" smtClean="0"/>
              <a:t>the apostles (which is translated Son of</a:t>
            </a:r>
          </a:p>
          <a:p>
            <a:pPr algn="ctr">
              <a:buNone/>
            </a:pPr>
            <a:r>
              <a:rPr lang="en-US" dirty="0" smtClean="0"/>
              <a:t>Encouragement), a Levite of the country of</a:t>
            </a:r>
          </a:p>
          <a:p>
            <a:pPr algn="ctr">
              <a:buNone/>
            </a:pPr>
            <a:r>
              <a:rPr lang="en-US" dirty="0" smtClean="0"/>
              <a:t>Cyprus, having land, sold it, and brought the</a:t>
            </a:r>
          </a:p>
          <a:p>
            <a:pPr algn="ctr">
              <a:buNone/>
            </a:pPr>
            <a:r>
              <a:rPr lang="en-US" dirty="0" smtClean="0"/>
              <a:t>money and laid it at the apostles’ feet.</a:t>
            </a:r>
            <a:endParaRPr lang="en-US" dirty="0"/>
          </a:p>
        </p:txBody>
      </p:sp>
      <p:pic>
        <p:nvPicPr>
          <p:cNvPr id="4" name="Picture 3"/>
          <p:cNvPicPr>
            <a:picLocks noChangeAspect="1"/>
          </p:cNvPicPr>
          <p:nvPr/>
        </p:nvPicPr>
        <p:blipFill>
          <a:blip r:embed="rId2"/>
          <a:srcRect b="39361"/>
          <a:stretch>
            <a:fillRect/>
          </a:stretch>
        </p:blipFill>
        <p:spPr>
          <a:xfrm>
            <a:off x="5454401" y="4494282"/>
            <a:ext cx="3026711" cy="2363718"/>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Barnabas</a:t>
            </a:r>
            <a:endParaRPr lang="en-US" dirty="0"/>
          </a:p>
        </p:txBody>
      </p:sp>
      <p:sp>
        <p:nvSpPr>
          <p:cNvPr id="5" name="Text Placeholder 4"/>
          <p:cNvSpPr>
            <a:spLocks noGrp="1"/>
          </p:cNvSpPr>
          <p:nvPr>
            <p:ph type="body" idx="1"/>
          </p:nvPr>
        </p:nvSpPr>
        <p:spPr/>
        <p:txBody>
          <a:bodyPr>
            <a:normAutofit/>
          </a:bodyPr>
          <a:lstStyle/>
          <a:p>
            <a:r>
              <a:rPr lang="en-US" sz="3000" dirty="0" smtClean="0"/>
              <a:t>Acts 4:36-37</a:t>
            </a:r>
            <a:endParaRPr lang="en-US" sz="3000" dirty="0"/>
          </a:p>
        </p:txBody>
      </p:sp>
      <p:sp>
        <p:nvSpPr>
          <p:cNvPr id="3" name="Content Placeholder 2"/>
          <p:cNvSpPr>
            <a:spLocks noGrp="1"/>
          </p:cNvSpPr>
          <p:nvPr>
            <p:ph sz="half" idx="2"/>
          </p:nvPr>
        </p:nvSpPr>
        <p:spPr/>
        <p:txBody>
          <a:bodyPr>
            <a:normAutofit/>
          </a:bodyPr>
          <a:lstStyle/>
          <a:p>
            <a:pPr>
              <a:buNone/>
            </a:pPr>
            <a:r>
              <a:rPr lang="en-US" dirty="0" smtClean="0"/>
              <a:t>And Joses, who was also</a:t>
            </a:r>
            <a:r>
              <a:rPr lang="en-US" dirty="0" smtClean="0"/>
              <a:t> </a:t>
            </a:r>
          </a:p>
          <a:p>
            <a:pPr>
              <a:buNone/>
            </a:pPr>
            <a:r>
              <a:rPr lang="en-US" dirty="0" smtClean="0"/>
              <a:t>named </a:t>
            </a:r>
            <a:r>
              <a:rPr lang="en-US" b="1" i="1" dirty="0" smtClean="0">
                <a:solidFill>
                  <a:srgbClr val="FFFF00"/>
                </a:solidFill>
                <a:effectLst>
                  <a:outerShdw blurRad="38100" dist="38100" dir="2700000" algn="tl">
                    <a:srgbClr val="000000">
                      <a:alpha val="43137"/>
                    </a:srgbClr>
                  </a:outerShdw>
                </a:effectLst>
              </a:rPr>
              <a:t>Barnabas </a:t>
            </a:r>
            <a:r>
              <a:rPr lang="en-US" dirty="0" smtClean="0"/>
              <a:t>by</a:t>
            </a:r>
            <a:r>
              <a:rPr lang="en-US" dirty="0" smtClean="0"/>
              <a:t> the </a:t>
            </a:r>
          </a:p>
          <a:p>
            <a:pPr>
              <a:buNone/>
            </a:pPr>
            <a:r>
              <a:rPr lang="en-US" dirty="0" smtClean="0"/>
              <a:t>apostles </a:t>
            </a:r>
            <a:r>
              <a:rPr lang="en-US" dirty="0" smtClean="0"/>
              <a:t>(which is translated</a:t>
            </a:r>
            <a:r>
              <a:rPr lang="en-US" dirty="0" smtClean="0"/>
              <a:t> </a:t>
            </a:r>
          </a:p>
          <a:p>
            <a:pPr>
              <a:buNone/>
            </a:pPr>
            <a:r>
              <a:rPr lang="en-US" dirty="0" smtClean="0"/>
              <a:t>Son of Encouragement</a:t>
            </a:r>
            <a:r>
              <a:rPr lang="en-US" dirty="0" smtClean="0"/>
              <a:t>), a</a:t>
            </a:r>
            <a:r>
              <a:rPr lang="en-US" dirty="0" smtClean="0"/>
              <a:t> </a:t>
            </a:r>
          </a:p>
          <a:p>
            <a:pPr>
              <a:buNone/>
            </a:pPr>
            <a:r>
              <a:rPr lang="en-US" dirty="0" smtClean="0"/>
              <a:t>Levite </a:t>
            </a:r>
            <a:r>
              <a:rPr lang="en-US" dirty="0" smtClean="0"/>
              <a:t>of the country of</a:t>
            </a:r>
          </a:p>
          <a:p>
            <a:pPr>
              <a:buNone/>
            </a:pPr>
            <a:r>
              <a:rPr lang="en-US" dirty="0" smtClean="0"/>
              <a:t>Cyprus, having land, </a:t>
            </a:r>
            <a:r>
              <a:rPr lang="en-US" dirty="0" smtClean="0"/>
              <a:t>sold it</a:t>
            </a:r>
            <a:r>
              <a:rPr lang="en-US" dirty="0" smtClean="0"/>
              <a:t>,</a:t>
            </a:r>
            <a:r>
              <a:rPr lang="en-US" dirty="0" smtClean="0"/>
              <a:t> </a:t>
            </a:r>
          </a:p>
          <a:p>
            <a:pPr>
              <a:buNone/>
            </a:pPr>
            <a:r>
              <a:rPr lang="en-US" dirty="0" smtClean="0"/>
              <a:t>and </a:t>
            </a:r>
            <a:r>
              <a:rPr lang="en-US" dirty="0" smtClean="0"/>
              <a:t>brought </a:t>
            </a:r>
            <a:r>
              <a:rPr lang="en-US" dirty="0" smtClean="0"/>
              <a:t>the ,money </a:t>
            </a:r>
            <a:r>
              <a:rPr lang="en-US" dirty="0" smtClean="0"/>
              <a:t>and</a:t>
            </a:r>
            <a:r>
              <a:rPr lang="en-US" dirty="0" smtClean="0"/>
              <a:t> </a:t>
            </a:r>
          </a:p>
          <a:p>
            <a:pPr>
              <a:buNone/>
            </a:pPr>
            <a:r>
              <a:rPr lang="en-US" dirty="0" smtClean="0"/>
              <a:t>laid </a:t>
            </a:r>
            <a:r>
              <a:rPr lang="en-US" dirty="0" smtClean="0"/>
              <a:t>it at the apostles’ feet.</a:t>
            </a:r>
            <a:endParaRPr lang="en-US" dirty="0" smtClean="0"/>
          </a:p>
          <a:p>
            <a:pPr algn="ctr">
              <a:buNone/>
            </a:pPr>
            <a:endParaRPr lang="en-US" sz="2000" dirty="0" smtClean="0"/>
          </a:p>
        </p:txBody>
      </p:sp>
      <p:sp>
        <p:nvSpPr>
          <p:cNvPr id="6" name="Text Placeholder 5"/>
          <p:cNvSpPr>
            <a:spLocks noGrp="1"/>
          </p:cNvSpPr>
          <p:nvPr>
            <p:ph type="body" sz="quarter" idx="3"/>
          </p:nvPr>
        </p:nvSpPr>
        <p:spPr/>
        <p:txBody>
          <a:bodyPr/>
          <a:lstStyle/>
          <a:p>
            <a:r>
              <a:rPr lang="en-US" sz="3000" dirty="0" smtClean="0"/>
              <a:t>Points</a:t>
            </a:r>
            <a:endParaRPr lang="en-US" sz="3000" dirty="0"/>
          </a:p>
        </p:txBody>
      </p:sp>
      <p:sp>
        <p:nvSpPr>
          <p:cNvPr id="7" name="Content Placeholder 6"/>
          <p:cNvSpPr>
            <a:spLocks noGrp="1"/>
          </p:cNvSpPr>
          <p:nvPr>
            <p:ph sz="quarter" idx="4"/>
          </p:nvPr>
        </p:nvSpPr>
        <p:spPr/>
        <p:txBody>
          <a:bodyPr/>
          <a:lstStyle/>
          <a:p>
            <a:pPr>
              <a:buNone/>
            </a:pPr>
            <a:r>
              <a:rPr lang="en-US" b="1" i="1" dirty="0" smtClean="0">
                <a:solidFill>
                  <a:srgbClr val="FFFF00"/>
                </a:solidFill>
                <a:effectLst>
                  <a:outerShdw blurRad="38100" dist="38100" dir="2700000" algn="tl">
                    <a:srgbClr val="000000">
                      <a:alpha val="43137"/>
                    </a:srgbClr>
                  </a:outerShdw>
                </a:effectLst>
                <a:latin typeface="Century Schoolbook"/>
                <a:cs typeface="Century Schoolbook"/>
              </a:rPr>
              <a:t>Barnabas was Cousin </a:t>
            </a:r>
            <a:r>
              <a:rPr lang="en-US" b="1" i="1" dirty="0" smtClean="0">
                <a:solidFill>
                  <a:srgbClr val="FFFF00"/>
                </a:solidFill>
                <a:effectLst>
                  <a:outerShdw blurRad="38100" dist="38100" dir="2700000" algn="tl">
                    <a:srgbClr val="000000">
                      <a:alpha val="43137"/>
                    </a:srgbClr>
                  </a:outerShdw>
                </a:effectLst>
                <a:latin typeface="Century Schoolbook"/>
                <a:cs typeface="Century Schoolbook"/>
              </a:rPr>
              <a:t>of</a:t>
            </a:r>
            <a:r>
              <a:rPr lang="en-US" b="1" i="1" dirty="0" smtClean="0">
                <a:solidFill>
                  <a:srgbClr val="FFFF00"/>
                </a:solidFill>
                <a:effectLst>
                  <a:outerShdw blurRad="38100" dist="38100" dir="2700000" algn="tl">
                    <a:srgbClr val="000000">
                      <a:alpha val="43137"/>
                    </a:srgbClr>
                  </a:outerShdw>
                </a:effectLst>
                <a:latin typeface="Century Schoolbook"/>
                <a:cs typeface="Century Schoolbook"/>
              </a:rPr>
              <a:t> </a:t>
            </a:r>
          </a:p>
          <a:p>
            <a:pPr>
              <a:buNone/>
            </a:pPr>
            <a:r>
              <a:rPr lang="en-US" b="1" i="1" dirty="0" smtClean="0">
                <a:solidFill>
                  <a:srgbClr val="FFFF00"/>
                </a:solidFill>
                <a:effectLst>
                  <a:outerShdw blurRad="38100" dist="38100" dir="2700000" algn="tl">
                    <a:srgbClr val="000000">
                      <a:alpha val="43137"/>
                    </a:srgbClr>
                  </a:outerShdw>
                </a:effectLst>
                <a:latin typeface="Century Schoolbook"/>
                <a:cs typeface="Century Schoolbook"/>
              </a:rPr>
              <a:t>John Mark (</a:t>
            </a:r>
            <a:r>
              <a:rPr lang="en-US" b="1" i="1" dirty="0" smtClean="0">
                <a:solidFill>
                  <a:srgbClr val="FFFF00"/>
                </a:solidFill>
                <a:effectLst>
                  <a:outerShdw blurRad="38100" dist="38100" dir="2700000" algn="tl">
                    <a:srgbClr val="000000">
                      <a:alpha val="43137"/>
                    </a:srgbClr>
                  </a:outerShdw>
                </a:effectLst>
                <a:latin typeface="Century Schoolbook"/>
                <a:cs typeface="Century Schoolbook"/>
              </a:rPr>
              <a:t>Colossians</a:t>
            </a:r>
            <a:r>
              <a:rPr lang="en-US" b="1" i="1" dirty="0" smtClean="0">
                <a:solidFill>
                  <a:srgbClr val="FFFF00"/>
                </a:solidFill>
                <a:effectLst>
                  <a:outerShdw blurRad="38100" dist="38100" dir="2700000" algn="tl">
                    <a:srgbClr val="000000">
                      <a:alpha val="43137"/>
                    </a:srgbClr>
                  </a:outerShdw>
                </a:effectLst>
                <a:latin typeface="Century Schoolbook"/>
                <a:cs typeface="Century Schoolbook"/>
              </a:rPr>
              <a:t> </a:t>
            </a:r>
          </a:p>
          <a:p>
            <a:pPr>
              <a:buNone/>
            </a:pPr>
            <a:r>
              <a:rPr lang="en-US" b="1" i="1" dirty="0" smtClean="0">
                <a:solidFill>
                  <a:srgbClr val="FFFF00"/>
                </a:solidFill>
                <a:effectLst>
                  <a:outerShdw blurRad="38100" dist="38100" dir="2700000" algn="tl">
                    <a:srgbClr val="000000">
                      <a:alpha val="43137"/>
                    </a:srgbClr>
                  </a:outerShdw>
                </a:effectLst>
                <a:latin typeface="Century Schoolbook"/>
                <a:cs typeface="Century Schoolbook"/>
              </a:rPr>
              <a:t>4</a:t>
            </a:r>
            <a:r>
              <a:rPr lang="en-US" b="1" i="1" dirty="0" smtClean="0">
                <a:solidFill>
                  <a:srgbClr val="FFFF00"/>
                </a:solidFill>
                <a:effectLst>
                  <a:outerShdw blurRad="38100" dist="38100" dir="2700000" algn="tl">
                    <a:srgbClr val="000000">
                      <a:alpha val="43137"/>
                    </a:srgbClr>
                  </a:outerShdw>
                </a:effectLst>
                <a:latin typeface="Century Schoolbook"/>
                <a:cs typeface="Century Schoolbook"/>
              </a:rPr>
              <a:t>:10</a:t>
            </a:r>
            <a:r>
              <a:rPr lang="en-US" b="1" i="1" dirty="0" smtClean="0">
                <a:solidFill>
                  <a:srgbClr val="FFFF00"/>
                </a:solidFill>
                <a:effectLst>
                  <a:outerShdw blurRad="38100" dist="38100" dir="2700000" algn="tl">
                    <a:srgbClr val="000000">
                      <a:alpha val="43137"/>
                    </a:srgbClr>
                  </a:outerShdw>
                </a:effectLst>
                <a:latin typeface="Century Schoolbook"/>
                <a:cs typeface="Century Schoolbook"/>
              </a:rPr>
              <a:t>) and had </a:t>
            </a:r>
            <a:r>
              <a:rPr lang="en-US" b="1" i="1" dirty="0" smtClean="0">
                <a:solidFill>
                  <a:srgbClr val="FFFF00"/>
                </a:solidFill>
                <a:effectLst>
                  <a:outerShdw blurRad="38100" dist="38100" dir="2700000" algn="tl">
                    <a:srgbClr val="000000">
                      <a:alpha val="43137"/>
                    </a:srgbClr>
                  </a:outerShdw>
                </a:effectLst>
                <a:latin typeface="Century Schoolbook"/>
                <a:cs typeface="Century Schoolbook"/>
              </a:rPr>
              <a:t>relatives</a:t>
            </a:r>
            <a:r>
              <a:rPr lang="en-US" b="1" i="1" dirty="0" smtClean="0">
                <a:solidFill>
                  <a:srgbClr val="FFFF00"/>
                </a:solidFill>
                <a:effectLst>
                  <a:outerShdw blurRad="38100" dist="38100" dir="2700000" algn="tl">
                    <a:srgbClr val="000000">
                      <a:alpha val="43137"/>
                    </a:srgbClr>
                  </a:outerShdw>
                </a:effectLst>
                <a:latin typeface="Century Schoolbook"/>
                <a:cs typeface="Century Schoolbook"/>
              </a:rPr>
              <a:t> </a:t>
            </a:r>
          </a:p>
          <a:p>
            <a:pPr>
              <a:buNone/>
            </a:pPr>
            <a:r>
              <a:rPr lang="en-US" b="1" i="1" dirty="0" smtClean="0">
                <a:solidFill>
                  <a:srgbClr val="FFFF00"/>
                </a:solidFill>
                <a:effectLst>
                  <a:outerShdw blurRad="38100" dist="38100" dir="2700000" algn="tl">
                    <a:srgbClr val="000000">
                      <a:alpha val="43137"/>
                    </a:srgbClr>
                  </a:outerShdw>
                </a:effectLst>
                <a:latin typeface="Century Schoolbook"/>
                <a:cs typeface="Century Schoolbook"/>
              </a:rPr>
              <a:t>living in </a:t>
            </a:r>
            <a:r>
              <a:rPr lang="en-US" b="1" i="1" dirty="0" smtClean="0">
                <a:solidFill>
                  <a:srgbClr val="FFFF00"/>
                </a:solidFill>
                <a:effectLst>
                  <a:outerShdw blurRad="38100" dist="38100" dir="2700000" algn="tl">
                    <a:srgbClr val="000000">
                      <a:alpha val="43137"/>
                    </a:srgbClr>
                  </a:outerShdw>
                </a:effectLst>
                <a:latin typeface="Century Schoolbook"/>
                <a:cs typeface="Century Schoolbook"/>
              </a:rPr>
              <a:t>Jerusalem</a:t>
            </a:r>
            <a:r>
              <a:rPr lang="en-US" b="1" i="1" dirty="0" smtClean="0">
                <a:solidFill>
                  <a:srgbClr val="FFFF00"/>
                </a:solidFill>
                <a:effectLst>
                  <a:outerShdw blurRad="38100" dist="38100" dir="2700000" algn="tl">
                    <a:srgbClr val="000000">
                      <a:alpha val="43137"/>
                    </a:srgbClr>
                  </a:outerShdw>
                </a:effectLst>
                <a:latin typeface="Century Schoolbook"/>
                <a:cs typeface="Century Schoolbook"/>
              </a:rPr>
              <a:t> </a:t>
            </a:r>
          </a:p>
          <a:p>
            <a:pPr>
              <a:buNone/>
            </a:pPr>
            <a:r>
              <a:rPr lang="en-US" b="1" i="1" dirty="0" smtClean="0">
                <a:solidFill>
                  <a:srgbClr val="FFFF00"/>
                </a:solidFill>
                <a:effectLst>
                  <a:outerShdw blurRad="38100" dist="38100" dir="2700000" algn="tl">
                    <a:srgbClr val="000000">
                      <a:alpha val="43137"/>
                    </a:srgbClr>
                  </a:outerShdw>
                </a:effectLst>
                <a:latin typeface="Century Schoolbook"/>
                <a:cs typeface="Century Schoolbook"/>
              </a:rPr>
              <a:t>(</a:t>
            </a:r>
            <a:r>
              <a:rPr lang="en-US" b="1" i="1" dirty="0" smtClean="0">
                <a:solidFill>
                  <a:srgbClr val="FFFF00"/>
                </a:solidFill>
                <a:effectLst>
                  <a:outerShdw blurRad="38100" dist="38100" dir="2700000" algn="tl">
                    <a:srgbClr val="000000">
                      <a:alpha val="43137"/>
                    </a:srgbClr>
                  </a:outerShdw>
                </a:effectLst>
                <a:latin typeface="Century Schoolbook"/>
                <a:cs typeface="Century Schoolbook"/>
              </a:rPr>
              <a:t>Acts 12:12</a:t>
            </a:r>
            <a:r>
              <a:rPr lang="en-US" b="1" i="1" dirty="0" smtClean="0">
                <a:solidFill>
                  <a:srgbClr val="FFFF00"/>
                </a:solidFill>
                <a:effectLst>
                  <a:outerShdw blurRad="38100" dist="38100" dir="2700000" algn="tl">
                    <a:srgbClr val="000000">
                      <a:alpha val="43137"/>
                    </a:srgbClr>
                  </a:outerShdw>
                </a:effectLst>
                <a:latin typeface="Century Schoolbook"/>
                <a:cs typeface="Century Schoolbook"/>
              </a:rPr>
              <a:t>).</a:t>
            </a:r>
          </a:p>
          <a:p>
            <a:endParaRPr lang="en-US" dirty="0"/>
          </a:p>
        </p:txBody>
      </p:sp>
      <p:pic>
        <p:nvPicPr>
          <p:cNvPr id="4" name="Picture 3"/>
          <p:cNvPicPr>
            <a:picLocks noChangeAspect="1"/>
          </p:cNvPicPr>
          <p:nvPr/>
        </p:nvPicPr>
        <p:blipFill>
          <a:blip r:embed="rId2"/>
          <a:srcRect b="39361"/>
          <a:stretch>
            <a:fillRect/>
          </a:stretch>
        </p:blipFill>
        <p:spPr>
          <a:xfrm>
            <a:off x="6076873" y="156960"/>
            <a:ext cx="2416022" cy="1886798"/>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Acts 5:1-2</a:t>
            </a:r>
            <a:endParaRPr lang="en-US" dirty="0"/>
          </a:p>
        </p:txBody>
      </p:sp>
      <p:sp>
        <p:nvSpPr>
          <p:cNvPr id="3" name="Content Placeholder 2"/>
          <p:cNvSpPr>
            <a:spLocks noGrp="1"/>
          </p:cNvSpPr>
          <p:nvPr>
            <p:ph idx="1"/>
          </p:nvPr>
        </p:nvSpPr>
        <p:spPr/>
        <p:txBody>
          <a:bodyPr/>
          <a:lstStyle/>
          <a:p>
            <a:pPr algn="ctr">
              <a:buNone/>
            </a:pPr>
            <a:r>
              <a:rPr lang="en-US" dirty="0" smtClean="0"/>
              <a:t>But a certain man named Ananias, with Sapphira </a:t>
            </a:r>
          </a:p>
          <a:p>
            <a:pPr algn="ctr">
              <a:buNone/>
            </a:pPr>
            <a:r>
              <a:rPr lang="en-US" dirty="0" smtClean="0"/>
              <a:t>his wife, sold a possession. And he kept back </a:t>
            </a:r>
          </a:p>
          <a:p>
            <a:pPr algn="ctr">
              <a:buNone/>
            </a:pPr>
            <a:r>
              <a:rPr lang="en-US" dirty="0" smtClean="0"/>
              <a:t>part of the proceeds, his wife also being aware </a:t>
            </a:r>
          </a:p>
          <a:p>
            <a:pPr algn="ctr">
              <a:buNone/>
            </a:pPr>
            <a:r>
              <a:rPr lang="en-US" dirty="0" smtClean="0"/>
              <a:t>of it, and brought a certain part and laid it </a:t>
            </a:r>
          </a:p>
          <a:p>
            <a:pPr algn="ctr">
              <a:buNone/>
            </a:pPr>
            <a:r>
              <a:rPr lang="en-US" dirty="0" smtClean="0"/>
              <a:t>at the apostles’ feet.</a:t>
            </a:r>
            <a:endParaRPr lang="en-US" dirty="0"/>
          </a:p>
        </p:txBody>
      </p:sp>
      <p:pic>
        <p:nvPicPr>
          <p:cNvPr id="4" name="Picture 3"/>
          <p:cNvPicPr>
            <a:picLocks noChangeAspect="1"/>
          </p:cNvPicPr>
          <p:nvPr/>
        </p:nvPicPr>
        <p:blipFill>
          <a:blip r:embed="rId2"/>
          <a:srcRect l="14704" r="35818"/>
          <a:stretch>
            <a:fillRect/>
          </a:stretch>
        </p:blipFill>
        <p:spPr>
          <a:xfrm>
            <a:off x="6230768" y="4129488"/>
            <a:ext cx="2286930" cy="2588394"/>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Ananias and </a:t>
            </a:r>
            <a:r>
              <a:rPr lang="en-US" dirty="0" err="1" smtClean="0"/>
              <a:t>Sapphira</a:t>
            </a:r>
            <a:endParaRPr lang="en-US" dirty="0"/>
          </a:p>
        </p:txBody>
      </p:sp>
      <p:sp>
        <p:nvSpPr>
          <p:cNvPr id="4" name="Text Placeholder 3"/>
          <p:cNvSpPr>
            <a:spLocks noGrp="1"/>
          </p:cNvSpPr>
          <p:nvPr>
            <p:ph type="body" idx="1"/>
          </p:nvPr>
        </p:nvSpPr>
        <p:spPr/>
        <p:txBody>
          <a:bodyPr>
            <a:normAutofit/>
          </a:bodyPr>
          <a:lstStyle/>
          <a:p>
            <a:r>
              <a:rPr lang="en-US" sz="3000" dirty="0" smtClean="0"/>
              <a:t>Acts 5:1-2</a:t>
            </a:r>
            <a:endParaRPr lang="en-US" sz="3000" dirty="0"/>
          </a:p>
        </p:txBody>
      </p:sp>
      <p:sp>
        <p:nvSpPr>
          <p:cNvPr id="3" name="Content Placeholder 2"/>
          <p:cNvSpPr>
            <a:spLocks noGrp="1"/>
          </p:cNvSpPr>
          <p:nvPr>
            <p:ph sz="half" idx="2"/>
          </p:nvPr>
        </p:nvSpPr>
        <p:spPr/>
        <p:txBody>
          <a:bodyPr>
            <a:normAutofit/>
          </a:bodyPr>
          <a:lstStyle/>
          <a:p>
            <a:pPr>
              <a:buNone/>
            </a:pPr>
            <a:r>
              <a:rPr lang="en-US" dirty="0" smtClean="0"/>
              <a:t>But a certain man named</a:t>
            </a:r>
            <a:r>
              <a:rPr lang="en-US" dirty="0" smtClean="0"/>
              <a:t> </a:t>
            </a:r>
          </a:p>
          <a:p>
            <a:pPr>
              <a:buNone/>
            </a:pPr>
            <a:r>
              <a:rPr lang="en-US" dirty="0" smtClean="0"/>
              <a:t>Ananias</a:t>
            </a:r>
            <a:r>
              <a:rPr lang="en-US" dirty="0" smtClean="0"/>
              <a:t>, with Sapphira </a:t>
            </a:r>
          </a:p>
          <a:p>
            <a:pPr>
              <a:buNone/>
            </a:pPr>
            <a:r>
              <a:rPr lang="en-US" dirty="0" smtClean="0"/>
              <a:t>his wife, sold a possession.</a:t>
            </a:r>
            <a:r>
              <a:rPr lang="en-US" dirty="0" smtClean="0"/>
              <a:t> </a:t>
            </a:r>
          </a:p>
          <a:p>
            <a:pPr>
              <a:buNone/>
            </a:pPr>
            <a:r>
              <a:rPr lang="en-US" dirty="0" smtClean="0"/>
              <a:t>And </a:t>
            </a:r>
            <a:r>
              <a:rPr lang="en-US" dirty="0" smtClean="0"/>
              <a:t>he kept back </a:t>
            </a:r>
          </a:p>
          <a:p>
            <a:pPr>
              <a:buNone/>
            </a:pPr>
            <a:r>
              <a:rPr lang="en-US" dirty="0" smtClean="0"/>
              <a:t>part of the proceeds, his wife</a:t>
            </a:r>
            <a:r>
              <a:rPr lang="en-US" dirty="0" smtClean="0"/>
              <a:t> </a:t>
            </a:r>
          </a:p>
          <a:p>
            <a:pPr>
              <a:buNone/>
            </a:pPr>
            <a:r>
              <a:rPr lang="en-US" dirty="0" smtClean="0"/>
              <a:t>also </a:t>
            </a:r>
            <a:r>
              <a:rPr lang="en-US" dirty="0" smtClean="0"/>
              <a:t>being </a:t>
            </a:r>
            <a:r>
              <a:rPr lang="en-US" b="1" i="1" dirty="0" smtClean="0">
                <a:solidFill>
                  <a:srgbClr val="FFFF00"/>
                </a:solidFill>
                <a:effectLst>
                  <a:outerShdw blurRad="38100" dist="38100" dir="2700000" algn="tl">
                    <a:srgbClr val="000000">
                      <a:alpha val="43137"/>
                    </a:srgbClr>
                  </a:outerShdw>
                </a:effectLst>
              </a:rPr>
              <a:t>aware</a:t>
            </a:r>
            <a:r>
              <a:rPr lang="en-US" b="1" i="1" dirty="0" smtClean="0">
                <a:solidFill>
                  <a:srgbClr val="FFFF00"/>
                </a:solidFill>
                <a:effectLst>
                  <a:outerShdw blurRad="38100" dist="38100" dir="2700000" algn="tl">
                    <a:srgbClr val="000000">
                      <a:alpha val="43137"/>
                    </a:srgbClr>
                  </a:outerShdw>
                </a:effectLst>
              </a:rPr>
              <a:t> </a:t>
            </a:r>
            <a:r>
              <a:rPr lang="en-US" dirty="0" smtClean="0"/>
              <a:t>of </a:t>
            </a:r>
            <a:r>
              <a:rPr lang="en-US" dirty="0" smtClean="0"/>
              <a:t>it, and</a:t>
            </a:r>
            <a:r>
              <a:rPr lang="en-US" dirty="0" smtClean="0"/>
              <a:t> </a:t>
            </a:r>
          </a:p>
          <a:p>
            <a:pPr>
              <a:buNone/>
            </a:pPr>
            <a:r>
              <a:rPr lang="en-US" dirty="0" smtClean="0"/>
              <a:t>brought </a:t>
            </a:r>
            <a:r>
              <a:rPr lang="en-US" dirty="0" smtClean="0"/>
              <a:t>a certain part and laid</a:t>
            </a:r>
            <a:r>
              <a:rPr lang="en-US" dirty="0" smtClean="0"/>
              <a:t> </a:t>
            </a:r>
          </a:p>
          <a:p>
            <a:pPr>
              <a:buNone/>
            </a:pPr>
            <a:r>
              <a:rPr lang="en-US" dirty="0" smtClean="0"/>
              <a:t>it at </a:t>
            </a:r>
            <a:r>
              <a:rPr lang="en-US" dirty="0" smtClean="0"/>
              <a:t>the apostles’ feet.</a:t>
            </a:r>
            <a:endParaRPr lang="en-US" dirty="0" smtClean="0"/>
          </a:p>
          <a:p>
            <a:pPr algn="ctr">
              <a:buNone/>
            </a:pPr>
            <a:endParaRPr lang="en-US" dirty="0" smtClean="0"/>
          </a:p>
        </p:txBody>
      </p:sp>
      <p:sp>
        <p:nvSpPr>
          <p:cNvPr id="5" name="Text Placeholder 4"/>
          <p:cNvSpPr>
            <a:spLocks noGrp="1"/>
          </p:cNvSpPr>
          <p:nvPr>
            <p:ph type="body" sz="quarter" idx="3"/>
          </p:nvPr>
        </p:nvSpPr>
        <p:spPr/>
        <p:txBody>
          <a:bodyPr/>
          <a:lstStyle/>
          <a:p>
            <a:r>
              <a:rPr lang="en-US" sz="3000" dirty="0" smtClean="0"/>
              <a:t>Points</a:t>
            </a:r>
            <a:endParaRPr lang="en-US" sz="3000" dirty="0"/>
          </a:p>
        </p:txBody>
      </p:sp>
      <p:sp>
        <p:nvSpPr>
          <p:cNvPr id="6" name="Content Placeholder 5"/>
          <p:cNvSpPr>
            <a:spLocks noGrp="1"/>
          </p:cNvSpPr>
          <p:nvPr>
            <p:ph sz="quarter" idx="4"/>
          </p:nvPr>
        </p:nvSpPr>
        <p:spPr/>
        <p:txBody>
          <a:bodyPr/>
          <a:lstStyle/>
          <a:p>
            <a:pPr>
              <a:buNone/>
            </a:pPr>
            <a:r>
              <a:rPr lang="en-US" b="1" i="1" dirty="0" smtClean="0">
                <a:solidFill>
                  <a:srgbClr val="FFFF00"/>
                </a:solidFill>
                <a:effectLst>
                  <a:outerShdw blurRad="38100" dist="38100" dir="2700000" algn="tl">
                    <a:srgbClr val="000000">
                      <a:alpha val="43137"/>
                    </a:srgbClr>
                  </a:outerShdw>
                </a:effectLst>
                <a:latin typeface="Century Schoolbook"/>
                <a:cs typeface="Century Schoolbook"/>
              </a:rPr>
              <a:t>“Aware” = knowingly</a:t>
            </a:r>
            <a:r>
              <a:rPr lang="en-US" b="1" i="1" dirty="0" smtClean="0">
                <a:solidFill>
                  <a:srgbClr val="FFFF00"/>
                </a:solidFill>
                <a:effectLst>
                  <a:outerShdw blurRad="38100" dist="38100" dir="2700000" algn="tl">
                    <a:srgbClr val="000000">
                      <a:alpha val="43137"/>
                    </a:srgbClr>
                  </a:outerShdw>
                </a:effectLst>
                <a:latin typeface="Century Schoolbook"/>
                <a:cs typeface="Century Schoolbook"/>
              </a:rPr>
              <a:t> </a:t>
            </a:r>
          </a:p>
          <a:p>
            <a:pPr>
              <a:buNone/>
            </a:pPr>
            <a:r>
              <a:rPr lang="en-US" b="1" i="1" dirty="0" smtClean="0">
                <a:solidFill>
                  <a:srgbClr val="FFFF00"/>
                </a:solidFill>
                <a:effectLst>
                  <a:outerShdw blurRad="38100" dist="38100" dir="2700000" algn="tl">
                    <a:srgbClr val="000000">
                      <a:alpha val="43137"/>
                    </a:srgbClr>
                  </a:outerShdw>
                </a:effectLst>
                <a:latin typeface="Century Schoolbook"/>
                <a:cs typeface="Century Schoolbook"/>
              </a:rPr>
              <a:t>‘</a:t>
            </a:r>
            <a:r>
              <a:rPr lang="en-US" b="1" i="1" dirty="0" smtClean="0">
                <a:solidFill>
                  <a:srgbClr val="FFFF00"/>
                </a:solidFill>
                <a:effectLst>
                  <a:outerShdw blurRad="38100" dist="38100" dir="2700000" algn="tl">
                    <a:srgbClr val="000000">
                      <a:alpha val="43137"/>
                    </a:srgbClr>
                  </a:outerShdw>
                </a:effectLst>
                <a:latin typeface="Century Schoolbook"/>
                <a:cs typeface="Century Schoolbook"/>
              </a:rPr>
              <a:t>with’ the idea</a:t>
            </a:r>
          </a:p>
          <a:p>
            <a:endParaRPr lang="en-US" dirty="0"/>
          </a:p>
        </p:txBody>
      </p:sp>
      <p:pic>
        <p:nvPicPr>
          <p:cNvPr id="7" name="Picture 6"/>
          <p:cNvPicPr>
            <a:picLocks noChangeAspect="1"/>
          </p:cNvPicPr>
          <p:nvPr/>
        </p:nvPicPr>
        <p:blipFill>
          <a:blip r:embed="rId2"/>
          <a:srcRect l="14704" r="35818"/>
          <a:stretch>
            <a:fillRect/>
          </a:stretch>
        </p:blipFill>
        <p:spPr>
          <a:xfrm>
            <a:off x="6597868" y="3256426"/>
            <a:ext cx="2286930" cy="2588394"/>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Kingdom in Installments</a:t>
            </a:r>
            <a:endParaRPr lang="en-US" dirty="0"/>
          </a:p>
        </p:txBody>
      </p:sp>
      <p:sp>
        <p:nvSpPr>
          <p:cNvPr id="3" name="Content Placeholder 2"/>
          <p:cNvSpPr>
            <a:spLocks noGrp="1"/>
          </p:cNvSpPr>
          <p:nvPr>
            <p:ph idx="1"/>
          </p:nvPr>
        </p:nvSpPr>
        <p:spPr/>
        <p:txBody>
          <a:bodyPr/>
          <a:lstStyle/>
          <a:p>
            <a:pPr>
              <a:buNone/>
            </a:pPr>
            <a:r>
              <a:rPr lang="en-US" sz="3400" b="1" i="1" u="sng" dirty="0" smtClean="0"/>
              <a:t>Three installments so far</a:t>
            </a:r>
            <a:r>
              <a:rPr lang="en-US" sz="3400" dirty="0" smtClean="0"/>
              <a:t>:</a:t>
            </a:r>
          </a:p>
          <a:p>
            <a:pPr>
              <a:buFont typeface="Zapf Dingbats" charset="2"/>
              <a:buChar char="★"/>
            </a:pPr>
            <a:r>
              <a:rPr lang="en-US" dirty="0" smtClean="0"/>
              <a:t>The Holy Spirit came on Pentecost and 3,000 people trusted Jesus for salvation</a:t>
            </a:r>
          </a:p>
          <a:p>
            <a:pPr>
              <a:buFont typeface="Zapf Dingbats" charset="2"/>
              <a:buChar char="★"/>
            </a:pPr>
            <a:r>
              <a:rPr lang="en-US" dirty="0" smtClean="0"/>
              <a:t>The handicapped man by the Beautiful Gate was dramatically </a:t>
            </a:r>
            <a:r>
              <a:rPr lang="en-US" dirty="0" smtClean="0"/>
              <a:t>healed</a:t>
            </a:r>
            <a:endParaRPr lang="en-US" dirty="0" smtClean="0"/>
          </a:p>
        </p:txBody>
      </p:sp>
      <p:pic>
        <p:nvPicPr>
          <p:cNvPr id="5" name="Picture 4"/>
          <p:cNvPicPr>
            <a:picLocks noChangeAspect="1"/>
          </p:cNvPicPr>
          <p:nvPr/>
        </p:nvPicPr>
        <p:blipFill>
          <a:blip r:embed="rId2"/>
          <a:stretch>
            <a:fillRect/>
          </a:stretch>
        </p:blipFill>
        <p:spPr>
          <a:xfrm>
            <a:off x="4999990" y="3948430"/>
            <a:ext cx="3492500" cy="2324100"/>
          </a:xfrm>
          <a:prstGeom prst="ellipse">
            <a:avLst/>
          </a:prstGeom>
          <a:solidFill>
            <a:srgbClr val="C0504D"/>
          </a:solidFill>
          <a:ln w="12700" cap="rnd" cmpd="sng" algn="ctr">
            <a:solidFill>
              <a:srgbClr val="333333"/>
            </a:solidFill>
            <a:prstDash val="solid"/>
            <a:round/>
            <a:headEnd type="none" w="med" len="med"/>
            <a:tailEnd type="none" w="med" len="me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Ananias and </a:t>
            </a:r>
            <a:r>
              <a:rPr lang="en-US" dirty="0" err="1" smtClean="0"/>
              <a:t>Sapphira</a:t>
            </a:r>
            <a:endParaRPr lang="en-US" dirty="0"/>
          </a:p>
        </p:txBody>
      </p:sp>
      <p:sp>
        <p:nvSpPr>
          <p:cNvPr id="4" name="Text Placeholder 3"/>
          <p:cNvSpPr>
            <a:spLocks noGrp="1"/>
          </p:cNvSpPr>
          <p:nvPr>
            <p:ph type="body" idx="1"/>
          </p:nvPr>
        </p:nvSpPr>
        <p:spPr/>
        <p:txBody>
          <a:bodyPr>
            <a:normAutofit/>
          </a:bodyPr>
          <a:lstStyle/>
          <a:p>
            <a:r>
              <a:rPr lang="en-US" sz="3000" dirty="0" smtClean="0"/>
              <a:t>Acts 5:1-2</a:t>
            </a:r>
            <a:endParaRPr lang="en-US" sz="3000" dirty="0"/>
          </a:p>
        </p:txBody>
      </p:sp>
      <p:sp>
        <p:nvSpPr>
          <p:cNvPr id="3" name="Content Placeholder 2"/>
          <p:cNvSpPr>
            <a:spLocks noGrp="1"/>
          </p:cNvSpPr>
          <p:nvPr>
            <p:ph sz="half" idx="2"/>
          </p:nvPr>
        </p:nvSpPr>
        <p:spPr/>
        <p:txBody>
          <a:bodyPr>
            <a:normAutofit/>
          </a:bodyPr>
          <a:lstStyle/>
          <a:p>
            <a:pPr>
              <a:buNone/>
            </a:pPr>
            <a:r>
              <a:rPr lang="en-US" dirty="0" smtClean="0"/>
              <a:t>But a certain man named</a:t>
            </a:r>
            <a:r>
              <a:rPr lang="en-US" dirty="0" smtClean="0"/>
              <a:t> </a:t>
            </a:r>
          </a:p>
          <a:p>
            <a:pPr>
              <a:buNone/>
            </a:pPr>
            <a:r>
              <a:rPr lang="en-US" dirty="0" smtClean="0"/>
              <a:t>Ananias</a:t>
            </a:r>
            <a:r>
              <a:rPr lang="en-US" dirty="0" smtClean="0"/>
              <a:t>, with </a:t>
            </a:r>
            <a:r>
              <a:rPr lang="en-US" b="1" i="1" dirty="0" smtClean="0">
                <a:solidFill>
                  <a:srgbClr val="FFFF00"/>
                </a:solidFill>
                <a:effectLst>
                  <a:outerShdw blurRad="38100" dist="38100" dir="2700000" algn="tl">
                    <a:srgbClr val="000000">
                      <a:alpha val="43137"/>
                    </a:srgbClr>
                  </a:outerShdw>
                </a:effectLst>
              </a:rPr>
              <a:t>Sapphira </a:t>
            </a:r>
          </a:p>
          <a:p>
            <a:pPr>
              <a:buNone/>
            </a:pPr>
            <a:r>
              <a:rPr lang="en-US" dirty="0" smtClean="0"/>
              <a:t>his wife, sold a possession.</a:t>
            </a:r>
            <a:r>
              <a:rPr lang="en-US" dirty="0" smtClean="0"/>
              <a:t> </a:t>
            </a:r>
          </a:p>
          <a:p>
            <a:pPr>
              <a:buNone/>
            </a:pPr>
            <a:r>
              <a:rPr lang="en-US" dirty="0" smtClean="0"/>
              <a:t>And </a:t>
            </a:r>
            <a:r>
              <a:rPr lang="en-US" dirty="0" smtClean="0"/>
              <a:t>he kept back </a:t>
            </a:r>
          </a:p>
          <a:p>
            <a:pPr>
              <a:buNone/>
            </a:pPr>
            <a:r>
              <a:rPr lang="en-US" dirty="0" smtClean="0"/>
              <a:t>part of the proceeds, his wife</a:t>
            </a:r>
            <a:r>
              <a:rPr lang="en-US" dirty="0" smtClean="0"/>
              <a:t> </a:t>
            </a:r>
          </a:p>
          <a:p>
            <a:pPr>
              <a:buNone/>
            </a:pPr>
            <a:r>
              <a:rPr lang="en-US" dirty="0" smtClean="0"/>
              <a:t>also </a:t>
            </a:r>
            <a:r>
              <a:rPr lang="en-US" dirty="0" smtClean="0"/>
              <a:t>being aware</a:t>
            </a:r>
            <a:r>
              <a:rPr lang="en-US" dirty="0" smtClean="0"/>
              <a:t> of </a:t>
            </a:r>
            <a:r>
              <a:rPr lang="en-US" dirty="0" smtClean="0"/>
              <a:t>it, and</a:t>
            </a:r>
            <a:r>
              <a:rPr lang="en-US" dirty="0" smtClean="0"/>
              <a:t> </a:t>
            </a:r>
          </a:p>
          <a:p>
            <a:pPr>
              <a:buNone/>
            </a:pPr>
            <a:r>
              <a:rPr lang="en-US" dirty="0" smtClean="0"/>
              <a:t>brought </a:t>
            </a:r>
            <a:r>
              <a:rPr lang="en-US" dirty="0" smtClean="0"/>
              <a:t>a certain part and laid</a:t>
            </a:r>
            <a:r>
              <a:rPr lang="en-US" dirty="0" smtClean="0"/>
              <a:t> </a:t>
            </a:r>
          </a:p>
          <a:p>
            <a:pPr>
              <a:buNone/>
            </a:pPr>
            <a:r>
              <a:rPr lang="en-US" dirty="0" smtClean="0"/>
              <a:t>it at </a:t>
            </a:r>
            <a:r>
              <a:rPr lang="en-US" dirty="0" smtClean="0"/>
              <a:t>the apostles’ feet.</a:t>
            </a:r>
            <a:endParaRPr lang="en-US" dirty="0" smtClean="0"/>
          </a:p>
          <a:p>
            <a:pPr algn="ctr">
              <a:buNone/>
            </a:pPr>
            <a:endParaRPr lang="en-US" dirty="0" smtClean="0"/>
          </a:p>
        </p:txBody>
      </p:sp>
      <p:sp>
        <p:nvSpPr>
          <p:cNvPr id="5" name="Text Placeholder 4"/>
          <p:cNvSpPr>
            <a:spLocks noGrp="1"/>
          </p:cNvSpPr>
          <p:nvPr>
            <p:ph type="body" sz="quarter" idx="3"/>
          </p:nvPr>
        </p:nvSpPr>
        <p:spPr/>
        <p:txBody>
          <a:bodyPr/>
          <a:lstStyle/>
          <a:p>
            <a:r>
              <a:rPr lang="en-US" sz="3000" dirty="0" smtClean="0"/>
              <a:t>Points</a:t>
            </a:r>
            <a:endParaRPr lang="en-US" sz="3000" dirty="0"/>
          </a:p>
        </p:txBody>
      </p:sp>
      <p:sp>
        <p:nvSpPr>
          <p:cNvPr id="6" name="Content Placeholder 5"/>
          <p:cNvSpPr>
            <a:spLocks noGrp="1"/>
          </p:cNvSpPr>
          <p:nvPr>
            <p:ph sz="quarter" idx="4"/>
          </p:nvPr>
        </p:nvSpPr>
        <p:spPr/>
        <p:txBody>
          <a:bodyPr/>
          <a:lstStyle/>
          <a:p>
            <a:pPr>
              <a:buNone/>
            </a:pPr>
            <a:r>
              <a:rPr lang="en-US" b="1" i="1" dirty="0" smtClean="0">
                <a:solidFill>
                  <a:srgbClr val="FFFF00"/>
                </a:solidFill>
                <a:effectLst>
                  <a:outerShdw blurRad="38100" dist="38100" dir="2700000" algn="tl">
                    <a:srgbClr val="000000">
                      <a:alpha val="43137"/>
                    </a:srgbClr>
                  </a:outerShdw>
                </a:effectLst>
                <a:latin typeface="Century Schoolbook"/>
                <a:cs typeface="Century Schoolbook"/>
              </a:rPr>
              <a:t>“</a:t>
            </a:r>
            <a:r>
              <a:rPr lang="en-US" b="1" i="1" dirty="0" err="1" smtClean="0">
                <a:solidFill>
                  <a:srgbClr val="FFFF00"/>
                </a:solidFill>
                <a:effectLst>
                  <a:outerShdw blurRad="38100" dist="38100" dir="2700000" algn="tl">
                    <a:srgbClr val="000000">
                      <a:alpha val="43137"/>
                    </a:srgbClr>
                  </a:outerShdw>
                </a:effectLst>
                <a:latin typeface="Century Schoolbook"/>
                <a:cs typeface="Century Schoolbook"/>
              </a:rPr>
              <a:t>Sapphira</a:t>
            </a:r>
            <a:r>
              <a:rPr lang="en-US" b="1" i="1" dirty="0" smtClean="0">
                <a:solidFill>
                  <a:srgbClr val="FFFF00"/>
                </a:solidFill>
                <a:effectLst>
                  <a:outerShdw blurRad="38100" dist="38100" dir="2700000" algn="tl">
                    <a:srgbClr val="000000">
                      <a:alpha val="43137"/>
                    </a:srgbClr>
                  </a:outerShdw>
                </a:effectLst>
                <a:latin typeface="Century Schoolbook"/>
                <a:cs typeface="Century Schoolbook"/>
              </a:rPr>
              <a:t>” means blue</a:t>
            </a:r>
            <a:r>
              <a:rPr lang="en-US" b="1" i="1" dirty="0" smtClean="0">
                <a:solidFill>
                  <a:srgbClr val="FFFF00"/>
                </a:solidFill>
                <a:effectLst>
                  <a:outerShdw blurRad="38100" dist="38100" dir="2700000" algn="tl">
                    <a:srgbClr val="000000">
                      <a:alpha val="43137"/>
                    </a:srgbClr>
                  </a:outerShdw>
                </a:effectLst>
                <a:latin typeface="Century Schoolbook"/>
                <a:cs typeface="Century Schoolbook"/>
              </a:rPr>
              <a:t> </a:t>
            </a:r>
          </a:p>
          <a:p>
            <a:pPr>
              <a:buNone/>
            </a:pPr>
            <a:r>
              <a:rPr lang="en-US" b="1" i="1" dirty="0" smtClean="0">
                <a:solidFill>
                  <a:srgbClr val="FFFF00"/>
                </a:solidFill>
                <a:effectLst>
                  <a:outerShdw blurRad="38100" dist="38100" dir="2700000" algn="tl">
                    <a:srgbClr val="000000">
                      <a:alpha val="43137"/>
                    </a:srgbClr>
                  </a:outerShdw>
                </a:effectLst>
                <a:latin typeface="Century Schoolbook"/>
                <a:cs typeface="Century Schoolbook"/>
              </a:rPr>
              <a:t>corundum</a:t>
            </a:r>
            <a:r>
              <a:rPr lang="en-US" b="1" i="1" dirty="0" smtClean="0">
                <a:solidFill>
                  <a:srgbClr val="FFFF00"/>
                </a:solidFill>
                <a:effectLst>
                  <a:outerShdw blurRad="38100" dist="38100" dir="2700000" algn="tl">
                    <a:srgbClr val="000000">
                      <a:alpha val="43137"/>
                    </a:srgbClr>
                  </a:outerShdw>
                </a:effectLst>
                <a:latin typeface="Century Schoolbook"/>
                <a:cs typeface="Century Schoolbook"/>
              </a:rPr>
              <a:t>.</a:t>
            </a:r>
          </a:p>
          <a:p>
            <a:endParaRPr lang="en-US" dirty="0"/>
          </a:p>
        </p:txBody>
      </p:sp>
      <p:pic>
        <p:nvPicPr>
          <p:cNvPr id="7" name="Picture 6"/>
          <p:cNvPicPr>
            <a:picLocks noChangeAspect="1"/>
          </p:cNvPicPr>
          <p:nvPr/>
        </p:nvPicPr>
        <p:blipFill>
          <a:blip r:embed="rId2"/>
          <a:srcRect l="14704" r="35818"/>
          <a:stretch>
            <a:fillRect/>
          </a:stretch>
        </p:blipFill>
        <p:spPr>
          <a:xfrm>
            <a:off x="7124922" y="274637"/>
            <a:ext cx="1759875" cy="1991863"/>
          </a:xfrm>
          <a:prstGeom prst="ellipse">
            <a:avLst/>
          </a:prstGeom>
          <a:ln>
            <a:noFill/>
          </a:ln>
          <a:effectLst>
            <a:softEdge rad="112500"/>
          </a:effectLst>
        </p:spPr>
      </p:pic>
      <p:pic>
        <p:nvPicPr>
          <p:cNvPr id="8" name="Picture 7"/>
          <p:cNvPicPr>
            <a:picLocks noChangeAspect="1"/>
          </p:cNvPicPr>
          <p:nvPr/>
        </p:nvPicPr>
        <p:blipFill>
          <a:blip r:embed="rId3"/>
          <a:stretch>
            <a:fillRect/>
          </a:stretch>
        </p:blipFill>
        <p:spPr>
          <a:xfrm>
            <a:off x="4645025" y="3136981"/>
            <a:ext cx="2071473" cy="1565648"/>
          </a:xfrm>
          <a:prstGeom prst="rect">
            <a:avLst/>
          </a:prstGeom>
          <a:ln>
            <a:solidFill>
              <a:srgbClr val="000000"/>
            </a:solidFill>
          </a:ln>
        </p:spPr>
      </p:pic>
      <p:pic>
        <p:nvPicPr>
          <p:cNvPr id="9" name="Picture 8"/>
          <p:cNvPicPr>
            <a:picLocks noChangeAspect="1"/>
          </p:cNvPicPr>
          <p:nvPr/>
        </p:nvPicPr>
        <p:blipFill>
          <a:blip r:embed="rId4"/>
          <a:stretch>
            <a:fillRect/>
          </a:stretch>
        </p:blipFill>
        <p:spPr>
          <a:xfrm>
            <a:off x="6983605" y="3549718"/>
            <a:ext cx="1350543" cy="1301728"/>
          </a:xfrm>
          <a:prstGeom prst="rect">
            <a:avLst/>
          </a:prstGeom>
          <a:ln>
            <a:solidFill>
              <a:srgbClr val="000000"/>
            </a:solidFill>
          </a:ln>
        </p:spPr>
      </p:pic>
      <p:pic>
        <p:nvPicPr>
          <p:cNvPr id="10" name="Picture 9"/>
          <p:cNvPicPr>
            <a:picLocks noChangeAspect="1"/>
          </p:cNvPicPr>
          <p:nvPr/>
        </p:nvPicPr>
        <p:blipFill>
          <a:blip r:embed="rId5"/>
          <a:stretch>
            <a:fillRect/>
          </a:stretch>
        </p:blipFill>
        <p:spPr>
          <a:xfrm>
            <a:off x="5753322" y="5110163"/>
            <a:ext cx="1371600" cy="1016000"/>
          </a:xfrm>
          <a:prstGeom prst="rect">
            <a:avLst/>
          </a:prstGeom>
          <a:ln>
            <a:solidFill>
              <a:srgbClr val="000000"/>
            </a:solidFill>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Acts 5:3-4</a:t>
            </a:r>
            <a:endParaRPr lang="en-US" dirty="0"/>
          </a:p>
        </p:txBody>
      </p:sp>
      <p:sp>
        <p:nvSpPr>
          <p:cNvPr id="3" name="Content Placeholder 2"/>
          <p:cNvSpPr>
            <a:spLocks noGrp="1"/>
          </p:cNvSpPr>
          <p:nvPr>
            <p:ph idx="1"/>
          </p:nvPr>
        </p:nvSpPr>
        <p:spPr/>
        <p:txBody>
          <a:bodyPr>
            <a:normAutofit/>
          </a:bodyPr>
          <a:lstStyle/>
          <a:p>
            <a:pPr algn="ctr">
              <a:buNone/>
            </a:pPr>
            <a:r>
              <a:rPr lang="en-US" sz="3000" dirty="0" smtClean="0"/>
              <a:t>But Peter said, “Ananias, why has Satan filled </a:t>
            </a:r>
          </a:p>
          <a:p>
            <a:pPr algn="ctr">
              <a:buNone/>
            </a:pPr>
            <a:r>
              <a:rPr lang="en-US" sz="3000" dirty="0" smtClean="0"/>
              <a:t>your heart to lie to the Holy Spirit and keep </a:t>
            </a:r>
          </a:p>
          <a:p>
            <a:pPr algn="ctr">
              <a:buNone/>
            </a:pPr>
            <a:r>
              <a:rPr lang="en-US" sz="3000" dirty="0" smtClean="0"/>
              <a:t>back part of the price of the land for yourself? </a:t>
            </a:r>
          </a:p>
          <a:p>
            <a:pPr algn="ctr">
              <a:buNone/>
            </a:pPr>
            <a:r>
              <a:rPr lang="en-US" sz="3000" dirty="0" smtClean="0"/>
              <a:t>While it remained, was it not your own? And </a:t>
            </a:r>
          </a:p>
          <a:p>
            <a:pPr algn="ctr">
              <a:buNone/>
            </a:pPr>
            <a:r>
              <a:rPr lang="en-US" sz="3000" dirty="0" smtClean="0"/>
              <a:t>after it was sold, was it not in your own control? </a:t>
            </a:r>
          </a:p>
          <a:p>
            <a:pPr algn="ctr">
              <a:buNone/>
            </a:pPr>
            <a:r>
              <a:rPr lang="en-US" sz="3000" dirty="0" smtClean="0"/>
              <a:t>Why have you conceived this thing in your </a:t>
            </a:r>
          </a:p>
          <a:p>
            <a:pPr algn="ctr">
              <a:buNone/>
            </a:pPr>
            <a:r>
              <a:rPr lang="en-US" sz="3000" dirty="0" smtClean="0"/>
              <a:t>heart? You have not lied to men but to God.”</a:t>
            </a:r>
            <a:endParaRPr lang="en-US" sz="30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effectLst>
                  <a:outerShdw blurRad="38100" dist="38100" dir="2700000" algn="tl">
                    <a:srgbClr val="000000">
                      <a:alpha val="43137"/>
                    </a:srgbClr>
                  </a:outerShdw>
                </a:effectLst>
              </a:rPr>
              <a:t>Not Communism!</a:t>
            </a:r>
            <a:endParaRPr lang="en-US"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algn="ctr">
              <a:buNone/>
            </a:pPr>
            <a:r>
              <a:rPr lang="en-US" sz="3000" dirty="0" smtClean="0"/>
              <a:t>But Peter said, “Ananias, why has Satan filled </a:t>
            </a:r>
          </a:p>
          <a:p>
            <a:pPr algn="ctr">
              <a:buNone/>
            </a:pPr>
            <a:r>
              <a:rPr lang="en-US" sz="3000" dirty="0" smtClean="0"/>
              <a:t>your heart to lie to the Holy Spirit and keep </a:t>
            </a:r>
          </a:p>
          <a:p>
            <a:pPr algn="ctr">
              <a:buNone/>
            </a:pPr>
            <a:r>
              <a:rPr lang="en-US" sz="3000" dirty="0" smtClean="0"/>
              <a:t>back part of the price of the land for yourself? </a:t>
            </a:r>
          </a:p>
          <a:p>
            <a:pPr algn="ctr">
              <a:buNone/>
            </a:pPr>
            <a:r>
              <a:rPr lang="en-US" sz="3000" i="1" u="sng" dirty="0" smtClean="0">
                <a:solidFill>
                  <a:srgbClr val="FFFF00"/>
                </a:solidFill>
                <a:effectLst>
                  <a:outerShdw blurRad="38100" dist="38100" dir="2700000" algn="tl">
                    <a:srgbClr val="000000">
                      <a:alpha val="43137"/>
                    </a:srgbClr>
                  </a:outerShdw>
                </a:effectLst>
              </a:rPr>
              <a:t>While it remained, was it not your own? And </a:t>
            </a:r>
          </a:p>
          <a:p>
            <a:pPr algn="ctr">
              <a:buNone/>
            </a:pPr>
            <a:r>
              <a:rPr lang="en-US" sz="3000" i="1" u="sng" dirty="0" smtClean="0">
                <a:solidFill>
                  <a:srgbClr val="FFFF00"/>
                </a:solidFill>
                <a:effectLst>
                  <a:outerShdw blurRad="38100" dist="38100" dir="2700000" algn="tl">
                    <a:srgbClr val="000000">
                      <a:alpha val="43137"/>
                    </a:srgbClr>
                  </a:outerShdw>
                </a:effectLst>
              </a:rPr>
              <a:t>after it was sold, was it not in your own control</a:t>
            </a:r>
            <a:r>
              <a:rPr lang="en-US" sz="3000" i="1" dirty="0" smtClean="0">
                <a:solidFill>
                  <a:srgbClr val="FFFF00"/>
                </a:solidFill>
                <a:effectLst>
                  <a:outerShdw blurRad="38100" dist="38100" dir="2700000" algn="tl">
                    <a:srgbClr val="000000">
                      <a:alpha val="43137"/>
                    </a:srgbClr>
                  </a:outerShdw>
                </a:effectLst>
              </a:rPr>
              <a:t>? </a:t>
            </a:r>
          </a:p>
          <a:p>
            <a:pPr algn="ctr">
              <a:buNone/>
            </a:pPr>
            <a:r>
              <a:rPr lang="en-US" sz="3000" dirty="0" smtClean="0"/>
              <a:t>Why have you conceived this thing in your </a:t>
            </a:r>
          </a:p>
          <a:p>
            <a:pPr algn="ctr">
              <a:buNone/>
            </a:pPr>
            <a:r>
              <a:rPr lang="en-US" sz="3000" dirty="0" smtClean="0"/>
              <a:t>heart? You have not lied to men but to God.”</a:t>
            </a:r>
            <a:endParaRPr lang="en-US" sz="30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Compare</a:t>
            </a:r>
            <a:endParaRPr lang="en-US" dirty="0"/>
          </a:p>
        </p:txBody>
      </p:sp>
      <p:sp>
        <p:nvSpPr>
          <p:cNvPr id="4" name="Text Placeholder 3"/>
          <p:cNvSpPr>
            <a:spLocks noGrp="1"/>
          </p:cNvSpPr>
          <p:nvPr>
            <p:ph type="body" idx="1"/>
          </p:nvPr>
        </p:nvSpPr>
        <p:spPr/>
        <p:txBody>
          <a:bodyPr>
            <a:normAutofit/>
          </a:bodyPr>
          <a:lstStyle/>
          <a:p>
            <a:r>
              <a:rPr lang="en-US" sz="3000" dirty="0" smtClean="0"/>
              <a:t>Acts 5:3-4</a:t>
            </a:r>
            <a:endParaRPr lang="en-US" sz="3000" dirty="0"/>
          </a:p>
        </p:txBody>
      </p:sp>
      <p:sp>
        <p:nvSpPr>
          <p:cNvPr id="3" name="Content Placeholder 2"/>
          <p:cNvSpPr>
            <a:spLocks noGrp="1"/>
          </p:cNvSpPr>
          <p:nvPr>
            <p:ph sz="half" idx="2"/>
          </p:nvPr>
        </p:nvSpPr>
        <p:spPr/>
        <p:txBody>
          <a:bodyPr>
            <a:normAutofit fontScale="77500" lnSpcReduction="20000"/>
          </a:bodyPr>
          <a:lstStyle/>
          <a:p>
            <a:pPr>
              <a:buNone/>
            </a:pPr>
            <a:r>
              <a:rPr lang="en-US" sz="3000" dirty="0" smtClean="0"/>
              <a:t>But Peter said, “Ananias, why</a:t>
            </a:r>
            <a:r>
              <a:rPr lang="en-US" sz="3000" dirty="0" smtClean="0"/>
              <a:t> </a:t>
            </a:r>
          </a:p>
          <a:p>
            <a:pPr>
              <a:buNone/>
            </a:pPr>
            <a:r>
              <a:rPr lang="en-US" sz="3000" dirty="0" smtClean="0"/>
              <a:t>has </a:t>
            </a:r>
            <a:r>
              <a:rPr lang="en-US" sz="3000" dirty="0" smtClean="0"/>
              <a:t>Satan filled</a:t>
            </a:r>
            <a:r>
              <a:rPr lang="en-US" sz="3000" dirty="0" smtClean="0"/>
              <a:t> your </a:t>
            </a:r>
            <a:r>
              <a:rPr lang="en-US" sz="3000" dirty="0" smtClean="0"/>
              <a:t>heart to lie</a:t>
            </a:r>
            <a:r>
              <a:rPr lang="en-US" sz="3000" dirty="0" smtClean="0"/>
              <a:t> </a:t>
            </a:r>
          </a:p>
          <a:p>
            <a:pPr>
              <a:buNone/>
            </a:pPr>
            <a:r>
              <a:rPr lang="en-US" sz="3000" dirty="0" smtClean="0"/>
              <a:t>to </a:t>
            </a:r>
            <a:r>
              <a:rPr lang="en-US" sz="3000" dirty="0" smtClean="0"/>
              <a:t>the Holy Spirit and </a:t>
            </a:r>
            <a:r>
              <a:rPr lang="en-US" sz="3000" b="1" i="1" dirty="0" smtClean="0">
                <a:solidFill>
                  <a:srgbClr val="FFFF00"/>
                </a:solidFill>
                <a:effectLst>
                  <a:outerShdw blurRad="38100" dist="38100" dir="2700000" algn="tl">
                    <a:srgbClr val="000000">
                      <a:alpha val="43137"/>
                    </a:srgbClr>
                  </a:outerShdw>
                </a:effectLst>
              </a:rPr>
              <a:t>keep</a:t>
            </a:r>
            <a:r>
              <a:rPr lang="en-US" sz="3000" b="1" i="1" dirty="0" smtClean="0">
                <a:solidFill>
                  <a:srgbClr val="FFFF00"/>
                </a:solidFill>
                <a:effectLst>
                  <a:outerShdw blurRad="38100" dist="38100" dir="2700000" algn="tl">
                    <a:srgbClr val="000000">
                      <a:alpha val="43137"/>
                    </a:srgbClr>
                  </a:outerShdw>
                </a:effectLst>
              </a:rPr>
              <a:t> back</a:t>
            </a:r>
            <a:r>
              <a:rPr lang="en-US" sz="3000" b="1" dirty="0" smtClean="0">
                <a:solidFill>
                  <a:srgbClr val="FFFF00"/>
                </a:solidFill>
                <a:effectLst>
                  <a:outerShdw blurRad="38100" dist="38100" dir="2700000" algn="tl">
                    <a:srgbClr val="000000">
                      <a:alpha val="43137"/>
                    </a:srgbClr>
                  </a:outerShdw>
                </a:effectLst>
              </a:rPr>
              <a:t> </a:t>
            </a:r>
          </a:p>
          <a:p>
            <a:pPr>
              <a:buNone/>
            </a:pPr>
            <a:r>
              <a:rPr lang="en-US" sz="3000" dirty="0" smtClean="0"/>
              <a:t>part </a:t>
            </a:r>
            <a:r>
              <a:rPr lang="en-US" sz="3000" dirty="0" smtClean="0"/>
              <a:t>of the price of the land for</a:t>
            </a:r>
            <a:r>
              <a:rPr lang="en-US" sz="3000" dirty="0" smtClean="0"/>
              <a:t> </a:t>
            </a:r>
          </a:p>
          <a:p>
            <a:pPr>
              <a:buNone/>
            </a:pPr>
            <a:r>
              <a:rPr lang="en-US" sz="3000" dirty="0" smtClean="0"/>
              <a:t>yourself</a:t>
            </a:r>
            <a:r>
              <a:rPr lang="en-US" sz="3000" dirty="0" smtClean="0"/>
              <a:t>?</a:t>
            </a:r>
            <a:r>
              <a:rPr lang="en-US" sz="3000" dirty="0" smtClean="0"/>
              <a:t> While </a:t>
            </a:r>
            <a:r>
              <a:rPr lang="en-US" sz="3000" dirty="0" smtClean="0"/>
              <a:t>it remained,</a:t>
            </a:r>
            <a:r>
              <a:rPr lang="en-US" sz="3000" dirty="0" smtClean="0"/>
              <a:t> </a:t>
            </a:r>
          </a:p>
          <a:p>
            <a:pPr>
              <a:buNone/>
            </a:pPr>
            <a:r>
              <a:rPr lang="en-US" sz="3000" dirty="0" smtClean="0"/>
              <a:t>was </a:t>
            </a:r>
            <a:r>
              <a:rPr lang="en-US" sz="3000" dirty="0" smtClean="0"/>
              <a:t>it not your own? And</a:t>
            </a:r>
            <a:r>
              <a:rPr lang="en-US" sz="3000" dirty="0" smtClean="0"/>
              <a:t> after </a:t>
            </a:r>
          </a:p>
          <a:p>
            <a:pPr>
              <a:buNone/>
            </a:pPr>
            <a:r>
              <a:rPr lang="en-US" sz="3000" dirty="0" smtClean="0"/>
              <a:t>it </a:t>
            </a:r>
            <a:r>
              <a:rPr lang="en-US" sz="3000" dirty="0" smtClean="0"/>
              <a:t>was sold, was it not in your</a:t>
            </a:r>
            <a:r>
              <a:rPr lang="en-US" sz="3000" dirty="0" smtClean="0"/>
              <a:t> </a:t>
            </a:r>
          </a:p>
          <a:p>
            <a:pPr>
              <a:buNone/>
            </a:pPr>
            <a:r>
              <a:rPr lang="en-US" sz="3000" dirty="0" smtClean="0"/>
              <a:t>own </a:t>
            </a:r>
            <a:r>
              <a:rPr lang="en-US" sz="3000" dirty="0" smtClean="0"/>
              <a:t>control?</a:t>
            </a:r>
            <a:r>
              <a:rPr lang="en-US" sz="3000" dirty="0" smtClean="0"/>
              <a:t> Why </a:t>
            </a:r>
            <a:r>
              <a:rPr lang="en-US" sz="3000" dirty="0" smtClean="0"/>
              <a:t>have you</a:t>
            </a:r>
            <a:r>
              <a:rPr lang="en-US" sz="3000" dirty="0" smtClean="0"/>
              <a:t> </a:t>
            </a:r>
          </a:p>
          <a:p>
            <a:pPr>
              <a:buNone/>
            </a:pPr>
            <a:r>
              <a:rPr lang="en-US" sz="3000" dirty="0" smtClean="0"/>
              <a:t>conceived </a:t>
            </a:r>
            <a:r>
              <a:rPr lang="en-US" sz="3000" dirty="0" smtClean="0"/>
              <a:t>this thing in your</a:t>
            </a:r>
            <a:r>
              <a:rPr lang="en-US" sz="3000" dirty="0" smtClean="0"/>
              <a:t> </a:t>
            </a:r>
          </a:p>
          <a:p>
            <a:pPr>
              <a:buNone/>
            </a:pPr>
            <a:r>
              <a:rPr lang="en-US" sz="3000" dirty="0" smtClean="0"/>
              <a:t>heart</a:t>
            </a:r>
            <a:r>
              <a:rPr lang="en-US" sz="3000" dirty="0" smtClean="0"/>
              <a:t>? You have not lied to men</a:t>
            </a:r>
            <a:r>
              <a:rPr lang="en-US" sz="3000" dirty="0" smtClean="0"/>
              <a:t> </a:t>
            </a:r>
          </a:p>
          <a:p>
            <a:pPr>
              <a:buNone/>
            </a:pPr>
            <a:r>
              <a:rPr lang="en-US" sz="3000" dirty="0" smtClean="0"/>
              <a:t>but </a:t>
            </a:r>
            <a:r>
              <a:rPr lang="en-US" sz="3000" dirty="0" smtClean="0"/>
              <a:t>to God.</a:t>
            </a:r>
            <a:r>
              <a:rPr lang="en-US" sz="3000" dirty="0" smtClean="0"/>
              <a:t>”</a:t>
            </a:r>
            <a:endParaRPr lang="en-US" sz="3000" dirty="0" smtClean="0"/>
          </a:p>
        </p:txBody>
      </p:sp>
      <p:sp>
        <p:nvSpPr>
          <p:cNvPr id="5" name="Text Placeholder 4"/>
          <p:cNvSpPr>
            <a:spLocks noGrp="1"/>
          </p:cNvSpPr>
          <p:nvPr>
            <p:ph type="body" sz="quarter" idx="3"/>
          </p:nvPr>
        </p:nvSpPr>
        <p:spPr/>
        <p:txBody>
          <a:bodyPr/>
          <a:lstStyle/>
          <a:p>
            <a:r>
              <a:rPr lang="en-US" sz="3000" dirty="0" smtClean="0"/>
              <a:t>Point</a:t>
            </a:r>
            <a:endParaRPr lang="en-US" sz="3000" dirty="0"/>
          </a:p>
        </p:txBody>
      </p:sp>
      <p:sp>
        <p:nvSpPr>
          <p:cNvPr id="6" name="Content Placeholder 5"/>
          <p:cNvSpPr>
            <a:spLocks noGrp="1"/>
          </p:cNvSpPr>
          <p:nvPr>
            <p:ph sz="quarter" idx="4"/>
          </p:nvPr>
        </p:nvSpPr>
        <p:spPr/>
        <p:txBody>
          <a:bodyPr/>
          <a:lstStyle/>
          <a:p>
            <a:pPr>
              <a:buNone/>
            </a:pPr>
            <a:r>
              <a:rPr lang="en-US" b="1" i="1" dirty="0" smtClean="0">
                <a:solidFill>
                  <a:srgbClr val="FFFF00"/>
                </a:solidFill>
                <a:effectLst>
                  <a:outerShdw blurRad="38100" dist="38100" dir="2700000" algn="tl">
                    <a:srgbClr val="000000">
                      <a:alpha val="43137"/>
                    </a:srgbClr>
                  </a:outerShdw>
                </a:effectLst>
                <a:latin typeface="Century Schoolbook"/>
                <a:cs typeface="Century Schoolbook"/>
              </a:rPr>
              <a:t>“Keep back” = divide</a:t>
            </a:r>
            <a:r>
              <a:rPr lang="en-US" b="1" i="1" dirty="0" smtClean="0">
                <a:solidFill>
                  <a:srgbClr val="FFFF00"/>
                </a:solidFill>
                <a:effectLst>
                  <a:outerShdw blurRad="38100" dist="38100" dir="2700000" algn="tl">
                    <a:srgbClr val="000000">
                      <a:alpha val="43137"/>
                    </a:srgbClr>
                  </a:outerShdw>
                </a:effectLst>
                <a:latin typeface="Century Schoolbook"/>
                <a:cs typeface="Century Schoolbook"/>
              </a:rPr>
              <a:t> </a:t>
            </a:r>
          </a:p>
          <a:p>
            <a:pPr>
              <a:buNone/>
            </a:pPr>
            <a:r>
              <a:rPr lang="en-US" b="1" i="1" dirty="0" smtClean="0">
                <a:solidFill>
                  <a:srgbClr val="FFFF00"/>
                </a:solidFill>
                <a:effectLst>
                  <a:outerShdw blurRad="38100" dist="38100" dir="2700000" algn="tl">
                    <a:srgbClr val="000000">
                      <a:alpha val="43137"/>
                    </a:srgbClr>
                  </a:outerShdw>
                </a:effectLst>
                <a:latin typeface="Century Schoolbook"/>
                <a:cs typeface="Century Schoolbook"/>
              </a:rPr>
              <a:t>something </a:t>
            </a:r>
            <a:r>
              <a:rPr lang="en-US" b="1" i="1" dirty="0" smtClean="0">
                <a:solidFill>
                  <a:srgbClr val="FFFF00"/>
                </a:solidFill>
                <a:effectLst>
                  <a:outerShdw blurRad="38100" dist="38100" dir="2700000" algn="tl">
                    <a:srgbClr val="000000">
                      <a:alpha val="43137"/>
                    </a:srgbClr>
                  </a:outerShdw>
                </a:effectLst>
                <a:latin typeface="Century Schoolbook"/>
                <a:cs typeface="Century Schoolbook"/>
              </a:rPr>
              <a:t>devoted to </a:t>
            </a:r>
          </a:p>
          <a:p>
            <a:pPr>
              <a:buNone/>
            </a:pPr>
            <a:r>
              <a:rPr lang="en-US" b="1" i="1" dirty="0" smtClean="0">
                <a:solidFill>
                  <a:srgbClr val="FFFF00"/>
                </a:solidFill>
                <a:effectLst>
                  <a:outerShdw blurRad="38100" dist="38100" dir="2700000" algn="tl">
                    <a:srgbClr val="000000">
                      <a:alpha val="43137"/>
                    </a:srgbClr>
                  </a:outerShdw>
                </a:effectLst>
                <a:latin typeface="Century Schoolbook"/>
                <a:cs typeface="Century Schoolbook"/>
              </a:rPr>
              <a:t>someone/something else</a:t>
            </a:r>
            <a:r>
              <a:rPr lang="en-US" b="1" i="1" dirty="0" smtClean="0">
                <a:solidFill>
                  <a:srgbClr val="FFFF00"/>
                </a:solidFill>
                <a:effectLst>
                  <a:outerShdw blurRad="38100" dist="38100" dir="2700000" algn="tl">
                    <a:srgbClr val="000000">
                      <a:alpha val="43137"/>
                    </a:srgbClr>
                  </a:outerShdw>
                </a:effectLst>
                <a:latin typeface="Century Schoolbook"/>
                <a:cs typeface="Century Schoolbook"/>
              </a:rPr>
              <a:t> </a:t>
            </a:r>
          </a:p>
          <a:p>
            <a:pPr>
              <a:buNone/>
            </a:pPr>
            <a:r>
              <a:rPr lang="en-US" b="1" i="1" dirty="0" smtClean="0">
                <a:solidFill>
                  <a:srgbClr val="FFFF00"/>
                </a:solidFill>
                <a:effectLst>
                  <a:outerShdw blurRad="38100" dist="38100" dir="2700000" algn="tl">
                    <a:srgbClr val="000000">
                      <a:alpha val="43137"/>
                    </a:srgbClr>
                  </a:outerShdw>
                </a:effectLst>
                <a:latin typeface="Century Schoolbook"/>
                <a:cs typeface="Century Schoolbook"/>
              </a:rPr>
              <a:t>for yourself.</a:t>
            </a:r>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Analyzing Sin Stepping In</a:t>
            </a:r>
            <a:endParaRPr lang="en-US" dirty="0"/>
          </a:p>
        </p:txBody>
      </p:sp>
      <p:sp>
        <p:nvSpPr>
          <p:cNvPr id="4" name="Text Placeholder 3"/>
          <p:cNvSpPr>
            <a:spLocks noGrp="1"/>
          </p:cNvSpPr>
          <p:nvPr>
            <p:ph type="body" idx="1"/>
          </p:nvPr>
        </p:nvSpPr>
        <p:spPr/>
        <p:txBody>
          <a:bodyPr>
            <a:normAutofit/>
          </a:bodyPr>
          <a:lstStyle/>
          <a:p>
            <a:r>
              <a:rPr lang="en-US" sz="3000" dirty="0" smtClean="0"/>
              <a:t>Acts 5:3-4</a:t>
            </a:r>
            <a:endParaRPr lang="en-US" sz="3000" dirty="0"/>
          </a:p>
        </p:txBody>
      </p:sp>
      <p:sp>
        <p:nvSpPr>
          <p:cNvPr id="3" name="Content Placeholder 2"/>
          <p:cNvSpPr>
            <a:spLocks noGrp="1"/>
          </p:cNvSpPr>
          <p:nvPr>
            <p:ph sz="half" idx="2"/>
          </p:nvPr>
        </p:nvSpPr>
        <p:spPr/>
        <p:txBody>
          <a:bodyPr>
            <a:normAutofit fontScale="77500" lnSpcReduction="20000"/>
          </a:bodyPr>
          <a:lstStyle/>
          <a:p>
            <a:pPr>
              <a:buNone/>
            </a:pPr>
            <a:r>
              <a:rPr lang="en-US" sz="3000" dirty="0" smtClean="0"/>
              <a:t>But Peter said, “Ananias, why</a:t>
            </a:r>
            <a:r>
              <a:rPr lang="en-US" sz="3000" dirty="0" smtClean="0"/>
              <a:t> </a:t>
            </a:r>
          </a:p>
          <a:p>
            <a:pPr>
              <a:buNone/>
            </a:pPr>
            <a:r>
              <a:rPr lang="en-US" sz="3000" dirty="0" smtClean="0"/>
              <a:t>has </a:t>
            </a:r>
            <a:r>
              <a:rPr lang="en-US" sz="3000" dirty="0" smtClean="0"/>
              <a:t>Satan filled</a:t>
            </a:r>
            <a:r>
              <a:rPr lang="en-US" sz="3000" dirty="0" smtClean="0"/>
              <a:t> your </a:t>
            </a:r>
            <a:r>
              <a:rPr lang="en-US" sz="3000" dirty="0" smtClean="0"/>
              <a:t>heart to lie</a:t>
            </a:r>
            <a:r>
              <a:rPr lang="en-US" sz="3000" dirty="0" smtClean="0"/>
              <a:t> </a:t>
            </a:r>
          </a:p>
          <a:p>
            <a:pPr>
              <a:buNone/>
            </a:pPr>
            <a:r>
              <a:rPr lang="en-US" sz="3000" dirty="0" smtClean="0"/>
              <a:t>to </a:t>
            </a:r>
            <a:r>
              <a:rPr lang="en-US" sz="3000" dirty="0" smtClean="0"/>
              <a:t>the Holy Spirit and keep</a:t>
            </a:r>
            <a:r>
              <a:rPr lang="en-US" sz="3000" dirty="0" smtClean="0"/>
              <a:t> back</a:t>
            </a:r>
            <a:r>
              <a:rPr lang="en-US" sz="3000" b="1" dirty="0" smtClean="0">
                <a:solidFill>
                  <a:srgbClr val="FFFF00"/>
                </a:solidFill>
                <a:effectLst>
                  <a:outerShdw blurRad="38100" dist="38100" dir="2700000" algn="tl">
                    <a:srgbClr val="000000">
                      <a:alpha val="43137"/>
                    </a:srgbClr>
                  </a:outerShdw>
                </a:effectLst>
              </a:rPr>
              <a:t> </a:t>
            </a:r>
          </a:p>
          <a:p>
            <a:pPr>
              <a:buNone/>
            </a:pPr>
            <a:r>
              <a:rPr lang="en-US" sz="3000" dirty="0" smtClean="0"/>
              <a:t>part </a:t>
            </a:r>
            <a:r>
              <a:rPr lang="en-US" sz="3000" dirty="0" smtClean="0"/>
              <a:t>of the price of the land for</a:t>
            </a:r>
            <a:r>
              <a:rPr lang="en-US" sz="3000" dirty="0" smtClean="0"/>
              <a:t> </a:t>
            </a:r>
          </a:p>
          <a:p>
            <a:pPr>
              <a:buNone/>
            </a:pPr>
            <a:r>
              <a:rPr lang="en-US" sz="3000" dirty="0" smtClean="0"/>
              <a:t>yourself</a:t>
            </a:r>
            <a:r>
              <a:rPr lang="en-US" sz="3000" dirty="0" smtClean="0"/>
              <a:t>?</a:t>
            </a:r>
            <a:r>
              <a:rPr lang="en-US" sz="3000" dirty="0" smtClean="0"/>
              <a:t> While </a:t>
            </a:r>
            <a:r>
              <a:rPr lang="en-US" sz="3000" dirty="0" smtClean="0"/>
              <a:t>it remained,</a:t>
            </a:r>
            <a:r>
              <a:rPr lang="en-US" sz="3000" dirty="0" smtClean="0"/>
              <a:t> </a:t>
            </a:r>
          </a:p>
          <a:p>
            <a:pPr>
              <a:buNone/>
            </a:pPr>
            <a:r>
              <a:rPr lang="en-US" sz="3000" dirty="0" smtClean="0"/>
              <a:t>was </a:t>
            </a:r>
            <a:r>
              <a:rPr lang="en-US" sz="3000" dirty="0" smtClean="0"/>
              <a:t>it not your own? And</a:t>
            </a:r>
            <a:r>
              <a:rPr lang="en-US" sz="3000" dirty="0" smtClean="0"/>
              <a:t> after </a:t>
            </a:r>
          </a:p>
          <a:p>
            <a:pPr>
              <a:buNone/>
            </a:pPr>
            <a:r>
              <a:rPr lang="en-US" sz="3000" dirty="0" smtClean="0"/>
              <a:t>it </a:t>
            </a:r>
            <a:r>
              <a:rPr lang="en-US" sz="3000" dirty="0" smtClean="0"/>
              <a:t>was sold, was it not in your</a:t>
            </a:r>
            <a:r>
              <a:rPr lang="en-US" sz="3000" dirty="0" smtClean="0"/>
              <a:t> </a:t>
            </a:r>
          </a:p>
          <a:p>
            <a:pPr>
              <a:buNone/>
            </a:pPr>
            <a:r>
              <a:rPr lang="en-US" sz="3000" dirty="0" smtClean="0"/>
              <a:t>own </a:t>
            </a:r>
            <a:r>
              <a:rPr lang="en-US" sz="3000" dirty="0" smtClean="0"/>
              <a:t>control?</a:t>
            </a:r>
            <a:r>
              <a:rPr lang="en-US" sz="3000" dirty="0" smtClean="0"/>
              <a:t> Why </a:t>
            </a:r>
            <a:r>
              <a:rPr lang="en-US" sz="3000" dirty="0" smtClean="0"/>
              <a:t>have you</a:t>
            </a:r>
            <a:r>
              <a:rPr lang="en-US" sz="3000" dirty="0" smtClean="0"/>
              <a:t> </a:t>
            </a:r>
          </a:p>
          <a:p>
            <a:pPr>
              <a:buNone/>
            </a:pPr>
            <a:r>
              <a:rPr lang="en-US" sz="3000" dirty="0" smtClean="0"/>
              <a:t>conceived </a:t>
            </a:r>
            <a:r>
              <a:rPr lang="en-US" sz="3000" dirty="0" smtClean="0"/>
              <a:t>this thing in your</a:t>
            </a:r>
            <a:r>
              <a:rPr lang="en-US" sz="3000" dirty="0" smtClean="0"/>
              <a:t> </a:t>
            </a:r>
          </a:p>
          <a:p>
            <a:pPr>
              <a:buNone/>
            </a:pPr>
            <a:r>
              <a:rPr lang="en-US" sz="3000" dirty="0" smtClean="0"/>
              <a:t>heart</a:t>
            </a:r>
            <a:r>
              <a:rPr lang="en-US" sz="3000" dirty="0" smtClean="0"/>
              <a:t>? You have not lied to men</a:t>
            </a:r>
            <a:r>
              <a:rPr lang="en-US" sz="3000" dirty="0" smtClean="0"/>
              <a:t> </a:t>
            </a:r>
          </a:p>
          <a:p>
            <a:pPr>
              <a:buNone/>
            </a:pPr>
            <a:r>
              <a:rPr lang="en-US" sz="3000" dirty="0" smtClean="0"/>
              <a:t>but </a:t>
            </a:r>
            <a:r>
              <a:rPr lang="en-US" sz="3000" dirty="0" smtClean="0"/>
              <a:t>to God.</a:t>
            </a:r>
            <a:r>
              <a:rPr lang="en-US" sz="3000" dirty="0" smtClean="0"/>
              <a:t>”</a:t>
            </a:r>
            <a:endParaRPr lang="en-US" sz="3000" dirty="0" smtClean="0"/>
          </a:p>
        </p:txBody>
      </p:sp>
      <p:sp>
        <p:nvSpPr>
          <p:cNvPr id="5" name="Text Placeholder 4"/>
          <p:cNvSpPr>
            <a:spLocks noGrp="1"/>
          </p:cNvSpPr>
          <p:nvPr>
            <p:ph type="body" sz="quarter" idx="3"/>
          </p:nvPr>
        </p:nvSpPr>
        <p:spPr/>
        <p:txBody>
          <a:bodyPr/>
          <a:lstStyle/>
          <a:p>
            <a:r>
              <a:rPr lang="en-US" sz="3000" dirty="0" smtClean="0"/>
              <a:t>James 1:14-15</a:t>
            </a:r>
            <a:endParaRPr lang="en-US" sz="3000" dirty="0"/>
          </a:p>
        </p:txBody>
      </p:sp>
      <p:sp>
        <p:nvSpPr>
          <p:cNvPr id="6" name="Content Placeholder 5"/>
          <p:cNvSpPr>
            <a:spLocks noGrp="1"/>
          </p:cNvSpPr>
          <p:nvPr>
            <p:ph sz="quarter" idx="4"/>
          </p:nvPr>
        </p:nvSpPr>
        <p:spPr/>
        <p:txBody>
          <a:bodyPr/>
          <a:lstStyle/>
          <a:p>
            <a:pPr>
              <a:buNone/>
            </a:pPr>
            <a:r>
              <a:rPr lang="en-US" b="1" i="1" dirty="0" smtClean="0">
                <a:solidFill>
                  <a:srgbClr val="FFFF00"/>
                </a:solidFill>
                <a:effectLst>
                  <a:outerShdw blurRad="38100" dist="38100" dir="2700000" algn="tl">
                    <a:srgbClr val="000000">
                      <a:alpha val="43137"/>
                    </a:srgbClr>
                  </a:outerShdw>
                </a:effectLst>
                <a:latin typeface="Calisto MT"/>
                <a:cs typeface="Calisto MT"/>
              </a:rPr>
              <a:t>But each one is tempted when </a:t>
            </a:r>
          </a:p>
          <a:p>
            <a:pPr>
              <a:buNone/>
            </a:pPr>
            <a:r>
              <a:rPr lang="en-US" b="1" i="1" dirty="0" smtClean="0">
                <a:solidFill>
                  <a:srgbClr val="FFFF00"/>
                </a:solidFill>
                <a:effectLst>
                  <a:outerShdw blurRad="38100" dist="38100" dir="2700000" algn="tl">
                    <a:srgbClr val="000000">
                      <a:alpha val="43137"/>
                    </a:srgbClr>
                  </a:outerShdw>
                </a:effectLst>
                <a:latin typeface="Calisto MT"/>
                <a:cs typeface="Calisto MT"/>
              </a:rPr>
              <a:t>he is drawn away by his own </a:t>
            </a:r>
          </a:p>
          <a:p>
            <a:pPr>
              <a:buNone/>
            </a:pPr>
            <a:r>
              <a:rPr lang="en-US" b="1" i="1" dirty="0" smtClean="0">
                <a:solidFill>
                  <a:srgbClr val="FFFF00"/>
                </a:solidFill>
                <a:effectLst>
                  <a:outerShdw blurRad="38100" dist="38100" dir="2700000" algn="tl">
                    <a:srgbClr val="000000">
                      <a:alpha val="43137"/>
                    </a:srgbClr>
                  </a:outerShdw>
                </a:effectLst>
                <a:latin typeface="Calisto MT"/>
                <a:cs typeface="Calisto MT"/>
              </a:rPr>
              <a:t>desires and enticed. Then, </a:t>
            </a:r>
          </a:p>
          <a:p>
            <a:pPr>
              <a:buNone/>
            </a:pPr>
            <a:r>
              <a:rPr lang="en-US" b="1" i="1" dirty="0" smtClean="0">
                <a:solidFill>
                  <a:srgbClr val="FFFF00"/>
                </a:solidFill>
                <a:effectLst>
                  <a:outerShdw blurRad="38100" dist="38100" dir="2700000" algn="tl">
                    <a:srgbClr val="000000">
                      <a:alpha val="43137"/>
                    </a:srgbClr>
                  </a:outerShdw>
                </a:effectLst>
                <a:latin typeface="Calisto MT"/>
                <a:cs typeface="Calisto MT"/>
              </a:rPr>
              <a:t>when desire has conceived, it </a:t>
            </a:r>
          </a:p>
          <a:p>
            <a:pPr>
              <a:buNone/>
            </a:pPr>
            <a:r>
              <a:rPr lang="en-US" b="1" i="1" dirty="0" smtClean="0">
                <a:solidFill>
                  <a:srgbClr val="FFFF00"/>
                </a:solidFill>
                <a:effectLst>
                  <a:outerShdw blurRad="38100" dist="38100" dir="2700000" algn="tl">
                    <a:srgbClr val="000000">
                      <a:alpha val="43137"/>
                    </a:srgbClr>
                  </a:outerShdw>
                </a:effectLst>
                <a:latin typeface="Calisto MT"/>
                <a:cs typeface="Calisto MT"/>
              </a:rPr>
              <a:t>gives birth to sin; and sin, </a:t>
            </a:r>
          </a:p>
          <a:p>
            <a:pPr>
              <a:buNone/>
            </a:pPr>
            <a:r>
              <a:rPr lang="en-US" b="1" i="1" dirty="0" smtClean="0">
                <a:solidFill>
                  <a:srgbClr val="FFFF00"/>
                </a:solidFill>
                <a:effectLst>
                  <a:outerShdw blurRad="38100" dist="38100" dir="2700000" algn="tl">
                    <a:srgbClr val="000000">
                      <a:alpha val="43137"/>
                    </a:srgbClr>
                  </a:outerShdw>
                </a:effectLst>
                <a:latin typeface="Calisto MT"/>
                <a:cs typeface="Calisto MT"/>
              </a:rPr>
              <a:t>when it is full-grown [i.e.,</a:t>
            </a:r>
            <a:r>
              <a:rPr lang="en-US" b="1" i="1" dirty="0" smtClean="0">
                <a:solidFill>
                  <a:srgbClr val="FFFF00"/>
                </a:solidFill>
                <a:effectLst>
                  <a:outerShdw blurRad="38100" dist="38100" dir="2700000" algn="tl">
                    <a:srgbClr val="000000">
                      <a:alpha val="43137"/>
                    </a:srgbClr>
                  </a:outerShdw>
                </a:effectLst>
                <a:latin typeface="Calisto MT"/>
                <a:cs typeface="Calisto MT"/>
              </a:rPr>
              <a:t> </a:t>
            </a:r>
          </a:p>
          <a:p>
            <a:pPr>
              <a:buNone/>
            </a:pPr>
            <a:r>
              <a:rPr lang="en-US" b="1" i="1" dirty="0" smtClean="0">
                <a:solidFill>
                  <a:srgbClr val="FFFF00"/>
                </a:solidFill>
                <a:effectLst>
                  <a:outerShdw blurRad="38100" dist="38100" dir="2700000" algn="tl">
                    <a:srgbClr val="000000">
                      <a:alpha val="43137"/>
                    </a:srgbClr>
                  </a:outerShdw>
                </a:effectLst>
                <a:latin typeface="Calisto MT"/>
                <a:cs typeface="Calisto MT"/>
              </a:rPr>
              <a:t>shows up </a:t>
            </a:r>
            <a:r>
              <a:rPr lang="en-US" b="1" i="1" dirty="0" smtClean="0">
                <a:solidFill>
                  <a:srgbClr val="FFFF00"/>
                </a:solidFill>
                <a:effectLst>
                  <a:outerShdw blurRad="38100" dist="38100" dir="2700000" algn="tl">
                    <a:srgbClr val="000000">
                      <a:alpha val="43137"/>
                    </a:srgbClr>
                  </a:outerShdw>
                </a:effectLst>
                <a:latin typeface="Calisto MT"/>
                <a:cs typeface="Calisto MT"/>
              </a:rPr>
              <a:t>in behavior], brings</a:t>
            </a:r>
            <a:r>
              <a:rPr lang="en-US" b="1" i="1" dirty="0" smtClean="0">
                <a:solidFill>
                  <a:srgbClr val="FFFF00"/>
                </a:solidFill>
                <a:effectLst>
                  <a:outerShdw blurRad="38100" dist="38100" dir="2700000" algn="tl">
                    <a:srgbClr val="000000">
                      <a:alpha val="43137"/>
                    </a:srgbClr>
                  </a:outerShdw>
                </a:effectLst>
                <a:latin typeface="Calisto MT"/>
                <a:cs typeface="Calisto MT"/>
              </a:rPr>
              <a:t> </a:t>
            </a:r>
          </a:p>
          <a:p>
            <a:pPr>
              <a:buNone/>
            </a:pPr>
            <a:r>
              <a:rPr lang="en-US" b="1" i="1" dirty="0" smtClean="0">
                <a:solidFill>
                  <a:srgbClr val="FFFF00"/>
                </a:solidFill>
                <a:effectLst>
                  <a:outerShdw blurRad="38100" dist="38100" dir="2700000" algn="tl">
                    <a:srgbClr val="000000">
                      <a:alpha val="43137"/>
                    </a:srgbClr>
                  </a:outerShdw>
                </a:effectLst>
                <a:latin typeface="Calisto MT"/>
                <a:cs typeface="Calisto MT"/>
              </a:rPr>
              <a:t>forth death</a:t>
            </a:r>
            <a:r>
              <a:rPr lang="en-US" b="1" i="1" dirty="0" smtClean="0">
                <a:solidFill>
                  <a:srgbClr val="FFFF00"/>
                </a:solidFill>
                <a:effectLst>
                  <a:outerShdw blurRad="38100" dist="38100" dir="2700000" algn="tl">
                    <a:srgbClr val="000000">
                      <a:alpha val="43137"/>
                    </a:srgbClr>
                  </a:outerShdw>
                </a:effectLst>
                <a:latin typeface="Calisto MT"/>
                <a:cs typeface="Calisto MT"/>
              </a:rPr>
              <a:t>.</a:t>
            </a:r>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The downward progression</a:t>
            </a:r>
            <a:endParaRPr lang="en-US" dirty="0"/>
          </a:p>
        </p:txBody>
      </p:sp>
      <p:sp>
        <p:nvSpPr>
          <p:cNvPr id="8" name="Content Placeholder 7"/>
          <p:cNvSpPr>
            <a:spLocks noGrp="1"/>
          </p:cNvSpPr>
          <p:nvPr>
            <p:ph idx="1"/>
          </p:nvPr>
        </p:nvSpPr>
        <p:spPr/>
        <p:txBody>
          <a:bodyPr>
            <a:normAutofit/>
          </a:bodyPr>
          <a:lstStyle/>
          <a:p>
            <a:pPr marL="514350" indent="-514350">
              <a:buAutoNum type="arabicParenR"/>
            </a:pPr>
            <a:r>
              <a:rPr lang="en-US" sz="3000" dirty="0" smtClean="0"/>
              <a:t>Everyone (including Ananias &amp; Sapphira) said their possessions were “in common” (4:32)</a:t>
            </a:r>
            <a:r>
              <a:rPr lang="en-US" sz="3000" dirty="0" smtClean="0"/>
              <a:t>.</a:t>
            </a:r>
            <a:endParaRPr lang="en-US" sz="3000" dirty="0" smtClean="0"/>
          </a:p>
        </p:txBody>
      </p:sp>
      <p:sp>
        <p:nvSpPr>
          <p:cNvPr id="4" name="Down Arrow 3"/>
          <p:cNvSpPr/>
          <p:nvPr/>
        </p:nvSpPr>
        <p:spPr>
          <a:xfrm>
            <a:off x="8314306" y="515900"/>
            <a:ext cx="372494" cy="5610263"/>
          </a:xfrm>
          <a:prstGeom prst="downArrow">
            <a:avLst/>
          </a:prstGeom>
          <a:solidFill>
            <a:srgbClr val="FF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srcRect l="14704" r="35818"/>
          <a:stretch>
            <a:fillRect/>
          </a:stretch>
        </p:blipFill>
        <p:spPr>
          <a:xfrm>
            <a:off x="1539057" y="2695399"/>
            <a:ext cx="1759875" cy="1991863"/>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The downward progression</a:t>
            </a:r>
            <a:endParaRPr lang="en-US" dirty="0"/>
          </a:p>
        </p:txBody>
      </p:sp>
      <p:sp>
        <p:nvSpPr>
          <p:cNvPr id="8" name="Content Placeholder 7"/>
          <p:cNvSpPr>
            <a:spLocks noGrp="1"/>
          </p:cNvSpPr>
          <p:nvPr>
            <p:ph idx="1"/>
          </p:nvPr>
        </p:nvSpPr>
        <p:spPr/>
        <p:txBody>
          <a:bodyPr>
            <a:normAutofit/>
          </a:bodyPr>
          <a:lstStyle/>
          <a:p>
            <a:pPr marL="514350" indent="-514350">
              <a:buAutoNum type="arabicParenR"/>
            </a:pPr>
            <a:r>
              <a:rPr lang="en-US" sz="3000" dirty="0" smtClean="0"/>
              <a:t>Everyone (including Ananias &amp; Sapphira) said their possessions were “in common” (4:32).</a:t>
            </a:r>
          </a:p>
          <a:p>
            <a:pPr marL="514350" indent="-514350">
              <a:buAutoNum type="arabicParenR"/>
            </a:pPr>
            <a:r>
              <a:rPr lang="en-US" sz="3000" dirty="0" smtClean="0"/>
              <a:t>Ananais &amp; Sapphira saw or heard about Barnabas’ contribution to the church and the esteem he received (Son of Encouragement)</a:t>
            </a:r>
            <a:r>
              <a:rPr lang="en-US" sz="3000" dirty="0" smtClean="0"/>
              <a:t>.</a:t>
            </a:r>
            <a:endParaRPr lang="en-US" sz="3000" dirty="0" smtClean="0"/>
          </a:p>
        </p:txBody>
      </p:sp>
      <p:sp>
        <p:nvSpPr>
          <p:cNvPr id="4" name="Down Arrow 3"/>
          <p:cNvSpPr/>
          <p:nvPr/>
        </p:nvSpPr>
        <p:spPr>
          <a:xfrm>
            <a:off x="8314306" y="515900"/>
            <a:ext cx="372494" cy="5610263"/>
          </a:xfrm>
          <a:prstGeom prst="downArrow">
            <a:avLst/>
          </a:prstGeom>
          <a:solidFill>
            <a:srgbClr val="FF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srcRect l="14704" r="35818"/>
          <a:stretch>
            <a:fillRect/>
          </a:stretch>
        </p:blipFill>
        <p:spPr>
          <a:xfrm>
            <a:off x="1878268" y="4134300"/>
            <a:ext cx="1759875" cy="1991863"/>
          </a:xfrm>
          <a:prstGeom prst="ellipse">
            <a:avLst/>
          </a:prstGeom>
          <a:ln>
            <a:noFill/>
          </a:ln>
          <a:effectLst>
            <a:softEdge rad="112500"/>
          </a:effectLst>
        </p:spPr>
      </p:pic>
      <p:pic>
        <p:nvPicPr>
          <p:cNvPr id="6" name="Picture 5"/>
          <p:cNvPicPr>
            <a:picLocks noChangeAspect="1"/>
          </p:cNvPicPr>
          <p:nvPr/>
        </p:nvPicPr>
        <p:blipFill>
          <a:blip r:embed="rId3"/>
          <a:srcRect b="39361"/>
          <a:stretch>
            <a:fillRect/>
          </a:stretch>
        </p:blipFill>
        <p:spPr>
          <a:xfrm>
            <a:off x="5047534" y="4134300"/>
            <a:ext cx="2550555" cy="1991863"/>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The downward progression</a:t>
            </a:r>
            <a:endParaRPr lang="en-US" dirty="0"/>
          </a:p>
        </p:txBody>
      </p:sp>
      <p:sp>
        <p:nvSpPr>
          <p:cNvPr id="8" name="Content Placeholder 7"/>
          <p:cNvSpPr>
            <a:spLocks noGrp="1"/>
          </p:cNvSpPr>
          <p:nvPr>
            <p:ph idx="1"/>
          </p:nvPr>
        </p:nvSpPr>
        <p:spPr/>
        <p:txBody>
          <a:bodyPr>
            <a:normAutofit/>
          </a:bodyPr>
          <a:lstStyle/>
          <a:p>
            <a:pPr marL="514350" indent="-514350">
              <a:buAutoNum type="arabicParenR"/>
            </a:pPr>
            <a:r>
              <a:rPr lang="en-US" sz="3000" dirty="0" smtClean="0"/>
              <a:t>Everyone (including Ananias &amp; Sapphira) said their possessions were “in common” (4:32).</a:t>
            </a:r>
          </a:p>
          <a:p>
            <a:pPr marL="514350" indent="-514350">
              <a:buAutoNum type="arabicParenR"/>
            </a:pPr>
            <a:r>
              <a:rPr lang="en-US" sz="3000" dirty="0" smtClean="0"/>
              <a:t>Ananais &amp; Sapphira saw or heard about Barnabas’ contribution to the church and the esteem he received (Son of Encouragement).</a:t>
            </a:r>
          </a:p>
          <a:p>
            <a:pPr marL="514350" indent="-514350">
              <a:buAutoNum type="arabicParenR"/>
            </a:pPr>
            <a:r>
              <a:rPr lang="en-US" sz="3000" dirty="0" smtClean="0"/>
              <a:t>Ananais wanted a similar kind of recognition</a:t>
            </a:r>
            <a:r>
              <a:rPr lang="en-US" sz="3000" dirty="0" smtClean="0"/>
              <a:t>.</a:t>
            </a:r>
            <a:endParaRPr lang="en-US" sz="3000" dirty="0" smtClean="0"/>
          </a:p>
        </p:txBody>
      </p:sp>
      <p:sp>
        <p:nvSpPr>
          <p:cNvPr id="4" name="Down Arrow 3"/>
          <p:cNvSpPr/>
          <p:nvPr/>
        </p:nvSpPr>
        <p:spPr>
          <a:xfrm>
            <a:off x="8314306" y="515900"/>
            <a:ext cx="372494" cy="5610263"/>
          </a:xfrm>
          <a:prstGeom prst="downArrow">
            <a:avLst/>
          </a:prstGeom>
          <a:solidFill>
            <a:srgbClr val="FF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srcRect l="43627" t="41483" r="35818"/>
          <a:stretch>
            <a:fillRect/>
          </a:stretch>
        </p:blipFill>
        <p:spPr>
          <a:xfrm>
            <a:off x="2759749" y="4772076"/>
            <a:ext cx="891401" cy="142112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6" name="Picture 5"/>
          <p:cNvPicPr>
            <a:picLocks noChangeAspect="1"/>
          </p:cNvPicPr>
          <p:nvPr/>
        </p:nvPicPr>
        <p:blipFill>
          <a:blip r:embed="rId3"/>
          <a:srcRect l="26733" r="14682" b="39361"/>
          <a:stretch>
            <a:fillRect/>
          </a:stretch>
        </p:blipFill>
        <p:spPr>
          <a:xfrm>
            <a:off x="5238608" y="4763914"/>
            <a:ext cx="1021925" cy="136224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The downward progression</a:t>
            </a:r>
            <a:endParaRPr lang="en-US" dirty="0"/>
          </a:p>
        </p:txBody>
      </p:sp>
      <p:sp>
        <p:nvSpPr>
          <p:cNvPr id="8" name="Content Placeholder 7"/>
          <p:cNvSpPr>
            <a:spLocks noGrp="1"/>
          </p:cNvSpPr>
          <p:nvPr>
            <p:ph idx="1"/>
          </p:nvPr>
        </p:nvSpPr>
        <p:spPr/>
        <p:txBody>
          <a:bodyPr>
            <a:normAutofit/>
          </a:bodyPr>
          <a:lstStyle/>
          <a:p>
            <a:pPr marL="514350" indent="-514350">
              <a:buAutoNum type="arabicParenR"/>
            </a:pPr>
            <a:r>
              <a:rPr lang="en-US" sz="3000" dirty="0" smtClean="0"/>
              <a:t>Everyone (including Ananias &amp; Sapphira) said their possessions were “in common” (4:32).</a:t>
            </a:r>
          </a:p>
          <a:p>
            <a:pPr marL="514350" indent="-514350">
              <a:buAutoNum type="arabicParenR"/>
            </a:pPr>
            <a:r>
              <a:rPr lang="en-US" sz="3000" dirty="0" smtClean="0"/>
              <a:t>Ananais &amp; Sapphira saw or heard about Barnabas’ contribution to the church and the esteem he received (Son of Encouragement).</a:t>
            </a:r>
          </a:p>
          <a:p>
            <a:pPr marL="514350" indent="-514350">
              <a:buAutoNum type="arabicParenR"/>
            </a:pPr>
            <a:r>
              <a:rPr lang="en-US" sz="3000" dirty="0" smtClean="0"/>
              <a:t>Ananais wanted a similar kind of recognition.</a:t>
            </a:r>
          </a:p>
          <a:p>
            <a:pPr marL="514350" indent="-514350">
              <a:buAutoNum type="arabicParenR"/>
            </a:pPr>
            <a:r>
              <a:rPr lang="en-US" sz="3000" dirty="0" smtClean="0"/>
              <a:t>He sold his possession and secretly kept a</a:t>
            </a:r>
            <a:r>
              <a:rPr lang="en-US" sz="3000" dirty="0" smtClean="0"/>
              <a:t>      part </a:t>
            </a:r>
            <a:r>
              <a:rPr lang="en-US" sz="3000" dirty="0" smtClean="0"/>
              <a:t>that was “devoted to” God, but said the money he gave was the whole selling price.</a:t>
            </a:r>
            <a:endParaRPr lang="en-US" sz="3000" dirty="0"/>
          </a:p>
        </p:txBody>
      </p:sp>
      <p:sp>
        <p:nvSpPr>
          <p:cNvPr id="4" name="Down Arrow 3"/>
          <p:cNvSpPr/>
          <p:nvPr/>
        </p:nvSpPr>
        <p:spPr>
          <a:xfrm>
            <a:off x="8314306" y="515900"/>
            <a:ext cx="372494" cy="5610263"/>
          </a:xfrm>
          <a:prstGeom prst="downArrow">
            <a:avLst/>
          </a:prstGeom>
          <a:solidFill>
            <a:srgbClr val="FF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listo MT"/>
                <a:cs typeface="Calisto MT"/>
              </a:rPr>
              <a:t>Ironic!!</a:t>
            </a:r>
            <a:endParaRPr lang="en-US" b="1" dirty="0">
              <a:latin typeface="Calisto MT"/>
              <a:cs typeface="Calisto MT"/>
            </a:endParaRPr>
          </a:p>
        </p:txBody>
      </p:sp>
      <p:sp>
        <p:nvSpPr>
          <p:cNvPr id="3" name="Content Placeholder 2"/>
          <p:cNvSpPr>
            <a:spLocks noGrp="1"/>
          </p:cNvSpPr>
          <p:nvPr>
            <p:ph idx="1"/>
          </p:nvPr>
        </p:nvSpPr>
        <p:spPr/>
        <p:txBody>
          <a:bodyPr>
            <a:normAutofit/>
          </a:bodyPr>
          <a:lstStyle/>
          <a:p>
            <a:pPr algn="ctr">
              <a:buNone/>
            </a:pPr>
            <a:endParaRPr lang="en-US" sz="2000" i="1" dirty="0" smtClean="0">
              <a:latin typeface="Britannic Bold"/>
              <a:cs typeface="Britannic Bold"/>
            </a:endParaRPr>
          </a:p>
          <a:p>
            <a:pPr algn="ctr">
              <a:buNone/>
            </a:pPr>
            <a:r>
              <a:rPr lang="en-US" sz="4000" i="1" dirty="0" smtClean="0">
                <a:latin typeface="Britannic Bold"/>
                <a:cs typeface="Britannic Bold"/>
              </a:rPr>
              <a:t>Ananias</a:t>
            </a:r>
            <a:r>
              <a:rPr lang="en-US" sz="4000" i="1" dirty="0" smtClean="0">
                <a:latin typeface="Britannic Bold"/>
                <a:cs typeface="Britannic Bold"/>
              </a:rPr>
              <a:t>’ name means:</a:t>
            </a:r>
          </a:p>
          <a:p>
            <a:pPr algn="ctr">
              <a:buNone/>
            </a:pPr>
            <a:endParaRPr lang="en-US" sz="2000" dirty="0" smtClean="0">
              <a:latin typeface="Britannic Bold"/>
              <a:cs typeface="Britannic Bold"/>
            </a:endParaRPr>
          </a:p>
          <a:p>
            <a:pPr algn="ctr">
              <a:buNone/>
            </a:pPr>
            <a:r>
              <a:rPr lang="en-US" sz="4000" b="1" dirty="0" smtClean="0">
                <a:solidFill>
                  <a:srgbClr val="FFFF00"/>
                </a:solidFill>
                <a:effectLst>
                  <a:outerShdw blurRad="38100" dist="38100" dir="2700000" algn="tl">
                    <a:srgbClr val="000000">
                      <a:alpha val="43137"/>
                    </a:srgbClr>
                  </a:outerShdw>
                </a:effectLst>
                <a:latin typeface="Century Schoolbook"/>
                <a:cs typeface="Century Schoolbook"/>
              </a:rPr>
              <a:t>“whom Yahweh has </a:t>
            </a:r>
          </a:p>
          <a:p>
            <a:pPr algn="ctr">
              <a:buNone/>
            </a:pPr>
            <a:r>
              <a:rPr lang="en-US" sz="4000" b="1" dirty="0" smtClean="0">
                <a:solidFill>
                  <a:srgbClr val="FFFF00"/>
                </a:solidFill>
                <a:effectLst>
                  <a:outerShdw blurRad="38100" dist="38100" dir="2700000" algn="tl">
                    <a:srgbClr val="000000">
                      <a:alpha val="43137"/>
                    </a:srgbClr>
                  </a:outerShdw>
                </a:effectLst>
                <a:latin typeface="Century Schoolbook"/>
                <a:cs typeface="Century Schoolbook"/>
              </a:rPr>
              <a:t>graciously given”!</a:t>
            </a:r>
            <a:endParaRPr lang="en-US" sz="4000" b="1" dirty="0">
              <a:solidFill>
                <a:srgbClr val="FFFF00"/>
              </a:solidFill>
              <a:effectLst>
                <a:outerShdw blurRad="38100" dist="38100" dir="2700000" algn="tl">
                  <a:srgbClr val="000000">
                    <a:alpha val="43137"/>
                  </a:srgbClr>
                </a:outerShdw>
              </a:effectLst>
              <a:latin typeface="Century Schoolbook"/>
              <a:cs typeface="Century Schoolbook"/>
            </a:endParaRPr>
          </a:p>
        </p:txBody>
      </p:sp>
      <p:pic>
        <p:nvPicPr>
          <p:cNvPr id="4" name="Picture 3"/>
          <p:cNvPicPr>
            <a:picLocks noChangeAspect="1"/>
          </p:cNvPicPr>
          <p:nvPr/>
        </p:nvPicPr>
        <p:blipFill>
          <a:blip r:embed="rId2"/>
          <a:srcRect l="43627" t="41483" r="35818"/>
          <a:stretch>
            <a:fillRect/>
          </a:stretch>
        </p:blipFill>
        <p:spPr>
          <a:xfrm>
            <a:off x="634983" y="2053679"/>
            <a:ext cx="1101297" cy="175575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Kingdom in Installments</a:t>
            </a:r>
            <a:endParaRPr lang="en-US" dirty="0"/>
          </a:p>
        </p:txBody>
      </p:sp>
      <p:sp>
        <p:nvSpPr>
          <p:cNvPr id="3" name="Content Placeholder 2"/>
          <p:cNvSpPr>
            <a:spLocks noGrp="1"/>
          </p:cNvSpPr>
          <p:nvPr>
            <p:ph idx="1"/>
          </p:nvPr>
        </p:nvSpPr>
        <p:spPr/>
        <p:txBody>
          <a:bodyPr/>
          <a:lstStyle/>
          <a:p>
            <a:pPr>
              <a:buNone/>
            </a:pPr>
            <a:r>
              <a:rPr lang="en-US" sz="3400" b="1" i="1" u="sng" dirty="0" smtClean="0"/>
              <a:t>Three installments so far</a:t>
            </a:r>
            <a:r>
              <a:rPr lang="en-US" sz="3400" dirty="0" smtClean="0"/>
              <a:t>:</a:t>
            </a:r>
          </a:p>
          <a:p>
            <a:pPr>
              <a:buFont typeface="Zapf Dingbats" charset="2"/>
              <a:buChar char="★"/>
            </a:pPr>
            <a:r>
              <a:rPr lang="en-US" dirty="0" smtClean="0"/>
              <a:t>The Holy Spirit came on Pentecost and 3,000 people trusted Jesus for salvation</a:t>
            </a:r>
          </a:p>
          <a:p>
            <a:pPr>
              <a:buFont typeface="Zapf Dingbats" charset="2"/>
              <a:buChar char="★"/>
            </a:pPr>
            <a:r>
              <a:rPr lang="en-US" dirty="0" smtClean="0"/>
              <a:t>The handicapped man by the Beautiful Gate was dramatically healed</a:t>
            </a:r>
          </a:p>
          <a:p>
            <a:pPr>
              <a:buFont typeface="Zapf Dingbats" charset="2"/>
              <a:buChar char="★"/>
            </a:pPr>
            <a:r>
              <a:rPr lang="en-US" dirty="0" smtClean="0"/>
              <a:t>God overrules human authority</a:t>
            </a:r>
            <a:r>
              <a:rPr lang="en-US" dirty="0" smtClean="0"/>
              <a:t> 				(</a:t>
            </a:r>
            <a:r>
              <a:rPr lang="en-US" dirty="0" smtClean="0"/>
              <a:t>Peter and John freed after a</a:t>
            </a:r>
            <a:r>
              <a:rPr lang="en-US" dirty="0" smtClean="0"/>
              <a:t> 				hearing </a:t>
            </a:r>
            <a:r>
              <a:rPr lang="en-US" dirty="0" smtClean="0"/>
              <a:t>by the Sanhedrin)</a:t>
            </a:r>
            <a:endParaRPr lang="en-US" dirty="0"/>
          </a:p>
        </p:txBody>
      </p:sp>
      <p:pic>
        <p:nvPicPr>
          <p:cNvPr id="6" name="Picture 5"/>
          <p:cNvPicPr>
            <a:picLocks noChangeAspect="1"/>
          </p:cNvPicPr>
          <p:nvPr/>
        </p:nvPicPr>
        <p:blipFill>
          <a:blip r:embed="rId2"/>
          <a:stretch>
            <a:fillRect/>
          </a:stretch>
        </p:blipFill>
        <p:spPr>
          <a:xfrm>
            <a:off x="5577840" y="4802504"/>
            <a:ext cx="3383280" cy="190309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listo MT"/>
                <a:cs typeface="Calisto MT"/>
              </a:rPr>
              <a:t>Ironic!!</a:t>
            </a:r>
            <a:endParaRPr lang="en-US" b="1" dirty="0">
              <a:latin typeface="Calisto MT"/>
              <a:cs typeface="Calisto MT"/>
            </a:endParaRPr>
          </a:p>
        </p:txBody>
      </p:sp>
      <p:sp>
        <p:nvSpPr>
          <p:cNvPr id="3" name="Content Placeholder 2"/>
          <p:cNvSpPr>
            <a:spLocks noGrp="1"/>
          </p:cNvSpPr>
          <p:nvPr>
            <p:ph idx="1"/>
          </p:nvPr>
        </p:nvSpPr>
        <p:spPr/>
        <p:txBody>
          <a:bodyPr>
            <a:normAutofit/>
          </a:bodyPr>
          <a:lstStyle/>
          <a:p>
            <a:pPr algn="ctr">
              <a:buNone/>
            </a:pPr>
            <a:endParaRPr lang="en-US" sz="2000" i="1" dirty="0" smtClean="0">
              <a:latin typeface="Britannic Bold"/>
              <a:cs typeface="Britannic Bold"/>
            </a:endParaRPr>
          </a:p>
          <a:p>
            <a:pPr algn="ctr">
              <a:buNone/>
            </a:pPr>
            <a:r>
              <a:rPr lang="en-US" sz="4000" i="1" dirty="0" smtClean="0">
                <a:latin typeface="Britannic Bold"/>
                <a:cs typeface="Britannic Bold"/>
              </a:rPr>
              <a:t>Ananias</a:t>
            </a:r>
            <a:r>
              <a:rPr lang="en-US" sz="4000" i="1" dirty="0" smtClean="0">
                <a:latin typeface="Britannic Bold"/>
                <a:cs typeface="Britannic Bold"/>
              </a:rPr>
              <a:t>’ name means:</a:t>
            </a:r>
          </a:p>
          <a:p>
            <a:pPr algn="ctr">
              <a:buNone/>
            </a:pPr>
            <a:endParaRPr lang="en-US" sz="2000" dirty="0" smtClean="0">
              <a:latin typeface="Britannic Bold"/>
              <a:cs typeface="Britannic Bold"/>
            </a:endParaRPr>
          </a:p>
          <a:p>
            <a:pPr algn="ctr">
              <a:buNone/>
            </a:pPr>
            <a:r>
              <a:rPr lang="en-US" sz="4000" b="1" dirty="0" smtClean="0">
                <a:solidFill>
                  <a:srgbClr val="FFFF00"/>
                </a:solidFill>
                <a:effectLst>
                  <a:outerShdw blurRad="38100" dist="38100" dir="2700000" algn="tl">
                    <a:srgbClr val="000000">
                      <a:alpha val="43137"/>
                    </a:srgbClr>
                  </a:outerShdw>
                </a:effectLst>
                <a:latin typeface="Century Schoolbook"/>
                <a:cs typeface="Century Schoolbook"/>
              </a:rPr>
              <a:t>“whom Yahweh has </a:t>
            </a:r>
          </a:p>
          <a:p>
            <a:pPr algn="ctr">
              <a:buNone/>
            </a:pPr>
            <a:r>
              <a:rPr lang="en-US" sz="4000" b="1" dirty="0" smtClean="0">
                <a:solidFill>
                  <a:srgbClr val="FFFF00"/>
                </a:solidFill>
                <a:effectLst>
                  <a:outerShdw blurRad="38100" dist="38100" dir="2700000" algn="tl">
                    <a:srgbClr val="000000">
                      <a:alpha val="43137"/>
                    </a:srgbClr>
                  </a:outerShdw>
                </a:effectLst>
                <a:latin typeface="Century Schoolbook"/>
                <a:cs typeface="Century Schoolbook"/>
              </a:rPr>
              <a:t>graciously given”!</a:t>
            </a:r>
            <a:endParaRPr lang="en-US" sz="4000" b="1" dirty="0">
              <a:solidFill>
                <a:srgbClr val="FFFF00"/>
              </a:solidFill>
              <a:effectLst>
                <a:outerShdw blurRad="38100" dist="38100" dir="2700000" algn="tl">
                  <a:srgbClr val="000000">
                    <a:alpha val="43137"/>
                  </a:srgbClr>
                </a:outerShdw>
              </a:effectLst>
              <a:latin typeface="Century Schoolbook"/>
              <a:cs typeface="Century Schoolbook"/>
            </a:endParaRPr>
          </a:p>
        </p:txBody>
      </p:sp>
      <p:pic>
        <p:nvPicPr>
          <p:cNvPr id="4" name="Picture 3"/>
          <p:cNvPicPr>
            <a:picLocks noChangeAspect="1"/>
          </p:cNvPicPr>
          <p:nvPr/>
        </p:nvPicPr>
        <p:blipFill>
          <a:blip r:embed="rId2"/>
          <a:srcRect l="43627" t="41483" r="35818"/>
          <a:stretch>
            <a:fillRect/>
          </a:stretch>
        </p:blipFill>
        <p:spPr>
          <a:xfrm>
            <a:off x="634983" y="2053679"/>
            <a:ext cx="1101297" cy="175575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5" name="TextBox 4"/>
          <p:cNvSpPr txBox="1"/>
          <p:nvPr/>
        </p:nvSpPr>
        <p:spPr>
          <a:xfrm>
            <a:off x="1140985" y="4910973"/>
            <a:ext cx="6895516" cy="1446550"/>
          </a:xfrm>
          <a:prstGeom prst="rect">
            <a:avLst/>
          </a:prstGeom>
          <a:noFill/>
        </p:spPr>
        <p:txBody>
          <a:bodyPr wrap="square" rtlCol="0">
            <a:spAutoFit/>
          </a:bodyPr>
          <a:lstStyle/>
          <a:p>
            <a:pPr algn="ctr"/>
            <a:r>
              <a:rPr lang="en-US" sz="2200" b="1" i="1" dirty="0" smtClean="0">
                <a:solidFill>
                  <a:schemeClr val="bg1"/>
                </a:solidFill>
                <a:effectLst>
                  <a:outerShdw blurRad="38100" dist="38100" dir="2700000" algn="tl">
                    <a:srgbClr val="000000">
                      <a:alpha val="43137"/>
                    </a:srgbClr>
                  </a:outerShdw>
                </a:effectLst>
              </a:rPr>
              <a:t>So while God had graciously given Ananias wealth and riches, he had selfishly withheld some of the proceeds from God’s work while claiming he had given everything from the sale of the property like Barnabas had.</a:t>
            </a:r>
            <a:endParaRPr lang="en-US" sz="2200" b="1" i="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Acts 5:3-4</a:t>
            </a:r>
            <a:endParaRPr lang="en-US" dirty="0"/>
          </a:p>
        </p:txBody>
      </p:sp>
      <p:sp>
        <p:nvSpPr>
          <p:cNvPr id="3" name="Content Placeholder 2"/>
          <p:cNvSpPr>
            <a:spLocks noGrp="1"/>
          </p:cNvSpPr>
          <p:nvPr>
            <p:ph idx="1"/>
          </p:nvPr>
        </p:nvSpPr>
        <p:spPr/>
        <p:txBody>
          <a:bodyPr/>
          <a:lstStyle/>
          <a:p>
            <a:pPr algn="ctr">
              <a:buNone/>
            </a:pPr>
            <a:r>
              <a:rPr lang="en-US" dirty="0" smtClean="0"/>
              <a:t>But Peter said, “Ananias, why has Satan filled </a:t>
            </a:r>
          </a:p>
          <a:p>
            <a:pPr algn="ctr">
              <a:buNone/>
            </a:pPr>
            <a:r>
              <a:rPr lang="en-US" dirty="0" smtClean="0"/>
              <a:t>your heart to </a:t>
            </a:r>
            <a:r>
              <a:rPr lang="en-US" b="1" i="1" dirty="0" smtClean="0"/>
              <a:t>lie to the Holy Spirit </a:t>
            </a:r>
            <a:r>
              <a:rPr lang="en-US" dirty="0" smtClean="0"/>
              <a:t>and keep </a:t>
            </a:r>
          </a:p>
          <a:p>
            <a:pPr algn="ctr">
              <a:buNone/>
            </a:pPr>
            <a:r>
              <a:rPr lang="en-US" dirty="0" smtClean="0"/>
              <a:t>back part of the price of the land for yourself? </a:t>
            </a:r>
          </a:p>
          <a:p>
            <a:pPr algn="ctr">
              <a:buNone/>
            </a:pPr>
            <a:r>
              <a:rPr lang="en-US" dirty="0" smtClean="0"/>
              <a:t>While it remained, was it not your own? And </a:t>
            </a:r>
          </a:p>
          <a:p>
            <a:pPr algn="ctr">
              <a:buNone/>
            </a:pPr>
            <a:r>
              <a:rPr lang="en-US" dirty="0" smtClean="0"/>
              <a:t>after it was sold, was it not in your own control? </a:t>
            </a:r>
          </a:p>
          <a:p>
            <a:pPr algn="ctr">
              <a:buNone/>
            </a:pPr>
            <a:r>
              <a:rPr lang="en-US" dirty="0" smtClean="0"/>
              <a:t>Why have you conceived this thing in your </a:t>
            </a:r>
          </a:p>
          <a:p>
            <a:pPr algn="ctr">
              <a:buNone/>
            </a:pPr>
            <a:r>
              <a:rPr lang="en-US" dirty="0" smtClean="0"/>
              <a:t>heart? </a:t>
            </a:r>
            <a:r>
              <a:rPr lang="en-US" b="1" i="1" dirty="0" smtClean="0"/>
              <a:t>You have not lied to men but to God</a:t>
            </a:r>
            <a:r>
              <a:rPr lang="en-US" dirty="0" smtClean="0"/>
              <a:t>.”</a:t>
            </a:r>
          </a:p>
          <a:p>
            <a:pPr>
              <a:buNone/>
            </a:pP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did Ananias lie to?</a:t>
            </a:r>
            <a:endParaRPr lang="en-US" dirty="0"/>
          </a:p>
        </p:txBody>
      </p:sp>
      <p:sp>
        <p:nvSpPr>
          <p:cNvPr id="3" name="Content Placeholder 2"/>
          <p:cNvSpPr>
            <a:spLocks noGrp="1"/>
          </p:cNvSpPr>
          <p:nvPr>
            <p:ph idx="1"/>
          </p:nvPr>
        </p:nvSpPr>
        <p:spPr/>
        <p:txBody>
          <a:bodyPr>
            <a:normAutofit/>
          </a:bodyPr>
          <a:lstStyle/>
          <a:p>
            <a:r>
              <a:rPr lang="en-US" sz="3800" b="1" dirty="0" smtClean="0">
                <a:ln w="3175" cmpd="sng">
                  <a:solidFill>
                    <a:srgbClr val="000000"/>
                  </a:solidFill>
                </a:ln>
                <a:solidFill>
                  <a:srgbClr val="FFFF00"/>
                </a:solidFill>
                <a:effectLst>
                  <a:outerShdw blurRad="38100" dist="38100" dir="2700000" algn="tl">
                    <a:srgbClr val="000000">
                      <a:alpha val="43137"/>
                    </a:srgbClr>
                  </a:outerShdw>
                </a:effectLst>
              </a:rPr>
              <a:t>God (the Holy Spirit)</a:t>
            </a:r>
          </a:p>
          <a:p>
            <a:endParaRPr lang="en-US" sz="3800"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did Ananias lie to?</a:t>
            </a:r>
            <a:endParaRPr lang="en-US" dirty="0"/>
          </a:p>
        </p:txBody>
      </p:sp>
      <p:sp>
        <p:nvSpPr>
          <p:cNvPr id="3" name="Content Placeholder 2"/>
          <p:cNvSpPr>
            <a:spLocks noGrp="1"/>
          </p:cNvSpPr>
          <p:nvPr>
            <p:ph idx="1"/>
          </p:nvPr>
        </p:nvSpPr>
        <p:spPr/>
        <p:txBody>
          <a:bodyPr>
            <a:normAutofit/>
          </a:bodyPr>
          <a:lstStyle/>
          <a:p>
            <a:r>
              <a:rPr lang="en-US" sz="3400" dirty="0" smtClean="0"/>
              <a:t>God (the Holy Spirit)</a:t>
            </a:r>
          </a:p>
          <a:p>
            <a:endParaRPr lang="en-US" sz="3800" dirty="0" smtClean="0"/>
          </a:p>
          <a:p>
            <a:r>
              <a:rPr lang="en-US" sz="3800" b="1" dirty="0" smtClean="0">
                <a:ln w="3175" cmpd="sng">
                  <a:solidFill>
                    <a:schemeClr val="tx1"/>
                  </a:solidFill>
                </a:ln>
                <a:solidFill>
                  <a:srgbClr val="FFFF00"/>
                </a:solidFill>
                <a:effectLst>
                  <a:outerShdw blurRad="38100" dist="38100" dir="2700000" algn="tl">
                    <a:srgbClr val="000000">
                      <a:alpha val="43137"/>
                    </a:srgbClr>
                  </a:outerShdw>
                </a:effectLst>
              </a:rPr>
              <a:t>Men (but this was secondary to lying to God)</a:t>
            </a:r>
          </a:p>
          <a:p>
            <a:endParaRPr lang="en-US" sz="3800"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did Ananias lie to?</a:t>
            </a:r>
            <a:endParaRPr lang="en-US" dirty="0"/>
          </a:p>
        </p:txBody>
      </p:sp>
      <p:sp>
        <p:nvSpPr>
          <p:cNvPr id="3" name="Content Placeholder 2"/>
          <p:cNvSpPr>
            <a:spLocks noGrp="1"/>
          </p:cNvSpPr>
          <p:nvPr>
            <p:ph idx="1"/>
          </p:nvPr>
        </p:nvSpPr>
        <p:spPr>
          <a:xfrm>
            <a:off x="457200" y="1600200"/>
            <a:ext cx="8229600" cy="4653074"/>
          </a:xfrm>
        </p:spPr>
        <p:txBody>
          <a:bodyPr>
            <a:normAutofit/>
          </a:bodyPr>
          <a:lstStyle/>
          <a:p>
            <a:r>
              <a:rPr lang="en-US" sz="3400" dirty="0" smtClean="0"/>
              <a:t>God (the Holy Spirit)</a:t>
            </a:r>
          </a:p>
          <a:p>
            <a:endParaRPr lang="en-US" sz="3400" dirty="0" smtClean="0"/>
          </a:p>
          <a:p>
            <a:r>
              <a:rPr lang="en-US" sz="3400" dirty="0" smtClean="0"/>
              <a:t>Men (but this was secondary to lying to God)</a:t>
            </a:r>
          </a:p>
          <a:p>
            <a:endParaRPr lang="en-US" sz="2000" dirty="0" smtClean="0"/>
          </a:p>
          <a:p>
            <a:r>
              <a:rPr lang="en-US" sz="3800" b="1" dirty="0" smtClean="0">
                <a:ln w="3175" cmpd="sng">
                  <a:solidFill>
                    <a:schemeClr val="tx1"/>
                  </a:solidFill>
                </a:ln>
                <a:solidFill>
                  <a:srgbClr val="FFFF00"/>
                </a:solidFill>
                <a:effectLst>
                  <a:outerShdw blurRad="38100" dist="38100" dir="2700000" algn="tl">
                    <a:srgbClr val="000000">
                      <a:alpha val="43137"/>
                    </a:srgbClr>
                  </a:outerShdw>
                </a:effectLst>
              </a:rPr>
              <a:t>Himself (remember what his name means)</a:t>
            </a:r>
            <a:endParaRPr lang="en-US" sz="3800" b="1" dirty="0">
              <a:ln w="3175" cmpd="sng">
                <a:solidFill>
                  <a:schemeClr val="tx1"/>
                </a:solidFill>
              </a:ln>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Acts 5:3-4</a:t>
            </a:r>
            <a:endParaRPr lang="en-US" dirty="0"/>
          </a:p>
        </p:txBody>
      </p:sp>
      <p:sp>
        <p:nvSpPr>
          <p:cNvPr id="3" name="Content Placeholder 2"/>
          <p:cNvSpPr>
            <a:spLocks noGrp="1"/>
          </p:cNvSpPr>
          <p:nvPr>
            <p:ph idx="1"/>
          </p:nvPr>
        </p:nvSpPr>
        <p:spPr/>
        <p:txBody>
          <a:bodyPr/>
          <a:lstStyle/>
          <a:p>
            <a:pPr algn="ctr">
              <a:buNone/>
            </a:pPr>
            <a:r>
              <a:rPr lang="en-US" dirty="0" smtClean="0"/>
              <a:t>But Peter said, “Ananias, </a:t>
            </a:r>
            <a:r>
              <a:rPr lang="en-US" b="1" i="1" dirty="0" smtClean="0"/>
              <a:t>why has Satan filled </a:t>
            </a:r>
          </a:p>
          <a:p>
            <a:pPr algn="ctr">
              <a:buNone/>
            </a:pPr>
            <a:r>
              <a:rPr lang="en-US" b="1" i="1" dirty="0" smtClean="0"/>
              <a:t>your heart</a:t>
            </a:r>
            <a:r>
              <a:rPr lang="en-US" dirty="0" smtClean="0"/>
              <a:t> to lie to the Holy Spirit and keep </a:t>
            </a:r>
          </a:p>
          <a:p>
            <a:pPr algn="ctr">
              <a:buNone/>
            </a:pPr>
            <a:r>
              <a:rPr lang="en-US" dirty="0" smtClean="0"/>
              <a:t>back part of the price of the land for yourself? </a:t>
            </a:r>
          </a:p>
          <a:p>
            <a:pPr algn="ctr">
              <a:buNone/>
            </a:pPr>
            <a:r>
              <a:rPr lang="en-US" dirty="0" smtClean="0"/>
              <a:t>While it remained, was it not your own? And </a:t>
            </a:r>
          </a:p>
          <a:p>
            <a:pPr algn="ctr">
              <a:buNone/>
            </a:pPr>
            <a:r>
              <a:rPr lang="en-US" dirty="0" smtClean="0"/>
              <a:t>after it was sold, was it not in your own control? </a:t>
            </a:r>
          </a:p>
          <a:p>
            <a:pPr algn="ctr">
              <a:buNone/>
            </a:pPr>
            <a:r>
              <a:rPr lang="en-US" dirty="0" smtClean="0"/>
              <a:t>Why have you conceived this thing in your </a:t>
            </a:r>
          </a:p>
          <a:p>
            <a:pPr algn="ctr">
              <a:buNone/>
            </a:pPr>
            <a:r>
              <a:rPr lang="en-US" dirty="0" smtClean="0"/>
              <a:t>heart? You have not lied to men but to God.”</a:t>
            </a:r>
          </a:p>
          <a:p>
            <a:pPr>
              <a:buNone/>
            </a:pP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did Peter know it was Satan?</a:t>
            </a:r>
            <a:endParaRPr lang="en-US" dirty="0"/>
          </a:p>
        </p:txBody>
      </p:sp>
      <p:sp>
        <p:nvSpPr>
          <p:cNvPr id="3" name="Content Placeholder 2"/>
          <p:cNvSpPr>
            <a:spLocks noGrp="1"/>
          </p:cNvSpPr>
          <p:nvPr>
            <p:ph idx="1"/>
          </p:nvPr>
        </p:nvSpPr>
        <p:spPr/>
        <p:txBody>
          <a:bodyPr/>
          <a:lstStyle/>
          <a:p>
            <a:pPr>
              <a:buNone/>
            </a:pP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did Peter know it was Satan?</a:t>
            </a:r>
            <a:endParaRPr lang="en-US" dirty="0"/>
          </a:p>
        </p:txBody>
      </p:sp>
      <p:sp>
        <p:nvSpPr>
          <p:cNvPr id="3" name="Content Placeholder 2"/>
          <p:cNvSpPr>
            <a:spLocks noGrp="1"/>
          </p:cNvSpPr>
          <p:nvPr>
            <p:ph idx="1"/>
          </p:nvPr>
        </p:nvSpPr>
        <p:spPr/>
        <p:txBody>
          <a:bodyPr/>
          <a:lstStyle/>
          <a:p>
            <a:pPr>
              <a:buNone/>
            </a:pPr>
            <a:r>
              <a:rPr lang="en-US" b="1" dirty="0" smtClean="0"/>
              <a:t>Matthew 16:23 – </a:t>
            </a:r>
          </a:p>
          <a:p>
            <a:pPr>
              <a:buNone/>
            </a:pPr>
            <a:endParaRPr lang="en-US" sz="1000" dirty="0"/>
          </a:p>
          <a:p>
            <a:pPr>
              <a:buNone/>
            </a:pPr>
            <a:r>
              <a:rPr lang="en-US" dirty="0" smtClean="0"/>
              <a:t>But [Jesus] turned and said to Peter, “Get behind </a:t>
            </a:r>
          </a:p>
          <a:p>
            <a:pPr>
              <a:buNone/>
            </a:pPr>
            <a:r>
              <a:rPr lang="en-US" dirty="0"/>
              <a:t>m</a:t>
            </a:r>
            <a:r>
              <a:rPr lang="en-US" dirty="0" smtClean="0"/>
              <a:t>e, Satan! You are an offense to me, for you are </a:t>
            </a:r>
          </a:p>
          <a:p>
            <a:pPr>
              <a:buNone/>
            </a:pPr>
            <a:r>
              <a:rPr lang="en-US" dirty="0" smtClean="0"/>
              <a:t>not mindful of the things of God, but the things </a:t>
            </a:r>
          </a:p>
          <a:p>
            <a:pPr>
              <a:buNone/>
            </a:pPr>
            <a:r>
              <a:rPr lang="en-US" dirty="0" smtClean="0"/>
              <a:t>of men.”</a:t>
            </a:r>
            <a:endParaRPr lang="en-US" dirty="0"/>
          </a:p>
        </p:txBody>
      </p:sp>
      <p:pic>
        <p:nvPicPr>
          <p:cNvPr id="5" name="Picture 4"/>
          <p:cNvPicPr>
            <a:picLocks noChangeAspect="1"/>
          </p:cNvPicPr>
          <p:nvPr/>
        </p:nvPicPr>
        <p:blipFill>
          <a:blip r:embed="rId2"/>
          <a:stretch>
            <a:fillRect/>
          </a:stretch>
        </p:blipFill>
        <p:spPr>
          <a:xfrm>
            <a:off x="2946193" y="4300203"/>
            <a:ext cx="3721126" cy="2381318"/>
          </a:xfrm>
          <a:prstGeom prst="rect">
            <a:avLst/>
          </a:prstGeom>
          <a:ln>
            <a:solidFill>
              <a:srgbClr val="800000"/>
            </a:solidFill>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Can Satan access our hearts?</a:t>
            </a:r>
            <a:endParaRPr lang="en-US" i="1" dirty="0"/>
          </a:p>
        </p:txBody>
      </p:sp>
      <p:sp>
        <p:nvSpPr>
          <p:cNvPr id="4" name="Text Placeholder 3"/>
          <p:cNvSpPr>
            <a:spLocks noGrp="1"/>
          </p:cNvSpPr>
          <p:nvPr>
            <p:ph type="body" idx="1"/>
          </p:nvPr>
        </p:nvSpPr>
        <p:spPr/>
        <p:txBody>
          <a:bodyPr>
            <a:normAutofit/>
          </a:bodyPr>
          <a:lstStyle/>
          <a:p>
            <a:r>
              <a:rPr lang="en-US" sz="3000" dirty="0" smtClean="0"/>
              <a:t>Acts 5:3-4</a:t>
            </a:r>
            <a:endParaRPr lang="en-US" sz="3000" dirty="0"/>
          </a:p>
        </p:txBody>
      </p:sp>
      <p:sp>
        <p:nvSpPr>
          <p:cNvPr id="3" name="Content Placeholder 2"/>
          <p:cNvSpPr>
            <a:spLocks noGrp="1"/>
          </p:cNvSpPr>
          <p:nvPr>
            <p:ph sz="half" idx="2"/>
          </p:nvPr>
        </p:nvSpPr>
        <p:spPr/>
        <p:txBody>
          <a:bodyPr>
            <a:normAutofit fontScale="77500" lnSpcReduction="20000"/>
          </a:bodyPr>
          <a:lstStyle/>
          <a:p>
            <a:pPr>
              <a:buNone/>
            </a:pPr>
            <a:r>
              <a:rPr lang="en-US" sz="2839" dirty="0" smtClean="0"/>
              <a:t>But Peter said, “Ananias, </a:t>
            </a:r>
            <a:r>
              <a:rPr lang="en-US" sz="2839" b="1" i="1" dirty="0" smtClean="0">
                <a:solidFill>
                  <a:srgbClr val="FFFF00"/>
                </a:solidFill>
                <a:effectLst>
                  <a:outerShdw blurRad="38100" dist="38100" dir="2700000" algn="tl">
                    <a:srgbClr val="000000">
                      <a:alpha val="43137"/>
                    </a:srgbClr>
                  </a:outerShdw>
                </a:effectLst>
              </a:rPr>
              <a:t>why has </a:t>
            </a:r>
          </a:p>
          <a:p>
            <a:pPr>
              <a:buNone/>
            </a:pPr>
            <a:r>
              <a:rPr lang="en-US" sz="2839" b="1" i="1" dirty="0" smtClean="0">
                <a:solidFill>
                  <a:srgbClr val="FFFF00"/>
                </a:solidFill>
                <a:effectLst>
                  <a:outerShdw blurRad="38100" dist="38100" dir="2700000" algn="tl">
                    <a:srgbClr val="000000">
                      <a:alpha val="43137"/>
                    </a:srgbClr>
                  </a:outerShdw>
                </a:effectLst>
              </a:rPr>
              <a:t>Satan filled your heart</a:t>
            </a:r>
            <a:r>
              <a:rPr lang="en-US" sz="2839" dirty="0" smtClean="0"/>
              <a:t> to lie to </a:t>
            </a:r>
          </a:p>
          <a:p>
            <a:pPr>
              <a:buNone/>
            </a:pPr>
            <a:r>
              <a:rPr lang="en-US" sz="2839" dirty="0" smtClean="0"/>
              <a:t>The Holy Spirit and keep back </a:t>
            </a:r>
          </a:p>
          <a:p>
            <a:pPr>
              <a:buNone/>
            </a:pPr>
            <a:r>
              <a:rPr lang="en-US" sz="2839" dirty="0" smtClean="0"/>
              <a:t>part of The price of the land for </a:t>
            </a:r>
          </a:p>
          <a:p>
            <a:pPr>
              <a:buNone/>
            </a:pPr>
            <a:r>
              <a:rPr lang="en-US" sz="2839" dirty="0" smtClean="0"/>
              <a:t>yourself? While it remained, was </a:t>
            </a:r>
          </a:p>
          <a:p>
            <a:pPr>
              <a:buNone/>
            </a:pPr>
            <a:r>
              <a:rPr lang="en-US" sz="2839" dirty="0" smtClean="0"/>
              <a:t>it not your own? And after it was </a:t>
            </a:r>
          </a:p>
          <a:p>
            <a:pPr>
              <a:buNone/>
            </a:pPr>
            <a:r>
              <a:rPr lang="en-US" sz="2839" dirty="0" smtClean="0"/>
              <a:t>sold, was it not in your own </a:t>
            </a:r>
          </a:p>
          <a:p>
            <a:pPr>
              <a:buNone/>
            </a:pPr>
            <a:r>
              <a:rPr lang="en-US" sz="2839" dirty="0" smtClean="0"/>
              <a:t>control? Why have You conceived </a:t>
            </a:r>
          </a:p>
          <a:p>
            <a:pPr>
              <a:buNone/>
            </a:pPr>
            <a:r>
              <a:rPr lang="en-US" sz="2839" dirty="0" smtClean="0"/>
              <a:t>this thing in your heart? You have </a:t>
            </a:r>
          </a:p>
          <a:p>
            <a:pPr>
              <a:buNone/>
            </a:pPr>
            <a:r>
              <a:rPr lang="en-US" sz="2839" dirty="0" smtClean="0"/>
              <a:t>not lied to men but to God.”</a:t>
            </a:r>
          </a:p>
          <a:p>
            <a:pPr>
              <a:buNone/>
            </a:pPr>
            <a:endParaRPr lang="en-US" dirty="0"/>
          </a:p>
        </p:txBody>
      </p:sp>
      <p:sp>
        <p:nvSpPr>
          <p:cNvPr id="5" name="Text Placeholder 4"/>
          <p:cNvSpPr>
            <a:spLocks noGrp="1"/>
          </p:cNvSpPr>
          <p:nvPr>
            <p:ph type="body" sz="quarter" idx="3"/>
          </p:nvPr>
        </p:nvSpPr>
        <p:spPr/>
        <p:txBody>
          <a:bodyPr>
            <a:normAutofit/>
          </a:bodyPr>
          <a:lstStyle/>
          <a:p>
            <a:r>
              <a:rPr lang="en-US" sz="2600" dirty="0" smtClean="0">
                <a:solidFill>
                  <a:srgbClr val="FFFF00"/>
                </a:solidFill>
                <a:effectLst>
                  <a:outerShdw blurRad="38100" dist="38100" dir="2700000" algn="tl">
                    <a:srgbClr val="000000">
                      <a:alpha val="43137"/>
                    </a:srgbClr>
                  </a:outerShdw>
                </a:effectLst>
              </a:rPr>
              <a:t>Ephesians 4:27</a:t>
            </a:r>
            <a:endParaRPr lang="en-US" sz="2600" dirty="0">
              <a:solidFill>
                <a:srgbClr val="FFFF00"/>
              </a:solidFill>
              <a:effectLst>
                <a:outerShdw blurRad="38100" dist="38100" dir="2700000" algn="tl">
                  <a:srgbClr val="000000">
                    <a:alpha val="43137"/>
                  </a:srgbClr>
                </a:outerShdw>
              </a:effectLst>
            </a:endParaRPr>
          </a:p>
        </p:txBody>
      </p:sp>
      <p:sp>
        <p:nvSpPr>
          <p:cNvPr id="6" name="Content Placeholder 5"/>
          <p:cNvSpPr>
            <a:spLocks noGrp="1"/>
          </p:cNvSpPr>
          <p:nvPr>
            <p:ph sz="quarter" idx="4"/>
          </p:nvPr>
        </p:nvSpPr>
        <p:spPr/>
        <p:txBody>
          <a:bodyPr>
            <a:noAutofit/>
          </a:bodyPr>
          <a:lstStyle/>
          <a:p>
            <a:pPr>
              <a:buNone/>
            </a:pPr>
            <a:r>
              <a:rPr lang="en-US" sz="2200" dirty="0" smtClean="0">
                <a:solidFill>
                  <a:srgbClr val="FFFF00"/>
                </a:solidFill>
                <a:effectLst>
                  <a:outerShdw blurRad="38100" dist="38100" dir="2700000" algn="tl">
                    <a:srgbClr val="000000">
                      <a:alpha val="43137"/>
                    </a:srgbClr>
                  </a:outerShdw>
                </a:effectLst>
              </a:rPr>
              <a:t>[Do not] give place to the </a:t>
            </a:r>
          </a:p>
          <a:p>
            <a:pPr>
              <a:buNone/>
            </a:pPr>
            <a:r>
              <a:rPr lang="en-US" sz="2200" dirty="0" smtClean="0">
                <a:solidFill>
                  <a:srgbClr val="FFFF00"/>
                </a:solidFill>
                <a:effectLst>
                  <a:outerShdw blurRad="38100" dist="38100" dir="2700000" algn="tl">
                    <a:srgbClr val="000000">
                      <a:alpha val="43137"/>
                    </a:srgbClr>
                  </a:outerShdw>
                </a:effectLst>
              </a:rPr>
              <a:t>devil.</a:t>
            </a:r>
          </a:p>
          <a:p>
            <a:pPr>
              <a:buNone/>
            </a:pPr>
            <a:endParaRPr lang="en-US" sz="500" dirty="0" smtClean="0">
              <a:solidFill>
                <a:srgbClr val="FFFF00"/>
              </a:solidFill>
              <a:effectLst>
                <a:outerShdw blurRad="38100" dist="38100" dir="2700000" algn="tl">
                  <a:srgbClr val="000000">
                    <a:alpha val="43137"/>
                  </a:srgbClr>
                </a:outerShdw>
              </a:effectLst>
            </a:endParaRPr>
          </a:p>
          <a:p>
            <a:pPr>
              <a:buNone/>
            </a:pPr>
            <a:r>
              <a:rPr lang="en-US" sz="2600" b="1" dirty="0" smtClean="0">
                <a:solidFill>
                  <a:srgbClr val="FFFF00"/>
                </a:solidFill>
                <a:effectLst>
                  <a:outerShdw blurRad="38100" dist="38100" dir="2700000" algn="tl">
                    <a:srgbClr val="000000">
                      <a:alpha val="43137"/>
                    </a:srgbClr>
                  </a:outerShdw>
                </a:effectLst>
              </a:rPr>
              <a:t>John 8:44</a:t>
            </a:r>
          </a:p>
          <a:p>
            <a:pPr>
              <a:buNone/>
            </a:pPr>
            <a:r>
              <a:rPr lang="en-US" sz="2200" dirty="0" smtClean="0">
                <a:solidFill>
                  <a:srgbClr val="FFFF00"/>
                </a:solidFill>
                <a:effectLst>
                  <a:outerShdw blurRad="38100" dist="38100" dir="2700000" algn="tl">
                    <a:srgbClr val="000000">
                      <a:alpha val="43137"/>
                    </a:srgbClr>
                  </a:outerShdw>
                </a:effectLst>
              </a:rPr>
              <a:t>[Satan] is a liar and the father </a:t>
            </a:r>
          </a:p>
          <a:p>
            <a:pPr>
              <a:buNone/>
            </a:pPr>
            <a:r>
              <a:rPr lang="en-US" sz="2200" dirty="0" smtClean="0">
                <a:solidFill>
                  <a:srgbClr val="FFFF00"/>
                </a:solidFill>
                <a:effectLst>
                  <a:outerShdw blurRad="38100" dist="38100" dir="2700000" algn="tl">
                    <a:srgbClr val="000000">
                      <a:alpha val="43137"/>
                    </a:srgbClr>
                  </a:outerShdw>
                </a:effectLst>
              </a:rPr>
              <a:t>of [lies/lying].</a:t>
            </a:r>
          </a:p>
          <a:p>
            <a:pPr>
              <a:buNone/>
            </a:pPr>
            <a:endParaRPr lang="en-US" sz="500" dirty="0" smtClean="0">
              <a:solidFill>
                <a:srgbClr val="FFFF00"/>
              </a:solidFill>
              <a:effectLst>
                <a:outerShdw blurRad="38100" dist="38100" dir="2700000" algn="tl">
                  <a:srgbClr val="000000">
                    <a:alpha val="43137"/>
                  </a:srgbClr>
                </a:outerShdw>
              </a:effectLst>
            </a:endParaRPr>
          </a:p>
          <a:p>
            <a:pPr>
              <a:buNone/>
            </a:pPr>
            <a:r>
              <a:rPr lang="en-US" sz="2600" b="1" dirty="0" smtClean="0">
                <a:solidFill>
                  <a:srgbClr val="FFFF00"/>
                </a:solidFill>
                <a:effectLst>
                  <a:outerShdw blurRad="38100" dist="38100" dir="2700000" algn="tl">
                    <a:srgbClr val="000000">
                      <a:alpha val="43137"/>
                    </a:srgbClr>
                  </a:outerShdw>
                </a:effectLst>
              </a:rPr>
              <a:t>Ephesians 5:18</a:t>
            </a:r>
          </a:p>
          <a:p>
            <a:pPr>
              <a:buNone/>
            </a:pPr>
            <a:r>
              <a:rPr lang="en-US" sz="2200" dirty="0" smtClean="0">
                <a:solidFill>
                  <a:srgbClr val="FFFF00"/>
                </a:solidFill>
                <a:effectLst>
                  <a:outerShdw blurRad="38100" dist="38100" dir="2700000" algn="tl">
                    <a:srgbClr val="000000">
                      <a:alpha val="43137"/>
                    </a:srgbClr>
                  </a:outerShdw>
                </a:effectLst>
              </a:rPr>
              <a:t>Be [being] filled with the Holy </a:t>
            </a:r>
          </a:p>
          <a:p>
            <a:pPr>
              <a:buNone/>
            </a:pPr>
            <a:r>
              <a:rPr lang="en-US" sz="2200" dirty="0" smtClean="0">
                <a:solidFill>
                  <a:srgbClr val="FFFF00"/>
                </a:solidFill>
                <a:effectLst>
                  <a:outerShdw blurRad="38100" dist="38100" dir="2700000" algn="tl">
                    <a:srgbClr val="000000">
                      <a:alpha val="43137"/>
                    </a:srgbClr>
                  </a:outerShdw>
                </a:effectLst>
              </a:rPr>
              <a:t>Spirit.</a:t>
            </a:r>
          </a:p>
          <a:p>
            <a:pPr>
              <a:buNone/>
            </a:pPr>
            <a:endParaRPr lang="en-US" sz="1000"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Acts 5:5-6</a:t>
            </a:r>
            <a:endParaRPr lang="en-US" dirty="0"/>
          </a:p>
        </p:txBody>
      </p:sp>
      <p:sp>
        <p:nvSpPr>
          <p:cNvPr id="8" name="Content Placeholder 7"/>
          <p:cNvSpPr>
            <a:spLocks noGrp="1"/>
          </p:cNvSpPr>
          <p:nvPr>
            <p:ph idx="1"/>
          </p:nvPr>
        </p:nvSpPr>
        <p:spPr/>
        <p:txBody>
          <a:bodyPr/>
          <a:lstStyle/>
          <a:p>
            <a:pPr algn="ctr">
              <a:buNone/>
            </a:pPr>
            <a:r>
              <a:rPr lang="en-US" dirty="0" smtClean="0"/>
              <a:t>Then Ananias, hearing these words, fell down </a:t>
            </a:r>
          </a:p>
          <a:p>
            <a:pPr algn="ctr">
              <a:buNone/>
            </a:pPr>
            <a:r>
              <a:rPr lang="en-US" dirty="0" smtClean="0"/>
              <a:t>and breathed his last. So great fear came upon </a:t>
            </a:r>
          </a:p>
          <a:p>
            <a:pPr algn="ctr">
              <a:buNone/>
            </a:pPr>
            <a:r>
              <a:rPr lang="en-US" dirty="0" smtClean="0"/>
              <a:t>all those who heard these things. And the </a:t>
            </a:r>
          </a:p>
          <a:p>
            <a:pPr algn="ctr">
              <a:buNone/>
            </a:pPr>
            <a:r>
              <a:rPr lang="en-US" dirty="0" smtClean="0"/>
              <a:t>young men arose and wrapped him up, </a:t>
            </a:r>
          </a:p>
          <a:p>
            <a:pPr algn="ctr">
              <a:buNone/>
            </a:pPr>
            <a:r>
              <a:rPr lang="en-US" dirty="0" smtClean="0"/>
              <a:t>carried him out, and buried him</a:t>
            </a:r>
            <a:r>
              <a:rPr lang="en-US" i="1" dirty="0" smtClean="0"/>
              <a:t>.</a:t>
            </a:r>
            <a:endParaRPr lang="en-US" dirty="0"/>
          </a:p>
        </p:txBody>
      </p:sp>
      <p:pic>
        <p:nvPicPr>
          <p:cNvPr id="4" name="Picture 3"/>
          <p:cNvPicPr>
            <a:picLocks noChangeAspect="1"/>
          </p:cNvPicPr>
          <p:nvPr/>
        </p:nvPicPr>
        <p:blipFill>
          <a:blip r:embed="rId2"/>
          <a:stretch>
            <a:fillRect/>
          </a:stretch>
        </p:blipFill>
        <p:spPr>
          <a:xfrm>
            <a:off x="2841498" y="4578753"/>
            <a:ext cx="3683000" cy="22098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dirty="0" smtClean="0"/>
              <a:t>“Back at the ranch…” (Acts 4:29-31)</a:t>
            </a:r>
            <a:endParaRPr lang="en-US" sz="4200" dirty="0"/>
          </a:p>
        </p:txBody>
      </p:sp>
      <p:sp>
        <p:nvSpPr>
          <p:cNvPr id="3" name="Content Placeholder 2"/>
          <p:cNvSpPr>
            <a:spLocks noGrp="1"/>
          </p:cNvSpPr>
          <p:nvPr>
            <p:ph idx="1"/>
          </p:nvPr>
        </p:nvSpPr>
        <p:spPr/>
        <p:txBody>
          <a:bodyPr>
            <a:normAutofit fontScale="92500" lnSpcReduction="20000"/>
          </a:bodyPr>
          <a:lstStyle/>
          <a:p>
            <a:pPr algn="ctr">
              <a:buNone/>
            </a:pPr>
            <a:r>
              <a:rPr lang="en-US" dirty="0" smtClean="0"/>
              <a:t>“Now, Lord, look on their threats, and grant to your </a:t>
            </a:r>
          </a:p>
          <a:p>
            <a:pPr algn="ctr">
              <a:buNone/>
            </a:pPr>
            <a:r>
              <a:rPr lang="en-US" dirty="0" smtClean="0"/>
              <a:t>servants that with all boldness they may speak </a:t>
            </a:r>
          </a:p>
          <a:p>
            <a:pPr algn="ctr">
              <a:buNone/>
            </a:pPr>
            <a:r>
              <a:rPr lang="en-US" dirty="0" smtClean="0"/>
              <a:t>your word, by stretching out your hand to heal, </a:t>
            </a:r>
          </a:p>
          <a:p>
            <a:pPr algn="ctr">
              <a:buNone/>
            </a:pPr>
            <a:r>
              <a:rPr lang="en-US" dirty="0" smtClean="0"/>
              <a:t>and that signs and wonders may be done </a:t>
            </a:r>
          </a:p>
          <a:p>
            <a:pPr algn="ctr">
              <a:buNone/>
            </a:pPr>
            <a:r>
              <a:rPr lang="en-US" dirty="0" smtClean="0"/>
              <a:t>through the name of your holy Servant Jesus.”  </a:t>
            </a:r>
          </a:p>
          <a:p>
            <a:pPr algn="ctr">
              <a:buNone/>
            </a:pPr>
            <a:r>
              <a:rPr lang="en-US" dirty="0" smtClean="0"/>
              <a:t>And when they had prayed, the place where </a:t>
            </a:r>
          </a:p>
          <a:p>
            <a:pPr algn="ctr">
              <a:buNone/>
            </a:pPr>
            <a:r>
              <a:rPr lang="en-US" dirty="0" smtClean="0"/>
              <a:t>they were assembled together was shaken; </a:t>
            </a:r>
          </a:p>
          <a:p>
            <a:pPr algn="ctr">
              <a:buNone/>
            </a:pPr>
            <a:r>
              <a:rPr lang="en-US" dirty="0" smtClean="0"/>
              <a:t>and they were all filled with the Holy Spirit, </a:t>
            </a:r>
          </a:p>
          <a:p>
            <a:pPr algn="ctr">
              <a:buNone/>
            </a:pPr>
            <a:r>
              <a:rPr lang="en-US" dirty="0" smtClean="0"/>
              <a:t>and they spoke the word of God with boldness.</a:t>
            </a:r>
          </a:p>
          <a:p>
            <a:pPr algn="ctr">
              <a:buNone/>
            </a:pP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Acts 5:5-6</a:t>
            </a:r>
            <a:endParaRPr lang="en-US" dirty="0"/>
          </a:p>
        </p:txBody>
      </p:sp>
      <p:sp>
        <p:nvSpPr>
          <p:cNvPr id="8" name="Content Placeholder 7"/>
          <p:cNvSpPr>
            <a:spLocks noGrp="1"/>
          </p:cNvSpPr>
          <p:nvPr>
            <p:ph idx="1"/>
          </p:nvPr>
        </p:nvSpPr>
        <p:spPr/>
        <p:txBody>
          <a:bodyPr>
            <a:normAutofit/>
          </a:bodyPr>
          <a:lstStyle/>
          <a:p>
            <a:pPr algn="ctr">
              <a:buNone/>
            </a:pPr>
            <a:r>
              <a:rPr lang="en-US" dirty="0" smtClean="0"/>
              <a:t>Then Ananias, hearing these words, fell down </a:t>
            </a:r>
          </a:p>
          <a:p>
            <a:pPr algn="ctr">
              <a:buNone/>
            </a:pPr>
            <a:r>
              <a:rPr lang="en-US" dirty="0" smtClean="0"/>
              <a:t>and breathed his last. So great fear came upon </a:t>
            </a:r>
          </a:p>
          <a:p>
            <a:pPr algn="ctr">
              <a:buNone/>
            </a:pPr>
            <a:r>
              <a:rPr lang="en-US" dirty="0" smtClean="0"/>
              <a:t>all those who heard these things. And the </a:t>
            </a:r>
          </a:p>
          <a:p>
            <a:pPr algn="ctr">
              <a:buNone/>
            </a:pPr>
            <a:r>
              <a:rPr lang="en-US" dirty="0" smtClean="0"/>
              <a:t>young men arose and wrapped him up, </a:t>
            </a:r>
          </a:p>
          <a:p>
            <a:pPr algn="ctr">
              <a:buNone/>
            </a:pPr>
            <a:r>
              <a:rPr lang="en-US" dirty="0" smtClean="0"/>
              <a:t>carried him out, and buried him.</a:t>
            </a:r>
            <a:endParaRPr lang="en-US" dirty="0" smtClean="0"/>
          </a:p>
          <a:p>
            <a:pPr algn="ctr">
              <a:buNone/>
            </a:pPr>
            <a:endParaRPr lang="en-US" i="1" dirty="0" smtClean="0"/>
          </a:p>
        </p:txBody>
      </p:sp>
      <p:sp>
        <p:nvSpPr>
          <p:cNvPr id="4" name="TextBox 3"/>
          <p:cNvSpPr txBox="1"/>
          <p:nvPr/>
        </p:nvSpPr>
        <p:spPr>
          <a:xfrm>
            <a:off x="1389028" y="5188765"/>
            <a:ext cx="6429191" cy="523220"/>
          </a:xfrm>
          <a:prstGeom prst="rect">
            <a:avLst/>
          </a:prstGeom>
          <a:noFill/>
        </p:spPr>
        <p:txBody>
          <a:bodyPr wrap="square" rtlCol="0">
            <a:spAutoFit/>
          </a:bodyPr>
          <a:lstStyle/>
          <a:p>
            <a:r>
              <a:rPr lang="en-US" sz="2800" b="1" i="1" dirty="0" smtClean="0">
                <a:solidFill>
                  <a:srgbClr val="FFFF00"/>
                </a:solidFill>
                <a:latin typeface="Calisto MT"/>
                <a:cs typeface="Calisto MT"/>
              </a:rPr>
              <a:t>No morgue, no coroner’s report, no funeral</a:t>
            </a:r>
            <a:r>
              <a:rPr lang="en-US" sz="2800" i="1" dirty="0" smtClean="0">
                <a:solidFill>
                  <a:srgbClr val="FFFF00"/>
                </a:solidFill>
                <a:latin typeface="Calisto MT"/>
                <a:cs typeface="Calisto MT"/>
              </a:rPr>
              <a:t>!</a:t>
            </a:r>
            <a:endParaRPr lang="en-US" sz="2800" i="1" dirty="0">
              <a:solidFill>
                <a:srgbClr val="FFFF00"/>
              </a:solidFill>
              <a:latin typeface="Calisto MT"/>
              <a:cs typeface="Calisto MT"/>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Corinthians 3:17</a:t>
            </a:r>
            <a:endParaRPr lang="en-US" dirty="0"/>
          </a:p>
        </p:txBody>
      </p:sp>
      <p:sp>
        <p:nvSpPr>
          <p:cNvPr id="3" name="Content Placeholder 2"/>
          <p:cNvSpPr>
            <a:spLocks noGrp="1"/>
          </p:cNvSpPr>
          <p:nvPr>
            <p:ph idx="1"/>
          </p:nvPr>
        </p:nvSpPr>
        <p:spPr/>
        <p:txBody>
          <a:bodyPr/>
          <a:lstStyle/>
          <a:p>
            <a:pPr algn="ctr">
              <a:buNone/>
            </a:pPr>
            <a:r>
              <a:rPr lang="en-US" dirty="0" smtClean="0"/>
              <a:t>If anyone defiles the temple of God, God will </a:t>
            </a:r>
          </a:p>
          <a:p>
            <a:pPr algn="ctr">
              <a:buNone/>
            </a:pPr>
            <a:r>
              <a:rPr lang="en-US" dirty="0" smtClean="0"/>
              <a:t>destroy him. For the temple of God is holy, </a:t>
            </a:r>
          </a:p>
          <a:p>
            <a:pPr algn="ctr">
              <a:buNone/>
            </a:pPr>
            <a:r>
              <a:rPr lang="en-US" dirty="0" smtClean="0"/>
              <a:t>which temple you are.</a:t>
            </a:r>
            <a:endParaRPr lang="en-US" dirty="0"/>
          </a:p>
        </p:txBody>
      </p:sp>
      <p:pic>
        <p:nvPicPr>
          <p:cNvPr id="4" name="Picture 3"/>
          <p:cNvPicPr>
            <a:picLocks noChangeAspect="1"/>
          </p:cNvPicPr>
          <p:nvPr/>
        </p:nvPicPr>
        <p:blipFill>
          <a:blip r:embed="rId2"/>
          <a:stretch>
            <a:fillRect/>
          </a:stretch>
        </p:blipFill>
        <p:spPr>
          <a:xfrm>
            <a:off x="4373785" y="3917594"/>
            <a:ext cx="4051300" cy="2006600"/>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1808069" y="3662363"/>
            <a:ext cx="3289300" cy="2463800"/>
          </a:xfrm>
          <a:prstGeom prst="rect">
            <a:avLst/>
          </a:prstGeom>
          <a:solidFill>
            <a:srgbClr val="FF0000"/>
          </a:solidFill>
          <a:ln>
            <a:solidFill>
              <a:srgbClr val="FFFF00"/>
            </a:solidFill>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Acts 5:7-8</a:t>
            </a:r>
            <a:endParaRPr lang="en-US" dirty="0"/>
          </a:p>
        </p:txBody>
      </p:sp>
      <p:sp>
        <p:nvSpPr>
          <p:cNvPr id="3" name="Content Placeholder 2"/>
          <p:cNvSpPr>
            <a:spLocks noGrp="1"/>
          </p:cNvSpPr>
          <p:nvPr>
            <p:ph idx="1"/>
          </p:nvPr>
        </p:nvSpPr>
        <p:spPr/>
        <p:txBody>
          <a:bodyPr/>
          <a:lstStyle/>
          <a:p>
            <a:pPr algn="ctr">
              <a:buNone/>
            </a:pPr>
            <a:r>
              <a:rPr lang="en-US" dirty="0" smtClean="0"/>
              <a:t>Now it was about three hours later when his </a:t>
            </a:r>
          </a:p>
          <a:p>
            <a:pPr algn="ctr">
              <a:buNone/>
            </a:pPr>
            <a:r>
              <a:rPr lang="en-US" dirty="0" smtClean="0"/>
              <a:t>wife came in, not knowing what had happened. </a:t>
            </a:r>
          </a:p>
          <a:p>
            <a:pPr algn="ctr">
              <a:buNone/>
            </a:pPr>
            <a:r>
              <a:rPr lang="en-US" dirty="0" smtClean="0"/>
              <a:t>And Peter answered her, “Tell me whether you </a:t>
            </a:r>
          </a:p>
          <a:p>
            <a:pPr algn="ctr">
              <a:buNone/>
            </a:pPr>
            <a:r>
              <a:rPr lang="en-US" dirty="0" smtClean="0"/>
              <a:t>sold the land for so much?” She said, </a:t>
            </a:r>
          </a:p>
          <a:p>
            <a:pPr algn="ctr">
              <a:buNone/>
            </a:pPr>
            <a:r>
              <a:rPr lang="en-US" dirty="0" smtClean="0"/>
              <a:t>“Yes, for so much.”</a:t>
            </a:r>
          </a:p>
          <a:p>
            <a:pPr algn="ctr">
              <a:buNone/>
            </a:pP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Acts 5:7-8</a:t>
            </a:r>
            <a:endParaRPr lang="en-US" dirty="0"/>
          </a:p>
        </p:txBody>
      </p:sp>
      <p:sp>
        <p:nvSpPr>
          <p:cNvPr id="3" name="Content Placeholder 2"/>
          <p:cNvSpPr>
            <a:spLocks noGrp="1"/>
          </p:cNvSpPr>
          <p:nvPr>
            <p:ph idx="1"/>
          </p:nvPr>
        </p:nvSpPr>
        <p:spPr>
          <a:xfrm>
            <a:off x="457200" y="1600200"/>
            <a:ext cx="8229600" cy="4701549"/>
          </a:xfrm>
        </p:spPr>
        <p:txBody>
          <a:bodyPr/>
          <a:lstStyle/>
          <a:p>
            <a:pPr algn="ctr">
              <a:buNone/>
            </a:pPr>
            <a:r>
              <a:rPr lang="en-US" dirty="0" smtClean="0"/>
              <a:t>Now it was about three hours later when his </a:t>
            </a:r>
          </a:p>
          <a:p>
            <a:pPr algn="ctr">
              <a:buNone/>
            </a:pPr>
            <a:r>
              <a:rPr lang="en-US" dirty="0" smtClean="0"/>
              <a:t>wife came in, not knowing what had happened. </a:t>
            </a:r>
          </a:p>
          <a:p>
            <a:pPr algn="ctr">
              <a:buNone/>
            </a:pPr>
            <a:r>
              <a:rPr lang="en-US" dirty="0" smtClean="0"/>
              <a:t>And Peter answered her, “Tell me whether you </a:t>
            </a:r>
          </a:p>
          <a:p>
            <a:pPr algn="ctr">
              <a:buNone/>
            </a:pPr>
            <a:r>
              <a:rPr lang="en-US" dirty="0" smtClean="0"/>
              <a:t>sold the land for so much?” She said, </a:t>
            </a:r>
          </a:p>
          <a:p>
            <a:pPr algn="ctr">
              <a:buNone/>
            </a:pPr>
            <a:r>
              <a:rPr lang="en-US" dirty="0" smtClean="0"/>
              <a:t>“Yes, for so much.”</a:t>
            </a:r>
          </a:p>
          <a:p>
            <a:pPr algn="ctr">
              <a:buNone/>
            </a:pPr>
            <a:endParaRPr lang="en-US" sz="2000" dirty="0" smtClean="0"/>
          </a:p>
          <a:p>
            <a:pPr algn="ctr">
              <a:buNone/>
            </a:pPr>
            <a:r>
              <a:rPr lang="en-US" b="1" i="1" dirty="0" smtClean="0">
                <a:solidFill>
                  <a:srgbClr val="FFFF00"/>
                </a:solidFill>
                <a:effectLst>
                  <a:outerShdw blurRad="38100" dist="38100" dir="2700000" algn="tl">
                    <a:srgbClr val="000000">
                      <a:alpha val="43137"/>
                    </a:srgbClr>
                  </a:outerShdw>
                </a:effectLst>
                <a:latin typeface="Century Schoolbook"/>
                <a:cs typeface="Century Schoolbook"/>
              </a:rPr>
              <a:t>Peter’s questioning simply followed </a:t>
            </a:r>
          </a:p>
          <a:p>
            <a:pPr algn="ctr">
              <a:buNone/>
            </a:pPr>
            <a:r>
              <a:rPr lang="en-US" b="1" i="1" dirty="0" smtClean="0">
                <a:solidFill>
                  <a:srgbClr val="FFFF00"/>
                </a:solidFill>
                <a:effectLst>
                  <a:outerShdw blurRad="38100" dist="38100" dir="2700000" algn="tl">
                    <a:srgbClr val="000000">
                      <a:alpha val="43137"/>
                    </a:srgbClr>
                  </a:outerShdw>
                </a:effectLst>
                <a:latin typeface="Century Schoolbook"/>
                <a:cs typeface="Century Schoolbook"/>
              </a:rPr>
              <a:t>what Ananias planned to do.</a:t>
            </a:r>
          </a:p>
          <a:p>
            <a:pPr algn="ctr">
              <a:buNone/>
            </a:pP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Acts 5:9-11</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   Then Peter said to her, “How is it that you have agreed together to test the Spirit of the Lord? Look, the feet of those who have buried your husband are at the door, and they will carry you out.” Then immediately she fell down at his feet and breathed her last. And the young men came in and found her dead, and carrying her out, buried her by her husband.</a:t>
            </a:r>
            <a:r>
              <a:rPr lang="en-US" dirty="0" smtClean="0"/>
              <a:t>                So </a:t>
            </a:r>
            <a:r>
              <a:rPr lang="en-US" dirty="0" smtClean="0"/>
              <a:t>great fear came upon all the church</a:t>
            </a:r>
            <a:r>
              <a:rPr lang="en-US" dirty="0" smtClean="0"/>
              <a:t>         and </a:t>
            </a:r>
            <a:r>
              <a:rPr lang="en-US" dirty="0" smtClean="0"/>
              <a:t>upon all who heard these things.</a:t>
            </a:r>
            <a:endParaRPr lang="en-US" dirty="0"/>
          </a:p>
        </p:txBody>
      </p:sp>
      <p:pic>
        <p:nvPicPr>
          <p:cNvPr id="5" name="Picture 4"/>
          <p:cNvPicPr>
            <a:picLocks noChangeAspect="1"/>
          </p:cNvPicPr>
          <p:nvPr/>
        </p:nvPicPr>
        <p:blipFill>
          <a:blip r:embed="rId2"/>
          <a:srcRect t="6047"/>
          <a:stretch>
            <a:fillRect/>
          </a:stretch>
        </p:blipFill>
        <p:spPr>
          <a:xfrm>
            <a:off x="7353886" y="4866640"/>
            <a:ext cx="1607233" cy="1930400"/>
          </a:xfrm>
          <a:prstGeom prst="rect">
            <a:avLst/>
          </a:prstGeo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a:buNone/>
            </a:pPr>
            <a:r>
              <a:rPr lang="en-US" sz="3600" i="1" dirty="0" smtClean="0">
                <a:latin typeface="Britannic Bold"/>
                <a:cs typeface="Britannic Bold"/>
              </a:rPr>
              <a:t>      Ananias</a:t>
            </a:r>
            <a:r>
              <a:rPr lang="en-US" sz="3600" i="1" dirty="0" smtClean="0">
                <a:latin typeface="Britannic Bold"/>
                <a:cs typeface="Britannic Bold"/>
              </a:rPr>
              <a:t>’ death</a:t>
            </a:r>
            <a:r>
              <a:rPr lang="en-US" sz="3600" i="1" dirty="0" smtClean="0">
                <a:latin typeface="Britannic Bold"/>
                <a:cs typeface="Britannic Bold"/>
              </a:rPr>
              <a:t> </a:t>
            </a:r>
          </a:p>
          <a:p>
            <a:pPr>
              <a:buNone/>
            </a:pPr>
            <a:r>
              <a:rPr lang="en-US" sz="3600" i="1" dirty="0" smtClean="0">
                <a:latin typeface="Britannic Bold"/>
                <a:cs typeface="Britannic Bold"/>
              </a:rPr>
              <a:t>    was </a:t>
            </a:r>
            <a:r>
              <a:rPr lang="en-US" sz="3600" i="1" dirty="0" smtClean="0">
                <a:latin typeface="Britannic Bold"/>
                <a:cs typeface="Britannic Bold"/>
              </a:rPr>
              <a:t>an incident.  </a:t>
            </a:r>
          </a:p>
          <a:p>
            <a:pPr>
              <a:buNone/>
            </a:pPr>
            <a:endParaRPr lang="en-US" sz="3600" i="1" dirty="0" smtClean="0">
              <a:latin typeface="Britannic Bold"/>
              <a:cs typeface="Britannic Bold"/>
            </a:endParaRPr>
          </a:p>
          <a:p>
            <a:pPr>
              <a:buNone/>
            </a:pPr>
            <a:endParaRPr lang="en-US" sz="3600" i="1" dirty="0" smtClean="0">
              <a:latin typeface="Britannic Bold"/>
              <a:cs typeface="Britannic Bold"/>
            </a:endParaRPr>
          </a:p>
          <a:p>
            <a:pPr>
              <a:buNone/>
            </a:pPr>
            <a:r>
              <a:rPr lang="en-US" sz="3600" i="1" dirty="0" smtClean="0">
                <a:latin typeface="Britannic Bold"/>
                <a:cs typeface="Britannic Bold"/>
              </a:rPr>
              <a:t>        </a:t>
            </a:r>
            <a:r>
              <a:rPr lang="en-US" sz="3600" i="1" dirty="0" err="1" smtClean="0">
                <a:latin typeface="Britannic Bold"/>
                <a:cs typeface="Britannic Bold"/>
              </a:rPr>
              <a:t>Sapphira’s</a:t>
            </a:r>
            <a:r>
              <a:rPr lang="en-US" sz="3600" i="1" dirty="0" smtClean="0">
                <a:latin typeface="Britannic Bold"/>
                <a:cs typeface="Britannic Bold"/>
              </a:rPr>
              <a:t> </a:t>
            </a:r>
            <a:r>
              <a:rPr lang="en-US" sz="3600" i="1" dirty="0" smtClean="0">
                <a:latin typeface="Britannic Bold"/>
                <a:cs typeface="Britannic Bold"/>
              </a:rPr>
              <a:t>death</a:t>
            </a:r>
            <a:r>
              <a:rPr lang="en-US" sz="3600" i="1" dirty="0" smtClean="0">
                <a:latin typeface="Britannic Bold"/>
                <a:cs typeface="Britannic Bold"/>
              </a:rPr>
              <a:t> </a:t>
            </a:r>
          </a:p>
          <a:p>
            <a:pPr>
              <a:buNone/>
            </a:pPr>
            <a:r>
              <a:rPr lang="en-US" sz="3600" i="1" dirty="0" smtClean="0">
                <a:latin typeface="Britannic Bold"/>
                <a:cs typeface="Britannic Bold"/>
              </a:rPr>
              <a:t>      made </a:t>
            </a:r>
            <a:r>
              <a:rPr lang="en-US" sz="3600" i="1" dirty="0" smtClean="0">
                <a:latin typeface="Britannic Bold"/>
                <a:cs typeface="Britannic Bold"/>
              </a:rPr>
              <a:t>it a pattern!</a:t>
            </a:r>
            <a:endParaRPr lang="en-US" sz="3600" i="1" dirty="0">
              <a:latin typeface="Britannic Bold"/>
              <a:cs typeface="Britannic Bold"/>
            </a:endParaRPr>
          </a:p>
        </p:txBody>
      </p:sp>
      <p:pic>
        <p:nvPicPr>
          <p:cNvPr id="5" name="Picture 4"/>
          <p:cNvPicPr>
            <a:picLocks noChangeAspect="1"/>
          </p:cNvPicPr>
          <p:nvPr/>
        </p:nvPicPr>
        <p:blipFill>
          <a:blip r:embed="rId2"/>
          <a:stretch>
            <a:fillRect/>
          </a:stretch>
        </p:blipFill>
        <p:spPr>
          <a:xfrm>
            <a:off x="5320044" y="3701648"/>
            <a:ext cx="2148918" cy="2747110"/>
          </a:xfrm>
          <a:prstGeom prst="rect">
            <a:avLst/>
          </a:prstGeom>
        </p:spPr>
      </p:pic>
      <p:pic>
        <p:nvPicPr>
          <p:cNvPr id="6" name="Picture 5"/>
          <p:cNvPicPr>
            <a:picLocks noChangeAspect="1"/>
          </p:cNvPicPr>
          <p:nvPr/>
        </p:nvPicPr>
        <p:blipFill>
          <a:blip r:embed="rId3"/>
          <a:stretch>
            <a:fillRect/>
          </a:stretch>
        </p:blipFill>
        <p:spPr>
          <a:xfrm>
            <a:off x="4595560" y="1133913"/>
            <a:ext cx="3683000" cy="2209800"/>
          </a:xfrm>
          <a:prstGeom prst="rect">
            <a:avLst/>
          </a:prstGeo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Acts 5:12-14</a:t>
            </a:r>
            <a:endParaRPr lang="en-US" dirty="0"/>
          </a:p>
        </p:txBody>
      </p:sp>
      <p:sp>
        <p:nvSpPr>
          <p:cNvPr id="3" name="Content Placeholder 2"/>
          <p:cNvSpPr>
            <a:spLocks noGrp="1"/>
          </p:cNvSpPr>
          <p:nvPr>
            <p:ph idx="1"/>
          </p:nvPr>
        </p:nvSpPr>
        <p:spPr/>
        <p:txBody>
          <a:bodyPr/>
          <a:lstStyle/>
          <a:p>
            <a:pPr algn="ctr">
              <a:buNone/>
            </a:pPr>
            <a:r>
              <a:rPr lang="en-US" dirty="0" smtClean="0"/>
              <a:t>And through the hands of the apostles many </a:t>
            </a:r>
          </a:p>
          <a:p>
            <a:pPr algn="ctr">
              <a:buNone/>
            </a:pPr>
            <a:r>
              <a:rPr lang="en-US" dirty="0" smtClean="0"/>
              <a:t>signs and wonders were done among the </a:t>
            </a:r>
          </a:p>
          <a:p>
            <a:pPr algn="ctr">
              <a:buNone/>
            </a:pPr>
            <a:r>
              <a:rPr lang="en-US" dirty="0" smtClean="0"/>
              <a:t>people. And they were all with one accord in </a:t>
            </a:r>
          </a:p>
          <a:p>
            <a:pPr algn="ctr">
              <a:buNone/>
            </a:pPr>
            <a:r>
              <a:rPr lang="en-US" dirty="0" smtClean="0"/>
              <a:t>Solomon’s Porch. Yet none of the rest dared join </a:t>
            </a:r>
          </a:p>
          <a:p>
            <a:pPr algn="ctr">
              <a:buNone/>
            </a:pPr>
            <a:r>
              <a:rPr lang="en-US" dirty="0" smtClean="0"/>
              <a:t>them, but the people esteemed them highly. </a:t>
            </a:r>
          </a:p>
          <a:p>
            <a:pPr algn="ctr">
              <a:buNone/>
            </a:pPr>
            <a:r>
              <a:rPr lang="en-US" dirty="0" smtClean="0"/>
              <a:t>And believers were increasingly added to the </a:t>
            </a:r>
          </a:p>
          <a:p>
            <a:pPr algn="ctr">
              <a:buNone/>
            </a:pPr>
            <a:r>
              <a:rPr lang="en-US" dirty="0" smtClean="0"/>
              <a:t>Lord, multitudes of both men and women… </a:t>
            </a:r>
            <a:endParaRPr lang="en-US" dirty="0"/>
          </a:p>
        </p:txBody>
      </p:sp>
      <p:pic>
        <p:nvPicPr>
          <p:cNvPr id="4" name="Picture 3"/>
          <p:cNvPicPr>
            <a:picLocks noChangeAspect="1"/>
          </p:cNvPicPr>
          <p:nvPr/>
        </p:nvPicPr>
        <p:blipFill>
          <a:blip r:embed="rId2"/>
          <a:stretch>
            <a:fillRect/>
          </a:stretch>
        </p:blipFill>
        <p:spPr>
          <a:xfrm>
            <a:off x="296227" y="274638"/>
            <a:ext cx="2201652" cy="1325562"/>
          </a:xfrm>
          <a:prstGeom prst="rect">
            <a:avLst/>
          </a:prstGeom>
        </p:spPr>
      </p:pic>
      <p:cxnSp>
        <p:nvCxnSpPr>
          <p:cNvPr id="6" name="Straight Arrow Connector 5"/>
          <p:cNvCxnSpPr/>
          <p:nvPr/>
        </p:nvCxnSpPr>
        <p:spPr>
          <a:xfrm rot="16200000" flipV="1">
            <a:off x="-168628" y="2519972"/>
            <a:ext cx="1676677" cy="148826"/>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Acts 5:15-16</a:t>
            </a:r>
            <a:endParaRPr lang="en-US" dirty="0"/>
          </a:p>
        </p:txBody>
      </p:sp>
      <p:sp>
        <p:nvSpPr>
          <p:cNvPr id="3" name="Content Placeholder 2"/>
          <p:cNvSpPr>
            <a:spLocks noGrp="1"/>
          </p:cNvSpPr>
          <p:nvPr>
            <p:ph idx="1"/>
          </p:nvPr>
        </p:nvSpPr>
        <p:spPr/>
        <p:txBody>
          <a:bodyPr>
            <a:normAutofit lnSpcReduction="10000"/>
          </a:bodyPr>
          <a:lstStyle/>
          <a:p>
            <a:pPr algn="ctr">
              <a:buNone/>
            </a:pPr>
            <a:r>
              <a:rPr lang="en-US" dirty="0" smtClean="0"/>
              <a:t>…so that they brought the sick out into the </a:t>
            </a:r>
          </a:p>
          <a:p>
            <a:pPr algn="ctr">
              <a:buNone/>
            </a:pPr>
            <a:r>
              <a:rPr lang="en-US" dirty="0" smtClean="0"/>
              <a:t>streets and laid them on beds and couches, that </a:t>
            </a:r>
          </a:p>
          <a:p>
            <a:pPr algn="ctr">
              <a:buNone/>
            </a:pPr>
            <a:r>
              <a:rPr lang="en-US" dirty="0" smtClean="0"/>
              <a:t>at least the shadow of Peter passing by might </a:t>
            </a:r>
          </a:p>
          <a:p>
            <a:pPr algn="ctr">
              <a:buNone/>
            </a:pPr>
            <a:r>
              <a:rPr lang="en-US" dirty="0" smtClean="0"/>
              <a:t>fall on some of them. Also a multitude </a:t>
            </a:r>
          </a:p>
          <a:p>
            <a:pPr algn="ctr">
              <a:buNone/>
            </a:pPr>
            <a:r>
              <a:rPr lang="en-US" dirty="0" smtClean="0"/>
              <a:t>gathered from the surrounding cities to </a:t>
            </a:r>
          </a:p>
          <a:p>
            <a:pPr algn="ctr">
              <a:buNone/>
            </a:pPr>
            <a:r>
              <a:rPr lang="en-US" dirty="0" smtClean="0"/>
              <a:t>Jerusalem, bringing sick people and those who </a:t>
            </a:r>
          </a:p>
          <a:p>
            <a:pPr algn="ctr">
              <a:buNone/>
            </a:pPr>
            <a:r>
              <a:rPr lang="en-US" dirty="0" smtClean="0"/>
              <a:t>were tormented by unclean spirits, and they </a:t>
            </a:r>
          </a:p>
          <a:p>
            <a:pPr algn="ctr">
              <a:buNone/>
            </a:pPr>
            <a:r>
              <a:rPr lang="en-US" dirty="0" smtClean="0"/>
              <a:t>were all healed.</a:t>
            </a: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Compare</a:t>
            </a:r>
            <a:endParaRPr lang="en-US" dirty="0"/>
          </a:p>
        </p:txBody>
      </p:sp>
      <p:sp>
        <p:nvSpPr>
          <p:cNvPr id="4" name="Text Placeholder 3"/>
          <p:cNvSpPr>
            <a:spLocks noGrp="1"/>
          </p:cNvSpPr>
          <p:nvPr>
            <p:ph type="body" idx="1"/>
          </p:nvPr>
        </p:nvSpPr>
        <p:spPr/>
        <p:txBody>
          <a:bodyPr>
            <a:normAutofit/>
          </a:bodyPr>
          <a:lstStyle/>
          <a:p>
            <a:r>
              <a:rPr lang="en-US" sz="3000" dirty="0" smtClean="0"/>
              <a:t>Acts 5:15-16 (Peter)</a:t>
            </a:r>
            <a:endParaRPr lang="en-US" sz="3000" dirty="0"/>
          </a:p>
        </p:txBody>
      </p:sp>
      <p:sp>
        <p:nvSpPr>
          <p:cNvPr id="3" name="Content Placeholder 2"/>
          <p:cNvSpPr>
            <a:spLocks noGrp="1"/>
          </p:cNvSpPr>
          <p:nvPr>
            <p:ph sz="half" idx="2"/>
          </p:nvPr>
        </p:nvSpPr>
        <p:spPr/>
        <p:txBody>
          <a:bodyPr>
            <a:normAutofit fontScale="92500" lnSpcReduction="10000"/>
          </a:bodyPr>
          <a:lstStyle/>
          <a:p>
            <a:pPr>
              <a:buNone/>
            </a:pPr>
            <a:r>
              <a:rPr lang="en-US" dirty="0" smtClean="0"/>
              <a:t>	…so that they brought </a:t>
            </a:r>
            <a:r>
              <a:rPr lang="en-US" i="1" u="sng" dirty="0" smtClean="0"/>
              <a:t>the sick</a:t>
            </a:r>
            <a:r>
              <a:rPr lang="en-US" i="1" dirty="0" smtClean="0"/>
              <a:t> </a:t>
            </a:r>
            <a:r>
              <a:rPr lang="en-US" dirty="0" smtClean="0"/>
              <a:t>out into the streets and laid them on beds and couches, that at least the shadow of Peter passing by might fall on some of them. Also a multitude gathered from the surrounding cities to Jerusalem, bringing sick people </a:t>
            </a:r>
            <a:r>
              <a:rPr lang="en-US" b="1" i="1" dirty="0" smtClean="0">
                <a:solidFill>
                  <a:srgbClr val="FFFF00"/>
                </a:solidFill>
                <a:effectLst>
                  <a:outerShdw blurRad="38100" dist="38100" dir="2700000" algn="tl">
                    <a:srgbClr val="000000">
                      <a:alpha val="43137"/>
                    </a:srgbClr>
                  </a:outerShdw>
                </a:effectLst>
              </a:rPr>
              <a:t>and those who were</a:t>
            </a:r>
            <a:r>
              <a:rPr lang="en-US" b="1" dirty="0" smtClean="0">
                <a:solidFill>
                  <a:srgbClr val="FFFF00"/>
                </a:solidFill>
                <a:effectLst>
                  <a:outerShdw blurRad="38100" dist="38100" dir="2700000" algn="tl">
                    <a:srgbClr val="000000">
                      <a:alpha val="43137"/>
                    </a:srgbClr>
                  </a:outerShdw>
                </a:effectLst>
              </a:rPr>
              <a:t> </a:t>
            </a:r>
            <a:r>
              <a:rPr lang="en-US" b="1" i="1" dirty="0" smtClean="0">
                <a:solidFill>
                  <a:srgbClr val="FFFF00"/>
                </a:solidFill>
                <a:effectLst>
                  <a:outerShdw blurRad="38100" dist="38100" dir="2700000" algn="tl">
                    <a:srgbClr val="000000">
                      <a:alpha val="43137"/>
                    </a:srgbClr>
                  </a:outerShdw>
                </a:effectLst>
              </a:rPr>
              <a:t>tormented by unclean spirits</a:t>
            </a:r>
            <a:r>
              <a:rPr lang="en-US" b="1" dirty="0" smtClean="0">
                <a:solidFill>
                  <a:srgbClr val="FFFF00"/>
                </a:solidFill>
                <a:effectLst>
                  <a:outerShdw blurRad="38100" dist="38100" dir="2700000" algn="tl">
                    <a:srgbClr val="000000">
                      <a:alpha val="43137"/>
                    </a:srgbClr>
                  </a:outerShdw>
                </a:effectLst>
              </a:rPr>
              <a:t>, and </a:t>
            </a:r>
            <a:r>
              <a:rPr lang="en-US" b="1" i="1" dirty="0" smtClean="0">
                <a:solidFill>
                  <a:srgbClr val="FFFF00"/>
                </a:solidFill>
                <a:effectLst>
                  <a:outerShdw blurRad="38100" dist="38100" dir="2700000" algn="tl">
                    <a:srgbClr val="000000">
                      <a:alpha val="43137"/>
                    </a:srgbClr>
                  </a:outerShdw>
                </a:effectLst>
              </a:rPr>
              <a:t>they were all healed</a:t>
            </a:r>
            <a:r>
              <a:rPr lang="en-US" b="1" dirty="0" smtClean="0">
                <a:solidFill>
                  <a:srgbClr val="FFFF00"/>
                </a:solidFill>
                <a:effectLst>
                  <a:outerShdw blurRad="38100" dist="38100" dir="2700000" algn="tl">
                    <a:srgbClr val="000000">
                      <a:alpha val="43137"/>
                    </a:srgbClr>
                  </a:outerShdw>
                </a:effectLst>
              </a:rPr>
              <a:t>.</a:t>
            </a:r>
            <a:endParaRPr lang="en-US" b="1" dirty="0">
              <a:solidFill>
                <a:srgbClr val="FFFF00"/>
              </a:solidFill>
              <a:effectLst>
                <a:outerShdw blurRad="38100" dist="38100" dir="2700000" algn="tl">
                  <a:srgbClr val="000000">
                    <a:alpha val="43137"/>
                  </a:srgbClr>
                </a:outerShdw>
              </a:effectLst>
            </a:endParaRPr>
          </a:p>
        </p:txBody>
      </p:sp>
      <p:sp>
        <p:nvSpPr>
          <p:cNvPr id="5" name="Text Placeholder 4"/>
          <p:cNvSpPr>
            <a:spLocks noGrp="1"/>
          </p:cNvSpPr>
          <p:nvPr>
            <p:ph type="body" sz="quarter" idx="3"/>
          </p:nvPr>
        </p:nvSpPr>
        <p:spPr/>
        <p:txBody>
          <a:bodyPr>
            <a:normAutofit/>
          </a:bodyPr>
          <a:lstStyle/>
          <a:p>
            <a:r>
              <a:rPr lang="en-US" sz="3000" dirty="0" smtClean="0"/>
              <a:t>Matthew 4:24 (Jesus)</a:t>
            </a:r>
            <a:endParaRPr lang="en-US" sz="3000" dirty="0"/>
          </a:p>
        </p:txBody>
      </p:sp>
      <p:sp>
        <p:nvSpPr>
          <p:cNvPr id="6" name="Content Placeholder 5"/>
          <p:cNvSpPr>
            <a:spLocks noGrp="1"/>
          </p:cNvSpPr>
          <p:nvPr>
            <p:ph sz="quarter" idx="4"/>
          </p:nvPr>
        </p:nvSpPr>
        <p:spPr/>
        <p:txBody>
          <a:bodyPr/>
          <a:lstStyle/>
          <a:p>
            <a:pPr>
              <a:buNone/>
            </a:pPr>
            <a:r>
              <a:rPr lang="en-US" dirty="0" smtClean="0"/>
              <a:t>	…[</a:t>
            </a:r>
            <a:r>
              <a:rPr lang="en-US" dirty="0" err="1" smtClean="0"/>
              <a:t>A]nd</a:t>
            </a:r>
            <a:r>
              <a:rPr lang="en-US" dirty="0" smtClean="0"/>
              <a:t> they brought to him </a:t>
            </a:r>
            <a:r>
              <a:rPr lang="en-US" b="1" i="1" dirty="0" smtClean="0">
                <a:solidFill>
                  <a:srgbClr val="FFFF00"/>
                </a:solidFill>
                <a:effectLst>
                  <a:outerShdw blurRad="38100" dist="38100" dir="2700000" algn="tl">
                    <a:srgbClr val="000000">
                      <a:alpha val="43137"/>
                    </a:srgbClr>
                  </a:outerShdw>
                </a:effectLst>
              </a:rPr>
              <a:t>all sick people</a:t>
            </a:r>
            <a:r>
              <a:rPr lang="en-US" dirty="0" smtClean="0"/>
              <a:t> who were afflicted with various diseases and torments, and </a:t>
            </a:r>
            <a:r>
              <a:rPr lang="en-US" b="1" i="1" dirty="0" smtClean="0">
                <a:solidFill>
                  <a:srgbClr val="FFFF00"/>
                </a:solidFill>
                <a:effectLst>
                  <a:outerShdw blurRad="38100" dist="38100" dir="2700000" algn="tl">
                    <a:srgbClr val="000000">
                      <a:alpha val="43137"/>
                    </a:srgbClr>
                  </a:outerShdw>
                </a:effectLst>
              </a:rPr>
              <a:t>those who were demon- possessed, epileptics, and paralytics; and he healed them</a:t>
            </a:r>
            <a:r>
              <a:rPr lang="en-US" b="1" dirty="0" smtClean="0">
                <a:solidFill>
                  <a:srgbClr val="FFFF00"/>
                </a:solidFill>
                <a:effectLst>
                  <a:outerShdw blurRad="38100" dist="38100" dir="2700000" algn="tl">
                    <a:srgbClr val="000000">
                      <a:alpha val="43137"/>
                    </a:srgbClr>
                  </a:outerShdw>
                </a:effectLst>
              </a:rPr>
              <a:t>.</a:t>
            </a:r>
            <a:endParaRPr lang="en-US" b="1"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 14:12</a:t>
            </a:r>
            <a:endParaRPr lang="en-US" dirty="0"/>
          </a:p>
        </p:txBody>
      </p:sp>
      <p:sp>
        <p:nvSpPr>
          <p:cNvPr id="3" name="Content Placeholder 2"/>
          <p:cNvSpPr>
            <a:spLocks noGrp="1"/>
          </p:cNvSpPr>
          <p:nvPr>
            <p:ph idx="1"/>
          </p:nvPr>
        </p:nvSpPr>
        <p:spPr/>
        <p:txBody>
          <a:bodyPr/>
          <a:lstStyle/>
          <a:p>
            <a:pPr algn="ctr">
              <a:buNone/>
            </a:pPr>
            <a:r>
              <a:rPr lang="en-US" dirty="0" smtClean="0"/>
              <a:t>“Most assuredly, I say to you, he who believes in </a:t>
            </a:r>
          </a:p>
          <a:p>
            <a:pPr algn="ctr">
              <a:buNone/>
            </a:pPr>
            <a:r>
              <a:rPr lang="en-US" dirty="0" smtClean="0"/>
              <a:t>me, the works that I do he will do also; and </a:t>
            </a:r>
          </a:p>
          <a:p>
            <a:pPr algn="ctr">
              <a:buNone/>
            </a:pPr>
            <a:r>
              <a:rPr lang="en-US" dirty="0" smtClean="0"/>
              <a:t>greater works than these he will do, </a:t>
            </a:r>
          </a:p>
          <a:p>
            <a:pPr algn="ctr">
              <a:buNone/>
            </a:pPr>
            <a:r>
              <a:rPr lang="en-US" dirty="0"/>
              <a:t>b</a:t>
            </a:r>
            <a:r>
              <a:rPr lang="en-US" dirty="0" smtClean="0"/>
              <a:t>ecause I go to my Father.” </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b="1" i="1" dirty="0" smtClean="0">
                <a:solidFill>
                  <a:srgbClr val="FFFF00"/>
                </a:solidFill>
                <a:effectLst>
                  <a:outerShdw blurRad="38100" dist="38100" dir="2700000" algn="tl">
                    <a:srgbClr val="000000">
                      <a:alpha val="43137"/>
                    </a:srgbClr>
                  </a:outerShdw>
                </a:effectLst>
              </a:rPr>
              <a:t>What they’re praying for</a:t>
            </a:r>
            <a:endParaRPr lang="en-US" sz="4200" b="1" i="1"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lnSpcReduction="20000"/>
          </a:bodyPr>
          <a:lstStyle/>
          <a:p>
            <a:pPr algn="ctr">
              <a:buNone/>
            </a:pPr>
            <a:r>
              <a:rPr lang="en-US" dirty="0" smtClean="0"/>
              <a:t>“Now, Lord, look on their threats, and grant to your </a:t>
            </a:r>
          </a:p>
          <a:p>
            <a:pPr algn="ctr">
              <a:buNone/>
            </a:pPr>
            <a:r>
              <a:rPr lang="en-US" dirty="0" smtClean="0"/>
              <a:t>servants that with all </a:t>
            </a:r>
            <a:r>
              <a:rPr lang="en-US" b="1" i="1" dirty="0" smtClean="0">
                <a:solidFill>
                  <a:srgbClr val="FFFF00"/>
                </a:solidFill>
                <a:effectLst>
                  <a:outerShdw blurRad="38100" dist="38100" dir="2700000" algn="tl">
                    <a:srgbClr val="000000">
                      <a:alpha val="43137"/>
                    </a:srgbClr>
                  </a:outerShdw>
                </a:effectLst>
              </a:rPr>
              <a:t>boldness </a:t>
            </a:r>
            <a:r>
              <a:rPr lang="en-US" dirty="0" smtClean="0"/>
              <a:t>they may </a:t>
            </a:r>
            <a:r>
              <a:rPr lang="en-US" b="1" i="1" dirty="0" smtClean="0">
                <a:solidFill>
                  <a:srgbClr val="FFFF00"/>
                </a:solidFill>
                <a:effectLst>
                  <a:outerShdw blurRad="38100" dist="38100" dir="2700000" algn="tl">
                    <a:srgbClr val="000000">
                      <a:alpha val="43137"/>
                    </a:srgbClr>
                  </a:outerShdw>
                </a:effectLst>
              </a:rPr>
              <a:t>speak </a:t>
            </a:r>
          </a:p>
          <a:p>
            <a:pPr algn="ctr">
              <a:buNone/>
            </a:pPr>
            <a:r>
              <a:rPr lang="en-US" b="1" i="1" dirty="0" smtClean="0">
                <a:solidFill>
                  <a:srgbClr val="FFFF00"/>
                </a:solidFill>
                <a:effectLst>
                  <a:outerShdw blurRad="38100" dist="38100" dir="2700000" algn="tl">
                    <a:srgbClr val="000000">
                      <a:alpha val="43137"/>
                    </a:srgbClr>
                  </a:outerShdw>
                </a:effectLst>
              </a:rPr>
              <a:t>your word</a:t>
            </a:r>
            <a:r>
              <a:rPr lang="en-US" dirty="0" smtClean="0">
                <a:solidFill>
                  <a:srgbClr val="FFFF00"/>
                </a:solidFill>
                <a:effectLst>
                  <a:outerShdw blurRad="38100" dist="38100" dir="2700000" algn="tl">
                    <a:srgbClr val="000000">
                      <a:alpha val="43137"/>
                    </a:srgbClr>
                  </a:outerShdw>
                </a:effectLst>
              </a:rPr>
              <a:t>, by </a:t>
            </a:r>
            <a:r>
              <a:rPr lang="en-US" b="1" i="1" dirty="0" smtClean="0">
                <a:solidFill>
                  <a:srgbClr val="FFFF00"/>
                </a:solidFill>
                <a:effectLst>
                  <a:outerShdw blurRad="38100" dist="38100" dir="2700000" algn="tl">
                    <a:srgbClr val="000000">
                      <a:alpha val="43137"/>
                    </a:srgbClr>
                  </a:outerShdw>
                </a:effectLst>
              </a:rPr>
              <a:t>stretching out your hand to heal</a:t>
            </a:r>
            <a:r>
              <a:rPr lang="en-US" dirty="0" smtClean="0"/>
              <a:t>, </a:t>
            </a:r>
          </a:p>
          <a:p>
            <a:pPr algn="ctr">
              <a:buNone/>
            </a:pPr>
            <a:r>
              <a:rPr lang="en-US" dirty="0" smtClean="0"/>
              <a:t>and that </a:t>
            </a:r>
            <a:r>
              <a:rPr lang="en-US" b="1" i="1" dirty="0" smtClean="0">
                <a:solidFill>
                  <a:srgbClr val="FFFF00"/>
                </a:solidFill>
                <a:effectLst>
                  <a:outerShdw blurRad="38100" dist="38100" dir="2700000" algn="tl">
                    <a:srgbClr val="000000">
                      <a:alpha val="43137"/>
                    </a:srgbClr>
                  </a:outerShdw>
                </a:effectLst>
              </a:rPr>
              <a:t>signs and wonders </a:t>
            </a:r>
            <a:r>
              <a:rPr lang="en-US" dirty="0" smtClean="0"/>
              <a:t>may be done </a:t>
            </a:r>
          </a:p>
          <a:p>
            <a:pPr algn="ctr">
              <a:buNone/>
            </a:pPr>
            <a:r>
              <a:rPr lang="en-US" dirty="0" smtClean="0"/>
              <a:t>through the name of your holy Servant Jesus.”  </a:t>
            </a:r>
          </a:p>
          <a:p>
            <a:pPr algn="ctr">
              <a:buNone/>
            </a:pPr>
            <a:r>
              <a:rPr lang="en-US" dirty="0" smtClean="0"/>
              <a:t>And when they had prayed, the place where </a:t>
            </a:r>
          </a:p>
          <a:p>
            <a:pPr algn="ctr">
              <a:buNone/>
            </a:pPr>
            <a:r>
              <a:rPr lang="en-US" dirty="0" smtClean="0"/>
              <a:t>they were assembled together was shaken; </a:t>
            </a:r>
          </a:p>
          <a:p>
            <a:pPr algn="ctr">
              <a:buNone/>
            </a:pPr>
            <a:r>
              <a:rPr lang="en-US" dirty="0" smtClean="0"/>
              <a:t>and they were all </a:t>
            </a:r>
            <a:r>
              <a:rPr lang="en-US" b="1" i="1" dirty="0" smtClean="0">
                <a:solidFill>
                  <a:srgbClr val="FFFF00"/>
                </a:solidFill>
                <a:effectLst>
                  <a:outerShdw blurRad="38100" dist="38100" dir="2700000" algn="tl">
                    <a:srgbClr val="000000">
                      <a:alpha val="43137"/>
                    </a:srgbClr>
                  </a:outerShdw>
                </a:effectLst>
              </a:rPr>
              <a:t>filled with the Holy Spirit</a:t>
            </a:r>
            <a:r>
              <a:rPr lang="en-US" dirty="0" smtClean="0"/>
              <a:t>, </a:t>
            </a:r>
          </a:p>
          <a:p>
            <a:pPr algn="ctr">
              <a:buNone/>
            </a:pPr>
            <a:r>
              <a:rPr lang="en-US" dirty="0" smtClean="0"/>
              <a:t>and they </a:t>
            </a:r>
            <a:r>
              <a:rPr lang="en-US" b="1" i="1" dirty="0" smtClean="0">
                <a:solidFill>
                  <a:srgbClr val="FFFF00"/>
                </a:solidFill>
                <a:effectLst>
                  <a:outerShdw blurRad="38100" dist="38100" dir="2700000" algn="tl">
                    <a:srgbClr val="000000">
                      <a:alpha val="43137"/>
                    </a:srgbClr>
                  </a:outerShdw>
                </a:effectLst>
              </a:rPr>
              <a:t>spoke the word of God with bo</a:t>
            </a:r>
            <a:r>
              <a:rPr lang="en-US" b="1" i="1" dirty="0" smtClean="0"/>
              <a:t>ldness</a:t>
            </a:r>
            <a:r>
              <a:rPr lang="en-US" dirty="0" smtClean="0"/>
              <a:t>.</a:t>
            </a:r>
          </a:p>
          <a:p>
            <a:pPr algn="ctr">
              <a:buNone/>
            </a:pP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buNone/>
            </a:pPr>
            <a:r>
              <a:rPr lang="en-US" sz="2000" dirty="0" smtClean="0">
                <a:solidFill>
                  <a:srgbClr val="FFFF00"/>
                </a:solidFill>
                <a:latin typeface="Cooper Black"/>
                <a:cs typeface="Cooper Black"/>
              </a:rPr>
              <a:t>	</a:t>
            </a:r>
          </a:p>
          <a:p>
            <a:pPr algn="ctr">
              <a:buNone/>
            </a:pPr>
            <a:r>
              <a:rPr lang="en-US" sz="4000" b="1" i="1" dirty="0" smtClean="0">
                <a:ln w="3175" cmpd="sng">
                  <a:solidFill>
                    <a:srgbClr val="800000"/>
                  </a:solidFill>
                </a:ln>
                <a:solidFill>
                  <a:srgbClr val="FFFF00"/>
                </a:solidFill>
                <a:effectLst>
                  <a:outerShdw blurRad="38100" dist="38100" dir="2700000" algn="tl">
                    <a:srgbClr val="000000">
                      <a:alpha val="43137"/>
                    </a:srgbClr>
                  </a:outerShdw>
                </a:effectLst>
                <a:latin typeface="Calisto MT"/>
                <a:cs typeface="Calisto MT"/>
              </a:rPr>
              <a:t>God’s Kingdom people </a:t>
            </a:r>
            <a:r>
              <a:rPr lang="en-US" sz="4000" b="1" i="1" dirty="0" smtClean="0">
                <a:ln w="3175" cmpd="sng">
                  <a:solidFill>
                    <a:srgbClr val="800000"/>
                  </a:solidFill>
                </a:ln>
                <a:solidFill>
                  <a:srgbClr val="FFFF00"/>
                </a:solidFill>
                <a:effectLst>
                  <a:outerShdw blurRad="38100" dist="38100" dir="2700000" algn="tl">
                    <a:srgbClr val="000000">
                      <a:alpha val="43137"/>
                    </a:srgbClr>
                  </a:outerShdw>
                </a:effectLst>
                <a:latin typeface="Calisto MT"/>
                <a:cs typeface="Calisto MT"/>
              </a:rPr>
              <a:t>are to be</a:t>
            </a:r>
          </a:p>
          <a:p>
            <a:pPr algn="ctr">
              <a:buNone/>
            </a:pPr>
            <a:r>
              <a:rPr lang="en-US" sz="4000" b="1" i="1" dirty="0" smtClean="0">
                <a:ln w="3175" cmpd="sng">
                  <a:solidFill>
                    <a:srgbClr val="800000"/>
                  </a:solidFill>
                </a:ln>
                <a:solidFill>
                  <a:srgbClr val="FFFF00"/>
                </a:solidFill>
                <a:effectLst>
                  <a:outerShdw blurRad="38100" dist="38100" dir="2700000" algn="tl">
                    <a:srgbClr val="000000">
                      <a:alpha val="43137"/>
                    </a:srgbClr>
                  </a:outerShdw>
                </a:effectLst>
                <a:latin typeface="Calisto MT"/>
                <a:cs typeface="Calisto MT"/>
              </a:rPr>
              <a:t>channels of God’s Kingdom power </a:t>
            </a:r>
          </a:p>
          <a:p>
            <a:pPr algn="ctr">
              <a:buNone/>
            </a:pPr>
            <a:r>
              <a:rPr lang="en-US" sz="4000" b="1" i="1" dirty="0" smtClean="0">
                <a:ln w="3175" cmpd="sng">
                  <a:solidFill>
                    <a:srgbClr val="800000"/>
                  </a:solidFill>
                </a:ln>
                <a:solidFill>
                  <a:srgbClr val="FFFF00"/>
                </a:solidFill>
                <a:effectLst>
                  <a:outerShdw blurRad="38100" dist="38100" dir="2700000" algn="tl">
                    <a:srgbClr val="000000">
                      <a:alpha val="43137"/>
                    </a:srgbClr>
                  </a:outerShdw>
                </a:effectLst>
                <a:latin typeface="Calisto MT"/>
                <a:cs typeface="Calisto MT"/>
              </a:rPr>
              <a:t>from the King as a witness to </a:t>
            </a:r>
          </a:p>
          <a:p>
            <a:pPr algn="ctr">
              <a:buNone/>
            </a:pPr>
            <a:r>
              <a:rPr lang="en-US" sz="4000" b="1" i="1" dirty="0" smtClean="0">
                <a:ln w="3175" cmpd="sng">
                  <a:solidFill>
                    <a:srgbClr val="800000"/>
                  </a:solidFill>
                </a:ln>
                <a:solidFill>
                  <a:srgbClr val="FFFF00"/>
                </a:solidFill>
                <a:effectLst>
                  <a:outerShdw blurRad="38100" dist="38100" dir="2700000" algn="tl">
                    <a:srgbClr val="000000">
                      <a:alpha val="43137"/>
                    </a:srgbClr>
                  </a:outerShdw>
                </a:effectLst>
                <a:latin typeface="Calisto MT"/>
                <a:cs typeface="Calisto MT"/>
              </a:rPr>
              <a:t>outsiders in the community.</a:t>
            </a:r>
            <a:endParaRPr lang="en-US" sz="4000" b="1" i="1" dirty="0">
              <a:ln w="3175" cmpd="sng">
                <a:solidFill>
                  <a:srgbClr val="800000"/>
                </a:solidFill>
              </a:ln>
              <a:solidFill>
                <a:srgbClr val="FFFF00"/>
              </a:solidFill>
              <a:effectLst>
                <a:outerShdw blurRad="38100" dist="38100" dir="2700000" algn="tl">
                  <a:srgbClr val="000000">
                    <a:alpha val="43137"/>
                  </a:srgbClr>
                </a:outerShdw>
              </a:effectLst>
              <a:latin typeface="Calisto MT"/>
              <a:cs typeface="Calisto MT"/>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algn="ctr">
              <a:buNone/>
            </a:pPr>
            <a:endParaRPr lang="en-US" sz="1000" b="1" i="1" dirty="0" smtClean="0">
              <a:solidFill>
                <a:srgbClr val="FFFF00"/>
              </a:solidFill>
              <a:effectLst>
                <a:outerShdw blurRad="38100" dist="38100" dir="2700000" algn="tl">
                  <a:srgbClr val="000000">
                    <a:alpha val="43137"/>
                  </a:srgbClr>
                </a:outerShdw>
              </a:effectLst>
              <a:latin typeface="Century Schoolbook"/>
              <a:cs typeface="Century Schoolbook"/>
            </a:endParaRPr>
          </a:p>
          <a:p>
            <a:pPr algn="ctr">
              <a:buNone/>
            </a:pPr>
            <a:r>
              <a:rPr lang="en-US" b="1" i="1" dirty="0" smtClean="0">
                <a:solidFill>
                  <a:srgbClr val="FFFF00"/>
                </a:solidFill>
                <a:effectLst>
                  <a:outerShdw blurRad="38100" dist="38100" dir="2700000" algn="tl">
                    <a:srgbClr val="000000">
                      <a:alpha val="43137"/>
                    </a:srgbClr>
                  </a:outerShdw>
                </a:effectLst>
                <a:latin typeface="Century Schoolbook"/>
                <a:cs typeface="Century Schoolbook"/>
              </a:rPr>
              <a:t>Where do you see God working </a:t>
            </a:r>
          </a:p>
          <a:p>
            <a:pPr algn="ctr">
              <a:buNone/>
            </a:pPr>
            <a:r>
              <a:rPr lang="en-US" b="1" i="1" dirty="0" smtClean="0">
                <a:solidFill>
                  <a:srgbClr val="FFFF00"/>
                </a:solidFill>
                <a:effectLst>
                  <a:outerShdw blurRad="38100" dist="38100" dir="2700000" algn="tl">
                    <a:srgbClr val="000000">
                      <a:alpha val="43137"/>
                    </a:srgbClr>
                  </a:outerShdw>
                </a:effectLst>
                <a:latin typeface="Century Schoolbook"/>
                <a:cs typeface="Century Schoolbook"/>
              </a:rPr>
              <a:t>in this story?</a:t>
            </a:r>
          </a:p>
          <a:p>
            <a:pPr algn="ctr">
              <a:buNone/>
            </a:pPr>
            <a:endParaRPr lang="en-US" sz="2000" b="1" i="1" dirty="0" smtClean="0">
              <a:solidFill>
                <a:srgbClr val="FFFF00"/>
              </a:solidFill>
              <a:effectLst>
                <a:outerShdw blurRad="38100" dist="38100" dir="2700000" algn="tl">
                  <a:srgbClr val="000000">
                    <a:alpha val="43137"/>
                  </a:srgbClr>
                </a:outerShdw>
              </a:effectLst>
              <a:latin typeface="Century Schoolbook"/>
              <a:cs typeface="Century Schoolbook"/>
            </a:endParaRPr>
          </a:p>
          <a:p>
            <a:pPr algn="ctr">
              <a:buNone/>
            </a:pPr>
            <a:r>
              <a:rPr lang="en-US" b="1" i="1" dirty="0" smtClean="0">
                <a:solidFill>
                  <a:srgbClr val="FFFF00"/>
                </a:solidFill>
                <a:effectLst>
                  <a:outerShdw blurRad="38100" dist="38100" dir="2700000" algn="tl">
                    <a:srgbClr val="000000">
                      <a:alpha val="43137"/>
                    </a:srgbClr>
                  </a:outerShdw>
                </a:effectLst>
                <a:latin typeface="Century Schoolbook"/>
                <a:cs typeface="Century Schoolbook"/>
              </a:rPr>
              <a:t>What are your take home points?</a:t>
            </a:r>
            <a:endParaRPr lang="en-US" b="1" i="1" dirty="0">
              <a:solidFill>
                <a:srgbClr val="FFFF00"/>
              </a:solidFill>
              <a:effectLst>
                <a:outerShdw blurRad="38100" dist="38100" dir="2700000" algn="tl">
                  <a:srgbClr val="000000">
                    <a:alpha val="43137"/>
                  </a:srgbClr>
                </a:outerShdw>
              </a:effectLst>
              <a:latin typeface="Century Schoolbook"/>
              <a:cs typeface="Century Schoolbook"/>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thing they did </a:t>
            </a:r>
            <a:r>
              <a:rPr lang="en-US" b="1" i="1" dirty="0" smtClean="0"/>
              <a:t>not</a:t>
            </a:r>
            <a:r>
              <a:rPr lang="en-US" dirty="0" smtClean="0"/>
              <a:t> pray for:</a:t>
            </a:r>
            <a:endParaRPr lang="en-US" dirty="0"/>
          </a:p>
        </p:txBody>
      </p:sp>
      <p:sp>
        <p:nvSpPr>
          <p:cNvPr id="3" name="Content Placeholder 2"/>
          <p:cNvSpPr>
            <a:spLocks noGrp="1"/>
          </p:cNvSpPr>
          <p:nvPr>
            <p:ph idx="1"/>
          </p:nvPr>
        </p:nvSpPr>
        <p:spPr/>
        <p:txBody>
          <a:bodyPr>
            <a:normAutofit/>
          </a:bodyPr>
          <a:lstStyle/>
          <a:p>
            <a:pPr algn="ctr">
              <a:buNone/>
            </a:pPr>
            <a:endParaRPr lang="en-US" sz="50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thing they did </a:t>
            </a:r>
            <a:r>
              <a:rPr lang="en-US" b="1" i="1" dirty="0" smtClean="0"/>
              <a:t>not </a:t>
            </a:r>
            <a:r>
              <a:rPr lang="en-US" dirty="0" smtClean="0"/>
              <a:t>pray for:</a:t>
            </a:r>
            <a:endParaRPr lang="en-US" dirty="0"/>
          </a:p>
        </p:txBody>
      </p:sp>
      <p:sp>
        <p:nvSpPr>
          <p:cNvPr id="3" name="Content Placeholder 2"/>
          <p:cNvSpPr>
            <a:spLocks noGrp="1"/>
          </p:cNvSpPr>
          <p:nvPr>
            <p:ph idx="1"/>
          </p:nvPr>
        </p:nvSpPr>
        <p:spPr/>
        <p:txBody>
          <a:bodyPr>
            <a:normAutofit/>
          </a:bodyPr>
          <a:lstStyle/>
          <a:p>
            <a:pPr algn="ctr">
              <a:buNone/>
            </a:pPr>
            <a:endParaRPr lang="en-US" sz="3000" dirty="0" smtClean="0"/>
          </a:p>
          <a:p>
            <a:pPr algn="ctr">
              <a:buNone/>
            </a:pPr>
            <a:r>
              <a:rPr lang="en-US" sz="4600" b="1" i="1" dirty="0" smtClean="0">
                <a:solidFill>
                  <a:srgbClr val="FFFF00"/>
                </a:solidFill>
                <a:effectLst>
                  <a:outerShdw blurRad="38100" dist="38100" dir="2700000" algn="tl">
                    <a:srgbClr val="000000">
                      <a:alpha val="43137"/>
                    </a:srgbClr>
                  </a:outerShdw>
                </a:effectLst>
                <a:latin typeface="Calisto MT"/>
                <a:cs typeface="Calisto MT"/>
              </a:rPr>
              <a:t>The Kingdom </a:t>
            </a:r>
          </a:p>
          <a:p>
            <a:pPr algn="ctr">
              <a:buNone/>
            </a:pPr>
            <a:r>
              <a:rPr lang="en-US" sz="4600" b="1" i="1" dirty="0" smtClean="0">
                <a:solidFill>
                  <a:srgbClr val="FFFF00"/>
                </a:solidFill>
                <a:effectLst>
                  <a:outerShdw blurRad="38100" dist="38100" dir="2700000" algn="tl">
                    <a:srgbClr val="000000">
                      <a:alpha val="43137"/>
                    </a:srgbClr>
                  </a:outerShdw>
                </a:effectLst>
                <a:latin typeface="Calisto MT"/>
                <a:cs typeface="Calisto MT"/>
              </a:rPr>
              <a:t>to be restored </a:t>
            </a:r>
          </a:p>
          <a:p>
            <a:pPr algn="ctr">
              <a:buNone/>
            </a:pPr>
            <a:r>
              <a:rPr lang="en-US" sz="4600" b="1" i="1" dirty="0" smtClean="0">
                <a:solidFill>
                  <a:srgbClr val="FFFF00"/>
                </a:solidFill>
                <a:effectLst>
                  <a:outerShdw blurRad="38100" dist="38100" dir="2700000" algn="tl">
                    <a:srgbClr val="000000">
                      <a:alpha val="43137"/>
                    </a:srgbClr>
                  </a:outerShdw>
                </a:effectLst>
                <a:latin typeface="Calisto MT"/>
                <a:cs typeface="Calisto MT"/>
              </a:rPr>
              <a:t>to Israel (1:6)!</a:t>
            </a:r>
          </a:p>
          <a:p>
            <a:pPr algn="ctr">
              <a:buNone/>
            </a:pPr>
            <a:endParaRPr lang="en-US" sz="2400" b="1" i="1" dirty="0" smtClean="0">
              <a:latin typeface="Bookman Old Style"/>
              <a:cs typeface="Bookman Old Style"/>
            </a:endParaRPr>
          </a:p>
          <a:p>
            <a:pPr algn="ctr">
              <a:buNone/>
            </a:pPr>
            <a:r>
              <a:rPr lang="en-US" sz="2400" b="1" i="1" dirty="0" smtClean="0">
                <a:latin typeface="Bookman Old Style"/>
                <a:cs typeface="Bookman Old Style"/>
              </a:rPr>
              <a:t>[They’re</a:t>
            </a:r>
            <a:r>
              <a:rPr lang="en-US" sz="2400" b="1" i="1" dirty="0" smtClean="0">
                <a:latin typeface="Bookman Old Style"/>
                <a:cs typeface="Bookman Old Style"/>
              </a:rPr>
              <a:t> finally getting </a:t>
            </a:r>
            <a:r>
              <a:rPr lang="en-US" sz="2400" b="1" i="1" dirty="0" smtClean="0">
                <a:latin typeface="Bookman Old Style"/>
                <a:cs typeface="Bookman Old Style"/>
              </a:rPr>
              <a:t>it!]</a:t>
            </a:r>
            <a:endParaRPr lang="en-US" sz="2400" b="1" i="1" dirty="0">
              <a:latin typeface="Bookman Old Style"/>
              <a:cs typeface="Bookman Old Style"/>
            </a:endParaRPr>
          </a:p>
        </p:txBody>
      </p:sp>
      <p:pic>
        <p:nvPicPr>
          <p:cNvPr id="5" name="Picture 4"/>
          <p:cNvPicPr>
            <a:picLocks noChangeAspect="1"/>
          </p:cNvPicPr>
          <p:nvPr/>
        </p:nvPicPr>
        <p:blipFill>
          <a:blip r:embed="rId2"/>
          <a:srcRect l="26421" r="38482"/>
          <a:stretch>
            <a:fillRect/>
          </a:stretch>
        </p:blipFill>
        <p:spPr>
          <a:xfrm>
            <a:off x="6848172" y="4393798"/>
            <a:ext cx="1225752" cy="232410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Acts 4:32-35</a:t>
            </a:r>
            <a:endParaRPr lang="en-US" dirty="0"/>
          </a:p>
        </p:txBody>
      </p:sp>
      <p:sp>
        <p:nvSpPr>
          <p:cNvPr id="3" name="Content Placeholder 2"/>
          <p:cNvSpPr>
            <a:spLocks noGrp="1"/>
          </p:cNvSpPr>
          <p:nvPr>
            <p:ph idx="1"/>
          </p:nvPr>
        </p:nvSpPr>
        <p:spPr/>
        <p:txBody>
          <a:bodyPr>
            <a:normAutofit fontScale="92500" lnSpcReduction="20000"/>
          </a:bodyPr>
          <a:lstStyle/>
          <a:p>
            <a:pPr algn="ctr">
              <a:buNone/>
            </a:pPr>
            <a:r>
              <a:rPr lang="en-US" dirty="0" smtClean="0"/>
              <a:t>Now the multitude of those who believed were of one heart and one soul; neither did anyone say that any of the things he possessed was his own, but they had all things in common. And with great power the apostles gave witness to the resurrection of the Lord Jesus. And great grace was upon them all. Nor was there anyone among them who lacked; for all who were possessors of lands or houses sold them, and brought the proceeds of the things that were sold, and laid them at the apostles’ feet; and they distributed to each as anyone had need.</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637</TotalTime>
  <Words>3958</Words>
  <Application>Microsoft Macintosh PowerPoint</Application>
  <PresentationFormat>On-screen Show (4:3)</PresentationFormat>
  <Paragraphs>416</Paragraphs>
  <Slides>61</Slides>
  <Notes>0</Notes>
  <HiddenSlides>0</HiddenSlides>
  <MMClips>0</MMClips>
  <ScaleCrop>false</ScaleCrop>
  <HeadingPairs>
    <vt:vector size="4" baseType="variant">
      <vt:variant>
        <vt:lpstr>Design Template</vt:lpstr>
      </vt:variant>
      <vt:variant>
        <vt:i4>1</vt:i4>
      </vt:variant>
      <vt:variant>
        <vt:lpstr>Slide Titles</vt:lpstr>
      </vt:variant>
      <vt:variant>
        <vt:i4>61</vt:i4>
      </vt:variant>
    </vt:vector>
  </HeadingPairs>
  <TitlesOfParts>
    <vt:vector size="62" baseType="lpstr">
      <vt:lpstr>Office Theme</vt:lpstr>
      <vt:lpstr>The Kingdom of God:   Sin Steps In</vt:lpstr>
      <vt:lpstr>The Kingdom in Installments</vt:lpstr>
      <vt:lpstr>The Kingdom in Installments</vt:lpstr>
      <vt:lpstr>The Kingdom in Installments</vt:lpstr>
      <vt:lpstr>“Back at the ranch…” (Acts 4:29-31)</vt:lpstr>
      <vt:lpstr>What they’re praying for</vt:lpstr>
      <vt:lpstr>One thing they did not pray for:</vt:lpstr>
      <vt:lpstr>One thing they did not pray for:</vt:lpstr>
      <vt:lpstr>Acts 4:32-35</vt:lpstr>
      <vt:lpstr>Acts 4:33</vt:lpstr>
      <vt:lpstr>Acts 4:33</vt:lpstr>
      <vt:lpstr>Acts 4:33</vt:lpstr>
      <vt:lpstr>Acts 4:33</vt:lpstr>
      <vt:lpstr>Acts 4:33</vt:lpstr>
      <vt:lpstr>Acts 4:33</vt:lpstr>
      <vt:lpstr>Acts 4:32, 34-35</vt:lpstr>
      <vt:lpstr>Acts 4:32, 34-35</vt:lpstr>
      <vt:lpstr>“Communism” from Dictionary.com</vt:lpstr>
      <vt:lpstr>Let’s Ask</vt:lpstr>
      <vt:lpstr>Let’s Ask</vt:lpstr>
      <vt:lpstr>Let’s Ask</vt:lpstr>
      <vt:lpstr>Let’s Ask</vt:lpstr>
      <vt:lpstr>Let’s Ask</vt:lpstr>
      <vt:lpstr>Acts 4:32, 34-35</vt:lpstr>
      <vt:lpstr>Observe</vt:lpstr>
      <vt:lpstr>Acts 4:36-37</vt:lpstr>
      <vt:lpstr>Barnabas</vt:lpstr>
      <vt:lpstr>Acts 5:1-2</vt:lpstr>
      <vt:lpstr>Ananias and Sapphira</vt:lpstr>
      <vt:lpstr>Ananias and Sapphira</vt:lpstr>
      <vt:lpstr>Acts 5:3-4</vt:lpstr>
      <vt:lpstr>Not Communism!</vt:lpstr>
      <vt:lpstr>Compare</vt:lpstr>
      <vt:lpstr>Analyzing Sin Stepping In</vt:lpstr>
      <vt:lpstr>The downward progression</vt:lpstr>
      <vt:lpstr>The downward progression</vt:lpstr>
      <vt:lpstr>The downward progression</vt:lpstr>
      <vt:lpstr>The downward progression</vt:lpstr>
      <vt:lpstr>Ironic!!</vt:lpstr>
      <vt:lpstr>Ironic!!</vt:lpstr>
      <vt:lpstr>Acts 5:3-4</vt:lpstr>
      <vt:lpstr>Who did Ananias lie to?</vt:lpstr>
      <vt:lpstr>Who did Ananias lie to?</vt:lpstr>
      <vt:lpstr>Who did Ananias lie to?</vt:lpstr>
      <vt:lpstr>Acts 5:3-4</vt:lpstr>
      <vt:lpstr>How did Peter know it was Satan?</vt:lpstr>
      <vt:lpstr>How did Peter know it was Satan?</vt:lpstr>
      <vt:lpstr>Can Satan access our hearts?</vt:lpstr>
      <vt:lpstr>Acts 5:5-6</vt:lpstr>
      <vt:lpstr>Acts 5:5-6</vt:lpstr>
      <vt:lpstr>1 Corinthians 3:17</vt:lpstr>
      <vt:lpstr>Acts 5:7-8</vt:lpstr>
      <vt:lpstr>Acts 5:7-8</vt:lpstr>
      <vt:lpstr>Acts 5:9-11</vt:lpstr>
      <vt:lpstr>Slide 55</vt:lpstr>
      <vt:lpstr>Acts 5:12-14</vt:lpstr>
      <vt:lpstr>Acts 5:15-16</vt:lpstr>
      <vt:lpstr>Compare</vt:lpstr>
      <vt:lpstr>John 14:12</vt:lpstr>
      <vt:lpstr>Slide 60</vt:lpstr>
      <vt:lpstr>Slide 61</vt:lpstr>
    </vt:vector>
  </TitlesOfParts>
  <Company>Interface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Bill Perry</dc:creator>
  <cp:lastModifiedBy>Bill Perry</cp:lastModifiedBy>
  <cp:revision>53</cp:revision>
  <dcterms:created xsi:type="dcterms:W3CDTF">2016-11-07T19:59:46Z</dcterms:created>
  <dcterms:modified xsi:type="dcterms:W3CDTF">2016-11-07T23:05:25Z</dcterms:modified>
</cp:coreProperties>
</file>