
<file path=[Content_Types].xml><?xml version="1.0" encoding="utf-8"?>
<Types xmlns="http://schemas.openxmlformats.org/package/2006/content-types">
  <Override PartName="/ppt/slides/slide41.xml" ContentType="application/vnd.openxmlformats-officedocument.presentationml.slide+xml"/>
  <Override PartName="/ppt/slideLayouts/slideLayout67.xml" ContentType="application/vnd.openxmlformats-officedocument.presentationml.slideLayout+xml"/>
  <Override PartName="/ppt/slideLayouts/slideLayout90.xml" ContentType="application/vnd.openxmlformats-officedocument.presentationml.slideLayout+xml"/>
  <Override PartName="/ppt/slideLayouts/slideLayout105.xml" ContentType="application/vnd.openxmlformats-officedocument.presentationml.slideLayout+xml"/>
  <Override PartName="/ppt/slides/slide50.xml" ContentType="application/vnd.openxmlformats-officedocument.presentationml.slide+xml"/>
  <Override PartName="/ppt/slides/slide18.xml" ContentType="application/vnd.openxmlformats-officedocument.presentationml.slide+xml"/>
  <Override PartName="/ppt/slideLayouts/slideLayout77.xml" ContentType="application/vnd.openxmlformats-officedocument.presentationml.slideLayout+xml"/>
  <Override PartName="/ppt/slides/slide60.xml" ContentType="application/vnd.openxmlformats-officedocument.presentationml.slide+xml"/>
  <Override PartName="/ppt/slides/slide28.xml" ContentType="application/vnd.openxmlformats-officedocument.presentationml.slide+xml"/>
  <Override PartName="/ppt/slideLayouts/slideLayout87.xml" ContentType="application/vnd.openxmlformats-officedocument.presentationml.slideLayout+xml"/>
  <Override PartName="/ppt/slides/slide37.xml" ContentType="application/vnd.openxmlformats-officedocument.presentationml.slide+xml"/>
  <Override PartName="/ppt/slides/slide9.xml" ContentType="application/vnd.openxmlformats-officedocument.presentationml.slide+xml"/>
  <Override PartName="/ppt/slideLayouts/slideLayout96.xml" ContentType="application/vnd.openxmlformats-officedocument.presentationml.slideLayout+xml"/>
  <Override PartName="/ppt/slideMasters/slideMaster7.xml" ContentType="application/vnd.openxmlformats-officedocument.presentationml.slideMaster+xml"/>
  <Override PartName="/ppt/slides/slide47.xml" ContentType="application/vnd.openxmlformats-officedocument.presentationml.slide+xml"/>
  <Override PartName="/ppt/slides/slide56.xml" ContentType="application/vnd.openxmlformats-officedocument.presentationml.slide+xml"/>
  <Override PartName="/ppt/slideLayouts/slideLayout15.xml" ContentType="application/vnd.openxmlformats-officedocument.presentationml.slideLayout+xml"/>
  <Override PartName="/ppt/theme/theme1.xml" ContentType="application/vnd.openxmlformats-officedocument.theme+xml"/>
  <Override PartName="/ppt/slideLayouts/slideLayout24.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Default Extension="jpeg" ContentType="image/jpeg"/>
  <Override PartName="/ppt/slideLayouts/slideLayout63.xml" ContentType="application/vnd.openxmlformats-officedocument.presentationml.slideLayout+xml"/>
  <Override PartName="/ppt/slideLayouts/slideLayout100.xml" ContentType="application/vnd.openxmlformats-officedocument.presentationml.slideLayout+xml"/>
  <Override PartName="/ppt/slides/slide13.xml" ContentType="application/vnd.openxmlformats-officedocument.presentationml.slide+xml"/>
  <Override PartName="/ppt/slideLayouts/slideLayout72.xml" ContentType="application/vnd.openxmlformats-officedocument.presentationml.slideLayout+xml"/>
  <Override PartName="/ppt/slideLayouts/slideLayout110.xml" ContentType="application/vnd.openxmlformats-officedocument.presentationml.slideLayout+xml"/>
  <Override PartName="/ppt/slides/slide23.xml" ContentType="application/vnd.openxmlformats-officedocument.presentationml.slide+xml"/>
  <Override PartName="/ppt/slideLayouts/slideLayout49.xml" ContentType="application/vnd.openxmlformats-officedocument.presentationml.slideLayout+xml"/>
  <Override PartName="/ppt/slideLayouts/slideLayout82.xml" ContentType="application/vnd.openxmlformats-officedocument.presentationml.slideLayout+xml"/>
  <Override PartName="/ppt/slides/slide32.xml" ContentType="application/vnd.openxmlformats-officedocument.presentationml.slide+xml"/>
  <Override PartName="/ppt/slides/slide4.xml" ContentType="application/vnd.openxmlformats-officedocument.presentationml.slide+xml"/>
  <Override PartName="/ppt/slideLayouts/slideLayout59.xml" ContentType="application/vnd.openxmlformats-officedocument.presentationml.slideLayout+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slideLayouts/slideLayout68.xml" ContentType="application/vnd.openxmlformats-officedocument.presentationml.slideLayout+xml"/>
  <Override PartName="/ppt/slideLayouts/slideLayout91.xml" ContentType="application/vnd.openxmlformats-officedocument.presentationml.slideLayout+xml"/>
  <Override PartName="/ppt/slideLayouts/slideLayout106.xml" ContentType="application/vnd.openxmlformats-officedocument.presentationml.slideLayout+xml"/>
  <Override PartName="/ppt/slides/slide51.xml" ContentType="application/vnd.openxmlformats-officedocument.presentationml.slide+xml"/>
  <Override PartName="/ppt/slides/slide19.xml" ContentType="application/vnd.openxmlformats-officedocument.presentationml.slide+xml"/>
  <Override PartName="/ppt/slideLayouts/slideLayout78.xml" ContentType="application/vnd.openxmlformats-officedocument.presentationml.slideLayout+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slideLayouts/slideLayout88.xml" ContentType="application/vnd.openxmlformats-officedocument.presentationml.slideLayout+xml"/>
  <Override PartName="/ppt/slides/slide38.xml" ContentType="application/vnd.openxmlformats-officedocument.presentationml.slide+xml"/>
  <Override PartName="/ppt/slideLayouts/slideLayout97.xml" ContentType="application/vnd.openxmlformats-officedocument.presentationml.slideLayout+xml"/>
  <Override PartName="/ppt/slideMasters/slideMaster8.xml" ContentType="application/vnd.openxmlformats-officedocument.presentationml.slideMaster+xml"/>
  <Override PartName="/ppt/slides/slide48.xml" ContentType="application/vnd.openxmlformats-officedocument.presentationml.slide+xml"/>
  <Override PartName="/ppt/slides/slide57.xml" ContentType="application/vnd.openxmlformats-officedocument.presentationml.slide+xml"/>
  <Override PartName="/ppt/slideLayouts/slideLayout16.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64.xml" ContentType="application/vnd.openxmlformats-officedocument.presentationml.slideLayout+xml"/>
  <Override PartName="/ppt/slides/slide14.xml" ContentType="application/vnd.openxmlformats-officedocument.presentationml.slide+xml"/>
  <Override PartName="/ppt/slideLayouts/slideLayout73.xml" ContentType="application/vnd.openxmlformats-officedocument.presentationml.slideLayout+xml"/>
  <Override PartName="/ppt/slides/slide24.xml" ContentType="application/vnd.openxmlformats-officedocument.presentationml.slide+xml"/>
  <Default Extension="bin" ContentType="application/vnd.openxmlformats-officedocument.presentationml.printerSettings"/>
  <Override PartName="/ppt/slideLayouts/slideLayout83.xml" ContentType="application/vnd.openxmlformats-officedocument.presentationml.slideLayout+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slides/slide43.xml" ContentType="application/vnd.openxmlformats-officedocument.presentationml.slide+xml"/>
  <Override PartName="/ppt/slideLayouts/slideLayout69.xml" ContentType="application/vnd.openxmlformats-officedocument.presentationml.slideLayout+xml"/>
  <Override PartName="/ppt/tableStyles.xml" ContentType="application/vnd.openxmlformats-officedocument.presentationml.tableStyles+xml"/>
  <Override PartName="/ppt/slideLayouts/slideLayout92.xml" ContentType="application/vnd.openxmlformats-officedocument.presentationml.slideLayout+xml"/>
  <Override PartName="/ppt/slides/slide52.xml" ContentType="application/vnd.openxmlformats-officedocument.presentationml.slide+xml"/>
  <Override PartName="/ppt/slideLayouts/slideLayout107.xml" ContentType="application/vnd.openxmlformats-officedocument.presentationml.slideLayout+xml"/>
  <Override PartName="/ppt/slideLayouts/slideLayout79.xml" ContentType="application/vnd.openxmlformats-officedocument.presentationml.slideLayout+xml"/>
  <Override PartName="/ppt/slideLayouts/slideLayout11.xml" ContentType="application/vnd.openxmlformats-officedocument.presentationml.slideLayout+xml"/>
  <Override PartName="/ppt/slides/slide62.xml" ContentType="application/vnd.openxmlformats-officedocument.presentationml.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slideLayouts/slideLayout98.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ppt/slides/slide49.xml" ContentType="application/vnd.openxmlformats-officedocument.presentationml.slide+xml"/>
  <Override PartName="/ppt/slides/slide58.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s/slide15.xml" ContentType="application/vnd.openxmlformats-officedocument.presentationml.slide+xml"/>
  <Override PartName="/ppt/slideLayouts/slideLayout74.xml" ContentType="application/vnd.openxmlformats-officedocument.presentationml.slideLayout+xml"/>
  <Override PartName="/ppt/slides/slide25.xml" ContentType="application/vnd.openxmlformats-officedocument.presentationml.slide+xml"/>
  <Override PartName="/ppt/slideLayouts/slideLayout84.xml" ContentType="application/vnd.openxmlformats-officedocument.presentationml.slideLayout+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s/slide44.xml" ContentType="application/vnd.openxmlformats-officedocument.presentationml.slide+xml"/>
  <Override PartName="/ppt/slideLayouts/slideLayout93.xml" ContentType="application/vnd.openxmlformats-officedocument.presentationml.slideLayout+xml"/>
  <Override PartName="/ppt/slideLayouts/slideLayout108.xml" ContentType="application/vnd.openxmlformats-officedocument.presentationml.slideLayout+xml"/>
  <Override PartName="/ppt/slides/slide53.xml" ContentType="application/vnd.openxmlformats-officedocument.presentationml.slide+xml"/>
  <Override PartName="/ppt/slideLayouts/slideLayout12.xml" ContentType="application/vnd.openxmlformats-officedocument.presentationml.slideLayout+xml"/>
  <Override PartName="/ppt/slideLayouts/slideLayout89.xml" ContentType="application/vnd.openxmlformats-officedocument.presentationml.slideLayout+xml"/>
  <Override PartName="/ppt/slideLayouts/slideLayout21.xml" ContentType="application/vnd.openxmlformats-officedocument.presentationml.slideLayout+xml"/>
  <Override PartName="/ppt/slideLayouts/slideLayout99.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59.xml" ContentType="application/vnd.openxmlformats-officedocument.presentationml.slide+xml"/>
  <Override PartName="/ppt/slideLayouts/slideLayout50.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27.xml" ContentType="application/vnd.openxmlformats-officedocument.presentationml.slideLayout+xml"/>
  <Override PartName="/ppt/slides/slide10.xml" ContentType="application/vnd.openxmlformats-officedocument.presentationml.slide+xml"/>
  <Override PartName="/ppt/slideLayouts/slideLayout37.xml" ContentType="application/vnd.openxmlformats-officedocument.presentationml.slideLayout+xml"/>
  <Override PartName="/ppt/slides/slide20.xml" ContentType="application/vnd.openxmlformats-officedocument.presentationml.slide+xml"/>
  <Override PartName="/ppt/slideLayouts/slideLayout46.xml" ContentType="application/vnd.openxmlformats-officedocument.presentationml.slideLayout+xml"/>
  <Override PartName="/ppt/slideMasters/slideMaster10.xml" ContentType="application/vnd.openxmlformats-officedocument.presentationml.slideMaster+xml"/>
  <Override PartName="/ppt/slides/slide1.xml" ContentType="application/vnd.openxmlformats-officedocument.presentationml.slide+xml"/>
  <Override PartName="/ppt/slideLayouts/slideLayout56.xml" ContentType="application/vnd.openxmlformats-officedocument.presentationml.slideLayout+xml"/>
  <Override PartName="/ppt/slideLayouts/slideLayout2.xml" ContentType="application/vnd.openxmlformats-officedocument.presentationml.slideLayout+xml"/>
  <Override PartName="/ppt/slideLayouts/slideLayout103.xml" ContentType="application/vnd.openxmlformats-officedocument.presentationml.slideLayout+xml"/>
  <Override PartName="/ppt/slideLayouts/slideLayout65.xml" ContentType="application/vnd.openxmlformats-officedocument.presentationml.slideLayout+xml"/>
  <Override PartName="/ppt/slides/slide16.xml" ContentType="application/vnd.openxmlformats-officedocument.presentationml.slide+xml"/>
  <Override PartName="/ppt/slideLayouts/slideLayout75.xml" ContentType="application/vnd.openxmlformats-officedocument.presentationml.slideLayout+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slideLayouts/slideLayout85.xml" ContentType="application/vnd.openxmlformats-officedocument.presentationml.slideLayout+xml"/>
  <Override PartName="/ppt/slides/slide35.xml" ContentType="application/vnd.openxmlformats-officedocument.presentationml.slide+xml"/>
  <Override PartName="/ppt/slides/slide7.xml" ContentType="application/vnd.openxmlformats-officedocument.presentationml.slide+xml"/>
  <Override PartName="/ppt/slideLayouts/slideLayout94.xml" ContentType="application/vnd.openxmlformats-officedocument.presentationml.slideLayout+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s/slide45.xml" ContentType="application/vnd.openxmlformats-officedocument.presentationml.slide+xml"/>
  <Override PartName="/ppt/slideLayouts/slideLayout109.xml" ContentType="application/vnd.openxmlformats-officedocument.presentationml.slideLayout+xml"/>
  <Override PartName="/ppt/slides/slide54.xml" ContentType="application/vnd.openxmlformats-officedocument.presentationml.slide+xml"/>
  <Override PartName="/ppt/slideLayouts/slideLayout13.xml" ContentType="application/vnd.openxmlformats-officedocument.presentationml.slideLayout+xml"/>
  <Override PartName="/ppt/presProps.xml" ContentType="application/vnd.openxmlformats-officedocument.presentationml.presProps+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1.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61.xml" ContentType="application/vnd.openxmlformats-officedocument.presentationml.slideLayout+xml"/>
  <Override PartName="/ppt/slides/slide11.xml" ContentType="application/vnd.openxmlformats-officedocument.presentationml.slide+xml"/>
  <Override PartName="/ppt/slideLayouts/slideLayout70.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s/slide21.xml" ContentType="application/vnd.openxmlformats-officedocument.presentationml.slide+xml"/>
  <Override PartName="/ppt/slideLayouts/slideLayout47.xml" ContentType="application/vnd.openxmlformats-officedocument.presentationml.slideLayout+xml"/>
  <Override PartName="/ppt/slideLayouts/slideLayout80.xml" ContentType="application/vnd.openxmlformats-officedocument.presentationml.slideLayout+xml"/>
  <Override PartName="/ppt/slides/slide30.xml" ContentType="application/vnd.openxmlformats-officedocument.presentationml.slide+xml"/>
  <Override PartName="/ppt/slides/slide2.xml" ContentType="application/vnd.openxmlformats-officedocument.presentationml.slide+xml"/>
  <Override PartName="/ppt/slideLayouts/slideLayout57.xml" ContentType="application/vnd.openxmlformats-officedocument.presentationml.slideLayout+xml"/>
  <Override PartName="/ppt/slideLayouts/slideLayout3.xml" ContentType="application/vnd.openxmlformats-officedocument.presentationml.slideLayout+xml"/>
  <Override PartName="/ppt/slides/slide40.xml" ContentType="application/vnd.openxmlformats-officedocument.presentationml.slide+xml"/>
  <Override PartName="/ppt/slideLayouts/slideLayout66.xml" ContentType="application/vnd.openxmlformats-officedocument.presentationml.slideLayout+xml"/>
  <Override PartName="/ppt/slideLayouts/slideLayout104.xml" ContentType="application/vnd.openxmlformats-officedocument.presentationml.slideLayout+xml"/>
  <Override PartName="/ppt/slides/slide17.xml" ContentType="application/vnd.openxmlformats-officedocument.presentationml.slide+xml"/>
  <Override PartName="/ppt/slideLayouts/slideLayout76.xml" ContentType="application/vnd.openxmlformats-officedocument.presentationml.slideLayout+xml"/>
  <Override PartName="/ppt/slides/slide27.xml" ContentType="application/vnd.openxmlformats-officedocument.presentationml.slide+xml"/>
  <Override PartName="/ppt/slideLayouts/slideLayout86.xml" ContentType="application/vnd.openxmlformats-officedocument.presentationml.slideLayout+xml"/>
  <Override PartName="/ppt/slides/slide36.xml" ContentType="application/vnd.openxmlformats-officedocument.presentationml.slide+xml"/>
  <Override PartName="/ppt/slides/slide8.xml" ContentType="application/vnd.openxmlformats-officedocument.presentationml.slide+xml"/>
  <Override PartName="/ppt/slideLayouts/slideLayout95.xml" ContentType="application/vnd.openxmlformats-officedocument.presentationml.slideLayout+xml"/>
  <Override PartName="/ppt/slideLayouts/slideLayout9.xml" ContentType="application/vnd.openxmlformats-officedocument.presentationml.slideLayout+xml"/>
  <Override PartName="/ppt/slideMasters/slideMaster6.xml" ContentType="application/vnd.openxmlformats-officedocument.presentationml.slideMaster+xml"/>
  <Override PartName="/ppt/slides/slide46.xml" ContentType="application/vnd.openxmlformats-officedocument.presentationml.slide+xml"/>
  <Override PartName="/ppt/slides/slide55.xml" ContentType="application/vnd.openxmlformats-officedocument.presentationml.sl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s/slide12.xml" ContentType="application/vnd.openxmlformats-officedocument.presentationml.slide+xml"/>
  <Override PartName="/ppt/slideLayouts/slideLayout71.xml" ContentType="application/vnd.openxmlformats-officedocument.presentationml.slideLayout+xml"/>
  <Override PartName="/ppt/slideLayouts/slideLayout39.xml" ContentType="application/vnd.openxmlformats-officedocument.presentationml.slideLayout+xml"/>
  <Override PartName="/ppt/slides/slide22.xml" ContentType="application/vnd.openxmlformats-officedocument.presentationml.slide+xml"/>
  <Override PartName="/ppt/slideLayouts/slideLayout48.xml" ContentType="application/vnd.openxmlformats-officedocument.presentationml.slideLayout+xml"/>
  <Override PartName="/ppt/slideLayouts/slideLayout81.xml" ContentType="application/vnd.openxmlformats-officedocument.presentationml.slideLayout+xml"/>
  <Override PartName="/ppt/slides/slide31.xml" ContentType="application/vnd.openxmlformats-officedocument.presentationml.slide+xml"/>
  <Override PartName="/ppt/slides/slide3.xml" ContentType="application/vnd.openxmlformats-officedocument.presentationml.slide+xml"/>
  <Override PartName="/ppt/slideLayouts/slideLayout58.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0" r:id="rId7"/>
    <p:sldMasterId id="2147483744" r:id="rId8"/>
    <p:sldMasterId id="2147483756" r:id="rId9"/>
    <p:sldMasterId id="2147483768" r:id="rId10"/>
  </p:sldMasterIdLst>
  <p:sldIdLst>
    <p:sldId id="256" r:id="rId11"/>
    <p:sldId id="257" r:id="rId12"/>
    <p:sldId id="258" r:id="rId13"/>
    <p:sldId id="259" r:id="rId14"/>
    <p:sldId id="261" r:id="rId15"/>
    <p:sldId id="320" r:id="rId16"/>
    <p:sldId id="262" r:id="rId17"/>
    <p:sldId id="318" r:id="rId18"/>
    <p:sldId id="271" r:id="rId19"/>
    <p:sldId id="272" r:id="rId20"/>
    <p:sldId id="324" r:id="rId21"/>
    <p:sldId id="312" r:id="rId22"/>
    <p:sldId id="319" r:id="rId23"/>
    <p:sldId id="263" r:id="rId24"/>
    <p:sldId id="265" r:id="rId25"/>
    <p:sldId id="313" r:id="rId26"/>
    <p:sldId id="314" r:id="rId27"/>
    <p:sldId id="309" r:id="rId28"/>
    <p:sldId id="268" r:id="rId29"/>
    <p:sldId id="269" r:id="rId30"/>
    <p:sldId id="325" r:id="rId31"/>
    <p:sldId id="270" r:id="rId32"/>
    <p:sldId id="310" r:id="rId33"/>
    <p:sldId id="326" r:id="rId34"/>
    <p:sldId id="311" r:id="rId35"/>
    <p:sldId id="273" r:id="rId36"/>
    <p:sldId id="274" r:id="rId37"/>
    <p:sldId id="275" r:id="rId38"/>
    <p:sldId id="276" r:id="rId39"/>
    <p:sldId id="277" r:id="rId40"/>
    <p:sldId id="278" r:id="rId41"/>
    <p:sldId id="279" r:id="rId42"/>
    <p:sldId id="307" r:id="rId43"/>
    <p:sldId id="280" r:id="rId44"/>
    <p:sldId id="281" r:id="rId45"/>
    <p:sldId id="283" r:id="rId46"/>
    <p:sldId id="284" r:id="rId47"/>
    <p:sldId id="285" r:id="rId48"/>
    <p:sldId id="315" r:id="rId49"/>
    <p:sldId id="316" r:id="rId50"/>
    <p:sldId id="287" r:id="rId51"/>
    <p:sldId id="289" r:id="rId52"/>
    <p:sldId id="290" r:id="rId53"/>
    <p:sldId id="291" r:id="rId54"/>
    <p:sldId id="293" r:id="rId55"/>
    <p:sldId id="294" r:id="rId56"/>
    <p:sldId id="295" r:id="rId57"/>
    <p:sldId id="296" r:id="rId58"/>
    <p:sldId id="317" r:id="rId59"/>
    <p:sldId id="297" r:id="rId60"/>
    <p:sldId id="305" r:id="rId61"/>
    <p:sldId id="321" r:id="rId62"/>
    <p:sldId id="299" r:id="rId63"/>
    <p:sldId id="300" r:id="rId64"/>
    <p:sldId id="323" r:id="rId65"/>
    <p:sldId id="322" r:id="rId66"/>
    <p:sldId id="301" r:id="rId67"/>
    <p:sldId id="302" r:id="rId68"/>
    <p:sldId id="303" r:id="rId69"/>
    <p:sldId id="304" r:id="rId70"/>
    <p:sldId id="306" r:id="rId71"/>
    <p:sldId id="308"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808" autoAdjust="0"/>
    <p:restoredTop sz="94660"/>
  </p:normalViewPr>
  <p:slideViewPr>
    <p:cSldViewPr snapToGrid="0" snapToObjects="1">
      <p:cViewPr>
        <p:scale>
          <a:sx n="107" d="100"/>
          <a:sy n="107" d="100"/>
        </p:scale>
        <p:origin x="-2480" y="-9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63" Type="http://schemas.openxmlformats.org/officeDocument/2006/relationships/slide" Target="slides/slide53.xml"/><Relationship Id="rId64" Type="http://schemas.openxmlformats.org/officeDocument/2006/relationships/slide" Target="slides/slide54.xml"/><Relationship Id="rId65" Type="http://schemas.openxmlformats.org/officeDocument/2006/relationships/slide" Target="slides/slide55.xml"/><Relationship Id="rId66" Type="http://schemas.openxmlformats.org/officeDocument/2006/relationships/slide" Target="slides/slide56.xml"/><Relationship Id="rId67" Type="http://schemas.openxmlformats.org/officeDocument/2006/relationships/slide" Target="slides/slide57.xml"/><Relationship Id="rId68" Type="http://schemas.openxmlformats.org/officeDocument/2006/relationships/slide" Target="slides/slide58.xml"/><Relationship Id="rId69" Type="http://schemas.openxmlformats.org/officeDocument/2006/relationships/slide" Target="slides/slide59.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slide" Target="slides/slide47.xml"/><Relationship Id="rId58" Type="http://schemas.openxmlformats.org/officeDocument/2006/relationships/slide" Target="slides/slide48.xml"/><Relationship Id="rId59" Type="http://schemas.openxmlformats.org/officeDocument/2006/relationships/slide" Target="slides/slide4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70" Type="http://schemas.openxmlformats.org/officeDocument/2006/relationships/slide" Target="slides/slide60.xml"/><Relationship Id="rId71" Type="http://schemas.openxmlformats.org/officeDocument/2006/relationships/slide" Target="slides/slide61.xml"/><Relationship Id="rId72" Type="http://schemas.openxmlformats.org/officeDocument/2006/relationships/slide" Target="slides/slide62.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73" Type="http://schemas.openxmlformats.org/officeDocument/2006/relationships/printerSettings" Target="printerSettings/printerSettings1.bin"/><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0.xml"/><Relationship Id="rId61" Type="http://schemas.openxmlformats.org/officeDocument/2006/relationships/slide" Target="slides/slide51.xml"/><Relationship Id="rId62" Type="http://schemas.openxmlformats.org/officeDocument/2006/relationships/slide" Target="slides/slide52.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5.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A95DD5C-779B-154A-9235-D5FD9B7A3798}" type="datetimeFigureOut">
              <a:rPr lang="en-US" smtClean="0"/>
              <a:pPr/>
              <a:t>11/1/16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FF53712F-2AE4-964E-AEDB-384F36CD5989}" type="slidenum">
              <a:rPr lang="en-US" smtClean="0"/>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A95DD5C-779B-154A-9235-D5FD9B7A3798}" type="datetimeFigureOut">
              <a:rPr lang="en-US" smtClean="0"/>
              <a:pPr/>
              <a:t>11/1/16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FF53712F-2AE4-964E-AEDB-384F36CD5989}" type="slidenum">
              <a:rPr lang="en-US" smtClean="0"/>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A95DD5C-779B-154A-9235-D5FD9B7A3798}" type="datetimeFigureOut">
              <a:rPr lang="en-US" smtClean="0"/>
              <a:pPr/>
              <a:t>11/1/16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FF53712F-2AE4-964E-AEDB-384F36CD598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A95DD5C-779B-154A-9235-D5FD9B7A3798}" type="datetimeFigureOut">
              <a:rPr lang="en-US" smtClean="0"/>
              <a:pPr/>
              <a:t>11/1/16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FF53712F-2AE4-964E-AEDB-384F36CD598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A95DD5C-779B-154A-9235-D5FD9B7A3798}" type="datetimeFigureOut">
              <a:rPr lang="en-US" smtClean="0"/>
              <a:pPr/>
              <a:t>11/1/16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95DD5C-779B-154A-9235-D5FD9B7A3798}" type="datetimeFigureOut">
              <a:rPr lang="en-US" smtClean="0"/>
              <a:pPr/>
              <a:t>11/1/16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A95DD5C-779B-154A-9235-D5FD9B7A3798}" type="datetimeFigureOut">
              <a:rPr lang="en-US" smtClean="0"/>
              <a:pPr/>
              <a:t>11/1/16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F53712F-2AE4-964E-AEDB-384F36CD598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0A95DD5C-779B-154A-9235-D5FD9B7A3798}" type="datetimeFigureOut">
              <a:rPr lang="en-US" smtClean="0"/>
              <a:pPr/>
              <a:t>11/1/16</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95DD5C-779B-154A-9235-D5FD9B7A3798}" type="datetimeFigureOut">
              <a:rPr lang="en-US" smtClean="0"/>
              <a:pPr/>
              <a:t>11/1/16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95DD5C-779B-154A-9235-D5FD9B7A3798}" type="datetimeFigureOut">
              <a:rPr lang="en-US" smtClean="0"/>
              <a:pPr/>
              <a:t>11/1/16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0A95DD5C-779B-154A-9235-D5FD9B7A3798}" type="datetimeFigureOut">
              <a:rPr lang="en-US" smtClean="0"/>
              <a:pPr/>
              <a:t>11/1/16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lstStyle>
          <a:p>
            <a:r>
              <a:rPr kumimoji="0" lang="en-US" smtClean="0"/>
              <a:t>Click icon to add picture</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95DD5C-779B-154A-9235-D5FD9B7A3798}" type="datetimeFigureOut">
              <a:rPr lang="en-US" smtClean="0"/>
              <a:pPr/>
              <a:t>11/1/16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53712F-2AE4-964E-AEDB-384F36CD598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95DD5C-779B-154A-9235-D5FD9B7A3798}" type="datetimeFigureOut">
              <a:rPr lang="en-US" smtClean="0"/>
              <a:pPr/>
              <a:t>11/1/16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5DD5C-779B-154A-9235-D5FD9B7A3798}" type="datetimeFigureOut">
              <a:rPr lang="en-US" smtClean="0"/>
              <a:pPr/>
              <a:t>11/1/16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0A95DD5C-779B-154A-9235-D5FD9B7A3798}" type="datetimeFigureOut">
              <a:rPr lang="en-US" smtClean="0"/>
              <a:pPr/>
              <a:t>11/1/16</a:t>
            </a:fld>
            <a:endParaRPr lang="en-US"/>
          </a:p>
        </p:txBody>
      </p:sp>
      <p:sp>
        <p:nvSpPr>
          <p:cNvPr id="17" name="Slide Number Placeholder 16"/>
          <p:cNvSpPr>
            <a:spLocks noGrp="1"/>
          </p:cNvSpPr>
          <p:nvPr>
            <p:ph type="sldNum" sz="quarter" idx="11"/>
          </p:nvPr>
        </p:nvSpPr>
        <p:spPr/>
        <p:txBody>
          <a:bodyPr/>
          <a:lstStyle/>
          <a:p>
            <a:fld id="{FF53712F-2AE4-964E-AEDB-384F36CD5989}" type="slidenum">
              <a:rPr lang="en-US" smtClean="0"/>
              <a:pPr/>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0A95DD5C-779B-154A-9235-D5FD9B7A3798}" type="datetimeFigureOut">
              <a:rPr lang="en-US" smtClean="0"/>
              <a:pPr/>
              <a:t>11/1/16</a:t>
            </a:fld>
            <a:endParaRPr lang="en-US"/>
          </a:p>
        </p:txBody>
      </p:sp>
      <p:sp>
        <p:nvSpPr>
          <p:cNvPr id="12" name="Slide Number Placeholder 11"/>
          <p:cNvSpPr>
            <a:spLocks noGrp="1"/>
          </p:cNvSpPr>
          <p:nvPr>
            <p:ph type="sldNum" sz="quarter" idx="15"/>
          </p:nvPr>
        </p:nvSpPr>
        <p:spPr/>
        <p:txBody>
          <a:bodyPr/>
          <a:lstStyle/>
          <a:p>
            <a:fld id="{FF53712F-2AE4-964E-AEDB-384F36CD5989}" type="slidenum">
              <a:rPr lang="en-US" smtClean="0"/>
              <a:pPr/>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0A95DD5C-779B-154A-9235-D5FD9B7A3798}" type="datetimeFigureOut">
              <a:rPr lang="en-US" smtClean="0"/>
              <a:pPr/>
              <a:t>11/1/16</a:t>
            </a:fld>
            <a:endParaRPr lang="en-US"/>
          </a:p>
        </p:txBody>
      </p:sp>
      <p:sp>
        <p:nvSpPr>
          <p:cNvPr id="14" name="Slide Number Placeholder 13"/>
          <p:cNvSpPr>
            <a:spLocks noGrp="1"/>
          </p:cNvSpPr>
          <p:nvPr>
            <p:ph type="sldNum" sz="quarter" idx="11"/>
          </p:nvPr>
        </p:nvSpPr>
        <p:spPr/>
        <p:txBody>
          <a:bodyPr/>
          <a:lstStyle/>
          <a:p>
            <a:fld id="{FF53712F-2AE4-964E-AEDB-384F36CD5989}"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0A95DD5C-779B-154A-9235-D5FD9B7A3798}" type="datetimeFigureOut">
              <a:rPr lang="en-US" smtClean="0"/>
              <a:pPr/>
              <a:t>11/1/16</a:t>
            </a:fld>
            <a:endParaRPr lang="en-US"/>
          </a:p>
        </p:txBody>
      </p:sp>
      <p:sp>
        <p:nvSpPr>
          <p:cNvPr id="12" name="Slide Number Placeholder 11"/>
          <p:cNvSpPr>
            <a:spLocks noGrp="1"/>
          </p:cNvSpPr>
          <p:nvPr>
            <p:ph type="sldNum" sz="quarter" idx="16"/>
          </p:nvPr>
        </p:nvSpPr>
        <p:spPr/>
        <p:txBody>
          <a:bodyPr/>
          <a:lstStyle/>
          <a:p>
            <a:fld id="{FF53712F-2AE4-964E-AEDB-384F36CD5989}" type="slidenum">
              <a:rPr lang="en-US" smtClean="0"/>
              <a:pPr/>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0A95DD5C-779B-154A-9235-D5FD9B7A3798}" type="datetimeFigureOut">
              <a:rPr lang="en-US" smtClean="0"/>
              <a:pPr/>
              <a:t>11/1/16</a:t>
            </a:fld>
            <a:endParaRPr lang="en-US"/>
          </a:p>
        </p:txBody>
      </p:sp>
      <p:sp>
        <p:nvSpPr>
          <p:cNvPr id="12" name="Slide Number Placeholder 11"/>
          <p:cNvSpPr>
            <a:spLocks noGrp="1"/>
          </p:cNvSpPr>
          <p:nvPr>
            <p:ph type="sldNum" sz="quarter" idx="17"/>
          </p:nvPr>
        </p:nvSpPr>
        <p:spPr/>
        <p:txBody>
          <a:bodyPr/>
          <a:lstStyle/>
          <a:p>
            <a:fld id="{FF53712F-2AE4-964E-AEDB-384F36CD5989}"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0A95DD5C-779B-154A-9235-D5FD9B7A3798}" type="datetimeFigureOut">
              <a:rPr lang="en-US" smtClean="0"/>
              <a:pPr/>
              <a:t>11/1/16</a:t>
            </a:fld>
            <a:endParaRPr lang="en-US"/>
          </a:p>
        </p:txBody>
      </p:sp>
      <p:sp>
        <p:nvSpPr>
          <p:cNvPr id="16" name="Slide Number Placeholder 15"/>
          <p:cNvSpPr>
            <a:spLocks noGrp="1"/>
          </p:cNvSpPr>
          <p:nvPr>
            <p:ph type="sldNum" sz="quarter" idx="11"/>
          </p:nvPr>
        </p:nvSpPr>
        <p:spPr/>
        <p:txBody>
          <a:bodyPr/>
          <a:lstStyle/>
          <a:p>
            <a:fld id="{FF53712F-2AE4-964E-AEDB-384F36CD598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A95DD5C-779B-154A-9235-D5FD9B7A3798}" type="datetimeFigureOut">
              <a:rPr lang="en-US" smtClean="0"/>
              <a:pPr/>
              <a:t>11/1/16</a:t>
            </a:fld>
            <a:endParaRPr lang="en-US"/>
          </a:p>
        </p:txBody>
      </p:sp>
      <p:sp>
        <p:nvSpPr>
          <p:cNvPr id="8" name="Slide Number Placeholder 7"/>
          <p:cNvSpPr>
            <a:spLocks noGrp="1"/>
          </p:cNvSpPr>
          <p:nvPr>
            <p:ph type="sldNum" sz="quarter" idx="11"/>
          </p:nvPr>
        </p:nvSpPr>
        <p:spPr/>
        <p:txBody>
          <a:bodyPr/>
          <a:lstStyle/>
          <a:p>
            <a:fld id="{FF53712F-2AE4-964E-AEDB-384F36CD598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0A95DD5C-779B-154A-9235-D5FD9B7A3798}" type="datetimeFigureOut">
              <a:rPr lang="en-US" smtClean="0"/>
              <a:pPr/>
              <a:t>11/1/16</a:t>
            </a:fld>
            <a:endParaRPr lang="en-US"/>
          </a:p>
        </p:txBody>
      </p:sp>
      <p:sp>
        <p:nvSpPr>
          <p:cNvPr id="19" name="Slide Number Placeholder 18"/>
          <p:cNvSpPr>
            <a:spLocks noGrp="1"/>
          </p:cNvSpPr>
          <p:nvPr>
            <p:ph type="sldNum" sz="quarter" idx="16"/>
          </p:nvPr>
        </p:nvSpPr>
        <p:spPr/>
        <p:txBody>
          <a:bodyPr/>
          <a:lstStyle/>
          <a:p>
            <a:fld id="{FF53712F-2AE4-964E-AEDB-384F36CD5989}" type="slidenum">
              <a:rPr lang="en-US" smtClean="0"/>
              <a:pPr/>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0A95DD5C-779B-154A-9235-D5FD9B7A3798}" type="datetimeFigureOut">
              <a:rPr lang="en-US" smtClean="0"/>
              <a:pPr/>
              <a:t>11/1/16</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FF53712F-2AE4-964E-AEDB-384F36CD5989}" type="slidenum">
              <a:rPr lang="en-US" smtClean="0"/>
              <a:pPr/>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95DD5C-779B-154A-9235-D5FD9B7A3798}" type="datetimeFigureOut">
              <a:rPr lang="en-US" smtClean="0"/>
              <a:pPr/>
              <a:t>11/1/16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95DD5C-779B-154A-9235-D5FD9B7A3798}" type="datetimeFigureOut">
              <a:rPr lang="en-US" smtClean="0"/>
              <a:pPr/>
              <a:t>11/1/16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95DD5C-779B-154A-9235-D5FD9B7A3798}" type="datetimeFigureOut">
              <a:rPr lang="en-US" smtClean="0"/>
              <a:pPr/>
              <a:t>11/1/16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5DD5C-779B-154A-9235-D5FD9B7A3798}" type="datetimeFigureOut">
              <a:rPr lang="en-US" smtClean="0"/>
              <a:pPr/>
              <a:t>11/1/16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F53712F-2AE4-964E-AEDB-384F36CD5989}"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95DD5C-779B-154A-9235-D5FD9B7A3798}" type="datetimeFigureOut">
              <a:rPr lang="en-US" smtClean="0"/>
              <a:pPr/>
              <a:t>11/1/16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95DD5C-779B-154A-9235-D5FD9B7A3798}" type="datetimeFigureOut">
              <a:rPr lang="en-US" smtClean="0"/>
              <a:pPr/>
              <a:t>11/1/16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95DD5C-779B-154A-9235-D5FD9B7A3798}" type="datetimeFigureOut">
              <a:rPr lang="en-US" smtClean="0"/>
              <a:pPr/>
              <a:t>11/1/16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5DD5C-779B-154A-9235-D5FD9B7A3798}" type="datetimeFigureOut">
              <a:rPr lang="en-US" smtClean="0"/>
              <a:pPr/>
              <a:t>11/1/16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F53712F-2AE4-964E-AEDB-384F36CD5989}"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0A95DD5C-779B-154A-9235-D5FD9B7A3798}" type="datetimeFigureOut">
              <a:rPr lang="en-US" smtClean="0"/>
              <a:pPr/>
              <a:t>11/1/16</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FF53712F-2AE4-964E-AEDB-384F36CD598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FF53712F-2AE4-964E-AEDB-384F36CD598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5DD5C-779B-154A-9235-D5FD9B7A3798}" type="datetimeFigureOut">
              <a:rPr lang="en-US" smtClean="0"/>
              <a:pPr/>
              <a:t>11/1/16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95DD5C-779B-154A-9235-D5FD9B7A3798}" type="datetimeFigureOut">
              <a:rPr lang="en-US" smtClean="0"/>
              <a:pPr/>
              <a:t>11/1/16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A95DD5C-779B-154A-9235-D5FD9B7A3798}" type="datetimeFigureOut">
              <a:rPr lang="en-US" smtClean="0"/>
              <a:pPr/>
              <a:t>11/1/16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0A95DD5C-779B-154A-9235-D5FD9B7A3798}" type="datetimeFigureOut">
              <a:rPr lang="en-US" smtClean="0"/>
              <a:pPr/>
              <a:t>11/1/16</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FF53712F-2AE4-964E-AEDB-384F36CD5989}"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A95DD5C-779B-154A-9235-D5FD9B7A3798}" type="datetimeFigureOut">
              <a:rPr lang="en-US" smtClean="0"/>
              <a:pPr/>
              <a:t>11/1/16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95DD5C-779B-154A-9235-D5FD9B7A3798}" type="datetimeFigureOut">
              <a:rPr lang="en-US" smtClean="0"/>
              <a:pPr/>
              <a:t>11/1/16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5DD5C-779B-154A-9235-D5FD9B7A3798}" type="datetimeFigureOut">
              <a:rPr lang="en-US" smtClean="0"/>
              <a:pPr/>
              <a:t>11/1/16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A95DD5C-779B-154A-9235-D5FD9B7A3798}" type="datetimeFigureOut">
              <a:rPr lang="en-US" smtClean="0"/>
              <a:pPr/>
              <a:t>11/1/16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95DD5C-779B-154A-9235-D5FD9B7A3798}" type="datetimeFigureOut">
              <a:rPr lang="en-US" smtClean="0"/>
              <a:pPr/>
              <a:t>11/1/16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5DD5C-779B-154A-9235-D5FD9B7A3798}" type="datetimeFigureOut">
              <a:rPr lang="en-US" smtClean="0"/>
              <a:pPr/>
              <a:t>11/1/16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5DD5C-779B-154A-9235-D5FD9B7A3798}" type="datetimeFigureOut">
              <a:rPr lang="en-US" smtClean="0"/>
              <a:pPr/>
              <a:t>11/1/16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5DD5C-779B-154A-9235-D5FD9B7A3798}" type="datetimeFigureOut">
              <a:rPr lang="en-US" smtClean="0"/>
              <a:pPr/>
              <a:t>11/1/16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3712F-2AE4-964E-AEDB-384F36CD59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5.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6.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6.pn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5DD5C-779B-154A-9235-D5FD9B7A3798}" type="datetimeFigureOut">
              <a:rPr lang="en-US" smtClean="0"/>
              <a:pPr/>
              <a:t>11/1/16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3712F-2AE4-964E-AEDB-384F36CD59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A95DD5C-779B-154A-9235-D5FD9B7A3798}" type="datetimeFigureOut">
              <a:rPr lang="en-US" smtClean="0"/>
              <a:pPr/>
              <a:t>11/1/16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F53712F-2AE4-964E-AEDB-384F36CD598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lstStyle>
          <a:p>
            <a:fld id="{0A95DD5C-779B-154A-9235-D5FD9B7A3798}" type="datetimeFigureOut">
              <a:rPr lang="en-US" smtClean="0"/>
              <a:pPr/>
              <a:t>11/1/16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lstStyle>
          <a:p>
            <a:fld id="{FF53712F-2AE4-964E-AEDB-384F36CD59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A95DD5C-779B-154A-9235-D5FD9B7A3798}" type="datetimeFigureOut">
              <a:rPr lang="en-US" smtClean="0"/>
              <a:pPr/>
              <a:t>11/1/16</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F53712F-2AE4-964E-AEDB-384F36CD59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0A95DD5C-779B-154A-9235-D5FD9B7A3798}" type="datetimeFigureOut">
              <a:rPr lang="en-US" smtClean="0"/>
              <a:pPr/>
              <a:t>11/1/16</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FF53712F-2AE4-964E-AEDB-384F36CD5989}" type="slidenum">
              <a:rPr lang="en-US" smtClean="0"/>
              <a:pPr/>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A95DD5C-779B-154A-9235-D5FD9B7A3798}" type="datetimeFigureOut">
              <a:rPr lang="en-US" smtClean="0"/>
              <a:pPr/>
              <a:t>11/1/16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F53712F-2AE4-964E-AEDB-384F36CD59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A95DD5C-779B-154A-9235-D5FD9B7A3798}" type="datetimeFigureOut">
              <a:rPr lang="en-US" smtClean="0"/>
              <a:pPr/>
              <a:t>11/1/16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F53712F-2AE4-964E-AEDB-384F36CD59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0A95DD5C-779B-154A-9235-D5FD9B7A3798}" type="datetimeFigureOut">
              <a:rPr lang="en-US" smtClean="0"/>
              <a:pPr/>
              <a:t>11/1/16</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FF53712F-2AE4-964E-AEDB-384F36CD59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A95DD5C-779B-154A-9235-D5FD9B7A3798}" type="datetimeFigureOut">
              <a:rPr lang="en-US" smtClean="0"/>
              <a:pPr/>
              <a:t>11/1/16</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F53712F-2AE4-964E-AEDB-384F36CD598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A95DD5C-779B-154A-9235-D5FD9B7A3798}" type="datetimeFigureOut">
              <a:rPr lang="en-US" smtClean="0"/>
              <a:pPr/>
              <a:t>11/1/16</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F53712F-2AE4-964E-AEDB-384F36CD598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96.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5.png"/><Relationship Id="rId3" Type="http://schemas.openxmlformats.org/officeDocument/2006/relationships/image" Target="../media/image1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 Id="rId3" Type="http://schemas.openxmlformats.org/officeDocument/2006/relationships/image" Target="../media/image3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1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descr="C:\Users\Bruce\AppData\Local\Microsoft\Windows\Temporary Internet Files\Content.IE5\VM0TPKAR\MP900430849[1].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Title 1"/>
          <p:cNvSpPr>
            <a:spLocks noGrp="1"/>
          </p:cNvSpPr>
          <p:nvPr>
            <p:ph type="ctrTitle"/>
          </p:nvPr>
        </p:nvSpPr>
        <p:spPr>
          <a:xfrm>
            <a:off x="685800" y="1210760"/>
            <a:ext cx="7772400" cy="1519384"/>
          </a:xfrm>
        </p:spPr>
        <p:txBody>
          <a:bodyPr>
            <a:normAutofit fontScale="90000"/>
          </a:bodyPr>
          <a:lstStyle/>
          <a:p>
            <a:pPr algn="l"/>
            <a:r>
              <a:rPr lang="en-US" sz="4600" b="1" dirty="0" smtClean="0">
                <a:ln w="19050">
                  <a:solidFill>
                    <a:schemeClr val="tx1"/>
                  </a:solidFill>
                </a:ln>
                <a:solidFill>
                  <a:srgbClr val="FF0000"/>
                </a:solidFill>
                <a:effectLst>
                  <a:outerShdw blurRad="38100" dist="38100" dir="2700000" algn="tl">
                    <a:srgbClr val="000000">
                      <a:alpha val="43137"/>
                    </a:srgbClr>
                  </a:outerShdw>
                </a:effectLst>
              </a:rPr>
              <a:t/>
            </a:r>
            <a:br>
              <a:rPr lang="en-US" sz="4600" b="1" dirty="0" smtClean="0">
                <a:ln w="19050">
                  <a:solidFill>
                    <a:schemeClr val="tx1"/>
                  </a:solidFill>
                </a:ln>
                <a:solidFill>
                  <a:srgbClr val="FF0000"/>
                </a:solidFill>
                <a:effectLst>
                  <a:outerShdw blurRad="38100" dist="38100" dir="2700000" algn="tl">
                    <a:srgbClr val="000000">
                      <a:alpha val="43137"/>
                    </a:srgbClr>
                  </a:outerShdw>
                </a:effectLst>
              </a:rPr>
            </a:br>
            <a:r>
              <a:rPr lang="en-US" sz="4600" b="1" dirty="0" smtClean="0">
                <a:ln w="19050">
                  <a:solidFill>
                    <a:schemeClr val="tx1"/>
                  </a:solidFill>
                </a:ln>
                <a:solidFill>
                  <a:srgbClr val="FF0000"/>
                </a:solidFill>
                <a:effectLst>
                  <a:outerShdw blurRad="38100" dist="38100" dir="2700000" algn="tl">
                    <a:srgbClr val="000000">
                      <a:alpha val="43137"/>
                    </a:srgbClr>
                  </a:outerShdw>
                </a:effectLst>
              </a:rPr>
              <a:t/>
            </a:r>
            <a:br>
              <a:rPr lang="en-US" sz="4600" b="1" dirty="0" smtClean="0">
                <a:ln w="19050">
                  <a:solidFill>
                    <a:schemeClr val="tx1"/>
                  </a:solidFill>
                </a:ln>
                <a:solidFill>
                  <a:srgbClr val="FF0000"/>
                </a:solidFill>
                <a:effectLst>
                  <a:outerShdw blurRad="38100" dist="38100" dir="2700000" algn="tl">
                    <a:srgbClr val="000000">
                      <a:alpha val="43137"/>
                    </a:srgbClr>
                  </a:outerShdw>
                </a:effectLst>
              </a:rPr>
            </a:br>
            <a:r>
              <a:rPr lang="en-US" sz="4600" b="1" dirty="0" smtClean="0">
                <a:ln w="19050">
                  <a:solidFill>
                    <a:schemeClr val="tx1"/>
                  </a:solidFill>
                </a:ln>
                <a:solidFill>
                  <a:srgbClr val="FF0000"/>
                </a:solidFill>
                <a:effectLst>
                  <a:outerShdw blurRad="38100" dist="38100" dir="2700000" algn="tl">
                    <a:srgbClr val="000000">
                      <a:alpha val="43137"/>
                    </a:srgbClr>
                  </a:outerShdw>
                </a:effectLst>
              </a:rPr>
              <a:t/>
            </a:r>
            <a:br>
              <a:rPr lang="en-US" sz="4600" b="1" dirty="0" smtClean="0">
                <a:ln w="19050">
                  <a:solidFill>
                    <a:schemeClr val="tx1"/>
                  </a:solidFill>
                </a:ln>
                <a:solidFill>
                  <a:srgbClr val="FF0000"/>
                </a:solidFill>
                <a:effectLst>
                  <a:outerShdw blurRad="38100" dist="38100" dir="2700000" algn="tl">
                    <a:srgbClr val="000000">
                      <a:alpha val="43137"/>
                    </a:srgbClr>
                  </a:outerShdw>
                </a:effectLst>
              </a:rPr>
            </a:br>
            <a:r>
              <a:rPr lang="en-US" sz="4600" b="1" dirty="0" smtClean="0">
                <a:ln w="19050">
                  <a:solidFill>
                    <a:schemeClr val="tx1"/>
                  </a:solidFill>
                </a:ln>
                <a:solidFill>
                  <a:srgbClr val="FF0000"/>
                </a:solidFill>
                <a:effectLst>
                  <a:outerShdw blurRad="38100" dist="38100" dir="2700000" algn="tl">
                    <a:srgbClr val="000000">
                      <a:alpha val="43137"/>
                    </a:srgbClr>
                  </a:outerShdw>
                </a:effectLst>
              </a:rPr>
              <a:t/>
            </a:r>
            <a:br>
              <a:rPr lang="en-US" sz="4600" b="1" dirty="0" smtClean="0">
                <a:ln w="19050">
                  <a:solidFill>
                    <a:schemeClr val="tx1"/>
                  </a:solidFill>
                </a:ln>
                <a:solidFill>
                  <a:srgbClr val="FF0000"/>
                </a:solidFill>
                <a:effectLst>
                  <a:outerShdw blurRad="38100" dist="38100" dir="2700000" algn="tl">
                    <a:srgbClr val="000000">
                      <a:alpha val="43137"/>
                    </a:srgbClr>
                  </a:outerShdw>
                </a:effectLst>
              </a:rPr>
            </a:br>
            <a:r>
              <a:rPr lang="en-US" sz="4600" b="1" dirty="0" smtClean="0">
                <a:ln w="19050">
                  <a:solidFill>
                    <a:schemeClr val="tx1"/>
                  </a:solidFill>
                </a:ln>
                <a:solidFill>
                  <a:srgbClr val="FF0000"/>
                </a:solidFill>
                <a:effectLst>
                  <a:outerShdw blurRad="38100" dist="38100" dir="2700000" algn="tl">
                    <a:srgbClr val="000000">
                      <a:alpha val="43137"/>
                    </a:srgbClr>
                  </a:outerShdw>
                </a:effectLst>
              </a:rPr>
              <a:t/>
            </a:r>
            <a:br>
              <a:rPr lang="en-US" sz="4600" b="1" dirty="0" smtClean="0">
                <a:ln w="19050">
                  <a:solidFill>
                    <a:schemeClr val="tx1"/>
                  </a:solidFill>
                </a:ln>
                <a:solidFill>
                  <a:srgbClr val="FF0000"/>
                </a:solidFill>
                <a:effectLst>
                  <a:outerShdw blurRad="38100" dist="38100" dir="2700000" algn="tl">
                    <a:srgbClr val="000000">
                      <a:alpha val="43137"/>
                    </a:srgbClr>
                  </a:outerShdw>
                </a:effectLst>
              </a:rPr>
            </a:br>
            <a:r>
              <a:rPr lang="en-US" sz="4600" b="1" dirty="0" smtClean="0">
                <a:ln w="19050">
                  <a:solidFill>
                    <a:schemeClr val="tx1"/>
                  </a:solidFill>
                </a:ln>
                <a:solidFill>
                  <a:srgbClr val="FF0000"/>
                </a:solidFill>
                <a:effectLst>
                  <a:outerShdw blurRad="38100" dist="38100" dir="2700000" algn="tl">
                    <a:srgbClr val="000000">
                      <a:alpha val="43137"/>
                    </a:srgbClr>
                  </a:outerShdw>
                </a:effectLst>
              </a:rPr>
              <a:t/>
            </a:r>
            <a:br>
              <a:rPr lang="en-US" sz="4600" b="1" dirty="0" smtClean="0">
                <a:ln w="19050">
                  <a:solidFill>
                    <a:schemeClr val="tx1"/>
                  </a:solidFill>
                </a:ln>
                <a:solidFill>
                  <a:srgbClr val="FF0000"/>
                </a:solidFill>
                <a:effectLst>
                  <a:outerShdw blurRad="38100" dist="38100" dir="2700000" algn="tl">
                    <a:srgbClr val="000000">
                      <a:alpha val="43137"/>
                    </a:srgbClr>
                  </a:outerShdw>
                </a:effectLst>
              </a:rPr>
            </a:br>
            <a:r>
              <a:rPr lang="en-US" sz="4600" b="1" dirty="0" smtClean="0">
                <a:ln w="19050">
                  <a:solidFill>
                    <a:schemeClr val="tx1"/>
                  </a:solidFill>
                </a:ln>
                <a:solidFill>
                  <a:srgbClr val="FF0000"/>
                </a:solidFill>
                <a:effectLst>
                  <a:outerShdw blurRad="38100" dist="38100" dir="2700000" algn="tl">
                    <a:srgbClr val="000000">
                      <a:alpha val="43137"/>
                    </a:srgbClr>
                  </a:outerShdw>
                </a:effectLst>
              </a:rPr>
              <a:t>	 </a:t>
            </a:r>
            <a:r>
              <a:rPr lang="en-US" sz="6222" b="1" dirty="0" smtClean="0">
                <a:ln w="19050">
                  <a:solidFill>
                    <a:schemeClr val="tx1"/>
                  </a:solidFill>
                </a:ln>
                <a:solidFill>
                  <a:srgbClr val="FF0000"/>
                </a:solidFill>
              </a:rPr>
              <a:t>The Kingdom of God: </a:t>
            </a:r>
            <a:br>
              <a:rPr lang="en-US" sz="6222" b="1" dirty="0" smtClean="0">
                <a:ln w="19050">
                  <a:solidFill>
                    <a:schemeClr val="tx1"/>
                  </a:solidFill>
                </a:ln>
                <a:solidFill>
                  <a:srgbClr val="FF0000"/>
                </a:solidFill>
              </a:rPr>
            </a:br>
            <a:r>
              <a:rPr lang="en-US" sz="6222" b="1" dirty="0" smtClean="0">
                <a:ln w="19050">
                  <a:solidFill>
                    <a:schemeClr val="tx1"/>
                  </a:solidFill>
                </a:ln>
                <a:solidFill>
                  <a:srgbClr val="FF0000"/>
                </a:solidFill>
              </a:rPr>
              <a:t/>
            </a:r>
            <a:br>
              <a:rPr lang="en-US" sz="6222" b="1" dirty="0" smtClean="0">
                <a:ln w="19050">
                  <a:solidFill>
                    <a:schemeClr val="tx1"/>
                  </a:solidFill>
                </a:ln>
                <a:solidFill>
                  <a:srgbClr val="FF0000"/>
                </a:solidFill>
              </a:rPr>
            </a:br>
            <a:r>
              <a:rPr lang="en-US" sz="1111" b="1" dirty="0" smtClean="0">
                <a:ln w="19050">
                  <a:solidFill>
                    <a:schemeClr val="tx1"/>
                  </a:solidFill>
                </a:ln>
                <a:solidFill>
                  <a:srgbClr val="FF0000"/>
                </a:solidFill>
              </a:rPr>
              <a:t/>
            </a:r>
            <a:br>
              <a:rPr lang="en-US" sz="1111" b="1" dirty="0" smtClean="0">
                <a:ln w="19050">
                  <a:solidFill>
                    <a:schemeClr val="tx1"/>
                  </a:solidFill>
                </a:ln>
                <a:solidFill>
                  <a:srgbClr val="FF0000"/>
                </a:solidFill>
              </a:rPr>
            </a:br>
            <a:r>
              <a:rPr lang="en-US" sz="6222" b="1" dirty="0" smtClean="0">
                <a:ln w="19050">
                  <a:solidFill>
                    <a:schemeClr val="tx1"/>
                  </a:solidFill>
                </a:ln>
                <a:solidFill>
                  <a:srgbClr val="FF0000"/>
                </a:solidFill>
              </a:rPr>
              <a:t/>
            </a:r>
            <a:br>
              <a:rPr lang="en-US" sz="6222" b="1" dirty="0" smtClean="0">
                <a:ln w="19050">
                  <a:solidFill>
                    <a:schemeClr val="tx1"/>
                  </a:solidFill>
                </a:ln>
                <a:solidFill>
                  <a:srgbClr val="FF0000"/>
                </a:solidFill>
              </a:rPr>
            </a:br>
            <a:r>
              <a:rPr lang="en-US" sz="6222" b="1" dirty="0" smtClean="0">
                <a:ln w="19050">
                  <a:solidFill>
                    <a:schemeClr val="tx1"/>
                  </a:solidFill>
                </a:ln>
                <a:solidFill>
                  <a:srgbClr val="FF0000"/>
                </a:solidFill>
              </a:rPr>
              <a:t/>
            </a:r>
            <a:br>
              <a:rPr lang="en-US" sz="6222" b="1" dirty="0" smtClean="0">
                <a:ln w="19050">
                  <a:solidFill>
                    <a:schemeClr val="tx1"/>
                  </a:solidFill>
                </a:ln>
                <a:solidFill>
                  <a:srgbClr val="FF0000"/>
                </a:solidFill>
              </a:rPr>
            </a:br>
            <a:r>
              <a:rPr lang="en-US" sz="1111" b="1" dirty="0" smtClean="0">
                <a:ln w="19050">
                  <a:solidFill>
                    <a:schemeClr val="tx1"/>
                  </a:solidFill>
                </a:ln>
                <a:solidFill>
                  <a:srgbClr val="FF0000"/>
                </a:solidFill>
              </a:rPr>
              <a:t/>
            </a:r>
            <a:br>
              <a:rPr lang="en-US" sz="1111" b="1" dirty="0" smtClean="0">
                <a:ln w="19050">
                  <a:solidFill>
                    <a:schemeClr val="tx1"/>
                  </a:solidFill>
                </a:ln>
                <a:solidFill>
                  <a:srgbClr val="FF0000"/>
                </a:solidFill>
              </a:rPr>
            </a:br>
            <a:r>
              <a:rPr lang="en-US" sz="1111" b="1" dirty="0" smtClean="0">
                <a:ln w="19050">
                  <a:solidFill>
                    <a:schemeClr val="tx1"/>
                  </a:solidFill>
                </a:ln>
                <a:solidFill>
                  <a:srgbClr val="FF0000"/>
                </a:solidFill>
              </a:rPr>
              <a:t>	</a:t>
            </a:r>
            <a:r>
              <a:rPr lang="en-US" sz="6222" b="1" dirty="0" smtClean="0">
                <a:ln w="19050">
                  <a:solidFill>
                    <a:schemeClr val="tx1"/>
                  </a:solidFill>
                </a:ln>
                <a:solidFill>
                  <a:srgbClr val="FF0000"/>
                </a:solidFill>
              </a:rPr>
              <a:t>The Church – Exhibit A</a:t>
            </a:r>
            <a:r>
              <a:rPr lang="en-US" sz="4600" b="1" dirty="0" smtClean="0">
                <a:ln w="19050">
                  <a:solidFill>
                    <a:schemeClr val="tx1"/>
                  </a:solidFill>
                </a:ln>
                <a:solidFill>
                  <a:srgbClr val="FF0000"/>
                </a:solidFill>
                <a:effectLst>
                  <a:outerShdw blurRad="38100" dist="38100" dir="2700000" algn="tl">
                    <a:srgbClr val="000000">
                      <a:alpha val="43137"/>
                    </a:srgbClr>
                  </a:outerShdw>
                </a:effectLst>
              </a:rPr>
              <a:t/>
            </a:r>
            <a:br>
              <a:rPr lang="en-US" sz="4600" b="1" dirty="0" smtClean="0">
                <a:ln w="19050">
                  <a:solidFill>
                    <a:schemeClr val="tx1"/>
                  </a:solidFill>
                </a:ln>
                <a:solidFill>
                  <a:srgbClr val="FF0000"/>
                </a:solidFill>
                <a:effectLst>
                  <a:outerShdw blurRad="38100" dist="38100" dir="2700000" algn="tl">
                    <a:srgbClr val="000000">
                      <a:alpha val="43137"/>
                    </a:srgbClr>
                  </a:outerShdw>
                </a:effectLst>
              </a:rPr>
            </a:br>
            <a:endParaRPr lang="en-US" sz="4600" b="1" dirty="0">
              <a:ln w="19050">
                <a:solidFill>
                  <a:schemeClr val="tx1"/>
                </a:solidFill>
              </a:ln>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311527" y="5911353"/>
            <a:ext cx="2521258" cy="771562"/>
          </a:xfrm>
        </p:spPr>
        <p:txBody>
          <a:bodyPr>
            <a:normAutofit/>
          </a:bodyPr>
          <a:lstStyle/>
          <a:p>
            <a:r>
              <a:rPr lang="en-US" b="1" dirty="0" smtClean="0">
                <a:ln w="12700">
                  <a:solidFill>
                    <a:schemeClr val="tx1"/>
                  </a:solidFill>
                </a:ln>
                <a:solidFill>
                  <a:srgbClr val="FFFF00"/>
                </a:solidFill>
              </a:rPr>
              <a:t>Bill Perry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alphaModFix amt="6000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875" y="21395"/>
            <a:ext cx="9175750" cy="68897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457200" y="1600200"/>
            <a:ext cx="8229600" cy="4679128"/>
          </a:xfrm>
        </p:spPr>
        <p:txBody>
          <a:bodyPr/>
          <a:lstStyle/>
          <a:p>
            <a:pPr>
              <a:buNone/>
            </a:pPr>
            <a:r>
              <a:rPr lang="en-US" sz="3600" b="1" dirty="0" smtClean="0"/>
              <a:t>Q: What about baptizing 3,000 people?</a:t>
            </a:r>
          </a:p>
          <a:p>
            <a:pPr>
              <a:buNone/>
            </a:pPr>
            <a:endParaRPr lang="en-US" sz="3600" b="1" dirty="0" smtClean="0"/>
          </a:p>
          <a:p>
            <a:pPr algn="ctr">
              <a:buNone/>
            </a:pPr>
            <a:r>
              <a:rPr lang="en-US" sz="3600" b="1" i="1" dirty="0" smtClean="0">
                <a:ln w="19050" cap="flat" cmpd="sng" algn="ctr">
                  <a:solidFill>
                    <a:schemeClr val="tx1"/>
                  </a:solidFill>
                  <a:prstDash val="solid"/>
                  <a:round/>
                  <a:headEnd type="none" w="med" len="med"/>
                  <a:tailEnd type="none" w="med" len="med"/>
                </a:ln>
                <a:solidFill>
                  <a:srgbClr val="800000"/>
                </a:solidFill>
              </a:rPr>
              <a:t>A1: Archaeologists have uncovered many </a:t>
            </a:r>
          </a:p>
          <a:p>
            <a:pPr algn="ctr">
              <a:buNone/>
            </a:pPr>
            <a:r>
              <a:rPr lang="en-US" sz="3600" b="1" i="1" dirty="0" smtClean="0">
                <a:ln w="19050" cap="flat" cmpd="sng" algn="ctr">
                  <a:solidFill>
                    <a:schemeClr val="tx1"/>
                  </a:solidFill>
                  <a:prstDash val="solid"/>
                  <a:round/>
                  <a:headEnd type="none" w="med" len="med"/>
                  <a:tailEnd type="none" w="med" len="med"/>
                </a:ln>
                <a:solidFill>
                  <a:srgbClr val="800000"/>
                </a:solidFill>
              </a:rPr>
              <a:t>large </a:t>
            </a:r>
            <a:r>
              <a:rPr lang="en-US" sz="3600" b="1" dirty="0" err="1" smtClean="0">
                <a:ln w="19050" cap="flat" cmpd="sng" algn="ctr">
                  <a:solidFill>
                    <a:schemeClr val="tx1"/>
                  </a:solidFill>
                  <a:prstDash val="solid"/>
                  <a:round/>
                  <a:headEnd type="none" w="med" len="med"/>
                  <a:tailEnd type="none" w="med" len="med"/>
                </a:ln>
                <a:solidFill>
                  <a:srgbClr val="800000"/>
                </a:solidFill>
              </a:rPr>
              <a:t>mikvehs</a:t>
            </a:r>
            <a:r>
              <a:rPr lang="en-US" sz="3600" b="1" i="1" dirty="0" smtClean="0">
                <a:ln w="19050" cap="flat" cmpd="sng" algn="ctr">
                  <a:solidFill>
                    <a:schemeClr val="tx1"/>
                  </a:solidFill>
                  <a:prstDash val="solid"/>
                  <a:round/>
                  <a:headEnd type="none" w="med" len="med"/>
                  <a:tailEnd type="none" w="med" len="med"/>
                </a:ln>
                <a:solidFill>
                  <a:srgbClr val="800000"/>
                </a:solidFill>
              </a:rPr>
              <a:t> (baptismal structures) </a:t>
            </a:r>
          </a:p>
          <a:p>
            <a:pPr algn="ctr">
              <a:buNone/>
            </a:pPr>
            <a:r>
              <a:rPr lang="en-US" sz="3600" b="1" i="1" dirty="0" smtClean="0">
                <a:ln w="19050" cap="flat" cmpd="sng" algn="ctr">
                  <a:solidFill>
                    <a:schemeClr val="tx1"/>
                  </a:solidFill>
                  <a:prstDash val="solid"/>
                  <a:round/>
                  <a:headEnd type="none" w="med" len="med"/>
                  <a:tailEnd type="none" w="med" len="med"/>
                </a:ln>
                <a:solidFill>
                  <a:srgbClr val="800000"/>
                </a:solidFill>
              </a:rPr>
              <a:t>along the south side of the Temple. </a:t>
            </a:r>
          </a:p>
          <a:p>
            <a:pPr algn="ctr">
              <a:buNone/>
            </a:pPr>
            <a:r>
              <a:rPr lang="en-US" sz="3600" b="1" i="1" dirty="0" smtClean="0">
                <a:ln w="19050" cap="flat" cmpd="sng" algn="ctr">
                  <a:solidFill>
                    <a:schemeClr val="tx1"/>
                  </a:solidFill>
                  <a:prstDash val="solid"/>
                  <a:round/>
                  <a:headEnd type="none" w="med" len="med"/>
                  <a:tailEnd type="none" w="med" len="med"/>
                </a:ln>
                <a:solidFill>
                  <a:srgbClr val="800000"/>
                </a:solidFill>
              </a:rPr>
              <a:t> They would have been adequate for </a:t>
            </a:r>
          </a:p>
          <a:p>
            <a:pPr algn="ctr">
              <a:buNone/>
            </a:pPr>
            <a:r>
              <a:rPr lang="en-US" sz="3600" b="1" i="1" dirty="0" smtClean="0">
                <a:ln w="19050" cap="flat" cmpd="sng" algn="ctr">
                  <a:solidFill>
                    <a:schemeClr val="tx1"/>
                  </a:solidFill>
                  <a:prstDash val="solid"/>
                  <a:round/>
                  <a:headEnd type="none" w="med" len="med"/>
                  <a:tailEnd type="none" w="med" len="med"/>
                </a:ln>
                <a:solidFill>
                  <a:srgbClr val="800000"/>
                </a:solidFill>
              </a:rPr>
              <a:t>baptizing this many people.</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a:t>
            </a:r>
            <a:r>
              <a:rPr lang="en-US" dirty="0" err="1" smtClean="0"/>
              <a:t>Mikvehs</a:t>
            </a:r>
            <a:endParaRPr lang="en-US" dirty="0"/>
          </a:p>
        </p:txBody>
      </p:sp>
      <p:pic>
        <p:nvPicPr>
          <p:cNvPr id="5" name="Content Placeholder 4" descr="375px-Judenbad_Speyer_6_View_from_the_first_room_down.jpg"/>
          <p:cNvPicPr>
            <a:picLocks noGrp="1" noChangeAspect="1"/>
          </p:cNvPicPr>
          <p:nvPr>
            <p:ph idx="1"/>
          </p:nvPr>
        </p:nvPicPr>
        <p:blipFill>
          <a:blip r:embed="rId2"/>
          <a:srcRect l="45" r="-217"/>
          <a:stretch>
            <a:fillRect/>
          </a:stretch>
        </p:blipFill>
        <p:spPr>
          <a:xfrm>
            <a:off x="4676600" y="3665613"/>
            <a:ext cx="4166210" cy="2839250"/>
          </a:xfrm>
        </p:spPr>
      </p:pic>
      <p:pic>
        <p:nvPicPr>
          <p:cNvPr id="6" name="Picture 5" descr="375px-Mikva.jpg"/>
          <p:cNvPicPr>
            <a:picLocks noChangeAspect="1"/>
          </p:cNvPicPr>
          <p:nvPr/>
        </p:nvPicPr>
        <p:blipFill>
          <a:blip r:embed="rId3"/>
          <a:stretch>
            <a:fillRect/>
          </a:stretch>
        </p:blipFill>
        <p:spPr>
          <a:xfrm>
            <a:off x="727579" y="1545617"/>
            <a:ext cx="3231701" cy="4239992"/>
          </a:xfrm>
          <a:prstGeom prst="rect">
            <a:avLst/>
          </a:prstGeom>
        </p:spPr>
      </p:pic>
      <p:sp>
        <p:nvSpPr>
          <p:cNvPr id="7" name="TextBox 6"/>
          <p:cNvSpPr txBox="1"/>
          <p:nvPr/>
        </p:nvSpPr>
        <p:spPr>
          <a:xfrm>
            <a:off x="4676600" y="1804268"/>
            <a:ext cx="4010200" cy="646331"/>
          </a:xfrm>
          <a:prstGeom prst="rect">
            <a:avLst/>
          </a:prstGeom>
          <a:noFill/>
        </p:spPr>
        <p:txBody>
          <a:bodyPr wrap="square" rtlCol="0">
            <a:spAutoFit/>
          </a:bodyPr>
          <a:lstStyle/>
          <a:p>
            <a:r>
              <a:rPr lang="en-US" dirty="0" smtClean="0"/>
              <a:t>Excavated in Q	</a:t>
            </a:r>
            <a:r>
              <a:rPr lang="en-US" dirty="0" err="1" smtClean="0"/>
              <a:t>umran</a:t>
            </a:r>
            <a:r>
              <a:rPr lang="en-US" dirty="0" smtClean="0"/>
              <a:t> on the West Bank of the Dead Sea in Israel.</a:t>
            </a:r>
            <a:endParaRPr lang="en-US" dirty="0"/>
          </a:p>
        </p:txBody>
      </p:sp>
      <p:sp>
        <p:nvSpPr>
          <p:cNvPr id="8" name="TextBox 7"/>
          <p:cNvSpPr txBox="1"/>
          <p:nvPr/>
        </p:nvSpPr>
        <p:spPr>
          <a:xfrm>
            <a:off x="4676600" y="2611441"/>
            <a:ext cx="4166210" cy="646331"/>
          </a:xfrm>
          <a:prstGeom prst="rect">
            <a:avLst/>
          </a:prstGeom>
          <a:noFill/>
        </p:spPr>
        <p:txBody>
          <a:bodyPr wrap="square" rtlCol="0">
            <a:spAutoFit/>
          </a:bodyPr>
          <a:lstStyle/>
          <a:p>
            <a:r>
              <a:rPr lang="en-US" dirty="0" smtClean="0"/>
              <a:t>In Speyer, Rhineland-Palatinate, Germany dating back to 1128.</a:t>
            </a:r>
            <a:endParaRPr lang="en-US" dirty="0"/>
          </a:p>
        </p:txBody>
      </p:sp>
      <p:sp>
        <p:nvSpPr>
          <p:cNvPr id="9" name="Left Arrow 8"/>
          <p:cNvSpPr/>
          <p:nvPr/>
        </p:nvSpPr>
        <p:spPr>
          <a:xfrm>
            <a:off x="4154340" y="2041672"/>
            <a:ext cx="522260" cy="24927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7216683" y="3026897"/>
            <a:ext cx="261130" cy="4866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alphaModFix amt="6000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875" y="21395"/>
            <a:ext cx="9175750" cy="68897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a:buNone/>
            </a:pPr>
            <a:r>
              <a:rPr lang="en-US" sz="3600" b="1" dirty="0" smtClean="0"/>
              <a:t>Q: What about baptizing 3,000 people?</a:t>
            </a:r>
          </a:p>
          <a:p>
            <a:pPr>
              <a:buNone/>
            </a:pPr>
            <a:endParaRPr lang="en-US" sz="3600" b="1" dirty="0" smtClean="0"/>
          </a:p>
          <a:p>
            <a:pPr algn="ctr">
              <a:buNone/>
            </a:pPr>
            <a:r>
              <a:rPr lang="en-US" sz="3600" b="1" i="1" dirty="0" smtClean="0">
                <a:ln w="19050" cap="flat" cmpd="sng" algn="ctr">
                  <a:solidFill>
                    <a:schemeClr val="tx1"/>
                  </a:solidFill>
                  <a:prstDash val="solid"/>
                  <a:round/>
                  <a:headEnd type="none" w="med" len="med"/>
                  <a:tailEnd type="none" w="med" len="med"/>
                </a:ln>
                <a:solidFill>
                  <a:srgbClr val="800000"/>
                </a:solidFill>
              </a:rPr>
              <a:t>A2: If each of the 12 Apostles had </a:t>
            </a:r>
          </a:p>
          <a:p>
            <a:pPr algn="ctr">
              <a:buNone/>
            </a:pPr>
            <a:r>
              <a:rPr lang="en-US" sz="3600" b="1" i="1" dirty="0" smtClean="0">
                <a:ln w="19050" cap="flat" cmpd="sng" algn="ctr">
                  <a:solidFill>
                    <a:schemeClr val="tx1"/>
                  </a:solidFill>
                  <a:prstDash val="solid"/>
                  <a:round/>
                  <a:headEnd type="none" w="med" len="med"/>
                  <a:tailEnd type="none" w="med" len="med"/>
                </a:ln>
                <a:solidFill>
                  <a:srgbClr val="800000"/>
                </a:solidFill>
              </a:rPr>
              <a:t>baptized 250 new believers </a:t>
            </a:r>
          </a:p>
          <a:p>
            <a:pPr algn="ctr">
              <a:buNone/>
            </a:pPr>
            <a:r>
              <a:rPr lang="en-US" sz="3600" b="1" i="1" dirty="0" smtClean="0">
                <a:ln w="19050" cap="flat" cmpd="sng" algn="ctr">
                  <a:solidFill>
                    <a:schemeClr val="tx1"/>
                  </a:solidFill>
                  <a:prstDash val="solid"/>
                  <a:round/>
                  <a:headEnd type="none" w="med" len="med"/>
                  <a:tailEnd type="none" w="med" len="med"/>
                </a:ln>
                <a:solidFill>
                  <a:srgbClr val="800000"/>
                </a:solidFill>
              </a:rPr>
              <a:t>simultaneously, that would </a:t>
            </a:r>
          </a:p>
          <a:p>
            <a:pPr algn="ctr">
              <a:buNone/>
            </a:pPr>
            <a:r>
              <a:rPr lang="en-US" sz="3600" b="1" i="1" dirty="0" smtClean="0">
                <a:ln w="19050" cap="flat" cmpd="sng" algn="ctr">
                  <a:solidFill>
                    <a:schemeClr val="tx1"/>
                  </a:solidFill>
                  <a:prstDash val="solid"/>
                  <a:round/>
                  <a:headEnd type="none" w="med" len="med"/>
                  <a:tailEnd type="none" w="med" len="med"/>
                </a:ln>
                <a:solidFill>
                  <a:srgbClr val="800000"/>
                </a:solidFill>
              </a:rPr>
              <a:t>equal 3,000 baptisms.</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alphaModFix amt="6000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875" y="21395"/>
            <a:ext cx="9175750" cy="68897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pPr>
              <a:buNone/>
            </a:pPr>
            <a:r>
              <a:rPr lang="en-US" sz="3600" b="1" dirty="0" smtClean="0"/>
              <a:t>Q: What about baptizing 3,000 people?</a:t>
            </a:r>
          </a:p>
          <a:p>
            <a:pPr>
              <a:buNone/>
            </a:pPr>
            <a:endParaRPr lang="en-US" sz="3600" b="1" dirty="0" smtClean="0"/>
          </a:p>
          <a:p>
            <a:pPr algn="ctr">
              <a:buNone/>
            </a:pPr>
            <a:r>
              <a:rPr lang="en-US" sz="3600" b="1" i="1" dirty="0" smtClean="0">
                <a:ln w="19050">
                  <a:solidFill>
                    <a:schemeClr val="tx1"/>
                  </a:solidFill>
                </a:ln>
                <a:solidFill>
                  <a:srgbClr val="800000"/>
                </a:solidFill>
              </a:rPr>
              <a:t>A3: If each baptism took 1 minute to </a:t>
            </a:r>
          </a:p>
          <a:p>
            <a:pPr algn="ctr">
              <a:buNone/>
            </a:pPr>
            <a:r>
              <a:rPr lang="en-US" sz="3600" b="1" i="1" dirty="0" smtClean="0">
                <a:ln w="19050">
                  <a:solidFill>
                    <a:schemeClr val="tx1"/>
                  </a:solidFill>
                </a:ln>
                <a:solidFill>
                  <a:srgbClr val="800000"/>
                </a:solidFill>
              </a:rPr>
              <a:t>perform, it would take ~4 hours. If </a:t>
            </a:r>
          </a:p>
          <a:p>
            <a:pPr algn="ctr">
              <a:buNone/>
            </a:pPr>
            <a:r>
              <a:rPr lang="en-US" sz="3600" b="1" i="1" dirty="0" smtClean="0">
                <a:ln w="19050">
                  <a:solidFill>
                    <a:schemeClr val="tx1"/>
                  </a:solidFill>
                </a:ln>
                <a:solidFill>
                  <a:srgbClr val="800000"/>
                </a:solidFill>
              </a:rPr>
              <a:t>each baptism took 30 seconds, it </a:t>
            </a:r>
          </a:p>
          <a:p>
            <a:pPr algn="ctr">
              <a:buNone/>
            </a:pPr>
            <a:r>
              <a:rPr lang="en-US" sz="3600" b="1" i="1" dirty="0" smtClean="0">
                <a:ln w="19050">
                  <a:solidFill>
                    <a:schemeClr val="tx1"/>
                  </a:solidFill>
                </a:ln>
                <a:solidFill>
                  <a:srgbClr val="800000"/>
                </a:solidFill>
              </a:rPr>
              <a:t>would take ~2 hours.</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2144"/>
            <a:ext cx="9144000" cy="693125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Acts 2:42-45</a:t>
            </a:r>
            <a:endParaRPr lang="en-US" dirty="0"/>
          </a:p>
        </p:txBody>
      </p:sp>
      <p:sp>
        <p:nvSpPr>
          <p:cNvPr id="3" name="Content Placeholder 2"/>
          <p:cNvSpPr>
            <a:spLocks noGrp="1"/>
          </p:cNvSpPr>
          <p:nvPr>
            <p:ph idx="1"/>
          </p:nvPr>
        </p:nvSpPr>
        <p:spPr/>
        <p:txBody>
          <a:bodyPr>
            <a:normAutofit fontScale="92500"/>
          </a:bodyPr>
          <a:lstStyle/>
          <a:p>
            <a:pPr algn="ctr">
              <a:buNone/>
            </a:pPr>
            <a:r>
              <a:rPr lang="en-US" b="1" dirty="0" smtClean="0"/>
              <a:t>And they continued steadfastly in the apostles’ </a:t>
            </a:r>
          </a:p>
          <a:p>
            <a:pPr algn="ctr">
              <a:buNone/>
            </a:pPr>
            <a:r>
              <a:rPr lang="en-US" b="1" dirty="0" smtClean="0"/>
              <a:t>doctrine and fellowship, in the breaking of </a:t>
            </a:r>
          </a:p>
          <a:p>
            <a:pPr algn="ctr">
              <a:buNone/>
            </a:pPr>
            <a:r>
              <a:rPr lang="en-US" b="1" dirty="0" smtClean="0"/>
              <a:t>bread, and in prayers. Then fear came upon </a:t>
            </a:r>
          </a:p>
          <a:p>
            <a:pPr algn="ctr">
              <a:buNone/>
            </a:pPr>
            <a:r>
              <a:rPr lang="en-US" b="1" dirty="0" smtClean="0"/>
              <a:t>every soul, and many wonders and signs were </a:t>
            </a:r>
          </a:p>
          <a:p>
            <a:pPr algn="ctr">
              <a:buNone/>
            </a:pPr>
            <a:r>
              <a:rPr lang="en-US" b="1" dirty="0" smtClean="0"/>
              <a:t>done through the apostles. Now all who </a:t>
            </a:r>
          </a:p>
          <a:p>
            <a:pPr algn="ctr">
              <a:buNone/>
            </a:pPr>
            <a:r>
              <a:rPr lang="en-US" b="1" dirty="0" smtClean="0"/>
              <a:t>believed were together, and had all things in </a:t>
            </a:r>
          </a:p>
          <a:p>
            <a:pPr algn="ctr">
              <a:buNone/>
            </a:pPr>
            <a:r>
              <a:rPr lang="en-US" b="1" dirty="0" smtClean="0"/>
              <a:t>common, and sold their possessions and goods, </a:t>
            </a:r>
          </a:p>
          <a:p>
            <a:pPr algn="ctr">
              <a:buNone/>
            </a:pPr>
            <a:r>
              <a:rPr lang="en-US" b="1" dirty="0" smtClean="0"/>
              <a:t>and divided them among all, as anyone had need.</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fontScale="92500" lnSpcReduction="20000"/>
          </a:bodyPr>
          <a:lstStyle/>
          <a:p>
            <a:pPr>
              <a:buNone/>
            </a:pPr>
            <a:r>
              <a:rPr lang="en-US" dirty="0" smtClean="0"/>
              <a:t>And they continued steadfastly in the </a:t>
            </a:r>
          </a:p>
          <a:p>
            <a:pPr>
              <a:buNone/>
            </a:pPr>
            <a:r>
              <a:rPr lang="en-US" u="sng" dirty="0" smtClean="0"/>
              <a:t>apostles’ doctrine</a:t>
            </a:r>
            <a:r>
              <a:rPr lang="en-US" dirty="0" smtClean="0"/>
              <a:t> and </a:t>
            </a:r>
            <a:r>
              <a:rPr lang="en-US" u="sng" dirty="0" smtClean="0"/>
              <a:t>fellowship</a:t>
            </a:r>
            <a:r>
              <a:rPr lang="en-US" dirty="0" smtClean="0"/>
              <a:t>, in </a:t>
            </a:r>
          </a:p>
          <a:p>
            <a:pPr>
              <a:buNone/>
            </a:pPr>
            <a:r>
              <a:rPr lang="en-US" dirty="0" smtClean="0"/>
              <a:t>the </a:t>
            </a:r>
            <a:r>
              <a:rPr lang="en-US" u="sng" dirty="0" smtClean="0"/>
              <a:t>breaking of bread</a:t>
            </a:r>
            <a:r>
              <a:rPr lang="en-US" dirty="0" smtClean="0"/>
              <a:t>, and in </a:t>
            </a:r>
            <a:r>
              <a:rPr lang="en-US" u="sng" dirty="0" smtClean="0"/>
              <a:t>prayers</a:t>
            </a:r>
            <a:r>
              <a:rPr lang="en-US" dirty="0" smtClean="0"/>
              <a:t>. </a:t>
            </a:r>
          </a:p>
          <a:p>
            <a:pPr>
              <a:buNone/>
            </a:pPr>
            <a:r>
              <a:rPr lang="en-US" dirty="0"/>
              <a:t>T</a:t>
            </a:r>
            <a:r>
              <a:rPr lang="en-US" dirty="0" smtClean="0"/>
              <a:t>hen fear came upon every soul, and </a:t>
            </a:r>
          </a:p>
          <a:p>
            <a:pPr>
              <a:buNone/>
            </a:pPr>
            <a:r>
              <a:rPr lang="en-US" dirty="0" smtClean="0"/>
              <a:t>many wonders and signs were done </a:t>
            </a:r>
          </a:p>
          <a:p>
            <a:pPr>
              <a:buNone/>
            </a:pPr>
            <a:r>
              <a:rPr lang="en-US" dirty="0" smtClean="0"/>
              <a:t>through the apostles. Now all who </a:t>
            </a:r>
          </a:p>
          <a:p>
            <a:pPr>
              <a:buNone/>
            </a:pPr>
            <a:r>
              <a:rPr lang="en-US" dirty="0" smtClean="0"/>
              <a:t>believed were together, and had all </a:t>
            </a:r>
          </a:p>
          <a:p>
            <a:pPr>
              <a:buNone/>
            </a:pPr>
            <a:r>
              <a:rPr lang="en-US" dirty="0" smtClean="0"/>
              <a:t>things in common, and sold their </a:t>
            </a:r>
          </a:p>
          <a:p>
            <a:pPr>
              <a:buNone/>
            </a:pPr>
            <a:r>
              <a:rPr lang="en-US" dirty="0" smtClean="0"/>
              <a:t>possessions and goods, and divided </a:t>
            </a:r>
          </a:p>
          <a:p>
            <a:pPr>
              <a:buNone/>
            </a:pPr>
            <a:r>
              <a:rPr lang="en-US" dirty="0" smtClean="0"/>
              <a:t>them among all, as anyone had need.</a:t>
            </a:r>
            <a:endParaRPr lang="en-US" dirty="0"/>
          </a:p>
        </p:txBody>
      </p:sp>
      <p:sp>
        <p:nvSpPr>
          <p:cNvPr id="6" name="Content Placeholder 5"/>
          <p:cNvSpPr>
            <a:spLocks noGrp="1"/>
          </p:cNvSpPr>
          <p:nvPr>
            <p:ph sz="quarter" idx="14"/>
          </p:nvPr>
        </p:nvSpPr>
        <p:spPr/>
        <p:txBody>
          <a:bodyPr/>
          <a:lstStyle/>
          <a:p>
            <a:r>
              <a:rPr lang="en-US" sz="2200" b="1" i="1" u="sng" dirty="0" smtClean="0">
                <a:solidFill>
                  <a:srgbClr val="FFFF00"/>
                </a:solidFill>
              </a:rPr>
              <a:t>Outline of the purpose of the church</a:t>
            </a:r>
          </a:p>
          <a:p>
            <a:pPr>
              <a:buNone/>
            </a:pPr>
            <a:endParaRPr lang="en-US" dirty="0" smtClean="0"/>
          </a:p>
          <a:p>
            <a:pPr>
              <a:buNone/>
            </a:pPr>
            <a:endParaRPr lang="en-US" dirty="0" smtClean="0"/>
          </a:p>
          <a:p>
            <a:r>
              <a:rPr lang="en-US" dirty="0" smtClean="0"/>
              <a:t>Backed up by God’s power</a:t>
            </a:r>
          </a:p>
          <a:p>
            <a:pPr>
              <a:buNone/>
            </a:pPr>
            <a:endParaRPr lang="en-US" dirty="0" smtClean="0"/>
          </a:p>
          <a:p>
            <a:pPr>
              <a:buNone/>
            </a:pPr>
            <a:endParaRPr lang="en-US" dirty="0" smtClean="0"/>
          </a:p>
          <a:p>
            <a:r>
              <a:rPr lang="en-US" dirty="0" smtClean="0"/>
              <a:t>Resulted in unity, harmony and obedience</a:t>
            </a:r>
            <a:endParaRPr lang="en-US" dirty="0"/>
          </a:p>
        </p:txBody>
      </p:sp>
      <p:sp>
        <p:nvSpPr>
          <p:cNvPr id="3" name="Text Placeholder 2"/>
          <p:cNvSpPr>
            <a:spLocks noGrp="1"/>
          </p:cNvSpPr>
          <p:nvPr>
            <p:ph type="body" sz="half" idx="2"/>
          </p:nvPr>
        </p:nvSpPr>
        <p:spPr/>
        <p:txBody>
          <a:bodyPr>
            <a:normAutofit/>
          </a:bodyPr>
          <a:lstStyle/>
          <a:p>
            <a:r>
              <a:rPr lang="en-US" sz="2600" dirty="0" smtClean="0"/>
              <a:t>Acts 2:42-44</a:t>
            </a:r>
            <a:endParaRPr lang="en-US" sz="2600" dirty="0"/>
          </a:p>
        </p:txBody>
      </p:sp>
      <p:sp>
        <p:nvSpPr>
          <p:cNvPr id="5" name="Text Placeholder 4"/>
          <p:cNvSpPr>
            <a:spLocks noGrp="1"/>
          </p:cNvSpPr>
          <p:nvPr>
            <p:ph type="body" sz="half" idx="15"/>
          </p:nvPr>
        </p:nvSpPr>
        <p:spPr/>
        <p:txBody>
          <a:bodyPr>
            <a:normAutofit/>
          </a:bodyPr>
          <a:lstStyle/>
          <a:p>
            <a:r>
              <a:rPr lang="en-US" sz="2600" dirty="0" smtClean="0"/>
              <a:t>Comment</a:t>
            </a:r>
            <a:endParaRPr lang="en-US" sz="2600" dirty="0"/>
          </a:p>
        </p:txBody>
      </p:sp>
      <p:sp>
        <p:nvSpPr>
          <p:cNvPr id="2" name="Title 1"/>
          <p:cNvSpPr>
            <a:spLocks noGrp="1"/>
          </p:cNvSpPr>
          <p:nvPr>
            <p:ph type="title"/>
          </p:nvPr>
        </p:nvSpPr>
        <p:spPr>
          <a:xfrm>
            <a:off x="2514600" y="830913"/>
            <a:ext cx="4114800" cy="997096"/>
          </a:xfrm>
        </p:spPr>
        <p:txBody>
          <a:bodyPr>
            <a:normAutofit/>
          </a:bodyPr>
          <a:lstStyle/>
          <a:p>
            <a:r>
              <a:rPr lang="en-US" sz="2200" dirty="0" smtClean="0"/>
              <a:t>EARLY Evidences </a:t>
            </a:r>
            <a:br>
              <a:rPr lang="en-US" sz="2200" dirty="0" smtClean="0"/>
            </a:br>
            <a:r>
              <a:rPr lang="en-US" sz="2200" dirty="0" smtClean="0"/>
              <a:t>of God’s Kingdom</a:t>
            </a:r>
            <a:endParaRPr lang="en-US" sz="2200" dirty="0"/>
          </a:p>
        </p:txBody>
      </p:sp>
      <p:sp>
        <p:nvSpPr>
          <p:cNvPr id="8" name="Right Brace 7"/>
          <p:cNvSpPr/>
          <p:nvPr/>
        </p:nvSpPr>
        <p:spPr>
          <a:xfrm>
            <a:off x="4427344" y="2804482"/>
            <a:ext cx="354796" cy="922757"/>
          </a:xfrm>
          <a:prstGeom prst="righ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fontScale="92500" lnSpcReduction="20000"/>
          </a:bodyPr>
          <a:lstStyle/>
          <a:p>
            <a:pPr>
              <a:buNone/>
            </a:pPr>
            <a:r>
              <a:rPr lang="en-US" dirty="0" smtClean="0"/>
              <a:t>And they continued steadfastly in the </a:t>
            </a:r>
          </a:p>
          <a:p>
            <a:pPr>
              <a:buNone/>
            </a:pPr>
            <a:r>
              <a:rPr lang="en-US" dirty="0" smtClean="0"/>
              <a:t>apostles’ doctrine and fellowship, in </a:t>
            </a:r>
          </a:p>
          <a:p>
            <a:pPr>
              <a:buNone/>
            </a:pPr>
            <a:r>
              <a:rPr lang="en-US" dirty="0" smtClean="0"/>
              <a:t>the breaking of bread, and in prayers. </a:t>
            </a:r>
          </a:p>
          <a:p>
            <a:pPr>
              <a:buNone/>
            </a:pPr>
            <a:r>
              <a:rPr lang="en-US" dirty="0"/>
              <a:t>T</a:t>
            </a:r>
            <a:r>
              <a:rPr lang="en-US" dirty="0" smtClean="0"/>
              <a:t>hen fear came upon every soul, and </a:t>
            </a:r>
          </a:p>
          <a:p>
            <a:pPr>
              <a:buNone/>
            </a:pPr>
            <a:r>
              <a:rPr lang="en-US" u="sng" dirty="0" smtClean="0"/>
              <a:t>many wonders and signs were done </a:t>
            </a:r>
          </a:p>
          <a:p>
            <a:pPr>
              <a:buNone/>
            </a:pPr>
            <a:r>
              <a:rPr lang="en-US" dirty="0" smtClean="0"/>
              <a:t>through the apostles. Now all who </a:t>
            </a:r>
          </a:p>
          <a:p>
            <a:pPr>
              <a:buNone/>
            </a:pPr>
            <a:r>
              <a:rPr lang="en-US" dirty="0" smtClean="0"/>
              <a:t>believed were together, and had all </a:t>
            </a:r>
          </a:p>
          <a:p>
            <a:pPr>
              <a:buNone/>
            </a:pPr>
            <a:r>
              <a:rPr lang="en-US" dirty="0" smtClean="0"/>
              <a:t>things in common, and sold their </a:t>
            </a:r>
          </a:p>
          <a:p>
            <a:pPr>
              <a:buNone/>
            </a:pPr>
            <a:r>
              <a:rPr lang="en-US" dirty="0" smtClean="0"/>
              <a:t>possessions and goods, and divided </a:t>
            </a:r>
          </a:p>
          <a:p>
            <a:pPr>
              <a:buNone/>
            </a:pPr>
            <a:r>
              <a:rPr lang="en-US" dirty="0" smtClean="0"/>
              <a:t>them among all, as anyone had need.</a:t>
            </a:r>
            <a:endParaRPr lang="en-US" dirty="0"/>
          </a:p>
        </p:txBody>
      </p:sp>
      <p:sp>
        <p:nvSpPr>
          <p:cNvPr id="6" name="Content Placeholder 5"/>
          <p:cNvSpPr>
            <a:spLocks noGrp="1"/>
          </p:cNvSpPr>
          <p:nvPr>
            <p:ph sz="quarter" idx="14"/>
          </p:nvPr>
        </p:nvSpPr>
        <p:spPr/>
        <p:txBody>
          <a:bodyPr/>
          <a:lstStyle/>
          <a:p>
            <a:r>
              <a:rPr lang="en-US" dirty="0" smtClean="0"/>
              <a:t>Outline of the purpose of the church</a:t>
            </a:r>
          </a:p>
          <a:p>
            <a:pPr>
              <a:buNone/>
            </a:pPr>
            <a:endParaRPr lang="en-US" dirty="0" smtClean="0"/>
          </a:p>
          <a:p>
            <a:pPr>
              <a:buNone/>
            </a:pPr>
            <a:endParaRPr lang="en-US" dirty="0" smtClean="0"/>
          </a:p>
          <a:p>
            <a:r>
              <a:rPr lang="en-US" sz="2200" b="1" i="1" u="sng" dirty="0" smtClean="0">
                <a:solidFill>
                  <a:srgbClr val="FFFF00"/>
                </a:solidFill>
              </a:rPr>
              <a:t>Backed up by God’s power</a:t>
            </a:r>
            <a:endParaRPr lang="en-US" sz="2200" u="sng" dirty="0" smtClean="0">
              <a:solidFill>
                <a:srgbClr val="FFFF00"/>
              </a:solidFill>
            </a:endParaRPr>
          </a:p>
          <a:p>
            <a:pPr>
              <a:buNone/>
            </a:pPr>
            <a:endParaRPr lang="en-US" dirty="0" smtClean="0"/>
          </a:p>
          <a:p>
            <a:pPr>
              <a:buNone/>
            </a:pPr>
            <a:endParaRPr lang="en-US" dirty="0" smtClean="0"/>
          </a:p>
          <a:p>
            <a:r>
              <a:rPr lang="en-US" dirty="0" smtClean="0"/>
              <a:t>Resulted in unity, harmony and obedience</a:t>
            </a:r>
            <a:endParaRPr lang="en-US" dirty="0"/>
          </a:p>
        </p:txBody>
      </p:sp>
      <p:sp>
        <p:nvSpPr>
          <p:cNvPr id="3" name="Text Placeholder 2"/>
          <p:cNvSpPr>
            <a:spLocks noGrp="1"/>
          </p:cNvSpPr>
          <p:nvPr>
            <p:ph type="body" sz="half" idx="2"/>
          </p:nvPr>
        </p:nvSpPr>
        <p:spPr/>
        <p:txBody>
          <a:bodyPr>
            <a:normAutofit/>
          </a:bodyPr>
          <a:lstStyle/>
          <a:p>
            <a:r>
              <a:rPr lang="en-US" sz="2600" dirty="0"/>
              <a:t>Acts 2:42-44</a:t>
            </a:r>
          </a:p>
        </p:txBody>
      </p:sp>
      <p:sp>
        <p:nvSpPr>
          <p:cNvPr id="5" name="Text Placeholder 4"/>
          <p:cNvSpPr>
            <a:spLocks noGrp="1"/>
          </p:cNvSpPr>
          <p:nvPr>
            <p:ph type="body" sz="half" idx="15"/>
          </p:nvPr>
        </p:nvSpPr>
        <p:spPr/>
        <p:txBody>
          <a:bodyPr>
            <a:normAutofit/>
          </a:bodyPr>
          <a:lstStyle/>
          <a:p>
            <a:r>
              <a:rPr lang="en-US" sz="2600" dirty="0" smtClean="0"/>
              <a:t>Comment</a:t>
            </a:r>
            <a:endParaRPr lang="en-US" sz="2600" dirty="0"/>
          </a:p>
        </p:txBody>
      </p:sp>
      <p:sp>
        <p:nvSpPr>
          <p:cNvPr id="2" name="Title 1"/>
          <p:cNvSpPr>
            <a:spLocks noGrp="1"/>
          </p:cNvSpPr>
          <p:nvPr>
            <p:ph type="title"/>
          </p:nvPr>
        </p:nvSpPr>
        <p:spPr>
          <a:xfrm>
            <a:off x="2514600" y="830913"/>
            <a:ext cx="4114800" cy="997096"/>
          </a:xfrm>
        </p:spPr>
        <p:txBody>
          <a:bodyPr>
            <a:normAutofit/>
          </a:bodyPr>
          <a:lstStyle/>
          <a:p>
            <a:r>
              <a:rPr lang="en-US" sz="2200" dirty="0" smtClean="0"/>
              <a:t>EARLY Evidences </a:t>
            </a:r>
            <a:br>
              <a:rPr lang="en-US" sz="2200" dirty="0" smtClean="0"/>
            </a:br>
            <a:r>
              <a:rPr lang="en-US" sz="2200" dirty="0" smtClean="0"/>
              <a:t>of God’s Kingdom</a:t>
            </a:r>
            <a:endParaRPr lang="en-US" sz="2200" dirty="0"/>
          </a:p>
        </p:txBody>
      </p:sp>
      <p:sp>
        <p:nvSpPr>
          <p:cNvPr id="7" name="Right Brace 6"/>
          <p:cNvSpPr/>
          <p:nvPr/>
        </p:nvSpPr>
        <p:spPr>
          <a:xfrm>
            <a:off x="4480560" y="4012123"/>
            <a:ext cx="409692" cy="557899"/>
          </a:xfrm>
          <a:prstGeom prst="righ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quarter" idx="13"/>
          </p:nvPr>
        </p:nvSpPr>
        <p:spPr/>
        <p:txBody>
          <a:bodyPr>
            <a:normAutofit fontScale="92500" lnSpcReduction="20000"/>
          </a:bodyPr>
          <a:lstStyle/>
          <a:p>
            <a:pPr>
              <a:buNone/>
            </a:pPr>
            <a:r>
              <a:rPr lang="en-US" dirty="0" smtClean="0"/>
              <a:t>And they continued steadfastly in the </a:t>
            </a:r>
          </a:p>
          <a:p>
            <a:pPr>
              <a:buNone/>
            </a:pPr>
            <a:r>
              <a:rPr lang="en-US" dirty="0" smtClean="0"/>
              <a:t>apostles’ doctrine and fellowship, in </a:t>
            </a:r>
          </a:p>
          <a:p>
            <a:pPr>
              <a:buNone/>
            </a:pPr>
            <a:r>
              <a:rPr lang="en-US" dirty="0" smtClean="0"/>
              <a:t>the breaking of bread, and in prayers. </a:t>
            </a:r>
          </a:p>
          <a:p>
            <a:pPr>
              <a:buNone/>
            </a:pPr>
            <a:r>
              <a:rPr lang="en-US" dirty="0"/>
              <a:t>T</a:t>
            </a:r>
            <a:r>
              <a:rPr lang="en-US" dirty="0" smtClean="0"/>
              <a:t>hen fear came upon every soul, and </a:t>
            </a:r>
          </a:p>
          <a:p>
            <a:pPr>
              <a:buNone/>
            </a:pPr>
            <a:r>
              <a:rPr lang="en-US" dirty="0" smtClean="0"/>
              <a:t>many wonders and signs were done </a:t>
            </a:r>
          </a:p>
          <a:p>
            <a:pPr>
              <a:buNone/>
            </a:pPr>
            <a:r>
              <a:rPr lang="en-US" dirty="0" smtClean="0"/>
              <a:t>through the apostles. Now all who </a:t>
            </a:r>
          </a:p>
          <a:p>
            <a:pPr>
              <a:buNone/>
            </a:pPr>
            <a:r>
              <a:rPr lang="en-US" dirty="0" smtClean="0"/>
              <a:t>believed were together, and </a:t>
            </a:r>
            <a:r>
              <a:rPr lang="en-US" u="sng" dirty="0" smtClean="0"/>
              <a:t>had all </a:t>
            </a:r>
          </a:p>
          <a:p>
            <a:pPr>
              <a:buNone/>
            </a:pPr>
            <a:r>
              <a:rPr lang="en-US" u="sng" dirty="0" smtClean="0"/>
              <a:t>things in common</a:t>
            </a:r>
            <a:r>
              <a:rPr lang="en-US" dirty="0" smtClean="0"/>
              <a:t>, and </a:t>
            </a:r>
            <a:r>
              <a:rPr lang="en-US" u="sng" dirty="0" smtClean="0"/>
              <a:t>sold their </a:t>
            </a:r>
          </a:p>
          <a:p>
            <a:pPr>
              <a:buNone/>
            </a:pPr>
            <a:r>
              <a:rPr lang="en-US" u="sng" dirty="0" smtClean="0"/>
              <a:t>possessions and goods</a:t>
            </a:r>
            <a:r>
              <a:rPr lang="en-US" dirty="0" smtClean="0"/>
              <a:t>, and </a:t>
            </a:r>
            <a:r>
              <a:rPr lang="en-US" u="sng" dirty="0" smtClean="0"/>
              <a:t>divided </a:t>
            </a:r>
          </a:p>
          <a:p>
            <a:pPr>
              <a:buNone/>
            </a:pPr>
            <a:r>
              <a:rPr lang="en-US" u="sng" dirty="0" smtClean="0"/>
              <a:t>them among all</a:t>
            </a:r>
            <a:r>
              <a:rPr lang="en-US" dirty="0" smtClean="0"/>
              <a:t>, as anyone had need.</a:t>
            </a:r>
            <a:endParaRPr lang="en-US" dirty="0"/>
          </a:p>
        </p:txBody>
      </p:sp>
      <p:sp>
        <p:nvSpPr>
          <p:cNvPr id="6" name="Content Placeholder 5"/>
          <p:cNvSpPr>
            <a:spLocks noGrp="1"/>
          </p:cNvSpPr>
          <p:nvPr>
            <p:ph sz="quarter" idx="14"/>
          </p:nvPr>
        </p:nvSpPr>
        <p:spPr/>
        <p:txBody>
          <a:bodyPr/>
          <a:lstStyle/>
          <a:p>
            <a:r>
              <a:rPr lang="en-US" dirty="0" smtClean="0"/>
              <a:t>Outline of the purpose of the church</a:t>
            </a:r>
          </a:p>
          <a:p>
            <a:pPr>
              <a:buNone/>
            </a:pPr>
            <a:endParaRPr lang="en-US" dirty="0" smtClean="0"/>
          </a:p>
          <a:p>
            <a:pPr>
              <a:buNone/>
            </a:pPr>
            <a:endParaRPr lang="en-US" dirty="0" smtClean="0"/>
          </a:p>
          <a:p>
            <a:r>
              <a:rPr lang="en-US" dirty="0" smtClean="0"/>
              <a:t>Backed up by God’s power</a:t>
            </a:r>
          </a:p>
          <a:p>
            <a:pPr>
              <a:buNone/>
            </a:pPr>
            <a:endParaRPr lang="en-US" dirty="0" smtClean="0"/>
          </a:p>
          <a:p>
            <a:pPr>
              <a:buNone/>
            </a:pPr>
            <a:endParaRPr lang="en-US" dirty="0" smtClean="0"/>
          </a:p>
          <a:p>
            <a:r>
              <a:rPr lang="en-US" sz="2200" b="1" i="1" u="sng" dirty="0" smtClean="0">
                <a:solidFill>
                  <a:srgbClr val="FFFF00"/>
                </a:solidFill>
              </a:rPr>
              <a:t>Resulted in unity, harmony and obedience</a:t>
            </a:r>
            <a:endParaRPr lang="en-US" sz="2200" b="1" i="1" u="sng" dirty="0">
              <a:solidFill>
                <a:srgbClr val="FFFF00"/>
              </a:solidFill>
            </a:endParaRPr>
          </a:p>
        </p:txBody>
      </p:sp>
      <p:sp>
        <p:nvSpPr>
          <p:cNvPr id="3" name="Text Placeholder 2"/>
          <p:cNvSpPr>
            <a:spLocks noGrp="1"/>
          </p:cNvSpPr>
          <p:nvPr>
            <p:ph type="body" sz="half" idx="2"/>
          </p:nvPr>
        </p:nvSpPr>
        <p:spPr/>
        <p:txBody>
          <a:bodyPr>
            <a:normAutofit/>
          </a:bodyPr>
          <a:lstStyle/>
          <a:p>
            <a:r>
              <a:rPr lang="en-US" sz="2600" dirty="0" smtClean="0"/>
              <a:t>Acts 2:42-44</a:t>
            </a:r>
            <a:endParaRPr lang="en-US" sz="2600" dirty="0"/>
          </a:p>
        </p:txBody>
      </p:sp>
      <p:sp>
        <p:nvSpPr>
          <p:cNvPr id="5" name="Text Placeholder 4"/>
          <p:cNvSpPr>
            <a:spLocks noGrp="1"/>
          </p:cNvSpPr>
          <p:nvPr>
            <p:ph type="body" sz="half" idx="15"/>
          </p:nvPr>
        </p:nvSpPr>
        <p:spPr/>
        <p:txBody>
          <a:bodyPr/>
          <a:lstStyle/>
          <a:p>
            <a:r>
              <a:rPr lang="en-US" sz="2600" dirty="0" smtClean="0"/>
              <a:t>Comment</a:t>
            </a:r>
            <a:endParaRPr lang="en-US" sz="2600" dirty="0"/>
          </a:p>
        </p:txBody>
      </p:sp>
      <p:sp>
        <p:nvSpPr>
          <p:cNvPr id="2" name="Title 1"/>
          <p:cNvSpPr>
            <a:spLocks noGrp="1"/>
          </p:cNvSpPr>
          <p:nvPr>
            <p:ph type="title"/>
          </p:nvPr>
        </p:nvSpPr>
        <p:spPr>
          <a:xfrm>
            <a:off x="2514600" y="830913"/>
            <a:ext cx="4114800" cy="997096"/>
          </a:xfrm>
        </p:spPr>
        <p:txBody>
          <a:bodyPr>
            <a:normAutofit/>
          </a:bodyPr>
          <a:lstStyle/>
          <a:p>
            <a:r>
              <a:rPr lang="en-US" sz="2200" dirty="0" smtClean="0"/>
              <a:t>EARLY Evidences </a:t>
            </a:r>
            <a:br>
              <a:rPr lang="en-US" sz="2200" dirty="0" smtClean="0"/>
            </a:br>
            <a:r>
              <a:rPr lang="en-US" sz="2200" dirty="0" smtClean="0"/>
              <a:t>of God’s Kingdom</a:t>
            </a:r>
            <a:endParaRPr lang="en-US" sz="2200" dirty="0"/>
          </a:p>
        </p:txBody>
      </p:sp>
      <p:sp>
        <p:nvSpPr>
          <p:cNvPr id="7" name="Right Brace 6"/>
          <p:cNvSpPr/>
          <p:nvPr/>
        </p:nvSpPr>
        <p:spPr>
          <a:xfrm>
            <a:off x="4480561" y="4724334"/>
            <a:ext cx="397822" cy="1301562"/>
          </a:xfrm>
          <a:prstGeom prst="rightBrace">
            <a:avLst/>
          </a:prstGeom>
          <a:ln>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891594" y="2370338"/>
            <a:ext cx="3807779" cy="3324687"/>
          </a:xfrm>
        </p:spPr>
        <p:txBody>
          <a:bodyPr>
            <a:noAutofit/>
          </a:bodyPr>
          <a:lstStyle/>
          <a:p>
            <a:pPr>
              <a:buNone/>
            </a:pPr>
            <a:endParaRPr lang="en-US" sz="2000" i="1" dirty="0" smtClean="0"/>
          </a:p>
          <a:p>
            <a:pPr>
              <a:buNone/>
            </a:pPr>
            <a:r>
              <a:rPr lang="en-US" sz="2000" i="1" dirty="0" smtClean="0"/>
              <a:t>“Four necessary components </a:t>
            </a:r>
          </a:p>
          <a:p>
            <a:pPr>
              <a:buNone/>
            </a:pPr>
            <a:r>
              <a:rPr lang="en-US" sz="2000" i="1" dirty="0" smtClean="0"/>
              <a:t>to corporately achieve </a:t>
            </a:r>
          </a:p>
          <a:p>
            <a:pPr>
              <a:buNone/>
            </a:pPr>
            <a:r>
              <a:rPr lang="en-US" sz="2000" i="1" dirty="0" smtClean="0"/>
              <a:t>edification are teaching, </a:t>
            </a:r>
          </a:p>
          <a:p>
            <a:pPr>
              <a:buNone/>
            </a:pPr>
            <a:r>
              <a:rPr lang="en-US" sz="2000" i="1" dirty="0" smtClean="0"/>
              <a:t>fellowship, worship and </a:t>
            </a:r>
          </a:p>
          <a:p>
            <a:pPr>
              <a:buNone/>
            </a:pPr>
            <a:r>
              <a:rPr lang="en-US" sz="2000" i="1" dirty="0" smtClean="0"/>
              <a:t>prayer. In utilizing these </a:t>
            </a:r>
          </a:p>
          <a:p>
            <a:pPr>
              <a:buNone/>
            </a:pPr>
            <a:r>
              <a:rPr lang="en-US" sz="2000" i="1" dirty="0" smtClean="0"/>
              <a:t>components, the local church </a:t>
            </a:r>
          </a:p>
          <a:p>
            <a:pPr>
              <a:buNone/>
            </a:pPr>
            <a:r>
              <a:rPr lang="en-US" sz="2000" i="1" dirty="0" smtClean="0"/>
              <a:t>will make disciples of those </a:t>
            </a:r>
          </a:p>
          <a:p>
            <a:pPr>
              <a:buNone/>
            </a:pPr>
            <a:r>
              <a:rPr lang="en-US" sz="2000" i="1" dirty="0" smtClean="0"/>
              <a:t>who have already trusted </a:t>
            </a:r>
          </a:p>
          <a:p>
            <a:pPr>
              <a:buNone/>
            </a:pPr>
            <a:r>
              <a:rPr lang="en-US" sz="2000" i="1" dirty="0" smtClean="0"/>
              <a:t>Christ through our witness.” </a:t>
            </a:r>
            <a:endParaRPr lang="en-US" sz="2000" i="1" dirty="0"/>
          </a:p>
        </p:txBody>
      </p:sp>
      <p:sp>
        <p:nvSpPr>
          <p:cNvPr id="15" name="Text Placeholder 14"/>
          <p:cNvSpPr>
            <a:spLocks noGrp="1"/>
          </p:cNvSpPr>
          <p:nvPr>
            <p:ph type="body" sz="half" idx="2"/>
          </p:nvPr>
        </p:nvSpPr>
        <p:spPr>
          <a:xfrm>
            <a:off x="457200" y="940416"/>
            <a:ext cx="3008313" cy="4401529"/>
          </a:xfrm>
        </p:spPr>
        <p:txBody>
          <a:bodyPr/>
          <a:lstStyle/>
          <a:p>
            <a:r>
              <a:rPr lang="en-US" sz="3400" b="1" dirty="0" smtClean="0"/>
              <a:t>Lauderdale Community Church </a:t>
            </a:r>
          </a:p>
          <a:p>
            <a:r>
              <a:rPr lang="en-US" sz="3400" b="1" dirty="0" smtClean="0"/>
              <a:t>Bylaws </a:t>
            </a:r>
          </a:p>
          <a:p>
            <a:r>
              <a:rPr lang="en-US" sz="3400" b="1" dirty="0" smtClean="0"/>
              <a:t>Article 3, Section 1, </a:t>
            </a:r>
          </a:p>
          <a:p>
            <a:r>
              <a:rPr lang="en-US" sz="3400" b="1" dirty="0" smtClean="0"/>
              <a:t>Part B:</a:t>
            </a:r>
          </a:p>
          <a:p>
            <a:endParaRPr lang="en-US" dirty="0"/>
          </a:p>
        </p:txBody>
      </p:sp>
      <p:pic>
        <p:nvPicPr>
          <p:cNvPr id="4" name="Picture 3"/>
          <p:cNvPicPr>
            <a:picLocks noChangeAspect="1"/>
          </p:cNvPicPr>
          <p:nvPr/>
        </p:nvPicPr>
        <p:blipFill>
          <a:blip r:embed="rId2"/>
          <a:stretch>
            <a:fillRect/>
          </a:stretch>
        </p:blipFill>
        <p:spPr>
          <a:xfrm>
            <a:off x="6807711" y="774234"/>
            <a:ext cx="1891662" cy="1891662"/>
          </a:xfrm>
          <a:prstGeom prst="ellipse">
            <a:avLst/>
          </a:prstGeom>
          <a:solidFill>
            <a:srgbClr val="FFFF00"/>
          </a:solidFill>
          <a:ln w="63500" cap="rnd">
            <a:solidFill>
              <a:srgbClr val="FFFFFF"/>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22960" y="1100628"/>
            <a:ext cx="7520940" cy="3564355"/>
          </a:xfrm>
        </p:spPr>
        <p:txBody>
          <a:bodyPr>
            <a:normAutofit/>
          </a:bodyPr>
          <a:lstStyle/>
          <a:p>
            <a:pPr algn="ctr">
              <a:buNone/>
            </a:pPr>
            <a:endParaRPr lang="en-US" sz="2000" dirty="0" smtClean="0"/>
          </a:p>
          <a:p>
            <a:pPr algn="ctr">
              <a:buNone/>
            </a:pPr>
            <a:r>
              <a:rPr lang="en-US" sz="4000" i="1" dirty="0" smtClean="0"/>
              <a:t>The Jerusalem Church was </a:t>
            </a:r>
          </a:p>
          <a:p>
            <a:pPr algn="ctr">
              <a:buNone/>
            </a:pPr>
            <a:r>
              <a:rPr lang="en-US" sz="4000" i="1" dirty="0" smtClean="0"/>
              <a:t>the first New Testament </a:t>
            </a:r>
          </a:p>
          <a:p>
            <a:pPr algn="ctr">
              <a:buNone/>
            </a:pPr>
            <a:r>
              <a:rPr lang="en-US" sz="4000" i="1" dirty="0" smtClean="0"/>
              <a:t>representation of  God’s </a:t>
            </a:r>
          </a:p>
          <a:p>
            <a:pPr algn="ctr">
              <a:buNone/>
            </a:pPr>
            <a:r>
              <a:rPr lang="en-US" sz="4000" i="1" dirty="0" smtClean="0"/>
              <a:t>Kingdom on earth.</a:t>
            </a:r>
            <a:endParaRPr lang="en-US" sz="4000" i="1" dirty="0"/>
          </a:p>
        </p:txBody>
      </p:sp>
      <p:pic>
        <p:nvPicPr>
          <p:cNvPr id="5" name="Picture 4"/>
          <p:cNvPicPr>
            <a:picLocks noChangeAspect="1"/>
          </p:cNvPicPr>
          <p:nvPr/>
        </p:nvPicPr>
        <p:blipFill>
          <a:blip r:embed="rId2"/>
          <a:stretch>
            <a:fillRect/>
          </a:stretch>
        </p:blipFill>
        <p:spPr>
          <a:xfrm>
            <a:off x="7481447" y="950010"/>
            <a:ext cx="1629946" cy="216490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1878183" y="2381409"/>
            <a:ext cx="5210081" cy="1569660"/>
          </a:xfrm>
          <a:prstGeom prst="rect">
            <a:avLst/>
          </a:prstGeom>
          <a:noFill/>
        </p:spPr>
        <p:txBody>
          <a:bodyPr wrap="none" lIns="91440" tIns="45720" rIns="91440" bIns="45720">
            <a:prstTxWarp prst="textChevro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Review</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902135"/>
            <a:ext cx="8229600" cy="4753512"/>
          </a:xfrm>
        </p:spPr>
        <p:txBody>
          <a:bodyPr>
            <a:normAutofit/>
          </a:bodyPr>
          <a:lstStyle/>
          <a:p>
            <a:r>
              <a:rPr lang="en-US" b="1" dirty="0" smtClean="0">
                <a:ln>
                  <a:solidFill>
                    <a:srgbClr val="0000FF"/>
                  </a:solidFill>
                </a:ln>
              </a:rPr>
              <a:t>Peter had just spoken the first Christian sermon in history.</a:t>
            </a:r>
          </a:p>
          <a:p>
            <a:r>
              <a:rPr lang="en-US" b="1" dirty="0" smtClean="0">
                <a:ln>
                  <a:solidFill>
                    <a:srgbClr val="0000FF"/>
                  </a:solidFill>
                </a:ln>
              </a:rPr>
              <a:t>In it he recounted the life, death and resurrection of Jesus, which proved he was their long anticipated Messiah and Lord.</a:t>
            </a:r>
          </a:p>
          <a:p>
            <a:r>
              <a:rPr lang="en-US" b="1" dirty="0" smtClean="0">
                <a:ln>
                  <a:solidFill>
                    <a:srgbClr val="0000FF"/>
                  </a:solidFill>
                </a:ln>
              </a:rPr>
              <a:t>He pointedly told them they had killed him and must repent to receive the Holy Spirit who was the primary evidence of God’s Kingdom on earth.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 on the ground</a:t>
            </a:r>
            <a:endParaRPr lang="en-US" dirty="0"/>
          </a:p>
        </p:txBody>
      </p:sp>
      <p:sp>
        <p:nvSpPr>
          <p:cNvPr id="3" name="Content Placeholder 2"/>
          <p:cNvSpPr>
            <a:spLocks noGrp="1"/>
          </p:cNvSpPr>
          <p:nvPr>
            <p:ph idx="1"/>
          </p:nvPr>
        </p:nvSpPr>
        <p:spPr>
          <a:xfrm>
            <a:off x="457200" y="1600200"/>
            <a:ext cx="8229600" cy="4050009"/>
          </a:xfrm>
        </p:spPr>
        <p:txBody>
          <a:bodyPr>
            <a:normAutofit lnSpcReduction="10000"/>
          </a:bodyPr>
          <a:lstStyle/>
          <a:p>
            <a:r>
              <a:rPr lang="en-US" dirty="0" smtClean="0"/>
              <a:t>3,000 brand new believers from Jewish background, many from the dispersion.</a:t>
            </a:r>
          </a:p>
          <a:p>
            <a:r>
              <a:rPr lang="en-US" dirty="0" smtClean="0"/>
              <a:t>There are no churches, no rules, no structure, no precedents, nothing to appeal to (no New Testament yet).</a:t>
            </a:r>
          </a:p>
          <a:p>
            <a:r>
              <a:rPr lang="en-US" dirty="0" smtClean="0"/>
              <a:t>Your Lord is in heaven, not with you here.</a:t>
            </a:r>
          </a:p>
          <a:p>
            <a:pPr algn="ctr">
              <a:buNone/>
            </a:pPr>
            <a:endParaRPr lang="en-US" sz="1000" dirty="0" smtClean="0"/>
          </a:p>
          <a:p>
            <a:pPr>
              <a:buNone/>
            </a:pPr>
            <a:r>
              <a:rPr lang="en-US" sz="4800" b="1" i="1" dirty="0" smtClean="0">
                <a:ln w="28575">
                  <a:solidFill>
                    <a:schemeClr val="tx1"/>
                  </a:solidFill>
                </a:ln>
                <a:solidFill>
                  <a:srgbClr val="FF0000"/>
                </a:solidFill>
                <a:latin typeface="Cooper Black"/>
                <a:cs typeface="Cooper Black"/>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situation on the ground</a:t>
            </a:r>
            <a:endParaRPr lang="en-US" dirty="0"/>
          </a:p>
        </p:txBody>
      </p:sp>
      <p:sp>
        <p:nvSpPr>
          <p:cNvPr id="3" name="Content Placeholder 2"/>
          <p:cNvSpPr>
            <a:spLocks noGrp="1"/>
          </p:cNvSpPr>
          <p:nvPr>
            <p:ph idx="1"/>
          </p:nvPr>
        </p:nvSpPr>
        <p:spPr>
          <a:xfrm>
            <a:off x="457200" y="1600200"/>
            <a:ext cx="8229600" cy="5071991"/>
          </a:xfrm>
        </p:spPr>
        <p:txBody>
          <a:bodyPr>
            <a:normAutofit lnSpcReduction="10000"/>
          </a:bodyPr>
          <a:lstStyle/>
          <a:p>
            <a:r>
              <a:rPr lang="en-US" dirty="0" smtClean="0"/>
              <a:t>3,000 brand new believers from Jewish background, many from the dispersion.</a:t>
            </a:r>
          </a:p>
          <a:p>
            <a:r>
              <a:rPr lang="en-US" dirty="0" smtClean="0"/>
              <a:t>There are no churches, no rules, no structure, no precedents, nothing to appeal to (no New Testament yet).</a:t>
            </a:r>
          </a:p>
          <a:p>
            <a:r>
              <a:rPr lang="en-US" dirty="0" smtClean="0"/>
              <a:t>Your Lord is in heaven, not with you here.</a:t>
            </a:r>
          </a:p>
          <a:p>
            <a:pPr algn="ctr">
              <a:buNone/>
            </a:pPr>
            <a:endParaRPr lang="en-US" sz="1000" dirty="0" smtClean="0"/>
          </a:p>
          <a:p>
            <a:pPr>
              <a:buNone/>
            </a:pPr>
            <a:r>
              <a:rPr lang="en-US" sz="4800" b="1" i="1" dirty="0" smtClean="0">
                <a:ln w="28575">
                  <a:solidFill>
                    <a:schemeClr val="tx1"/>
                  </a:solidFill>
                </a:ln>
                <a:solidFill>
                  <a:srgbClr val="FF0000"/>
                </a:solidFill>
                <a:latin typeface="Cooper Black"/>
                <a:cs typeface="Cooper Black"/>
              </a:rPr>
              <a:t>		So where do </a:t>
            </a:r>
          </a:p>
          <a:p>
            <a:pPr>
              <a:buNone/>
            </a:pPr>
            <a:r>
              <a:rPr lang="en-US" sz="4800" b="1" i="1" dirty="0" smtClean="0">
                <a:ln w="28575">
                  <a:solidFill>
                    <a:schemeClr val="tx1"/>
                  </a:solidFill>
                </a:ln>
                <a:solidFill>
                  <a:srgbClr val="FF0000"/>
                </a:solidFill>
                <a:latin typeface="Cooper Black"/>
                <a:cs typeface="Cooper Black"/>
              </a:rPr>
              <a:t>		  you start??</a:t>
            </a:r>
          </a:p>
        </p:txBody>
      </p:sp>
      <p:pic>
        <p:nvPicPr>
          <p:cNvPr id="4" name="Picture 3"/>
          <p:cNvPicPr>
            <a:picLocks noChangeAspect="1"/>
          </p:cNvPicPr>
          <p:nvPr/>
        </p:nvPicPr>
        <p:blipFill>
          <a:blip r:embed="rId3"/>
          <a:srcRect r="16443"/>
          <a:stretch>
            <a:fillRect/>
          </a:stretch>
        </p:blipFill>
        <p:spPr>
          <a:xfrm>
            <a:off x="5519339" y="4753047"/>
            <a:ext cx="2224056" cy="17648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p:cTn id="1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a:xfrm>
            <a:off x="457200" y="1600200"/>
            <a:ext cx="8383858" cy="4525963"/>
          </a:xfrm>
        </p:spPr>
        <p:txBody>
          <a:bodyPr>
            <a:normAutofit/>
          </a:bodyPr>
          <a:lstStyle/>
          <a:p>
            <a:r>
              <a:rPr lang="en-US" dirty="0" smtClean="0">
                <a:effectLst>
                  <a:outerShdw blurRad="38100" dist="38100" dir="2700000" algn="tl">
                    <a:srgbClr val="000000">
                      <a:alpha val="43137"/>
                    </a:srgbClr>
                  </a:outerShdw>
                </a:effectLst>
              </a:rPr>
              <a:t>John 14:26 – “But the Helper, the Holy Spirit, whom the Father will send in my name, he will teach you all things and bring to remembrance all things that I said to you.” </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a:xfrm>
            <a:off x="457200" y="1600200"/>
            <a:ext cx="8383858" cy="4525963"/>
          </a:xfrm>
        </p:spPr>
        <p:txBody>
          <a:bodyPr>
            <a:normAutofit/>
          </a:bodyPr>
          <a:lstStyle/>
          <a:p>
            <a:r>
              <a:rPr lang="en-US" dirty="0" smtClean="0">
                <a:effectLst>
                  <a:outerShdw blurRad="38100" dist="38100" dir="2700000" algn="tl">
                    <a:srgbClr val="000000">
                      <a:alpha val="43137"/>
                    </a:srgbClr>
                  </a:outerShdw>
                </a:effectLst>
              </a:rPr>
              <a:t>John 14:26 – “But the Helper, the Holy Spirit, whom the Father will send in my name, he will teach you all things and bring to remembrance all things that I said to you.” </a:t>
            </a:r>
          </a:p>
          <a:p>
            <a:r>
              <a:rPr lang="en-US" dirty="0" smtClean="0">
                <a:effectLst>
                  <a:outerShdw blurRad="38100" dist="38100" dir="2700000" algn="tl">
                    <a:srgbClr val="000000">
                      <a:alpha val="43137"/>
                    </a:srgbClr>
                  </a:outerShdw>
                </a:effectLst>
              </a:rPr>
              <a:t>Apostolic practice becomes apostolic precept.</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a:xfrm>
            <a:off x="457199" y="1600200"/>
            <a:ext cx="8528045" cy="4525963"/>
          </a:xfrm>
        </p:spPr>
        <p:txBody>
          <a:bodyPr>
            <a:normAutofit/>
          </a:bodyPr>
          <a:lstStyle/>
          <a:p>
            <a:r>
              <a:rPr lang="en-US" dirty="0" smtClean="0">
                <a:effectLst>
                  <a:outerShdw blurRad="38100" dist="38100" dir="2700000" algn="tl">
                    <a:srgbClr val="000000">
                      <a:alpha val="43137"/>
                    </a:srgbClr>
                  </a:outerShdw>
                </a:effectLst>
              </a:rPr>
              <a:t>John 14:26 – “But the Helper, the Holy Spirit, whom the Father will send in my name, he will teach you all things and bring to remembrance all things that I said to you.” </a:t>
            </a:r>
          </a:p>
          <a:p>
            <a:r>
              <a:rPr lang="en-US" dirty="0" smtClean="0">
                <a:effectLst>
                  <a:outerShdw blurRad="38100" dist="38100" dir="2700000" algn="tl">
                    <a:srgbClr val="000000">
                      <a:alpha val="43137"/>
                    </a:srgbClr>
                  </a:outerShdw>
                </a:effectLst>
              </a:rPr>
              <a:t>Apostolic practice becomes apostolic precept</a:t>
            </a:r>
            <a:r>
              <a:rPr lang="en-US" dirty="0" smtClean="0">
                <a:effectLst>
                  <a:outerShdw blurRad="38100" dist="38100" dir="2700000" algn="tl">
                    <a:srgbClr val="000000">
                      <a:alpha val="43137"/>
                    </a:srgbClr>
                  </a:outerShdw>
                </a:effectLst>
              </a:rPr>
              <a:t>.</a:t>
            </a:r>
          </a:p>
          <a:p>
            <a:pPr>
              <a:buNone/>
            </a:pPr>
            <a:r>
              <a:rPr lang="en-US" dirty="0" smtClean="0"/>
              <a:t>	</a:t>
            </a:r>
            <a:r>
              <a:rPr lang="en-US" sz="3100" i="1" dirty="0" smtClean="0">
                <a:solidFill>
                  <a:srgbClr val="FFFF00"/>
                </a:solidFill>
                <a:effectLst>
                  <a:outerShdw blurRad="38100" dist="38100" dir="2700000" algn="tl">
                    <a:srgbClr val="000000">
                      <a:alpha val="43137"/>
                    </a:srgbClr>
                  </a:outerShdw>
                </a:effectLst>
              </a:rPr>
              <a:t>This means what the discipled did or practiced became what the disciples taught, whether or   not we find it in Scripture. They were consistent.</a:t>
            </a:r>
            <a:endParaRPr lang="en-US" sz="3100" i="1" dirty="0" smtClean="0">
              <a:solidFill>
                <a:srgbClr val="FFFF00"/>
              </a:solidFill>
              <a:effectLst>
                <a:outerShdw blurRad="38100" dist="38100" dir="2700000" algn="tl">
                  <a:srgbClr val="000000">
                    <a:alpha val="43137"/>
                  </a:srgbClr>
                </a:outerShdw>
              </a:effectLst>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consider</a:t>
            </a:r>
            <a:endParaRPr lang="en-US" dirty="0"/>
          </a:p>
        </p:txBody>
      </p:sp>
      <p:sp>
        <p:nvSpPr>
          <p:cNvPr id="3" name="Content Placeholder 2"/>
          <p:cNvSpPr>
            <a:spLocks noGrp="1"/>
          </p:cNvSpPr>
          <p:nvPr>
            <p:ph idx="1"/>
          </p:nvPr>
        </p:nvSpPr>
        <p:spPr>
          <a:xfrm>
            <a:off x="457200" y="1600200"/>
            <a:ext cx="8383858" cy="5035234"/>
          </a:xfrm>
        </p:spPr>
        <p:txBody>
          <a:bodyPr>
            <a:normAutofit/>
          </a:bodyPr>
          <a:lstStyle/>
          <a:p>
            <a:r>
              <a:rPr lang="en-US" dirty="0" smtClean="0">
                <a:effectLst>
                  <a:outerShdw blurRad="38100" dist="38100" dir="2700000" algn="tl">
                    <a:srgbClr val="000000">
                      <a:alpha val="43137"/>
                    </a:srgbClr>
                  </a:outerShdw>
                </a:effectLst>
              </a:rPr>
              <a:t>John 14:26 – “But the Helper, the Holy Spirit, whom the Father will send in my name, he will teach you all things and bring to remembrance all things that I said to you.” </a:t>
            </a:r>
          </a:p>
          <a:p>
            <a:r>
              <a:rPr lang="en-US" dirty="0" smtClean="0">
                <a:effectLst>
                  <a:outerShdw blurRad="38100" dist="38100" dir="2700000" algn="tl">
                    <a:srgbClr val="000000">
                      <a:alpha val="43137"/>
                    </a:srgbClr>
                  </a:outerShdw>
                </a:effectLst>
              </a:rPr>
              <a:t>Apostolic practice becomes apostolic precept.</a:t>
            </a:r>
          </a:p>
          <a:p>
            <a:r>
              <a:rPr lang="en-US" dirty="0" smtClean="0">
                <a:effectLst>
                  <a:outerShdw blurRad="38100" dist="38100" dir="2700000" algn="tl">
                    <a:srgbClr val="000000">
                      <a:alpha val="43137"/>
                    </a:srgbClr>
                  </a:outerShdw>
                </a:effectLst>
              </a:rPr>
              <a:t>12 apostles/teachers </a:t>
            </a:r>
            <a:r>
              <a:rPr lang="en-US" dirty="0" smtClean="0">
                <a:effectLst>
                  <a:outerShdw blurRad="38100" dist="38100" dir="2700000" algn="tl">
                    <a:srgbClr val="000000">
                      <a:alpha val="43137"/>
                    </a:srgbClr>
                  </a:outerShdw>
                </a:effectLst>
              </a:rPr>
              <a:t>(took responsibility for 250 </a:t>
            </a:r>
            <a:r>
              <a:rPr lang="en-US" dirty="0" smtClean="0">
                <a:effectLst>
                  <a:outerShdw blurRad="38100" dist="38100" dir="2700000" algn="tl">
                    <a:srgbClr val="000000">
                      <a:alpha val="43137"/>
                    </a:srgbClr>
                  </a:outerShdw>
                </a:effectLst>
              </a:rPr>
              <a:t>persons per apostle/teacher (250 </a:t>
            </a:r>
            <a:r>
              <a:rPr lang="en-US" dirty="0" err="1" smtClean="0">
                <a:effectLst>
                  <a:outerShdw blurRad="38100" dist="38100" dir="2700000" algn="tl">
                    <a:srgbClr val="000000">
                      <a:alpha val="43137"/>
                    </a:srgbClr>
                  </a:outerShdw>
                </a:effectLst>
              </a:rPr>
              <a:t>x</a:t>
            </a:r>
            <a:r>
              <a:rPr lang="en-US" dirty="0" smtClean="0">
                <a:effectLst>
                  <a:outerShdw blurRad="38100" dist="38100" dir="2700000" algn="tl">
                    <a:srgbClr val="000000">
                      <a:alpha val="43137"/>
                    </a:srgbClr>
                  </a:outerShdw>
                </a:effectLst>
              </a:rPr>
              <a:t> 12 = 3,000). Or each apostle</a:t>
            </a:r>
            <a:r>
              <a:rPr lang="en-US" dirty="0" smtClean="0">
                <a:effectLst>
                  <a:outerShdw blurRad="38100" dist="38100" dir="2700000" algn="tl">
                    <a:srgbClr val="000000">
                      <a:alpha val="43137"/>
                    </a:srgbClr>
                  </a:outerShdw>
                </a:effectLst>
              </a:rPr>
              <a:t> oversaw Jews </a:t>
            </a:r>
            <a:r>
              <a:rPr lang="en-US" dirty="0" smtClean="0">
                <a:effectLst>
                  <a:outerShdw blurRad="38100" dist="38100" dir="2700000" algn="tl">
                    <a:srgbClr val="000000">
                      <a:alpha val="43137"/>
                    </a:srgbClr>
                  </a:outerShdw>
                </a:effectLst>
              </a:rPr>
              <a:t>by region (Acts 2:9-11).</a:t>
            </a:r>
            <a:endParaRPr lang="en-US" dirty="0">
              <a:effectLst>
                <a:outerShdw blurRad="38100" dist="38100" dir="2700000" algn="tl">
                  <a:srgbClr val="000000">
                    <a:alpha val="43137"/>
                  </a:srgbClr>
                </a:outerShdw>
              </a:effectLst>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did the apostles teach?</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did the </a:t>
            </a:r>
            <a:r>
              <a:rPr lang="en-US" smtClean="0"/>
              <a:t>apostles teach?</a:t>
            </a:r>
            <a:endParaRPr lang="en-US"/>
          </a:p>
        </p:txBody>
      </p:sp>
      <p:sp>
        <p:nvSpPr>
          <p:cNvPr id="3" name="Content Placeholder 2"/>
          <p:cNvSpPr>
            <a:spLocks noGrp="1"/>
          </p:cNvSpPr>
          <p:nvPr>
            <p:ph idx="1"/>
          </p:nvPr>
        </p:nvSpPr>
        <p:spPr>
          <a:xfrm>
            <a:off x="346228" y="1600200"/>
            <a:ext cx="8465747" cy="4259062"/>
          </a:xfrm>
        </p:spPr>
        <p:txBody>
          <a:bodyPr>
            <a:normAutofit lnSpcReduction="10000"/>
          </a:bodyPr>
          <a:lstStyle/>
          <a:p>
            <a:r>
              <a:rPr lang="en-US" dirty="0" smtClean="0"/>
              <a:t>The high points of Jesus’ life and work</a:t>
            </a:r>
          </a:p>
          <a:p>
            <a:r>
              <a:rPr lang="en-US" dirty="0" smtClean="0"/>
              <a:t>His ethics, such as the Sermon on the Mount</a:t>
            </a:r>
          </a:p>
          <a:p>
            <a:r>
              <a:rPr lang="en-US" dirty="0" smtClean="0"/>
              <a:t>Old Testament prophecies </a:t>
            </a:r>
            <a:r>
              <a:rPr lang="en-US" dirty="0" smtClean="0"/>
              <a:t>(on the road </a:t>
            </a:r>
            <a:r>
              <a:rPr lang="en-US" dirty="0" smtClean="0"/>
              <a:t>to</a:t>
            </a:r>
            <a:r>
              <a:rPr lang="en-US" dirty="0" smtClean="0"/>
              <a:t>      Emmaus, Luke 24:19-32)</a:t>
            </a:r>
            <a:endParaRPr lang="en-US" dirty="0" smtClean="0"/>
          </a:p>
          <a:p>
            <a:r>
              <a:rPr lang="en-US" dirty="0" smtClean="0"/>
              <a:t>The Kingdom of God (the topic Jesus spoke</a:t>
            </a:r>
            <a:r>
              <a:rPr lang="en-US" dirty="0" smtClean="0"/>
              <a:t>        about </a:t>
            </a:r>
            <a:r>
              <a:rPr lang="en-US" dirty="0" smtClean="0"/>
              <a:t>after his resurrection, Acts 1:3)</a:t>
            </a:r>
          </a:p>
          <a:p>
            <a:r>
              <a:rPr lang="en-US" dirty="0" smtClean="0"/>
              <a:t>New relationships in the spiritual</a:t>
            </a:r>
            <a:r>
              <a:rPr lang="en-US" dirty="0" smtClean="0"/>
              <a:t>                      family </a:t>
            </a:r>
            <a:r>
              <a:rPr lang="en-US" dirty="0" smtClean="0"/>
              <a:t>of God</a:t>
            </a:r>
          </a:p>
          <a:p>
            <a:pPr>
              <a:buNone/>
            </a:pPr>
            <a:r>
              <a:rPr lang="en-US" dirty="0" smtClean="0"/>
              <a:t>		</a:t>
            </a:r>
          </a:p>
          <a:p>
            <a:pPr>
              <a:buNone/>
            </a:pPr>
            <a:r>
              <a:rPr lang="en-US" sz="2000" dirty="0" smtClean="0"/>
              <a:t>			</a:t>
            </a:r>
            <a:endParaRPr lang="en-US" sz="2000" dirty="0"/>
          </a:p>
        </p:txBody>
      </p:sp>
      <p:sp>
        <p:nvSpPr>
          <p:cNvPr id="4" name="TextBox 3"/>
          <p:cNvSpPr txBox="1"/>
          <p:nvPr/>
        </p:nvSpPr>
        <p:spPr>
          <a:xfrm>
            <a:off x="701335" y="5009213"/>
            <a:ext cx="4746786" cy="1046440"/>
          </a:xfrm>
          <a:prstGeom prst="rect">
            <a:avLst/>
          </a:prstGeom>
          <a:noFill/>
        </p:spPr>
        <p:txBody>
          <a:bodyPr wrap="square" rtlCol="0">
            <a:spAutoFit/>
          </a:bodyPr>
          <a:lstStyle/>
          <a:p>
            <a:pPr algn="r"/>
            <a:r>
              <a:rPr lang="en-US" dirty="0" smtClean="0"/>
              <a:t> </a:t>
            </a:r>
          </a:p>
          <a:p>
            <a:pPr algn="r"/>
            <a:r>
              <a:rPr lang="en-US" sz="2200" dirty="0" smtClean="0"/>
              <a:t>(</a:t>
            </a:r>
            <a:r>
              <a:rPr lang="en-US" sz="2200" dirty="0"/>
              <a:t>Suggested by Everett Harrison in </a:t>
            </a:r>
            <a:r>
              <a:rPr lang="en-US" sz="2200" i="1" dirty="0"/>
              <a:t>Acts, the Expanding Church</a:t>
            </a:r>
            <a:r>
              <a:rPr lang="en-US" sz="2200" dirty="0"/>
              <a:t>, p. 65) </a:t>
            </a:r>
          </a:p>
        </p:txBody>
      </p:sp>
      <p:pic>
        <p:nvPicPr>
          <p:cNvPr id="5" name="Picture 4"/>
          <p:cNvPicPr>
            <a:picLocks noChangeAspect="1"/>
          </p:cNvPicPr>
          <p:nvPr/>
        </p:nvPicPr>
        <p:blipFill>
          <a:blip r:embed="rId2"/>
          <a:stretch>
            <a:fillRect/>
          </a:stretch>
        </p:blipFill>
        <p:spPr>
          <a:xfrm>
            <a:off x="5899169" y="4355447"/>
            <a:ext cx="1343701" cy="20265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Their teaching resulted in</a:t>
            </a:r>
            <a:endParaRPr lang="en-US" dirty="0"/>
          </a:p>
        </p:txBody>
      </p:sp>
      <p:sp>
        <p:nvSpPr>
          <p:cNvPr id="3" name="Content Placeholder 2"/>
          <p:cNvSpPr>
            <a:spLocks noGrp="1"/>
          </p:cNvSpPr>
          <p:nvPr>
            <p:ph idx="1"/>
          </p:nvPr>
        </p:nvSpPr>
        <p:spPr/>
        <p:txBody>
          <a:bodyPr/>
          <a:lstStyle/>
          <a:p>
            <a:r>
              <a:rPr lang="en-US" b="1" dirty="0" smtClean="0"/>
              <a:t>Fellowship </a:t>
            </a:r>
            <a:r>
              <a:rPr lang="en-US" dirty="0" smtClean="0"/>
              <a:t>(</a:t>
            </a:r>
            <a:r>
              <a:rPr lang="en-US" dirty="0" err="1" smtClean="0"/>
              <a:t>Grk</a:t>
            </a:r>
            <a:r>
              <a:rPr lang="en-US" dirty="0" smtClean="0"/>
              <a:t>: </a:t>
            </a:r>
            <a:r>
              <a:rPr lang="en-US" i="1" dirty="0" err="1" smtClean="0"/>
              <a:t>koinonia</a:t>
            </a:r>
            <a:r>
              <a:rPr lang="en-US" dirty="0" smtClean="0"/>
              <a:t>) = partnership, team membership, community sharing, contributing to others in the group (the Body of Christ)</a:t>
            </a:r>
          </a:p>
        </p:txBody>
      </p:sp>
      <p:pic>
        <p:nvPicPr>
          <p:cNvPr id="4" name="Picture 3"/>
          <p:cNvPicPr>
            <a:picLocks noChangeAspect="1"/>
          </p:cNvPicPr>
          <p:nvPr/>
        </p:nvPicPr>
        <p:blipFill>
          <a:blip r:embed="rId2"/>
          <a:stretch>
            <a:fillRect/>
          </a:stretch>
        </p:blipFill>
        <p:spPr>
          <a:xfrm>
            <a:off x="4218905" y="2910795"/>
            <a:ext cx="3289300" cy="2463800"/>
          </a:xfrm>
          <a:prstGeom prst="roundRect">
            <a:avLst>
              <a:gd name="adj" fmla="val 4167"/>
            </a:avLst>
          </a:prstGeom>
          <a:solidFill>
            <a:srgbClr val="FFFFFF"/>
          </a:solidFill>
          <a:ln w="76200" cap="sq">
            <a:solidFill>
              <a:srgbClr val="00000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Their teaching resulted in</a:t>
            </a:r>
            <a:endParaRPr lang="en-US" dirty="0"/>
          </a:p>
        </p:txBody>
      </p:sp>
      <p:sp>
        <p:nvSpPr>
          <p:cNvPr id="3" name="Content Placeholder 2"/>
          <p:cNvSpPr>
            <a:spLocks noGrp="1"/>
          </p:cNvSpPr>
          <p:nvPr>
            <p:ph idx="1"/>
          </p:nvPr>
        </p:nvSpPr>
        <p:spPr/>
        <p:txBody>
          <a:bodyPr/>
          <a:lstStyle/>
          <a:p>
            <a:r>
              <a:rPr lang="en-US" b="1" dirty="0" smtClean="0"/>
              <a:t>Fellowship </a:t>
            </a:r>
            <a:r>
              <a:rPr lang="en-US" dirty="0" smtClean="0"/>
              <a:t>(</a:t>
            </a:r>
            <a:r>
              <a:rPr lang="en-US" dirty="0" err="1" smtClean="0"/>
              <a:t>Grk</a:t>
            </a:r>
            <a:r>
              <a:rPr lang="en-US" dirty="0" smtClean="0"/>
              <a:t>: </a:t>
            </a:r>
            <a:r>
              <a:rPr lang="en-US" i="1" dirty="0" err="1" smtClean="0"/>
              <a:t>koinonia</a:t>
            </a:r>
            <a:r>
              <a:rPr lang="en-US" dirty="0" smtClean="0"/>
              <a:t>) = partnership, team membership, community sharing, contributing to others in the group (the Body of Christ)</a:t>
            </a:r>
          </a:p>
          <a:p>
            <a:r>
              <a:rPr lang="en-US" b="1" dirty="0" smtClean="0"/>
              <a:t>Breaking of bread </a:t>
            </a:r>
            <a:r>
              <a:rPr lang="en-US" dirty="0" smtClean="0"/>
              <a:t>= worship/the Lord’s Table/Holy Communion, the highlight of</a:t>
            </a:r>
            <a:r>
              <a:rPr lang="en-US" dirty="0" smtClean="0"/>
              <a:t> corporate worship</a:t>
            </a:r>
            <a:endParaRPr lang="en-US" dirty="0" smtClean="0"/>
          </a:p>
        </p:txBody>
      </p:sp>
      <p:pic>
        <p:nvPicPr>
          <p:cNvPr id="7" name="Picture 6"/>
          <p:cNvPicPr>
            <a:picLocks noChangeAspect="1"/>
          </p:cNvPicPr>
          <p:nvPr/>
        </p:nvPicPr>
        <p:blipFill>
          <a:blip r:embed="rId2"/>
          <a:stretch>
            <a:fillRect/>
          </a:stretch>
        </p:blipFill>
        <p:spPr>
          <a:xfrm>
            <a:off x="3709294" y="4239172"/>
            <a:ext cx="3810000" cy="2133600"/>
          </a:xfrm>
          <a:prstGeom prst="round2DiagRect">
            <a:avLst>
              <a:gd name="adj1" fmla="val 16667"/>
              <a:gd name="adj2" fmla="val 0"/>
            </a:avLst>
          </a:prstGeom>
          <a:ln w="3175" cap="sq" cmpd="sng" algn="ctr">
            <a:solidFill>
              <a:srgbClr val="000000"/>
            </a:solidFill>
            <a:prstDash val="solid"/>
            <a:miter lim="800000"/>
            <a:headEnd type="none" w="med" len="med"/>
            <a:tailEnd type="none" w="med" len="med"/>
          </a:ln>
          <a:effectLst>
            <a:outerShdw blurRad="57785" algn="br" rotWithShape="0">
              <a:srgbClr val="000000">
                <a:alpha val="70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6">
                <a:shade val="45000"/>
                <a:satMod val="135000"/>
              </a:schemeClr>
              <a:prstClr val="white"/>
            </a:duoton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Acts 2:41b</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b="1" dirty="0" smtClean="0"/>
              <a:t>“And that day about three thousand souls </a:t>
            </a:r>
          </a:p>
          <a:p>
            <a:pPr algn="ctr">
              <a:buNone/>
            </a:pPr>
            <a:r>
              <a:rPr lang="en-US" b="1" dirty="0" smtClean="0"/>
              <a:t>were added to them.”</a:t>
            </a:r>
          </a:p>
        </p:txBody>
      </p:sp>
      <p:pic>
        <p:nvPicPr>
          <p:cNvPr id="7" name="Picture 6"/>
          <p:cNvPicPr>
            <a:picLocks noChangeAspect="1"/>
          </p:cNvPicPr>
          <p:nvPr/>
        </p:nvPicPr>
        <p:blipFill>
          <a:blip r:embed="rId3"/>
          <a:stretch>
            <a:fillRect/>
          </a:stretch>
        </p:blipFill>
        <p:spPr>
          <a:xfrm>
            <a:off x="3394691" y="3601536"/>
            <a:ext cx="5292110" cy="2940061"/>
          </a:xfrm>
          <a:prstGeom prst="rect">
            <a:avLst/>
          </a:prstGeom>
        </p:spPr>
      </p:pic>
      <p:pic>
        <p:nvPicPr>
          <p:cNvPr id="10" name="Picture 9"/>
          <p:cNvPicPr>
            <a:picLocks noChangeAspect="1"/>
          </p:cNvPicPr>
          <p:nvPr/>
        </p:nvPicPr>
        <p:blipFill>
          <a:blip r:embed="rId4"/>
          <a:stretch>
            <a:fillRect/>
          </a:stretch>
        </p:blipFill>
        <p:spPr>
          <a:xfrm>
            <a:off x="632642" y="3601536"/>
            <a:ext cx="2536324" cy="184196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Their teaching resulted in</a:t>
            </a:r>
            <a:endParaRPr lang="en-US" dirty="0"/>
          </a:p>
        </p:txBody>
      </p:sp>
      <p:sp>
        <p:nvSpPr>
          <p:cNvPr id="3" name="Content Placeholder 2"/>
          <p:cNvSpPr>
            <a:spLocks noGrp="1"/>
          </p:cNvSpPr>
          <p:nvPr>
            <p:ph idx="1"/>
          </p:nvPr>
        </p:nvSpPr>
        <p:spPr/>
        <p:txBody>
          <a:bodyPr/>
          <a:lstStyle/>
          <a:p>
            <a:r>
              <a:rPr lang="en-US" b="1" dirty="0" smtClean="0"/>
              <a:t>Fellowship </a:t>
            </a:r>
            <a:r>
              <a:rPr lang="en-US" dirty="0" smtClean="0"/>
              <a:t>(</a:t>
            </a:r>
            <a:r>
              <a:rPr lang="en-US" dirty="0" err="1" smtClean="0"/>
              <a:t>Grk</a:t>
            </a:r>
            <a:r>
              <a:rPr lang="en-US" dirty="0" smtClean="0"/>
              <a:t>: </a:t>
            </a:r>
            <a:r>
              <a:rPr lang="en-US" i="1" dirty="0" err="1" smtClean="0"/>
              <a:t>koinonia</a:t>
            </a:r>
            <a:r>
              <a:rPr lang="en-US" dirty="0" smtClean="0"/>
              <a:t>) = partnership, team membership, community sharing, contributing to others in the group (the Body of Christ)</a:t>
            </a:r>
          </a:p>
          <a:p>
            <a:r>
              <a:rPr lang="en-US" b="1" dirty="0" smtClean="0"/>
              <a:t>Breaking of bread </a:t>
            </a:r>
            <a:r>
              <a:rPr lang="en-US" dirty="0" smtClean="0"/>
              <a:t>= worship/the Lord’s Table/Holy Communion, the highlight of</a:t>
            </a:r>
            <a:r>
              <a:rPr lang="en-US" dirty="0" smtClean="0"/>
              <a:t> corporate worship</a:t>
            </a:r>
            <a:endParaRPr lang="en-US" dirty="0" smtClean="0"/>
          </a:p>
          <a:p>
            <a:r>
              <a:rPr lang="en-US" b="1" dirty="0" smtClean="0"/>
              <a:t>Prayer </a:t>
            </a:r>
            <a:r>
              <a:rPr lang="en-US" dirty="0" smtClean="0"/>
              <a:t>= asking for 			        God’s will to be done</a:t>
            </a:r>
          </a:p>
          <a:p>
            <a:pPr>
              <a:buNone/>
            </a:pPr>
            <a:endParaRPr lang="en-US" dirty="0" smtClean="0"/>
          </a:p>
        </p:txBody>
      </p:sp>
      <p:pic>
        <p:nvPicPr>
          <p:cNvPr id="4" name="Picture 3"/>
          <p:cNvPicPr>
            <a:picLocks noChangeAspect="1"/>
          </p:cNvPicPr>
          <p:nvPr/>
        </p:nvPicPr>
        <p:blipFill>
          <a:blip r:embed="rId2"/>
          <a:stretch>
            <a:fillRect/>
          </a:stretch>
        </p:blipFill>
        <p:spPr>
          <a:xfrm>
            <a:off x="4361596" y="4297009"/>
            <a:ext cx="3491731" cy="2323588"/>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Their teaching resulted in</a:t>
            </a:r>
            <a:endParaRPr lang="en-US" dirty="0"/>
          </a:p>
        </p:txBody>
      </p:sp>
      <p:sp>
        <p:nvSpPr>
          <p:cNvPr id="3" name="Content Placeholder 2"/>
          <p:cNvSpPr>
            <a:spLocks noGrp="1"/>
          </p:cNvSpPr>
          <p:nvPr>
            <p:ph idx="1"/>
          </p:nvPr>
        </p:nvSpPr>
        <p:spPr/>
        <p:txBody>
          <a:bodyPr>
            <a:normAutofit/>
          </a:bodyPr>
          <a:lstStyle/>
          <a:p>
            <a:r>
              <a:rPr lang="en-US" b="1" dirty="0" smtClean="0"/>
              <a:t>Fellowship </a:t>
            </a:r>
            <a:r>
              <a:rPr lang="en-US" dirty="0" smtClean="0"/>
              <a:t>(</a:t>
            </a:r>
            <a:r>
              <a:rPr lang="en-US" dirty="0" err="1" smtClean="0"/>
              <a:t>Grk</a:t>
            </a:r>
            <a:r>
              <a:rPr lang="en-US" dirty="0" smtClean="0"/>
              <a:t>: </a:t>
            </a:r>
            <a:r>
              <a:rPr lang="en-US" i="1" dirty="0" err="1" smtClean="0"/>
              <a:t>koinonia</a:t>
            </a:r>
            <a:r>
              <a:rPr lang="en-US" dirty="0" smtClean="0"/>
              <a:t>) = partnership, team membership, community sharing, contributing to others in the group (the Body of Christ)</a:t>
            </a:r>
          </a:p>
          <a:p>
            <a:r>
              <a:rPr lang="en-US" b="1" dirty="0" smtClean="0"/>
              <a:t>Breaking of bread </a:t>
            </a:r>
            <a:r>
              <a:rPr lang="en-US" dirty="0" smtClean="0"/>
              <a:t>= worship/the Lord’s Table/Holy Communion, the highlight of</a:t>
            </a:r>
            <a:r>
              <a:rPr lang="en-US" dirty="0" smtClean="0"/>
              <a:t> </a:t>
            </a:r>
            <a:r>
              <a:rPr lang="en-US" dirty="0" smtClean="0"/>
              <a:t>corporate </a:t>
            </a:r>
            <a:r>
              <a:rPr lang="en-US" dirty="0" smtClean="0"/>
              <a:t>worship</a:t>
            </a:r>
            <a:endParaRPr lang="en-US" dirty="0" smtClean="0"/>
          </a:p>
          <a:p>
            <a:r>
              <a:rPr lang="en-US" b="1" dirty="0" smtClean="0"/>
              <a:t>Prayer </a:t>
            </a:r>
            <a:r>
              <a:rPr lang="en-US" dirty="0" smtClean="0"/>
              <a:t>= asking for God’s will to be done</a:t>
            </a:r>
          </a:p>
          <a:p>
            <a:pPr>
              <a:buNone/>
            </a:pPr>
            <a:endParaRPr lang="en-US" dirty="0" smtClean="0"/>
          </a:p>
          <a:p>
            <a:pPr algn="ctr">
              <a:buNone/>
            </a:pPr>
            <a:r>
              <a:rPr lang="en-US" sz="2800" b="1" i="1" dirty="0" smtClean="0">
                <a:ln w="15875" cap="flat" cmpd="sng" algn="ctr">
                  <a:solidFill>
                    <a:schemeClr val="tx1"/>
                  </a:solidFill>
                  <a:prstDash val="solid"/>
                  <a:round/>
                  <a:headEnd type="none" w="med" len="med"/>
                  <a:tailEnd type="none" w="med" len="med"/>
                </a:ln>
                <a:solidFill>
                  <a:srgbClr val="FF6600"/>
                </a:solidFill>
                <a:latin typeface="Cooper Black"/>
                <a:cs typeface="Cooper Black"/>
              </a:rPr>
              <a:t>What do you think they prayed for?</a:t>
            </a:r>
            <a:endParaRPr lang="en-US" sz="2800" b="1" i="1" dirty="0">
              <a:ln w="15875" cap="flat" cmpd="sng" algn="ctr">
                <a:solidFill>
                  <a:schemeClr val="tx1"/>
                </a:solidFill>
                <a:prstDash val="solid"/>
                <a:round/>
                <a:headEnd type="none" w="med" len="med"/>
                <a:tailEnd type="none" w="med" len="med"/>
              </a:ln>
              <a:solidFill>
                <a:srgbClr val="FF6600"/>
              </a:solidFill>
              <a:latin typeface="Cooper Black"/>
              <a:cs typeface="Cooper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results/Additional evidences</a:t>
            </a:r>
            <a:endParaRPr lang="en-US" dirty="0"/>
          </a:p>
        </p:txBody>
      </p:sp>
      <p:sp>
        <p:nvSpPr>
          <p:cNvPr id="3" name="Content Placeholder 2"/>
          <p:cNvSpPr>
            <a:spLocks noGrp="1"/>
          </p:cNvSpPr>
          <p:nvPr>
            <p:ph idx="1"/>
          </p:nvPr>
        </p:nvSpPr>
        <p:spPr/>
        <p:txBody>
          <a:bodyPr/>
          <a:lstStyle/>
          <a:p>
            <a:pPr>
              <a:buNone/>
            </a:pPr>
            <a:r>
              <a:rPr lang="en-US" dirty="0" smtClean="0"/>
              <a:t>2:43 – “Then fear came upon every soul, and </a:t>
            </a:r>
          </a:p>
          <a:p>
            <a:pPr>
              <a:buNone/>
            </a:pPr>
            <a:r>
              <a:rPr lang="en-US" dirty="0" smtClean="0"/>
              <a:t>many wonders and signs were done through the </a:t>
            </a:r>
          </a:p>
          <a:p>
            <a:pPr>
              <a:buNone/>
            </a:pPr>
            <a:r>
              <a:rPr lang="en-US" dirty="0" smtClean="0"/>
              <a:t>apostles.”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results/Additional evidences</a:t>
            </a:r>
            <a:endParaRPr lang="en-US" dirty="0"/>
          </a:p>
        </p:txBody>
      </p:sp>
      <p:sp>
        <p:nvSpPr>
          <p:cNvPr id="3" name="Content Placeholder 2"/>
          <p:cNvSpPr>
            <a:spLocks noGrp="1"/>
          </p:cNvSpPr>
          <p:nvPr>
            <p:ph idx="1"/>
          </p:nvPr>
        </p:nvSpPr>
        <p:spPr/>
        <p:txBody>
          <a:bodyPr/>
          <a:lstStyle/>
          <a:p>
            <a:pPr>
              <a:buNone/>
            </a:pPr>
            <a:r>
              <a:rPr lang="en-US" dirty="0" smtClean="0"/>
              <a:t>2:43 – “Then fear came upon every soul, and </a:t>
            </a:r>
          </a:p>
          <a:p>
            <a:pPr>
              <a:buNone/>
            </a:pPr>
            <a:r>
              <a:rPr lang="en-US" dirty="0" smtClean="0"/>
              <a:t>many wonders and signs were done through the </a:t>
            </a:r>
          </a:p>
          <a:p>
            <a:pPr>
              <a:buNone/>
            </a:pPr>
            <a:r>
              <a:rPr lang="en-US" dirty="0" smtClean="0"/>
              <a:t>apostles.”</a:t>
            </a:r>
          </a:p>
          <a:p>
            <a:pPr algn="ctr">
              <a:buNone/>
            </a:pPr>
            <a:r>
              <a:rPr lang="en-US" dirty="0" smtClean="0">
                <a:solidFill>
                  <a:schemeClr val="tx1">
                    <a:lumMod val="95000"/>
                    <a:lumOff val="5000"/>
                  </a:schemeClr>
                </a:solidFill>
              </a:rPr>
              <a:t>Greek = </a:t>
            </a:r>
            <a:r>
              <a:rPr lang="en-US" i="1" dirty="0" smtClean="0">
                <a:solidFill>
                  <a:schemeClr val="tx1">
                    <a:lumMod val="95000"/>
                    <a:lumOff val="5000"/>
                  </a:schemeClr>
                </a:solidFill>
              </a:rPr>
              <a:t>phobia</a:t>
            </a:r>
          </a:p>
          <a:p>
            <a:pPr algn="ctr">
              <a:buNone/>
            </a:pPr>
            <a:endParaRPr lang="en-US" sz="1200" i="1" dirty="0" smtClean="0">
              <a:solidFill>
                <a:schemeClr val="tx1">
                  <a:lumMod val="95000"/>
                  <a:lumOff val="5000"/>
                </a:schemeClr>
              </a:solidFill>
            </a:endParaRPr>
          </a:p>
          <a:p>
            <a:pPr algn="ctr">
              <a:buNone/>
            </a:pPr>
            <a:r>
              <a:rPr lang="en-US" dirty="0" smtClean="0">
                <a:solidFill>
                  <a:schemeClr val="tx1">
                    <a:lumMod val="95000"/>
                    <a:lumOff val="5000"/>
                  </a:schemeClr>
                </a:solidFill>
              </a:rPr>
              <a:t>The Phobia Continuum:</a:t>
            </a:r>
          </a:p>
          <a:p>
            <a:pPr algn="ctr">
              <a:buNone/>
            </a:pPr>
            <a:endParaRPr lang="en-US" sz="800" dirty="0" smtClean="0">
              <a:solidFill>
                <a:schemeClr val="tx1">
                  <a:lumMod val="95000"/>
                  <a:lumOff val="5000"/>
                </a:schemeClr>
              </a:solidFill>
            </a:endParaRPr>
          </a:p>
          <a:p>
            <a:pPr algn="ctr">
              <a:buNone/>
            </a:pPr>
            <a:r>
              <a:rPr lang="en-US" i="1" dirty="0" smtClean="0">
                <a:solidFill>
                  <a:schemeClr val="tx1">
                    <a:lumMod val="95000"/>
                    <a:lumOff val="5000"/>
                  </a:schemeClr>
                </a:solidFill>
              </a:rPr>
              <a:t>Terror/fear                                    reverence/awe</a:t>
            </a:r>
          </a:p>
        </p:txBody>
      </p:sp>
      <p:cxnSp>
        <p:nvCxnSpPr>
          <p:cNvPr id="5" name="Straight Arrow Connector 4"/>
          <p:cNvCxnSpPr/>
          <p:nvPr/>
        </p:nvCxnSpPr>
        <p:spPr>
          <a:xfrm>
            <a:off x="2611299" y="5187268"/>
            <a:ext cx="3406559" cy="1"/>
          </a:xfrm>
          <a:prstGeom prst="straightConnector1">
            <a:avLst/>
          </a:prstGeom>
          <a:ln>
            <a:solidFill>
              <a:srgbClr val="000000"/>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rot="1372237">
            <a:off x="6496885" y="3041185"/>
            <a:ext cx="1866900" cy="1016000"/>
          </a:xfrm>
          <a:prstGeom prst="ellipse">
            <a:avLst/>
          </a:prstGeom>
          <a:ln w="3175" cap="rnd" cmpd="sng" algn="ctr">
            <a:solidFill>
              <a:srgbClr val="333333"/>
            </a:solidFill>
            <a:prstDash val="solid"/>
            <a:round/>
            <a:headEnd type="none" w="med" len="med"/>
            <a:tailEnd type="none" w="med" len="me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results/Additional evidences</a:t>
            </a:r>
            <a:endParaRPr lang="en-US" dirty="0"/>
          </a:p>
        </p:txBody>
      </p:sp>
      <p:sp>
        <p:nvSpPr>
          <p:cNvPr id="3" name="Content Placeholder 2"/>
          <p:cNvSpPr>
            <a:spLocks noGrp="1"/>
          </p:cNvSpPr>
          <p:nvPr>
            <p:ph idx="1"/>
          </p:nvPr>
        </p:nvSpPr>
        <p:spPr/>
        <p:txBody>
          <a:bodyPr/>
          <a:lstStyle/>
          <a:p>
            <a:pPr>
              <a:buNone/>
            </a:pPr>
            <a:r>
              <a:rPr lang="en-US" dirty="0" smtClean="0"/>
              <a:t>2:43 – “Then fear came upon every soul, and </a:t>
            </a:r>
          </a:p>
          <a:p>
            <a:pPr>
              <a:buNone/>
            </a:pPr>
            <a:r>
              <a:rPr lang="en-US" dirty="0" smtClean="0"/>
              <a:t>many wonders and signs were done through the </a:t>
            </a:r>
          </a:p>
          <a:p>
            <a:pPr>
              <a:buNone/>
            </a:pPr>
            <a:r>
              <a:rPr lang="en-US" dirty="0" smtClean="0"/>
              <a:t>apostles.”</a:t>
            </a:r>
          </a:p>
          <a:p>
            <a:pPr>
              <a:buNone/>
            </a:pPr>
            <a:r>
              <a:rPr lang="en-US" dirty="0" smtClean="0"/>
              <a:t>2:44-45 – “Now all who believed were together, </a:t>
            </a:r>
          </a:p>
          <a:p>
            <a:pPr>
              <a:buNone/>
            </a:pPr>
            <a:r>
              <a:rPr lang="en-US" dirty="0" smtClean="0"/>
              <a:t>and had all things in common, and sold their </a:t>
            </a:r>
          </a:p>
          <a:p>
            <a:pPr>
              <a:buNone/>
            </a:pPr>
            <a:r>
              <a:rPr lang="en-US" dirty="0" smtClean="0"/>
              <a:t>possessions and goods, and divided them </a:t>
            </a:r>
          </a:p>
          <a:p>
            <a:pPr>
              <a:buNone/>
            </a:pPr>
            <a:r>
              <a:rPr lang="en-US" dirty="0" smtClean="0"/>
              <a:t>among all, as anyone had need.”</a:t>
            </a:r>
            <a:endParaRPr lang="en-US" dirty="0"/>
          </a:p>
        </p:txBody>
      </p:sp>
      <p:pic>
        <p:nvPicPr>
          <p:cNvPr id="4" name="Picture 3"/>
          <p:cNvPicPr>
            <a:picLocks noChangeAspect="1"/>
          </p:cNvPicPr>
          <p:nvPr/>
        </p:nvPicPr>
        <p:blipFill>
          <a:blip r:embed="rId2"/>
          <a:stretch>
            <a:fillRect/>
          </a:stretch>
        </p:blipFill>
        <p:spPr>
          <a:xfrm>
            <a:off x="4098246" y="5661656"/>
            <a:ext cx="4495304" cy="836938"/>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Acts 2:46-47</a:t>
            </a:r>
            <a:endParaRPr lang="en-US" dirty="0"/>
          </a:p>
        </p:txBody>
      </p:sp>
      <p:sp>
        <p:nvSpPr>
          <p:cNvPr id="3" name="Content Placeholder 2"/>
          <p:cNvSpPr>
            <a:spLocks noGrp="1"/>
          </p:cNvSpPr>
          <p:nvPr>
            <p:ph idx="1"/>
          </p:nvPr>
        </p:nvSpPr>
        <p:spPr>
          <a:xfrm>
            <a:off x="337351" y="1600200"/>
            <a:ext cx="8349449" cy="4525963"/>
          </a:xfrm>
        </p:spPr>
        <p:txBody>
          <a:bodyPr/>
          <a:lstStyle/>
          <a:p>
            <a:pPr algn="ctr">
              <a:buNone/>
            </a:pPr>
            <a:r>
              <a:rPr lang="en-US" b="1" dirty="0" smtClean="0"/>
              <a:t>So continuing daily with one accord in the </a:t>
            </a:r>
          </a:p>
          <a:p>
            <a:pPr algn="ctr">
              <a:buNone/>
            </a:pPr>
            <a:r>
              <a:rPr lang="en-US" b="1" dirty="0" smtClean="0"/>
              <a:t>temple, and breaking bread from house to </a:t>
            </a:r>
          </a:p>
          <a:p>
            <a:pPr algn="ctr">
              <a:buNone/>
            </a:pPr>
            <a:r>
              <a:rPr lang="en-US" b="1" dirty="0" smtClean="0"/>
              <a:t>house, they ate their food with gladness and </a:t>
            </a:r>
          </a:p>
          <a:p>
            <a:pPr algn="ctr">
              <a:buNone/>
            </a:pPr>
            <a:r>
              <a:rPr lang="en-US" b="1" dirty="0" smtClean="0"/>
              <a:t>simplicity of heart, praising God and having </a:t>
            </a:r>
          </a:p>
          <a:p>
            <a:pPr algn="ctr">
              <a:buNone/>
            </a:pPr>
            <a:r>
              <a:rPr lang="en-US" b="1" dirty="0" smtClean="0"/>
              <a:t>favor with all the people. And the Lord added </a:t>
            </a:r>
          </a:p>
          <a:p>
            <a:pPr algn="ctr">
              <a:buNone/>
            </a:pPr>
            <a:r>
              <a:rPr lang="en-US" b="1" dirty="0" smtClean="0"/>
              <a:t>to the church daily those who were being saved.</a:t>
            </a:r>
            <a:endParaRPr lang="en-US"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normAutofit/>
          </a:bodyPr>
          <a:lstStyle/>
          <a:p>
            <a:r>
              <a:rPr lang="en-US" sz="2000" dirty="0" smtClean="0">
                <a:solidFill>
                  <a:srgbClr val="FFFF00"/>
                </a:solidFill>
              </a:rPr>
              <a:t>The true Pentecost joy (Holy Spirit for everyone) went from house to house.</a:t>
            </a:r>
            <a:endParaRPr lang="en-US" sz="2000" dirty="0">
              <a:solidFill>
                <a:srgbClr val="FFFF00"/>
              </a:solidFill>
            </a:endParaRPr>
          </a:p>
        </p:txBody>
      </p:sp>
      <p:sp>
        <p:nvSpPr>
          <p:cNvPr id="4" name="Content Placeholder 3"/>
          <p:cNvSpPr>
            <a:spLocks noGrp="1"/>
          </p:cNvSpPr>
          <p:nvPr>
            <p:ph sz="quarter" idx="13"/>
          </p:nvPr>
        </p:nvSpPr>
        <p:spPr>
          <a:xfrm>
            <a:off x="457200" y="2174875"/>
            <a:ext cx="4040188" cy="4126874"/>
          </a:xfrm>
        </p:spPr>
        <p:txBody>
          <a:bodyPr>
            <a:noAutofit/>
          </a:bodyPr>
          <a:lstStyle/>
          <a:p>
            <a:pPr>
              <a:buNone/>
            </a:pPr>
            <a:r>
              <a:rPr lang="en-US" sz="2000" dirty="0" smtClean="0"/>
              <a:t>So continuing daily with one accord in </a:t>
            </a:r>
          </a:p>
          <a:p>
            <a:pPr>
              <a:buNone/>
            </a:pPr>
            <a:r>
              <a:rPr lang="en-US" sz="2000" dirty="0" smtClean="0"/>
              <a:t>the temple, and breaking bread from </a:t>
            </a:r>
          </a:p>
          <a:p>
            <a:pPr>
              <a:buNone/>
            </a:pPr>
            <a:r>
              <a:rPr lang="en-US" sz="2000" u="sng" dirty="0" smtClean="0">
                <a:solidFill>
                  <a:srgbClr val="FFFF00"/>
                </a:solidFill>
              </a:rPr>
              <a:t>house to house</a:t>
            </a:r>
            <a:r>
              <a:rPr lang="en-US" sz="2000" dirty="0" smtClean="0"/>
              <a:t>, they ate their food with </a:t>
            </a:r>
          </a:p>
          <a:p>
            <a:pPr>
              <a:buNone/>
            </a:pPr>
            <a:r>
              <a:rPr lang="en-US" sz="2000" dirty="0" smtClean="0"/>
              <a:t>gladness and simplicity of heart, </a:t>
            </a:r>
          </a:p>
          <a:p>
            <a:pPr>
              <a:buNone/>
            </a:pPr>
            <a:r>
              <a:rPr lang="en-US" sz="2000" dirty="0" smtClean="0"/>
              <a:t>praising God and having favor with all </a:t>
            </a:r>
          </a:p>
          <a:p>
            <a:pPr>
              <a:buNone/>
            </a:pPr>
            <a:r>
              <a:rPr lang="en-US" sz="2000" dirty="0" smtClean="0"/>
              <a:t>the people. And the Lord added to the </a:t>
            </a:r>
          </a:p>
          <a:p>
            <a:pPr>
              <a:buNone/>
            </a:pPr>
            <a:r>
              <a:rPr lang="en-US" sz="2000" dirty="0" smtClean="0"/>
              <a:t>church daily those who were being </a:t>
            </a:r>
          </a:p>
          <a:p>
            <a:pPr>
              <a:buNone/>
            </a:pPr>
            <a:r>
              <a:rPr lang="en-US" sz="2000" dirty="0" smtClean="0"/>
              <a:t>saved.</a:t>
            </a:r>
            <a:endParaRPr lang="en-US" sz="2000" dirty="0"/>
          </a:p>
        </p:txBody>
      </p:sp>
      <p:sp>
        <p:nvSpPr>
          <p:cNvPr id="2" name="Title 1"/>
          <p:cNvSpPr>
            <a:spLocks noGrp="1"/>
          </p:cNvSpPr>
          <p:nvPr>
            <p:ph type="title"/>
          </p:nvPr>
        </p:nvSpPr>
        <p:spPr/>
        <p:txBody>
          <a:bodyPr/>
          <a:lstStyle/>
          <a:p>
            <a:r>
              <a:rPr lang="en-US" dirty="0" smtClean="0"/>
              <a:t>Text and Comment</a:t>
            </a:r>
            <a:endParaRPr lang="en-US" dirty="0"/>
          </a:p>
        </p:txBody>
      </p:sp>
      <p:sp>
        <p:nvSpPr>
          <p:cNvPr id="3" name="Text Placeholder 2"/>
          <p:cNvSpPr>
            <a:spLocks noGrp="1"/>
          </p:cNvSpPr>
          <p:nvPr>
            <p:ph type="body" idx="1"/>
          </p:nvPr>
        </p:nvSpPr>
        <p:spPr/>
        <p:txBody>
          <a:bodyPr>
            <a:normAutofit/>
          </a:bodyPr>
          <a:lstStyle/>
          <a:p>
            <a:r>
              <a:rPr lang="en-US" sz="2600" dirty="0" smtClean="0"/>
              <a:t>Acts 2:46-47</a:t>
            </a:r>
            <a:endParaRPr lang="en-US" sz="2600" dirty="0"/>
          </a:p>
        </p:txBody>
      </p:sp>
      <p:sp>
        <p:nvSpPr>
          <p:cNvPr id="5" name="Text Placeholder 4"/>
          <p:cNvSpPr>
            <a:spLocks noGrp="1"/>
          </p:cNvSpPr>
          <p:nvPr>
            <p:ph type="body" sz="quarter" idx="3"/>
          </p:nvPr>
        </p:nvSpPr>
        <p:spPr/>
        <p:txBody>
          <a:bodyPr/>
          <a:lstStyle/>
          <a:p>
            <a:r>
              <a:rPr lang="en-US" sz="2600" dirty="0" smtClean="0"/>
              <a:t>Comment</a:t>
            </a:r>
            <a:endParaRPr lang="en-US" sz="2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normAutofit/>
          </a:bodyPr>
          <a:lstStyle/>
          <a:p>
            <a:r>
              <a:rPr lang="en-US" sz="2000" dirty="0" smtClean="0"/>
              <a:t>The true Pentecost joy (Holy Spirit for everyone) went from house to house.</a:t>
            </a:r>
          </a:p>
          <a:p>
            <a:r>
              <a:rPr lang="en-US" sz="2000" dirty="0" smtClean="0">
                <a:solidFill>
                  <a:srgbClr val="FFFF00"/>
                </a:solidFill>
              </a:rPr>
              <a:t>Notice their attitudes resonated with “all the people.”  They were </a:t>
            </a:r>
            <a:r>
              <a:rPr lang="en-US" sz="2000" i="1" u="sng" dirty="0" smtClean="0">
                <a:solidFill>
                  <a:srgbClr val="FFFF00"/>
                </a:solidFill>
              </a:rPr>
              <a:t>being</a:t>
            </a:r>
            <a:r>
              <a:rPr lang="en-US" sz="2000" i="1" dirty="0" smtClean="0">
                <a:solidFill>
                  <a:srgbClr val="FFFF00"/>
                </a:solidFill>
              </a:rPr>
              <a:t> </a:t>
            </a:r>
            <a:r>
              <a:rPr lang="en-US" sz="2000" dirty="0" smtClean="0">
                <a:solidFill>
                  <a:srgbClr val="FFFF00"/>
                </a:solidFill>
              </a:rPr>
              <a:t>God’s witnesses first.</a:t>
            </a:r>
            <a:endParaRPr lang="en-US" sz="2000" dirty="0">
              <a:solidFill>
                <a:srgbClr val="FFFF00"/>
              </a:solidFill>
            </a:endParaRPr>
          </a:p>
        </p:txBody>
      </p:sp>
      <p:sp>
        <p:nvSpPr>
          <p:cNvPr id="4" name="Content Placeholder 3"/>
          <p:cNvSpPr>
            <a:spLocks noGrp="1"/>
          </p:cNvSpPr>
          <p:nvPr>
            <p:ph sz="quarter" idx="13"/>
          </p:nvPr>
        </p:nvSpPr>
        <p:spPr>
          <a:xfrm>
            <a:off x="457200" y="2174875"/>
            <a:ext cx="4040188" cy="4126874"/>
          </a:xfrm>
        </p:spPr>
        <p:txBody>
          <a:bodyPr>
            <a:normAutofit/>
          </a:bodyPr>
          <a:lstStyle/>
          <a:p>
            <a:pPr>
              <a:buNone/>
            </a:pPr>
            <a:r>
              <a:rPr lang="en-US" sz="2000" dirty="0" smtClean="0"/>
              <a:t>So continuing daily with one accord in </a:t>
            </a:r>
          </a:p>
          <a:p>
            <a:pPr>
              <a:buNone/>
            </a:pPr>
            <a:r>
              <a:rPr lang="en-US" sz="2000" dirty="0" smtClean="0"/>
              <a:t>the temple, and breaking bread from </a:t>
            </a:r>
          </a:p>
          <a:p>
            <a:pPr>
              <a:buNone/>
            </a:pPr>
            <a:r>
              <a:rPr lang="en-US" sz="2000" dirty="0" smtClean="0"/>
              <a:t>house to house, they ate their food with </a:t>
            </a:r>
          </a:p>
          <a:p>
            <a:pPr>
              <a:buNone/>
            </a:pPr>
            <a:r>
              <a:rPr lang="en-US" sz="2000" dirty="0" smtClean="0"/>
              <a:t>gladness and simplicity of heart, </a:t>
            </a:r>
          </a:p>
          <a:p>
            <a:pPr>
              <a:buNone/>
            </a:pPr>
            <a:r>
              <a:rPr lang="en-US" sz="2000" dirty="0" smtClean="0"/>
              <a:t>praising God and having </a:t>
            </a:r>
            <a:r>
              <a:rPr lang="en-US" sz="2000" u="sng" dirty="0" smtClean="0">
                <a:solidFill>
                  <a:srgbClr val="FFFF00"/>
                </a:solidFill>
              </a:rPr>
              <a:t>favor with all </a:t>
            </a:r>
          </a:p>
          <a:p>
            <a:pPr>
              <a:buNone/>
            </a:pPr>
            <a:r>
              <a:rPr lang="en-US" sz="2000" u="sng" dirty="0" smtClean="0">
                <a:solidFill>
                  <a:srgbClr val="FFFF00"/>
                </a:solidFill>
              </a:rPr>
              <a:t>the people</a:t>
            </a:r>
            <a:r>
              <a:rPr lang="en-US" sz="2000" dirty="0" smtClean="0"/>
              <a:t>. And the Lord added to the </a:t>
            </a:r>
          </a:p>
          <a:p>
            <a:pPr>
              <a:buNone/>
            </a:pPr>
            <a:r>
              <a:rPr lang="en-US" sz="2000" dirty="0" smtClean="0"/>
              <a:t>church daily those who were being </a:t>
            </a:r>
          </a:p>
          <a:p>
            <a:pPr>
              <a:buNone/>
            </a:pPr>
            <a:r>
              <a:rPr lang="en-US" sz="2000" dirty="0" smtClean="0"/>
              <a:t>saved.</a:t>
            </a:r>
            <a:endParaRPr lang="en-US" sz="2000" dirty="0"/>
          </a:p>
        </p:txBody>
      </p:sp>
      <p:sp>
        <p:nvSpPr>
          <p:cNvPr id="2" name="Title 1"/>
          <p:cNvSpPr>
            <a:spLocks noGrp="1"/>
          </p:cNvSpPr>
          <p:nvPr>
            <p:ph type="title"/>
          </p:nvPr>
        </p:nvSpPr>
        <p:spPr/>
        <p:txBody>
          <a:bodyPr/>
          <a:lstStyle/>
          <a:p>
            <a:r>
              <a:rPr lang="en-US" dirty="0" smtClean="0"/>
              <a:t>Text and Comment</a:t>
            </a:r>
            <a:endParaRPr lang="en-US" dirty="0"/>
          </a:p>
        </p:txBody>
      </p:sp>
      <p:sp>
        <p:nvSpPr>
          <p:cNvPr id="3" name="Text Placeholder 2"/>
          <p:cNvSpPr>
            <a:spLocks noGrp="1"/>
          </p:cNvSpPr>
          <p:nvPr>
            <p:ph type="body" idx="1"/>
          </p:nvPr>
        </p:nvSpPr>
        <p:spPr/>
        <p:txBody>
          <a:bodyPr>
            <a:normAutofit/>
          </a:bodyPr>
          <a:lstStyle/>
          <a:p>
            <a:r>
              <a:rPr lang="en-US" sz="2600" dirty="0" smtClean="0"/>
              <a:t>Acts 2:46-47</a:t>
            </a:r>
            <a:endParaRPr lang="en-US" sz="2600" dirty="0"/>
          </a:p>
        </p:txBody>
      </p:sp>
      <p:sp>
        <p:nvSpPr>
          <p:cNvPr id="5" name="Text Placeholder 4"/>
          <p:cNvSpPr>
            <a:spLocks noGrp="1"/>
          </p:cNvSpPr>
          <p:nvPr>
            <p:ph type="body" sz="quarter" idx="3"/>
          </p:nvPr>
        </p:nvSpPr>
        <p:spPr/>
        <p:txBody>
          <a:bodyPr/>
          <a:lstStyle/>
          <a:p>
            <a:r>
              <a:rPr lang="en-US" sz="2600" dirty="0" smtClean="0"/>
              <a:t>Comment</a:t>
            </a:r>
            <a:endParaRPr lang="en-US" sz="2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normAutofit/>
          </a:bodyPr>
          <a:lstStyle/>
          <a:p>
            <a:r>
              <a:rPr lang="en-US" sz="2000" dirty="0" smtClean="0"/>
              <a:t>The true Pentecost joy (Holy Spirit for everyone) went from house to house.</a:t>
            </a:r>
          </a:p>
          <a:p>
            <a:r>
              <a:rPr lang="en-US" sz="2000" dirty="0" smtClean="0"/>
              <a:t>Notice their attitudes resonated with “all the people.”  They were </a:t>
            </a:r>
            <a:r>
              <a:rPr lang="en-US" sz="2000" i="1" dirty="0" smtClean="0"/>
              <a:t>being </a:t>
            </a:r>
            <a:r>
              <a:rPr lang="en-US" sz="2000" dirty="0" smtClean="0"/>
              <a:t>God’s witnesses first.</a:t>
            </a:r>
          </a:p>
          <a:p>
            <a:r>
              <a:rPr lang="en-US" sz="2000" dirty="0" smtClean="0">
                <a:solidFill>
                  <a:srgbClr val="FFFF00"/>
                </a:solidFill>
              </a:rPr>
              <a:t>As man did his part, God did his part by adding to their number.</a:t>
            </a:r>
            <a:endParaRPr lang="en-US" sz="2000" dirty="0">
              <a:solidFill>
                <a:srgbClr val="FFFF00"/>
              </a:solidFill>
            </a:endParaRPr>
          </a:p>
        </p:txBody>
      </p:sp>
      <p:sp>
        <p:nvSpPr>
          <p:cNvPr id="4" name="Content Placeholder 3"/>
          <p:cNvSpPr>
            <a:spLocks noGrp="1"/>
          </p:cNvSpPr>
          <p:nvPr>
            <p:ph sz="quarter" idx="13"/>
          </p:nvPr>
        </p:nvSpPr>
        <p:spPr>
          <a:xfrm>
            <a:off x="457200" y="2174875"/>
            <a:ext cx="4040188" cy="4126874"/>
          </a:xfrm>
        </p:spPr>
        <p:txBody>
          <a:bodyPr>
            <a:normAutofit/>
          </a:bodyPr>
          <a:lstStyle/>
          <a:p>
            <a:pPr>
              <a:buNone/>
            </a:pPr>
            <a:r>
              <a:rPr lang="en-US" sz="2000" dirty="0" smtClean="0"/>
              <a:t>So continuing daily with one accord in </a:t>
            </a:r>
          </a:p>
          <a:p>
            <a:pPr>
              <a:buNone/>
            </a:pPr>
            <a:r>
              <a:rPr lang="en-US" sz="2000" dirty="0" smtClean="0"/>
              <a:t>the temple, and breaking bread from </a:t>
            </a:r>
          </a:p>
          <a:p>
            <a:pPr>
              <a:buNone/>
            </a:pPr>
            <a:r>
              <a:rPr lang="en-US" sz="2000" dirty="0" smtClean="0"/>
              <a:t>house to house, they ate their food with </a:t>
            </a:r>
          </a:p>
          <a:p>
            <a:pPr>
              <a:buNone/>
            </a:pPr>
            <a:r>
              <a:rPr lang="en-US" sz="2000" dirty="0" smtClean="0"/>
              <a:t>gladness and simplicity of heart, </a:t>
            </a:r>
          </a:p>
          <a:p>
            <a:pPr>
              <a:buNone/>
            </a:pPr>
            <a:r>
              <a:rPr lang="en-US" sz="2000" dirty="0" smtClean="0"/>
              <a:t>praising God and having favor with all </a:t>
            </a:r>
          </a:p>
          <a:p>
            <a:pPr>
              <a:buNone/>
            </a:pPr>
            <a:r>
              <a:rPr lang="en-US" sz="2000" dirty="0" smtClean="0"/>
              <a:t>the people. And </a:t>
            </a:r>
            <a:r>
              <a:rPr lang="en-US" sz="2000" u="sng" dirty="0" smtClean="0">
                <a:solidFill>
                  <a:srgbClr val="FFFF00"/>
                </a:solidFill>
              </a:rPr>
              <a:t>the Lord added to the </a:t>
            </a:r>
          </a:p>
          <a:p>
            <a:pPr>
              <a:buNone/>
            </a:pPr>
            <a:r>
              <a:rPr lang="en-US" sz="2000" u="sng" dirty="0" smtClean="0">
                <a:solidFill>
                  <a:srgbClr val="FFFF00"/>
                </a:solidFill>
              </a:rPr>
              <a:t>church daily</a:t>
            </a:r>
            <a:r>
              <a:rPr lang="en-US" sz="2000" dirty="0" smtClean="0"/>
              <a:t> those who were being </a:t>
            </a:r>
          </a:p>
          <a:p>
            <a:pPr>
              <a:buNone/>
            </a:pPr>
            <a:r>
              <a:rPr lang="en-US" sz="2000" dirty="0" smtClean="0"/>
              <a:t>saved.</a:t>
            </a:r>
            <a:endParaRPr lang="en-US" sz="2000" dirty="0"/>
          </a:p>
        </p:txBody>
      </p:sp>
      <p:sp>
        <p:nvSpPr>
          <p:cNvPr id="2" name="Title 1"/>
          <p:cNvSpPr>
            <a:spLocks noGrp="1"/>
          </p:cNvSpPr>
          <p:nvPr>
            <p:ph type="title"/>
          </p:nvPr>
        </p:nvSpPr>
        <p:spPr/>
        <p:txBody>
          <a:bodyPr/>
          <a:lstStyle/>
          <a:p>
            <a:r>
              <a:rPr lang="en-US" dirty="0" smtClean="0"/>
              <a:t>Text and Comment</a:t>
            </a:r>
            <a:endParaRPr lang="en-US" dirty="0"/>
          </a:p>
        </p:txBody>
      </p:sp>
      <p:sp>
        <p:nvSpPr>
          <p:cNvPr id="3" name="Text Placeholder 2"/>
          <p:cNvSpPr>
            <a:spLocks noGrp="1"/>
          </p:cNvSpPr>
          <p:nvPr>
            <p:ph type="body" idx="1"/>
          </p:nvPr>
        </p:nvSpPr>
        <p:spPr/>
        <p:txBody>
          <a:bodyPr>
            <a:normAutofit/>
          </a:bodyPr>
          <a:lstStyle/>
          <a:p>
            <a:r>
              <a:rPr lang="en-US" sz="2600" dirty="0" smtClean="0"/>
              <a:t>Acts 2:46-47</a:t>
            </a:r>
            <a:endParaRPr lang="en-US" sz="2600" dirty="0"/>
          </a:p>
        </p:txBody>
      </p:sp>
      <p:sp>
        <p:nvSpPr>
          <p:cNvPr id="5" name="Text Placeholder 4"/>
          <p:cNvSpPr>
            <a:spLocks noGrp="1"/>
          </p:cNvSpPr>
          <p:nvPr>
            <p:ph type="body" sz="quarter" idx="3"/>
          </p:nvPr>
        </p:nvSpPr>
        <p:spPr/>
        <p:txBody>
          <a:bodyPr/>
          <a:lstStyle/>
          <a:p>
            <a:r>
              <a:rPr lang="en-US" sz="2600" dirty="0" smtClean="0"/>
              <a:t>Comment</a:t>
            </a:r>
            <a:endParaRPr lang="en-US" sz="2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sz="quarter" idx="13"/>
          </p:nvPr>
        </p:nvSpPr>
        <p:spPr>
          <a:xfrm>
            <a:off x="3962399" y="735952"/>
            <a:ext cx="4916019" cy="4955308"/>
          </a:xfrm>
        </p:spPr>
        <p:txBody>
          <a:bodyPr>
            <a:normAutofit/>
          </a:bodyPr>
          <a:lstStyle/>
          <a:p>
            <a:pPr>
              <a:buNone/>
            </a:pPr>
            <a:r>
              <a:rPr lang="en-US" sz="2200" b="1" u="sng" dirty="0" smtClean="0">
                <a:solidFill>
                  <a:schemeClr val="tx2"/>
                </a:solidFill>
              </a:rPr>
              <a:t>Question</a:t>
            </a:r>
            <a:r>
              <a:rPr lang="en-US" sz="2200" dirty="0" smtClean="0">
                <a:solidFill>
                  <a:schemeClr val="tx2"/>
                </a:solidFill>
              </a:rPr>
              <a:t>: What does the Church use for </a:t>
            </a:r>
          </a:p>
          <a:p>
            <a:pPr>
              <a:buNone/>
            </a:pPr>
            <a:r>
              <a:rPr lang="en-US" sz="2200" dirty="0" smtClean="0">
                <a:solidFill>
                  <a:schemeClr val="tx2"/>
                </a:solidFill>
              </a:rPr>
              <a:t>outreach today that the Apostles </a:t>
            </a:r>
            <a:r>
              <a:rPr lang="en-US" sz="2200" dirty="0" smtClean="0">
                <a:solidFill>
                  <a:schemeClr val="tx2"/>
                </a:solidFill>
              </a:rPr>
              <a:t>didn’t use? </a:t>
            </a:r>
            <a:endParaRPr lang="en-US" sz="2200" dirty="0">
              <a:solidFill>
                <a:schemeClr val="tx2"/>
              </a:solidFill>
            </a:endParaRPr>
          </a:p>
        </p:txBody>
      </p:sp>
      <p:sp>
        <p:nvSpPr>
          <p:cNvPr id="12" name="Title 11"/>
          <p:cNvSpPr>
            <a:spLocks noGrp="1"/>
          </p:cNvSpPr>
          <p:nvPr>
            <p:ph type="title"/>
          </p:nvPr>
        </p:nvSpPr>
        <p:spPr>
          <a:xfrm>
            <a:off x="612648" y="985226"/>
            <a:ext cx="2971800" cy="747821"/>
          </a:xfrm>
        </p:spPr>
        <p:txBody>
          <a:bodyPr/>
          <a:lstStyle/>
          <a:p>
            <a:r>
              <a:rPr lang="en-US" sz="2600" dirty="0" smtClean="0"/>
              <a:t>Acts 2:46-47</a:t>
            </a:r>
            <a:r>
              <a:rPr lang="en-US" dirty="0" smtClean="0"/>
              <a:t/>
            </a:r>
            <a:br>
              <a:rPr lang="en-US" dirty="0" smtClean="0"/>
            </a:br>
            <a:endParaRPr lang="en-US" dirty="0"/>
          </a:p>
        </p:txBody>
      </p:sp>
      <p:sp>
        <p:nvSpPr>
          <p:cNvPr id="13" name="Text Placeholder 12"/>
          <p:cNvSpPr>
            <a:spLocks noGrp="1"/>
          </p:cNvSpPr>
          <p:nvPr>
            <p:ph type="body" sz="half" idx="2"/>
          </p:nvPr>
        </p:nvSpPr>
        <p:spPr>
          <a:xfrm>
            <a:off x="612648" y="1733047"/>
            <a:ext cx="2971800" cy="3981953"/>
          </a:xfrm>
        </p:spPr>
        <p:txBody>
          <a:bodyPr>
            <a:normAutofit/>
          </a:bodyPr>
          <a:lstStyle/>
          <a:p>
            <a:r>
              <a:rPr lang="en-US" sz="2000" dirty="0" smtClean="0"/>
              <a:t>So continuing daily with one accord in the temple, and breaking bread from house to house, they ate their food with gladness and simplicity of heart, praising God and having favor with all the people. And the Lord added to the church daily those who were being saved.</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Acts 2:41b</a:t>
            </a:r>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b="1" dirty="0" smtClean="0"/>
              <a:t>“And that day about three thousand souls </a:t>
            </a:r>
          </a:p>
          <a:p>
            <a:pPr algn="ctr">
              <a:buNone/>
            </a:pPr>
            <a:r>
              <a:rPr lang="en-US" b="1" dirty="0" smtClean="0"/>
              <a:t>were added to them.”</a:t>
            </a:r>
          </a:p>
          <a:p>
            <a:pPr algn="ctr">
              <a:buNone/>
            </a:pPr>
            <a:endParaRPr lang="en-US" b="1" dirty="0" smtClean="0"/>
          </a:p>
          <a:p>
            <a:pPr algn="ctr">
              <a:buNone/>
            </a:pPr>
            <a:endParaRPr lang="en-US" b="1" dirty="0" smtClean="0"/>
          </a:p>
          <a:p>
            <a:pPr algn="ctr">
              <a:buNone/>
            </a:pPr>
            <a:r>
              <a:rPr lang="en-US" b="1" i="1" dirty="0" smtClean="0">
                <a:ln>
                  <a:solidFill>
                    <a:srgbClr val="0000FF"/>
                  </a:solidFill>
                </a:ln>
                <a:latin typeface="Cambria"/>
                <a:cs typeface="Cambria"/>
              </a:rPr>
              <a:t>Is this number an exaggeration?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Content Placeholder 13"/>
          <p:cNvSpPr>
            <a:spLocks noGrp="1"/>
          </p:cNvSpPr>
          <p:nvPr>
            <p:ph sz="quarter" idx="13"/>
          </p:nvPr>
        </p:nvSpPr>
        <p:spPr>
          <a:xfrm>
            <a:off x="3962400" y="735951"/>
            <a:ext cx="5181600" cy="5163531"/>
          </a:xfrm>
        </p:spPr>
        <p:txBody>
          <a:bodyPr>
            <a:normAutofit/>
          </a:bodyPr>
          <a:lstStyle/>
          <a:p>
            <a:pPr>
              <a:buNone/>
            </a:pPr>
            <a:r>
              <a:rPr lang="en-US" sz="2200" b="1" u="sng" dirty="0" smtClean="0">
                <a:solidFill>
                  <a:schemeClr val="tx2"/>
                </a:solidFill>
              </a:rPr>
              <a:t>Question</a:t>
            </a:r>
            <a:r>
              <a:rPr lang="en-US" sz="2200" dirty="0" smtClean="0">
                <a:solidFill>
                  <a:schemeClr val="tx2"/>
                </a:solidFill>
              </a:rPr>
              <a:t>: What does the Church use for </a:t>
            </a:r>
          </a:p>
          <a:p>
            <a:pPr>
              <a:buNone/>
            </a:pPr>
            <a:r>
              <a:rPr lang="en-US" sz="2200" dirty="0" smtClean="0">
                <a:solidFill>
                  <a:schemeClr val="tx2"/>
                </a:solidFill>
              </a:rPr>
              <a:t>outreach today that the Apostles </a:t>
            </a:r>
            <a:r>
              <a:rPr lang="en-US" sz="2200" dirty="0" smtClean="0">
                <a:solidFill>
                  <a:schemeClr val="tx2"/>
                </a:solidFill>
              </a:rPr>
              <a:t>didn’t use?</a:t>
            </a:r>
            <a:endParaRPr lang="en-US" sz="2200" dirty="0" smtClean="0">
              <a:solidFill>
                <a:schemeClr val="tx2"/>
              </a:solidFill>
            </a:endParaRPr>
          </a:p>
          <a:p>
            <a:pPr>
              <a:buNone/>
            </a:pPr>
            <a:endParaRPr lang="en-US" sz="1000" dirty="0" smtClean="0">
              <a:solidFill>
                <a:schemeClr val="tx2"/>
              </a:solidFill>
            </a:endParaRPr>
          </a:p>
          <a:p>
            <a:pPr>
              <a:buFont typeface="Wingdings" charset="2"/>
              <a:buChar char="v"/>
            </a:pPr>
            <a:r>
              <a:rPr lang="en-US" sz="2200" i="1" dirty="0" smtClean="0">
                <a:solidFill>
                  <a:srgbClr val="FFFF00"/>
                </a:solidFill>
              </a:rPr>
              <a:t>Evangelism programs</a:t>
            </a:r>
          </a:p>
          <a:p>
            <a:pPr>
              <a:buFont typeface="Wingdings" charset="2"/>
              <a:buChar char="v"/>
            </a:pPr>
            <a:r>
              <a:rPr lang="en-US" sz="2200" i="1" dirty="0" smtClean="0">
                <a:solidFill>
                  <a:srgbClr val="FFFF00"/>
                </a:solidFill>
              </a:rPr>
              <a:t>Evangelism training</a:t>
            </a:r>
          </a:p>
          <a:p>
            <a:pPr>
              <a:buFont typeface="Wingdings" charset="2"/>
              <a:buChar char="v"/>
            </a:pPr>
            <a:r>
              <a:rPr lang="en-US" sz="2200" i="1" dirty="0" smtClean="0">
                <a:solidFill>
                  <a:srgbClr val="FFFF00"/>
                </a:solidFill>
              </a:rPr>
              <a:t>Evangelism models</a:t>
            </a:r>
          </a:p>
          <a:p>
            <a:pPr>
              <a:buFont typeface="Wingdings" charset="2"/>
              <a:buChar char="v"/>
            </a:pPr>
            <a:r>
              <a:rPr lang="en-US" sz="2200" i="1" dirty="0" smtClean="0">
                <a:solidFill>
                  <a:srgbClr val="FFFF00"/>
                </a:solidFill>
              </a:rPr>
              <a:t>Mass advertising</a:t>
            </a:r>
          </a:p>
          <a:p>
            <a:pPr>
              <a:buFont typeface="Wingdings" charset="2"/>
              <a:buChar char="v"/>
            </a:pPr>
            <a:r>
              <a:rPr lang="en-US" sz="2200" i="1" dirty="0" smtClean="0">
                <a:solidFill>
                  <a:srgbClr val="FFFF00"/>
                </a:solidFill>
              </a:rPr>
              <a:t>Evangelism tracts &amp; literature</a:t>
            </a:r>
          </a:p>
          <a:p>
            <a:pPr>
              <a:buFont typeface="Wingdings" charset="2"/>
              <a:buChar char="v"/>
            </a:pPr>
            <a:r>
              <a:rPr lang="en-US" sz="2200" i="1" dirty="0" smtClean="0">
                <a:solidFill>
                  <a:srgbClr val="FFFF00"/>
                </a:solidFill>
              </a:rPr>
              <a:t>Others?</a:t>
            </a:r>
          </a:p>
          <a:p>
            <a:pPr>
              <a:buNone/>
            </a:pPr>
            <a:r>
              <a:rPr lang="en-US" sz="2200" dirty="0" smtClean="0">
                <a:solidFill>
                  <a:schemeClr val="tx2"/>
                </a:solidFill>
              </a:rPr>
              <a:t> </a:t>
            </a:r>
            <a:endParaRPr lang="en-US" sz="2200" dirty="0">
              <a:solidFill>
                <a:schemeClr val="tx2"/>
              </a:solidFill>
            </a:endParaRPr>
          </a:p>
        </p:txBody>
      </p:sp>
      <p:sp>
        <p:nvSpPr>
          <p:cNvPr id="12" name="Title 11"/>
          <p:cNvSpPr>
            <a:spLocks noGrp="1"/>
          </p:cNvSpPr>
          <p:nvPr>
            <p:ph type="title"/>
          </p:nvPr>
        </p:nvSpPr>
        <p:spPr>
          <a:xfrm>
            <a:off x="612648" y="985226"/>
            <a:ext cx="2971800" cy="747821"/>
          </a:xfrm>
        </p:spPr>
        <p:txBody>
          <a:bodyPr/>
          <a:lstStyle/>
          <a:p>
            <a:r>
              <a:rPr lang="en-US" sz="2600" dirty="0" smtClean="0"/>
              <a:t>Acts 2:46-47</a:t>
            </a:r>
            <a:r>
              <a:rPr lang="en-US" dirty="0" smtClean="0"/>
              <a:t/>
            </a:r>
            <a:br>
              <a:rPr lang="en-US" dirty="0" smtClean="0"/>
            </a:br>
            <a:endParaRPr lang="en-US" dirty="0"/>
          </a:p>
        </p:txBody>
      </p:sp>
      <p:sp>
        <p:nvSpPr>
          <p:cNvPr id="13" name="Text Placeholder 12"/>
          <p:cNvSpPr>
            <a:spLocks noGrp="1"/>
          </p:cNvSpPr>
          <p:nvPr>
            <p:ph type="body" sz="half" idx="2"/>
          </p:nvPr>
        </p:nvSpPr>
        <p:spPr>
          <a:xfrm>
            <a:off x="612648" y="1733047"/>
            <a:ext cx="2971800" cy="3981953"/>
          </a:xfrm>
        </p:spPr>
        <p:txBody>
          <a:bodyPr>
            <a:normAutofit/>
          </a:bodyPr>
          <a:lstStyle/>
          <a:p>
            <a:r>
              <a:rPr lang="en-US" sz="2000" dirty="0" smtClean="0"/>
              <a:t>So continuing daily with one accord in the temple, and breaking bread from house to house, they ate their food with gladness and simplicity of heart, praising God and having favor with all the people. And the Lord added to the church daily those who were being saved.</a:t>
            </a:r>
          </a:p>
          <a:p>
            <a:endParaRPr lang="en-US" dirty="0"/>
          </a:p>
        </p:txBody>
      </p:sp>
      <p:pic>
        <p:nvPicPr>
          <p:cNvPr id="5" name="Picture 4"/>
          <p:cNvPicPr>
            <a:picLocks noChangeAspect="1"/>
          </p:cNvPicPr>
          <p:nvPr/>
        </p:nvPicPr>
        <p:blipFill>
          <a:blip r:embed="rId2"/>
          <a:stretch>
            <a:fillRect/>
          </a:stretch>
        </p:blipFill>
        <p:spPr>
          <a:xfrm>
            <a:off x="6836860" y="2077285"/>
            <a:ext cx="2089048" cy="1779559"/>
          </a:xfrm>
          <a:prstGeom prst="rect">
            <a:avLst/>
          </a:prstGeom>
        </p:spPr>
      </p:pic>
      <p:pic>
        <p:nvPicPr>
          <p:cNvPr id="6" name="Picture 5"/>
          <p:cNvPicPr>
            <a:picLocks noChangeAspect="1"/>
          </p:cNvPicPr>
          <p:nvPr/>
        </p:nvPicPr>
        <p:blipFill>
          <a:blip r:embed="rId3"/>
          <a:stretch>
            <a:fillRect/>
          </a:stretch>
        </p:blipFill>
        <p:spPr>
          <a:xfrm>
            <a:off x="7602914" y="4059606"/>
            <a:ext cx="1322994" cy="2130245"/>
          </a:xfrm>
          <a:prstGeom prst="rect">
            <a:avLst/>
          </a:prstGeom>
        </p:spPr>
      </p:pic>
      <p:pic>
        <p:nvPicPr>
          <p:cNvPr id="7" name="Picture 6"/>
          <p:cNvPicPr>
            <a:picLocks noChangeAspect="1"/>
          </p:cNvPicPr>
          <p:nvPr/>
        </p:nvPicPr>
        <p:blipFill>
          <a:blip r:embed="rId4"/>
          <a:stretch>
            <a:fillRect/>
          </a:stretch>
        </p:blipFill>
        <p:spPr>
          <a:xfrm>
            <a:off x="5694657" y="4342440"/>
            <a:ext cx="1616982" cy="148796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71021"/>
            <a:ext cx="9144000" cy="6940134"/>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Acts 3:1-3</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b="1" dirty="0" smtClean="0"/>
              <a:t>Now Peter and John went up together to the </a:t>
            </a:r>
          </a:p>
          <a:p>
            <a:pPr algn="ctr">
              <a:buNone/>
            </a:pPr>
            <a:r>
              <a:rPr lang="en-US" b="1" dirty="0" smtClean="0"/>
              <a:t>temple at the hour of prayer, the ninth hour</a:t>
            </a:r>
            <a:r>
              <a:rPr lang="en-US" b="1" i="1" dirty="0" smtClean="0"/>
              <a:t>.</a:t>
            </a:r>
            <a:r>
              <a:rPr lang="en-US" b="1" dirty="0" smtClean="0"/>
              <a:t> </a:t>
            </a:r>
          </a:p>
          <a:p>
            <a:pPr algn="ctr">
              <a:buNone/>
            </a:pPr>
            <a:r>
              <a:rPr lang="en-US" b="1" dirty="0" smtClean="0"/>
              <a:t>And a certain man lame from his mother’s </a:t>
            </a:r>
          </a:p>
          <a:p>
            <a:pPr algn="ctr">
              <a:buNone/>
            </a:pPr>
            <a:r>
              <a:rPr lang="en-US" b="1" dirty="0" smtClean="0"/>
              <a:t>womb was carried, whom they laid daily at the </a:t>
            </a:r>
          </a:p>
          <a:p>
            <a:pPr algn="ctr">
              <a:buNone/>
            </a:pPr>
            <a:r>
              <a:rPr lang="en-US" b="1" dirty="0" smtClean="0"/>
              <a:t>gate of the temple which is called Beautiful, to </a:t>
            </a:r>
          </a:p>
          <a:p>
            <a:pPr algn="ctr">
              <a:buNone/>
            </a:pPr>
            <a:r>
              <a:rPr lang="en-US" b="1" dirty="0" smtClean="0"/>
              <a:t>ask alms from those who entered the temple; </a:t>
            </a:r>
          </a:p>
          <a:p>
            <a:pPr algn="ctr">
              <a:buNone/>
            </a:pPr>
            <a:r>
              <a:rPr lang="en-US" b="1" dirty="0" smtClean="0"/>
              <a:t>who, seeing Peter and John about to go </a:t>
            </a:r>
          </a:p>
          <a:p>
            <a:pPr algn="ctr">
              <a:buNone/>
            </a:pPr>
            <a:r>
              <a:rPr lang="en-US" b="1" dirty="0" smtClean="0"/>
              <a:t>into the temple, asked for alms.</a:t>
            </a:r>
            <a:endParaRPr 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r>
              <a:rPr lang="en-US" dirty="0" smtClean="0">
                <a:solidFill>
                  <a:srgbClr val="FFFF00"/>
                </a:solidFill>
              </a:rPr>
              <a:t>Ninth hour = 3:00PM</a:t>
            </a:r>
          </a:p>
        </p:txBody>
      </p:sp>
      <p:sp>
        <p:nvSpPr>
          <p:cNvPr id="4" name="Content Placeholder 3"/>
          <p:cNvSpPr>
            <a:spLocks noGrp="1"/>
          </p:cNvSpPr>
          <p:nvPr>
            <p:ph sz="quarter" idx="13"/>
          </p:nvPr>
        </p:nvSpPr>
        <p:spPr/>
        <p:txBody>
          <a:bodyPr>
            <a:normAutofit fontScale="92500" lnSpcReduction="20000"/>
          </a:bodyPr>
          <a:lstStyle/>
          <a:p>
            <a:pPr>
              <a:buNone/>
            </a:pPr>
            <a:r>
              <a:rPr lang="en-US" dirty="0" smtClean="0"/>
              <a:t>Now Peter and John went up </a:t>
            </a:r>
          </a:p>
          <a:p>
            <a:pPr>
              <a:buNone/>
            </a:pPr>
            <a:r>
              <a:rPr lang="en-US" dirty="0" smtClean="0"/>
              <a:t>together to the temple at the </a:t>
            </a:r>
          </a:p>
          <a:p>
            <a:pPr>
              <a:buNone/>
            </a:pPr>
            <a:r>
              <a:rPr lang="en-US" dirty="0" smtClean="0"/>
              <a:t>hour of prayer, </a:t>
            </a:r>
            <a:r>
              <a:rPr lang="en-US" b="1" u="sng" dirty="0" smtClean="0">
                <a:solidFill>
                  <a:srgbClr val="FFFF00"/>
                </a:solidFill>
              </a:rPr>
              <a:t>the ninth hour</a:t>
            </a:r>
            <a:r>
              <a:rPr lang="en-US" i="1" dirty="0" smtClean="0"/>
              <a:t>.</a:t>
            </a:r>
            <a:r>
              <a:rPr lang="en-US" dirty="0" smtClean="0"/>
              <a:t> </a:t>
            </a:r>
          </a:p>
          <a:p>
            <a:pPr>
              <a:buNone/>
            </a:pPr>
            <a:r>
              <a:rPr lang="en-US" dirty="0" smtClean="0"/>
              <a:t>And a certain man lame from his </a:t>
            </a:r>
          </a:p>
          <a:p>
            <a:pPr>
              <a:buNone/>
            </a:pPr>
            <a:r>
              <a:rPr lang="en-US" dirty="0" smtClean="0"/>
              <a:t>mother’s womb was carried, </a:t>
            </a:r>
          </a:p>
          <a:p>
            <a:pPr>
              <a:buNone/>
            </a:pPr>
            <a:r>
              <a:rPr lang="en-US" dirty="0" smtClean="0"/>
              <a:t>whom they laid daily at the gate </a:t>
            </a:r>
          </a:p>
          <a:p>
            <a:pPr>
              <a:buNone/>
            </a:pPr>
            <a:r>
              <a:rPr lang="en-US" dirty="0" smtClean="0"/>
              <a:t>of the temple which is called </a:t>
            </a:r>
          </a:p>
          <a:p>
            <a:pPr>
              <a:buNone/>
            </a:pPr>
            <a:r>
              <a:rPr lang="en-US" dirty="0" smtClean="0"/>
              <a:t>Beautiful, to ask alms from those </a:t>
            </a:r>
          </a:p>
          <a:p>
            <a:pPr>
              <a:buNone/>
            </a:pPr>
            <a:r>
              <a:rPr lang="en-US" dirty="0" smtClean="0"/>
              <a:t>who entered the temple; who, </a:t>
            </a:r>
          </a:p>
          <a:p>
            <a:pPr>
              <a:buNone/>
            </a:pPr>
            <a:r>
              <a:rPr lang="en-US" dirty="0" smtClean="0"/>
              <a:t>seeing Peter and John about to go </a:t>
            </a:r>
          </a:p>
          <a:p>
            <a:pPr>
              <a:buNone/>
            </a:pPr>
            <a:r>
              <a:rPr lang="en-US" dirty="0" smtClean="0"/>
              <a:t>into the temple, asked for alms.</a:t>
            </a:r>
            <a:endParaRPr lang="en-US" dirty="0"/>
          </a:p>
        </p:txBody>
      </p:sp>
      <p:sp>
        <p:nvSpPr>
          <p:cNvPr id="2" name="Title 1"/>
          <p:cNvSpPr>
            <a:spLocks noGrp="1"/>
          </p:cNvSpPr>
          <p:nvPr>
            <p:ph type="title"/>
          </p:nvPr>
        </p:nvSpPr>
        <p:spPr/>
        <p:txBody>
          <a:bodyPr/>
          <a:lstStyle/>
          <a:p>
            <a:r>
              <a:rPr lang="en-US" dirty="0" smtClean="0"/>
              <a:t>Text and Comment</a:t>
            </a:r>
            <a:endParaRPr lang="en-US" dirty="0"/>
          </a:p>
        </p:txBody>
      </p:sp>
      <p:sp>
        <p:nvSpPr>
          <p:cNvPr id="3" name="Text Placeholder 2"/>
          <p:cNvSpPr>
            <a:spLocks noGrp="1"/>
          </p:cNvSpPr>
          <p:nvPr>
            <p:ph type="body" idx="1"/>
          </p:nvPr>
        </p:nvSpPr>
        <p:spPr/>
        <p:txBody>
          <a:bodyPr>
            <a:normAutofit/>
          </a:bodyPr>
          <a:lstStyle/>
          <a:p>
            <a:r>
              <a:rPr lang="en-US" sz="2600" dirty="0" smtClean="0"/>
              <a:t>Acts 3:1-3</a:t>
            </a:r>
            <a:endParaRPr lang="en-US" sz="2600" dirty="0"/>
          </a:p>
        </p:txBody>
      </p:sp>
      <p:sp>
        <p:nvSpPr>
          <p:cNvPr id="5" name="Text Placeholder 4"/>
          <p:cNvSpPr>
            <a:spLocks noGrp="1"/>
          </p:cNvSpPr>
          <p:nvPr>
            <p:ph type="body" sz="quarter" idx="3"/>
          </p:nvPr>
        </p:nvSpPr>
        <p:spPr/>
        <p:txBody>
          <a:bodyPr/>
          <a:lstStyle/>
          <a:p>
            <a:r>
              <a:rPr lang="en-US" sz="2600" dirty="0" smtClean="0"/>
              <a:t>Comment</a:t>
            </a:r>
            <a:endParaRPr lang="en-US" sz="26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r>
              <a:rPr lang="en-US" dirty="0" smtClean="0"/>
              <a:t>Ninth hour = 3:00PM</a:t>
            </a:r>
          </a:p>
          <a:p>
            <a:r>
              <a:rPr lang="en-US" dirty="0" smtClean="0">
                <a:solidFill>
                  <a:srgbClr val="FFFF00"/>
                </a:solidFill>
              </a:rPr>
              <a:t>This man was in his 40’s (4:22).  He had never walked, since he was “born this way”</a:t>
            </a:r>
          </a:p>
        </p:txBody>
      </p:sp>
      <p:sp>
        <p:nvSpPr>
          <p:cNvPr id="4" name="Content Placeholder 3"/>
          <p:cNvSpPr>
            <a:spLocks noGrp="1"/>
          </p:cNvSpPr>
          <p:nvPr>
            <p:ph sz="quarter" idx="13"/>
          </p:nvPr>
        </p:nvSpPr>
        <p:spPr/>
        <p:txBody>
          <a:bodyPr>
            <a:normAutofit fontScale="92500" lnSpcReduction="20000"/>
          </a:bodyPr>
          <a:lstStyle/>
          <a:p>
            <a:pPr>
              <a:buNone/>
            </a:pPr>
            <a:r>
              <a:rPr lang="en-US" dirty="0" smtClean="0"/>
              <a:t>Now Peter and John went up </a:t>
            </a:r>
          </a:p>
          <a:p>
            <a:pPr>
              <a:buNone/>
            </a:pPr>
            <a:r>
              <a:rPr lang="en-US" dirty="0" smtClean="0"/>
              <a:t>together to the temple at the </a:t>
            </a:r>
          </a:p>
          <a:p>
            <a:pPr>
              <a:buNone/>
            </a:pPr>
            <a:r>
              <a:rPr lang="en-US" dirty="0" smtClean="0"/>
              <a:t>hour of prayer, the ninth hour</a:t>
            </a:r>
            <a:r>
              <a:rPr lang="en-US" i="1" dirty="0" smtClean="0"/>
              <a:t>.</a:t>
            </a:r>
            <a:r>
              <a:rPr lang="en-US" dirty="0" smtClean="0"/>
              <a:t> </a:t>
            </a:r>
          </a:p>
          <a:p>
            <a:pPr>
              <a:buNone/>
            </a:pPr>
            <a:r>
              <a:rPr lang="en-US" dirty="0" smtClean="0"/>
              <a:t>And </a:t>
            </a:r>
            <a:r>
              <a:rPr lang="en-US" b="1" u="sng" dirty="0" smtClean="0">
                <a:solidFill>
                  <a:srgbClr val="FFFF00"/>
                </a:solidFill>
              </a:rPr>
              <a:t>a certain man lame from his </a:t>
            </a:r>
          </a:p>
          <a:p>
            <a:pPr>
              <a:buNone/>
            </a:pPr>
            <a:r>
              <a:rPr lang="en-US" b="1" u="sng" dirty="0" smtClean="0">
                <a:solidFill>
                  <a:srgbClr val="FFFF00"/>
                </a:solidFill>
              </a:rPr>
              <a:t>mother’s womb was carried</a:t>
            </a:r>
            <a:r>
              <a:rPr lang="en-US" dirty="0" smtClean="0"/>
              <a:t>, </a:t>
            </a:r>
          </a:p>
          <a:p>
            <a:pPr>
              <a:buNone/>
            </a:pPr>
            <a:r>
              <a:rPr lang="en-US" dirty="0" smtClean="0"/>
              <a:t>whom they laid daily at the gate </a:t>
            </a:r>
          </a:p>
          <a:p>
            <a:pPr>
              <a:buNone/>
            </a:pPr>
            <a:r>
              <a:rPr lang="en-US" dirty="0" smtClean="0"/>
              <a:t>of the temple which is called </a:t>
            </a:r>
          </a:p>
          <a:p>
            <a:pPr>
              <a:buNone/>
            </a:pPr>
            <a:r>
              <a:rPr lang="en-US" dirty="0" smtClean="0"/>
              <a:t>Beautiful, to ask alms from those </a:t>
            </a:r>
          </a:p>
          <a:p>
            <a:pPr>
              <a:buNone/>
            </a:pPr>
            <a:r>
              <a:rPr lang="en-US" dirty="0" smtClean="0"/>
              <a:t>who entered the temple; who, </a:t>
            </a:r>
          </a:p>
          <a:p>
            <a:pPr>
              <a:buNone/>
            </a:pPr>
            <a:r>
              <a:rPr lang="en-US" dirty="0" smtClean="0"/>
              <a:t>seeing Peter and John about to go </a:t>
            </a:r>
          </a:p>
          <a:p>
            <a:pPr>
              <a:buNone/>
            </a:pPr>
            <a:r>
              <a:rPr lang="en-US" dirty="0" smtClean="0"/>
              <a:t>into the temple, asked for alms.</a:t>
            </a:r>
            <a:endParaRPr lang="en-US" dirty="0"/>
          </a:p>
        </p:txBody>
      </p:sp>
      <p:sp>
        <p:nvSpPr>
          <p:cNvPr id="2" name="Title 1"/>
          <p:cNvSpPr>
            <a:spLocks noGrp="1"/>
          </p:cNvSpPr>
          <p:nvPr>
            <p:ph type="title"/>
          </p:nvPr>
        </p:nvSpPr>
        <p:spPr/>
        <p:txBody>
          <a:bodyPr/>
          <a:lstStyle/>
          <a:p>
            <a:r>
              <a:rPr lang="en-US" dirty="0" smtClean="0"/>
              <a:t>Text and Comment</a:t>
            </a:r>
            <a:endParaRPr lang="en-US" dirty="0"/>
          </a:p>
        </p:txBody>
      </p:sp>
      <p:sp>
        <p:nvSpPr>
          <p:cNvPr id="3" name="Text Placeholder 2"/>
          <p:cNvSpPr>
            <a:spLocks noGrp="1"/>
          </p:cNvSpPr>
          <p:nvPr>
            <p:ph type="body" idx="1"/>
          </p:nvPr>
        </p:nvSpPr>
        <p:spPr/>
        <p:txBody>
          <a:bodyPr>
            <a:normAutofit/>
          </a:bodyPr>
          <a:lstStyle/>
          <a:p>
            <a:r>
              <a:rPr lang="en-US" sz="2600" dirty="0" smtClean="0"/>
              <a:t>Acts 3:1-3</a:t>
            </a:r>
            <a:endParaRPr lang="en-US" sz="2600" dirty="0"/>
          </a:p>
        </p:txBody>
      </p:sp>
      <p:sp>
        <p:nvSpPr>
          <p:cNvPr id="5" name="Text Placeholder 4"/>
          <p:cNvSpPr>
            <a:spLocks noGrp="1"/>
          </p:cNvSpPr>
          <p:nvPr>
            <p:ph type="body" sz="quarter" idx="3"/>
          </p:nvPr>
        </p:nvSpPr>
        <p:spPr/>
        <p:txBody>
          <a:bodyPr/>
          <a:lstStyle/>
          <a:p>
            <a:r>
              <a:rPr lang="en-US" sz="2600" dirty="0" smtClean="0"/>
              <a:t>Comment</a:t>
            </a:r>
            <a:endParaRPr lang="en-US" sz="2600" dirty="0"/>
          </a:p>
        </p:txBody>
      </p:sp>
      <p:pic>
        <p:nvPicPr>
          <p:cNvPr id="7" name="Picture 6"/>
          <p:cNvPicPr>
            <a:picLocks noChangeAspect="1"/>
          </p:cNvPicPr>
          <p:nvPr/>
        </p:nvPicPr>
        <p:blipFill>
          <a:blip r:embed="rId2"/>
          <a:stretch>
            <a:fillRect/>
          </a:stretch>
        </p:blipFill>
        <p:spPr>
          <a:xfrm>
            <a:off x="5139511" y="3612041"/>
            <a:ext cx="3062343" cy="203785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r>
              <a:rPr lang="en-US" dirty="0" smtClean="0"/>
              <a:t>Ninth hour = 3:00PM</a:t>
            </a:r>
          </a:p>
          <a:p>
            <a:r>
              <a:rPr lang="en-US" dirty="0" smtClean="0"/>
              <a:t>This man was in his 40’s (4:22).  He had never walked, since he was “born this way”</a:t>
            </a:r>
          </a:p>
          <a:p>
            <a:r>
              <a:rPr lang="en-US" dirty="0" smtClean="0">
                <a:solidFill>
                  <a:srgbClr val="FFFF00"/>
                </a:solidFill>
              </a:rPr>
              <a:t>Where is the Beautiful Gate?</a:t>
            </a:r>
            <a:endParaRPr lang="en-US" dirty="0">
              <a:solidFill>
                <a:srgbClr val="FFFF00"/>
              </a:solidFill>
            </a:endParaRPr>
          </a:p>
        </p:txBody>
      </p:sp>
      <p:sp>
        <p:nvSpPr>
          <p:cNvPr id="4" name="Content Placeholder 3"/>
          <p:cNvSpPr>
            <a:spLocks noGrp="1"/>
          </p:cNvSpPr>
          <p:nvPr>
            <p:ph sz="quarter" idx="13"/>
          </p:nvPr>
        </p:nvSpPr>
        <p:spPr/>
        <p:txBody>
          <a:bodyPr>
            <a:normAutofit fontScale="92500" lnSpcReduction="20000"/>
          </a:bodyPr>
          <a:lstStyle/>
          <a:p>
            <a:pPr>
              <a:buNone/>
            </a:pPr>
            <a:r>
              <a:rPr lang="en-US" dirty="0" smtClean="0"/>
              <a:t>Now Peter and John went up </a:t>
            </a:r>
          </a:p>
          <a:p>
            <a:pPr>
              <a:buNone/>
            </a:pPr>
            <a:r>
              <a:rPr lang="en-US" dirty="0" smtClean="0"/>
              <a:t>together to the temple at the </a:t>
            </a:r>
          </a:p>
          <a:p>
            <a:pPr>
              <a:buNone/>
            </a:pPr>
            <a:r>
              <a:rPr lang="en-US" dirty="0" smtClean="0"/>
              <a:t>hour of prayer, the ninth hour</a:t>
            </a:r>
            <a:r>
              <a:rPr lang="en-US" i="1" dirty="0" smtClean="0"/>
              <a:t>.</a:t>
            </a:r>
            <a:r>
              <a:rPr lang="en-US" dirty="0" smtClean="0"/>
              <a:t> </a:t>
            </a:r>
          </a:p>
          <a:p>
            <a:pPr>
              <a:buNone/>
            </a:pPr>
            <a:r>
              <a:rPr lang="en-US" dirty="0" smtClean="0"/>
              <a:t>And a certain man lame from his </a:t>
            </a:r>
          </a:p>
          <a:p>
            <a:pPr>
              <a:buNone/>
            </a:pPr>
            <a:r>
              <a:rPr lang="en-US" dirty="0" smtClean="0"/>
              <a:t>mother’s womb was carried, </a:t>
            </a:r>
          </a:p>
          <a:p>
            <a:pPr>
              <a:buNone/>
            </a:pPr>
            <a:r>
              <a:rPr lang="en-US" dirty="0" smtClean="0"/>
              <a:t>whom they laid daily </a:t>
            </a:r>
            <a:r>
              <a:rPr lang="en-US" u="sng" dirty="0" smtClean="0"/>
              <a:t>at </a:t>
            </a:r>
            <a:r>
              <a:rPr lang="en-US" b="1" u="sng" dirty="0" smtClean="0">
                <a:solidFill>
                  <a:srgbClr val="FFFF00"/>
                </a:solidFill>
              </a:rPr>
              <a:t>the gate </a:t>
            </a:r>
          </a:p>
          <a:p>
            <a:pPr>
              <a:buNone/>
            </a:pPr>
            <a:r>
              <a:rPr lang="en-US" dirty="0" smtClean="0"/>
              <a:t>of the temple </a:t>
            </a:r>
            <a:r>
              <a:rPr lang="en-US" b="1" u="sng" dirty="0" smtClean="0">
                <a:solidFill>
                  <a:srgbClr val="FFFF00"/>
                </a:solidFill>
              </a:rPr>
              <a:t>which is called </a:t>
            </a:r>
          </a:p>
          <a:p>
            <a:pPr>
              <a:buNone/>
            </a:pPr>
            <a:r>
              <a:rPr lang="en-US" b="1" u="sng" dirty="0" smtClean="0">
                <a:solidFill>
                  <a:srgbClr val="FFFF00"/>
                </a:solidFill>
              </a:rPr>
              <a:t>Beautiful</a:t>
            </a:r>
            <a:r>
              <a:rPr lang="en-US" dirty="0" smtClean="0"/>
              <a:t>, to ask alms from those </a:t>
            </a:r>
          </a:p>
          <a:p>
            <a:pPr>
              <a:buNone/>
            </a:pPr>
            <a:r>
              <a:rPr lang="en-US" dirty="0" smtClean="0"/>
              <a:t>who entered the temple; who, </a:t>
            </a:r>
          </a:p>
          <a:p>
            <a:pPr>
              <a:buNone/>
            </a:pPr>
            <a:r>
              <a:rPr lang="en-US" dirty="0" smtClean="0"/>
              <a:t>seeing Peter and John about to go </a:t>
            </a:r>
          </a:p>
          <a:p>
            <a:pPr>
              <a:buNone/>
            </a:pPr>
            <a:r>
              <a:rPr lang="en-US" dirty="0" smtClean="0"/>
              <a:t>into the temple, asked for alms.</a:t>
            </a:r>
            <a:endParaRPr lang="en-US" dirty="0"/>
          </a:p>
        </p:txBody>
      </p:sp>
      <p:sp>
        <p:nvSpPr>
          <p:cNvPr id="2" name="Title 1"/>
          <p:cNvSpPr>
            <a:spLocks noGrp="1"/>
          </p:cNvSpPr>
          <p:nvPr>
            <p:ph type="title"/>
          </p:nvPr>
        </p:nvSpPr>
        <p:spPr/>
        <p:txBody>
          <a:bodyPr/>
          <a:lstStyle/>
          <a:p>
            <a:r>
              <a:rPr lang="en-US" dirty="0" smtClean="0"/>
              <a:t>Text and Comment</a:t>
            </a:r>
            <a:endParaRPr lang="en-US" dirty="0"/>
          </a:p>
        </p:txBody>
      </p:sp>
      <p:sp>
        <p:nvSpPr>
          <p:cNvPr id="3" name="Text Placeholder 2"/>
          <p:cNvSpPr>
            <a:spLocks noGrp="1"/>
          </p:cNvSpPr>
          <p:nvPr>
            <p:ph type="body" idx="1"/>
          </p:nvPr>
        </p:nvSpPr>
        <p:spPr/>
        <p:txBody>
          <a:bodyPr>
            <a:normAutofit/>
          </a:bodyPr>
          <a:lstStyle/>
          <a:p>
            <a:r>
              <a:rPr lang="en-US" sz="2600" dirty="0" smtClean="0"/>
              <a:t>Acts 3:1-3</a:t>
            </a:r>
            <a:endParaRPr lang="en-US" sz="2600" dirty="0"/>
          </a:p>
        </p:txBody>
      </p:sp>
      <p:sp>
        <p:nvSpPr>
          <p:cNvPr id="5" name="Text Placeholder 4"/>
          <p:cNvSpPr>
            <a:spLocks noGrp="1"/>
          </p:cNvSpPr>
          <p:nvPr>
            <p:ph type="body" sz="quarter" idx="3"/>
          </p:nvPr>
        </p:nvSpPr>
        <p:spPr/>
        <p:txBody>
          <a:bodyPr/>
          <a:lstStyle/>
          <a:p>
            <a:r>
              <a:rPr lang="en-US" sz="2600" dirty="0" smtClean="0"/>
              <a:t>Comment</a:t>
            </a:r>
            <a:endParaRPr lang="en-US" sz="2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Temple</a:t>
            </a:r>
            <a:endParaRPr lang="en-US" dirty="0"/>
          </a:p>
        </p:txBody>
      </p:sp>
      <p:pic>
        <p:nvPicPr>
          <p:cNvPr id="4" name="Content Placeholder 3" descr="HerodTempleCourts1.jpg"/>
          <p:cNvPicPr>
            <a:picLocks noGrp="1" noChangeAspect="1"/>
          </p:cNvPicPr>
          <p:nvPr>
            <p:ph idx="1"/>
          </p:nvPr>
        </p:nvPicPr>
        <p:blipFill>
          <a:blip r:embed="rId2"/>
          <a:srcRect l="-47734" r="-47734"/>
          <a:stretch>
            <a:fillRect/>
          </a:stretch>
        </p:blipFill>
        <p:spPr>
          <a:xfrm>
            <a:off x="-391695" y="1202179"/>
            <a:ext cx="9078495" cy="5341945"/>
          </a:xfrm>
        </p:spPr>
      </p:pic>
      <p:sp>
        <p:nvSpPr>
          <p:cNvPr id="5" name="TextBox 4"/>
          <p:cNvSpPr txBox="1"/>
          <p:nvPr/>
        </p:nvSpPr>
        <p:spPr>
          <a:xfrm>
            <a:off x="7145461" y="3715368"/>
            <a:ext cx="1234433" cy="769441"/>
          </a:xfrm>
          <a:prstGeom prst="rect">
            <a:avLst/>
          </a:prstGeom>
          <a:noFill/>
        </p:spPr>
        <p:txBody>
          <a:bodyPr wrap="square" rtlCol="0">
            <a:spAutoFit/>
          </a:bodyPr>
          <a:lstStyle/>
          <a:p>
            <a:r>
              <a:rPr lang="en-US" sz="2200" dirty="0" smtClean="0">
                <a:solidFill>
                  <a:srgbClr val="008000"/>
                </a:solidFill>
              </a:rPr>
              <a:t>Beautiful     </a:t>
            </a:r>
          </a:p>
          <a:p>
            <a:r>
              <a:rPr lang="en-US" sz="2200" dirty="0" smtClean="0">
                <a:solidFill>
                  <a:srgbClr val="008000"/>
                </a:solidFill>
              </a:rPr>
              <a:t>Gate </a:t>
            </a:r>
          </a:p>
        </p:txBody>
      </p:sp>
      <p:sp>
        <p:nvSpPr>
          <p:cNvPr id="6" name="Left Arrow 5"/>
          <p:cNvSpPr/>
          <p:nvPr/>
        </p:nvSpPr>
        <p:spPr>
          <a:xfrm>
            <a:off x="6255251" y="3917163"/>
            <a:ext cx="890209" cy="36797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86911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Acts 3:4-6a</a:t>
            </a:r>
            <a:endParaRPr lang="en-US" dirty="0"/>
          </a:p>
        </p:txBody>
      </p:sp>
      <p:sp>
        <p:nvSpPr>
          <p:cNvPr id="3" name="Content Placeholder 2"/>
          <p:cNvSpPr>
            <a:spLocks noGrp="1"/>
          </p:cNvSpPr>
          <p:nvPr>
            <p:ph idx="1"/>
          </p:nvPr>
        </p:nvSpPr>
        <p:spPr>
          <a:xfrm>
            <a:off x="248575" y="1600200"/>
            <a:ext cx="8646850" cy="4525963"/>
          </a:xfrm>
        </p:spPr>
        <p:txBody>
          <a:bodyPr/>
          <a:lstStyle/>
          <a:p>
            <a:pPr algn="ctr">
              <a:buNone/>
            </a:pPr>
            <a:r>
              <a:rPr lang="en-US" b="1" dirty="0" smtClean="0"/>
              <a:t>And fixing his eyes on him, with John, Peter said, </a:t>
            </a:r>
          </a:p>
          <a:p>
            <a:pPr algn="ctr">
              <a:buNone/>
            </a:pPr>
            <a:r>
              <a:rPr lang="en-US" b="1" dirty="0" smtClean="0"/>
              <a:t>“Look at us.” So he gave them his attention, </a:t>
            </a:r>
          </a:p>
          <a:p>
            <a:pPr algn="ctr">
              <a:buNone/>
            </a:pPr>
            <a:r>
              <a:rPr lang="en-US" b="1" dirty="0" smtClean="0"/>
              <a:t>expecting to receive something from them. </a:t>
            </a:r>
          </a:p>
          <a:p>
            <a:pPr algn="ctr">
              <a:buNone/>
            </a:pPr>
            <a:r>
              <a:rPr lang="en-US" b="1" dirty="0" smtClean="0"/>
              <a:t>Then Peter said, “Silver and gold I do not have, </a:t>
            </a:r>
          </a:p>
          <a:p>
            <a:pPr algn="ctr">
              <a:buNone/>
            </a:pPr>
            <a:r>
              <a:rPr lang="en-US" b="1" dirty="0" smtClean="0"/>
              <a:t>but what I do have I give you…” </a:t>
            </a:r>
            <a:endParaRPr lang="en-US"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299"/>
            <a:ext cx="9144000" cy="6857702"/>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Acts 3:4-6a</a:t>
            </a:r>
            <a:endParaRPr lang="en-US" dirty="0"/>
          </a:p>
        </p:txBody>
      </p:sp>
      <p:sp>
        <p:nvSpPr>
          <p:cNvPr id="3" name="Content Placeholder 2"/>
          <p:cNvSpPr>
            <a:spLocks noGrp="1"/>
          </p:cNvSpPr>
          <p:nvPr>
            <p:ph idx="1"/>
          </p:nvPr>
        </p:nvSpPr>
        <p:spPr>
          <a:xfrm>
            <a:off x="248575" y="1600200"/>
            <a:ext cx="8637973" cy="4662769"/>
          </a:xfrm>
        </p:spPr>
        <p:txBody>
          <a:bodyPr>
            <a:normAutofit/>
          </a:bodyPr>
          <a:lstStyle/>
          <a:p>
            <a:pPr algn="ctr">
              <a:buNone/>
            </a:pPr>
            <a:r>
              <a:rPr lang="en-US" b="1" dirty="0" smtClean="0"/>
              <a:t>And fixing his eyes on him, with John, Peter said, </a:t>
            </a:r>
          </a:p>
          <a:p>
            <a:pPr algn="ctr">
              <a:buNone/>
            </a:pPr>
            <a:r>
              <a:rPr lang="en-US" b="1" dirty="0" smtClean="0"/>
              <a:t>“Look at us.” So he gave them his attention, </a:t>
            </a:r>
          </a:p>
          <a:p>
            <a:pPr algn="ctr">
              <a:buNone/>
            </a:pPr>
            <a:r>
              <a:rPr lang="en-US" b="1" dirty="0" smtClean="0"/>
              <a:t>expecting to receive something from them. </a:t>
            </a:r>
          </a:p>
          <a:p>
            <a:pPr algn="ctr">
              <a:buNone/>
            </a:pPr>
            <a:r>
              <a:rPr lang="en-US" b="1" dirty="0" smtClean="0"/>
              <a:t>Then Peter said, “Silver and gold I do not have, </a:t>
            </a:r>
          </a:p>
          <a:p>
            <a:pPr algn="ctr">
              <a:buNone/>
            </a:pPr>
            <a:r>
              <a:rPr lang="en-US" b="1" dirty="0" smtClean="0"/>
              <a:t>but what I do have I give you…”</a:t>
            </a:r>
          </a:p>
          <a:p>
            <a:pPr algn="ctr">
              <a:buNone/>
            </a:pPr>
            <a:endParaRPr lang="en-US" b="1" dirty="0" smtClean="0"/>
          </a:p>
          <a:p>
            <a:pPr algn="ctr">
              <a:buNone/>
            </a:pPr>
            <a:r>
              <a:rPr lang="en-US" b="1" i="1" dirty="0" smtClean="0">
                <a:solidFill>
                  <a:srgbClr val="008000"/>
                </a:solidFill>
              </a:rPr>
              <a:t>Matthew 10:9 – “Provide neither gold nor       silver nor copper in your money belts…”</a:t>
            </a:r>
            <a:endParaRPr lang="en-US" b="1" i="1" dirty="0">
              <a:solidFill>
                <a:srgbClr val="008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3907"/>
            <a:ext cx="9144000" cy="693125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Acts 3:4-6a</a:t>
            </a:r>
            <a:endParaRPr lang="en-US" dirty="0"/>
          </a:p>
        </p:txBody>
      </p:sp>
      <p:sp>
        <p:nvSpPr>
          <p:cNvPr id="3" name="Content Placeholder 2"/>
          <p:cNvSpPr>
            <a:spLocks noGrp="1"/>
          </p:cNvSpPr>
          <p:nvPr>
            <p:ph idx="1"/>
          </p:nvPr>
        </p:nvSpPr>
        <p:spPr>
          <a:xfrm>
            <a:off x="266330" y="1600200"/>
            <a:ext cx="8620218" cy="4662769"/>
          </a:xfrm>
        </p:spPr>
        <p:txBody>
          <a:bodyPr>
            <a:normAutofit/>
          </a:bodyPr>
          <a:lstStyle/>
          <a:p>
            <a:pPr algn="ctr">
              <a:buNone/>
            </a:pPr>
            <a:r>
              <a:rPr lang="en-US" b="1" dirty="0" smtClean="0"/>
              <a:t>And fixing his eyes on him, with John, Peter said, </a:t>
            </a:r>
          </a:p>
          <a:p>
            <a:pPr algn="ctr">
              <a:buNone/>
            </a:pPr>
            <a:r>
              <a:rPr lang="en-US" b="1" dirty="0" smtClean="0"/>
              <a:t>“Look at us.” So he gave them his attention, </a:t>
            </a:r>
          </a:p>
          <a:p>
            <a:pPr algn="ctr">
              <a:buNone/>
            </a:pPr>
            <a:r>
              <a:rPr lang="en-US" b="1" dirty="0" smtClean="0"/>
              <a:t>expecting to receive something from them. </a:t>
            </a:r>
          </a:p>
          <a:p>
            <a:pPr algn="ctr">
              <a:buNone/>
            </a:pPr>
            <a:r>
              <a:rPr lang="en-US" b="1" dirty="0" smtClean="0"/>
              <a:t>Then Peter said, “Silver and gold I do not have, </a:t>
            </a:r>
          </a:p>
          <a:p>
            <a:pPr algn="ctr">
              <a:buNone/>
            </a:pPr>
            <a:r>
              <a:rPr lang="en-US" b="1" dirty="0" smtClean="0"/>
              <a:t>but what I do have I give you…”</a:t>
            </a:r>
          </a:p>
          <a:p>
            <a:pPr algn="ctr">
              <a:buNone/>
            </a:pPr>
            <a:endParaRPr lang="en-US" dirty="0" smtClean="0"/>
          </a:p>
          <a:p>
            <a:pPr algn="ctr">
              <a:buNone/>
            </a:pPr>
            <a:r>
              <a:rPr lang="en-US" b="1" i="1" dirty="0" smtClean="0"/>
              <a:t>So what does Peter actually have to give?</a:t>
            </a:r>
            <a:endParaRPr lang="en-US" b="1"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14664"/>
            <a:ext cx="9144000" cy="687266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Acts 3:4-6a</a:t>
            </a:r>
            <a:endParaRPr lang="en-US" dirty="0"/>
          </a:p>
        </p:txBody>
      </p:sp>
      <p:sp>
        <p:nvSpPr>
          <p:cNvPr id="3" name="Content Placeholder 2"/>
          <p:cNvSpPr>
            <a:spLocks noGrp="1"/>
          </p:cNvSpPr>
          <p:nvPr>
            <p:ph idx="1"/>
          </p:nvPr>
        </p:nvSpPr>
        <p:spPr>
          <a:xfrm>
            <a:off x="266330" y="1600200"/>
            <a:ext cx="8620218" cy="4869051"/>
          </a:xfrm>
        </p:spPr>
        <p:txBody>
          <a:bodyPr>
            <a:normAutofit/>
          </a:bodyPr>
          <a:lstStyle/>
          <a:p>
            <a:pPr algn="ctr">
              <a:buNone/>
            </a:pPr>
            <a:r>
              <a:rPr lang="en-US" b="1" dirty="0" smtClean="0"/>
              <a:t>And fixing his eyes on him, with John, Peter said, </a:t>
            </a:r>
          </a:p>
          <a:p>
            <a:pPr algn="ctr">
              <a:buNone/>
            </a:pPr>
            <a:r>
              <a:rPr lang="en-US" b="1" dirty="0" smtClean="0"/>
              <a:t>“Look at us.” So he gave them his attention, </a:t>
            </a:r>
          </a:p>
          <a:p>
            <a:pPr algn="ctr">
              <a:buNone/>
            </a:pPr>
            <a:r>
              <a:rPr lang="en-US" b="1" dirty="0" smtClean="0"/>
              <a:t>expecting to receive something from them. </a:t>
            </a:r>
          </a:p>
          <a:p>
            <a:pPr algn="ctr">
              <a:buNone/>
            </a:pPr>
            <a:r>
              <a:rPr lang="en-US" b="1" dirty="0" smtClean="0"/>
              <a:t>Then Peter said, “Silver and gold I do not have, </a:t>
            </a:r>
          </a:p>
          <a:p>
            <a:pPr algn="ctr">
              <a:buNone/>
            </a:pPr>
            <a:r>
              <a:rPr lang="en-US" b="1" dirty="0" smtClean="0"/>
              <a:t>but what I do have I give you…”</a:t>
            </a:r>
          </a:p>
          <a:p>
            <a:pPr algn="ctr">
              <a:buNone/>
            </a:pPr>
            <a:endParaRPr lang="en-US" sz="2800" dirty="0" smtClean="0"/>
          </a:p>
          <a:p>
            <a:pPr algn="ctr">
              <a:buNone/>
            </a:pPr>
            <a:r>
              <a:rPr lang="en-US" b="1" i="1" dirty="0" smtClean="0">
                <a:solidFill>
                  <a:srgbClr val="0000FF"/>
                </a:solidFill>
                <a:latin typeface="Cooper Black"/>
                <a:cs typeface="Cooper Black"/>
              </a:rPr>
              <a:t>Something that is not </a:t>
            </a:r>
          </a:p>
          <a:p>
            <a:pPr algn="ctr">
              <a:buNone/>
            </a:pPr>
            <a:r>
              <a:rPr lang="en-US" b="1" i="1" dirty="0" smtClean="0">
                <a:solidFill>
                  <a:srgbClr val="0000FF"/>
                </a:solidFill>
                <a:latin typeface="Cooper Black"/>
                <a:cs typeface="Cooper Black"/>
              </a:rPr>
              <a:t>physical or material!</a:t>
            </a:r>
            <a:endParaRPr lang="en-US" b="1" i="1" dirty="0">
              <a:solidFill>
                <a:srgbClr val="0000FF"/>
              </a:solidFill>
              <a:latin typeface="Cooper Black"/>
              <a:cs typeface="Cooper Black"/>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1313894" y="5531507"/>
            <a:ext cx="6596109" cy="830997"/>
          </a:xfrm>
          <a:prstGeom prst="rect">
            <a:avLst/>
          </a:prstGeom>
          <a:noFill/>
        </p:spPr>
        <p:txBody>
          <a:bodyPr wrap="square" rtlCol="0">
            <a:spAutoFit/>
          </a:bodyPr>
          <a:lstStyle/>
          <a:p>
            <a:pPr algn="ctr"/>
            <a:r>
              <a:rPr lang="en-US" sz="2400" b="1" dirty="0" smtClean="0"/>
              <a:t>The </a:t>
            </a:r>
            <a:r>
              <a:rPr lang="en-US" sz="2400" b="1" dirty="0"/>
              <a:t>Court of the Gentiles/</a:t>
            </a:r>
            <a:r>
              <a:rPr lang="en-US" sz="2400" b="1" dirty="0" smtClean="0"/>
              <a:t>Nations could hold up to 200,000 people. </a:t>
            </a:r>
            <a:endParaRPr lang="en-US" sz="2400" b="1" dirty="0"/>
          </a:p>
        </p:txBody>
      </p:sp>
      <p:sp>
        <p:nvSpPr>
          <p:cNvPr id="7" name="TextBox 6"/>
          <p:cNvSpPr txBox="1"/>
          <p:nvPr/>
        </p:nvSpPr>
        <p:spPr>
          <a:xfrm>
            <a:off x="2124648" y="640990"/>
            <a:ext cx="5483730" cy="646331"/>
          </a:xfrm>
          <a:prstGeom prst="rect">
            <a:avLst/>
          </a:prstGeom>
          <a:noFill/>
        </p:spPr>
        <p:txBody>
          <a:bodyPr wrap="square" rtlCol="0">
            <a:spAutoFit/>
          </a:bodyPr>
          <a:lstStyle/>
          <a:p>
            <a:r>
              <a:rPr lang="en-US" sz="3600" dirty="0" smtClean="0"/>
              <a:t>Views of Herod’s Temple</a:t>
            </a:r>
            <a:endParaRPr lang="en-US" sz="3600" dirty="0"/>
          </a:p>
        </p:txBody>
      </p:sp>
      <p:pic>
        <p:nvPicPr>
          <p:cNvPr id="8" name="Picture 7" descr="Temple.png"/>
          <p:cNvPicPr>
            <a:picLocks noChangeAspect="1"/>
          </p:cNvPicPr>
          <p:nvPr/>
        </p:nvPicPr>
        <p:blipFill>
          <a:blip r:embed="rId2"/>
          <a:stretch>
            <a:fillRect/>
          </a:stretch>
        </p:blipFill>
        <p:spPr>
          <a:xfrm>
            <a:off x="228971" y="1575019"/>
            <a:ext cx="5361584" cy="3563154"/>
          </a:xfrm>
          <a:prstGeom prst="rect">
            <a:avLst/>
          </a:prstGeom>
        </p:spPr>
      </p:pic>
      <p:pic>
        <p:nvPicPr>
          <p:cNvPr id="9" name="Picture 8" descr="images.jpg"/>
          <p:cNvPicPr>
            <a:picLocks noChangeAspect="1"/>
          </p:cNvPicPr>
          <p:nvPr/>
        </p:nvPicPr>
        <p:blipFill>
          <a:blip r:embed="rId3"/>
          <a:stretch>
            <a:fillRect/>
          </a:stretch>
        </p:blipFill>
        <p:spPr>
          <a:xfrm>
            <a:off x="5590555" y="2113253"/>
            <a:ext cx="3454400" cy="23495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23541"/>
            <a:ext cx="9144000" cy="6940134"/>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Acts 3:6b-7</a:t>
            </a:r>
            <a:endParaRPr lang="en-US" dirty="0"/>
          </a:p>
        </p:txBody>
      </p:sp>
      <p:sp>
        <p:nvSpPr>
          <p:cNvPr id="3" name="Content Placeholder 2"/>
          <p:cNvSpPr>
            <a:spLocks noGrp="1"/>
          </p:cNvSpPr>
          <p:nvPr>
            <p:ph idx="1"/>
          </p:nvPr>
        </p:nvSpPr>
        <p:spPr/>
        <p:txBody>
          <a:bodyPr/>
          <a:lstStyle/>
          <a:p>
            <a:pPr algn="ctr">
              <a:buNone/>
            </a:pPr>
            <a:r>
              <a:rPr lang="en-US" b="1" dirty="0" smtClean="0"/>
              <a:t>“…In the name of Jesus Christ of Nazareth, rise </a:t>
            </a:r>
          </a:p>
          <a:p>
            <a:pPr algn="ctr">
              <a:buNone/>
            </a:pPr>
            <a:r>
              <a:rPr lang="en-US" b="1" dirty="0" smtClean="0"/>
              <a:t>up and walk.” And he took him by the right </a:t>
            </a:r>
          </a:p>
          <a:p>
            <a:pPr algn="ctr">
              <a:buNone/>
            </a:pPr>
            <a:r>
              <a:rPr lang="en-US" b="1" dirty="0" smtClean="0"/>
              <a:t>hand and lifted him up, and immediately </a:t>
            </a:r>
          </a:p>
          <a:p>
            <a:pPr algn="ctr">
              <a:buNone/>
            </a:pPr>
            <a:r>
              <a:rPr lang="en-US" b="1" dirty="0" smtClean="0"/>
              <a:t>his feet and ankle bones received strength. </a:t>
            </a:r>
            <a:endParaRPr lang="en-US" b="1" dirty="0"/>
          </a:p>
        </p:txBody>
      </p:sp>
      <p:pic>
        <p:nvPicPr>
          <p:cNvPr id="5" name="Picture 4"/>
          <p:cNvPicPr>
            <a:picLocks noChangeAspect="1"/>
          </p:cNvPicPr>
          <p:nvPr/>
        </p:nvPicPr>
        <p:blipFill>
          <a:blip r:embed="rId3"/>
          <a:stretch>
            <a:fillRect/>
          </a:stretch>
        </p:blipFill>
        <p:spPr>
          <a:xfrm>
            <a:off x="3678132" y="4203272"/>
            <a:ext cx="3492500" cy="2324100"/>
          </a:xfrm>
          <a:prstGeom prst="rect">
            <a:avLst/>
          </a:prstGeom>
          <a:ln>
            <a:solidFill>
              <a:srgbClr val="000000"/>
            </a:solidFill>
          </a:ln>
          <a:effectLst>
            <a:glow rad="228600">
              <a:schemeClr val="accent1">
                <a:alpha val="75000"/>
              </a:schemeClr>
            </a:glow>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633741" y="2824194"/>
            <a:ext cx="8229600" cy="90885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3175" cap="flat" cmpd="sng" algn="ctr">
                  <a:solidFill>
                    <a:srgbClr val="000000"/>
                  </a:solidFill>
                  <a:prstDash val="solid"/>
                  <a:round/>
                  <a:headEnd type="none" w="med" len="med"/>
                  <a:tailEnd type="none" w="med" len="med"/>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 little side story</a:t>
            </a:r>
            <a:endParaRPr lang="en-US" sz="6000" b="1" dirty="0">
              <a:ln w="3175" cap="flat" cmpd="sng" algn="ctr">
                <a:solidFill>
                  <a:srgbClr val="000000"/>
                </a:solidFill>
                <a:prstDash val="solid"/>
                <a:round/>
                <a:headEnd type="none" w="med" len="med"/>
                <a:tailEnd type="none" w="med" len="med"/>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958787" y="1147438"/>
            <a:ext cx="7936637" cy="5309943"/>
          </a:xfrm>
        </p:spPr>
        <p:txBody>
          <a:bodyPr>
            <a:normAutofit fontScale="92500"/>
          </a:bodyPr>
          <a:lstStyle/>
          <a:p>
            <a:pPr algn="ctr">
              <a:buNone/>
            </a:pPr>
            <a:r>
              <a:rPr lang="en-US" b="1" dirty="0" smtClean="0"/>
              <a:t>Cornelius a </a:t>
            </a:r>
            <a:r>
              <a:rPr lang="en-US" b="1" dirty="0" err="1" smtClean="0"/>
              <a:t>Lapide</a:t>
            </a:r>
            <a:r>
              <a:rPr lang="en-US" sz="2595" b="1" dirty="0" smtClean="0"/>
              <a:t>*</a:t>
            </a:r>
            <a:r>
              <a:rPr lang="en-US" b="1" dirty="0" smtClean="0"/>
              <a:t> says Thomas Aquinas went </a:t>
            </a:r>
          </a:p>
          <a:p>
            <a:pPr algn="ctr">
              <a:buNone/>
            </a:pPr>
            <a:r>
              <a:rPr lang="en-US" b="1" dirty="0" smtClean="0"/>
              <a:t>to visit Pope Innocent as he was counting out a </a:t>
            </a:r>
          </a:p>
          <a:p>
            <a:pPr algn="ctr">
              <a:buNone/>
            </a:pPr>
            <a:r>
              <a:rPr lang="en-US" b="1" dirty="0" smtClean="0"/>
              <a:t>large amount of money. “You see, Thomas, the </a:t>
            </a:r>
          </a:p>
          <a:p>
            <a:pPr algn="ctr">
              <a:buNone/>
            </a:pPr>
            <a:r>
              <a:rPr lang="en-US" b="1" dirty="0" smtClean="0"/>
              <a:t>Church can no longer say, ‘Silver and gold I do </a:t>
            </a:r>
          </a:p>
          <a:p>
            <a:pPr algn="ctr">
              <a:buNone/>
            </a:pPr>
            <a:r>
              <a:rPr lang="en-US" b="1" dirty="0" smtClean="0"/>
              <a:t>not have’.” To which Thomas replied, “True, </a:t>
            </a:r>
          </a:p>
          <a:p>
            <a:pPr algn="ctr">
              <a:buNone/>
            </a:pPr>
            <a:r>
              <a:rPr lang="en-US" b="1" dirty="0" smtClean="0"/>
              <a:t>holy father, and neither can she say now, </a:t>
            </a:r>
          </a:p>
          <a:p>
            <a:pPr algn="ctr">
              <a:buNone/>
            </a:pPr>
            <a:r>
              <a:rPr lang="en-US" b="1" dirty="0" smtClean="0"/>
              <a:t>‘Rise up and walk’.”</a:t>
            </a:r>
          </a:p>
          <a:p>
            <a:pPr algn="ctr">
              <a:buNone/>
            </a:pPr>
            <a:endParaRPr lang="en-US" b="1" dirty="0" smtClean="0"/>
          </a:p>
          <a:p>
            <a:pPr algn="ctr">
              <a:buNone/>
            </a:pPr>
            <a:r>
              <a:rPr lang="en-US" sz="2000" dirty="0" smtClean="0"/>
              <a:t>    </a:t>
            </a:r>
            <a:r>
              <a:rPr lang="en-US" sz="1946" dirty="0" smtClean="0"/>
              <a:t>(from F.F. Bruce, </a:t>
            </a:r>
            <a:r>
              <a:rPr lang="en-US" sz="1946" i="1" dirty="0" smtClean="0"/>
              <a:t>Commentary </a:t>
            </a:r>
          </a:p>
          <a:p>
            <a:pPr algn="ctr">
              <a:buNone/>
            </a:pPr>
            <a:r>
              <a:rPr lang="en-US" sz="1946" i="1" dirty="0" smtClean="0"/>
              <a:t>on the Book of Acts</a:t>
            </a:r>
            <a:r>
              <a:rPr lang="en-US" sz="1946" dirty="0" smtClean="0"/>
              <a:t>, </a:t>
            </a:r>
            <a:r>
              <a:rPr lang="en-US" sz="1946" dirty="0" err="1" smtClean="0"/>
              <a:t>p</a:t>
            </a:r>
            <a:r>
              <a:rPr lang="en-US" sz="1946" dirty="0" smtClean="0"/>
              <a:t>. 84)</a:t>
            </a:r>
            <a:endParaRPr lang="en-US" sz="1946" dirty="0"/>
          </a:p>
        </p:txBody>
      </p:sp>
      <p:sp>
        <p:nvSpPr>
          <p:cNvPr id="4" name="TextBox 3"/>
          <p:cNvSpPr txBox="1"/>
          <p:nvPr/>
        </p:nvSpPr>
        <p:spPr>
          <a:xfrm>
            <a:off x="1222563" y="4890517"/>
            <a:ext cx="1709214" cy="646331"/>
          </a:xfrm>
          <a:prstGeom prst="rect">
            <a:avLst/>
          </a:prstGeom>
          <a:noFill/>
        </p:spPr>
        <p:txBody>
          <a:bodyPr wrap="square" rtlCol="0">
            <a:spAutoFit/>
          </a:bodyPr>
          <a:lstStyle/>
          <a:p>
            <a:r>
              <a:rPr lang="en-US" dirty="0" smtClean="0">
                <a:latin typeface="Apple Symbols"/>
                <a:cs typeface="Apple Symbols"/>
              </a:rPr>
              <a:t>*1567-1637, FLEMISH JESUIT</a:t>
            </a:r>
            <a:endParaRPr lang="en-US" dirty="0">
              <a:latin typeface="Apple Symbols"/>
              <a:cs typeface="Apple Symbols"/>
            </a:endParaRPr>
          </a:p>
        </p:txBody>
      </p:sp>
      <p:pic>
        <p:nvPicPr>
          <p:cNvPr id="5" name="Picture 4"/>
          <p:cNvPicPr>
            <a:picLocks noChangeAspect="1"/>
          </p:cNvPicPr>
          <p:nvPr/>
        </p:nvPicPr>
        <p:blipFill>
          <a:blip r:embed="rId3"/>
          <a:srcRect l="14266" t="10782" r="14447" b="15401"/>
          <a:stretch>
            <a:fillRect/>
          </a:stretch>
        </p:blipFill>
        <p:spPr>
          <a:xfrm flipH="1">
            <a:off x="6801243" y="4806830"/>
            <a:ext cx="1353128" cy="1649956"/>
          </a:xfrm>
          <a:prstGeom prst="rect">
            <a:avLst/>
          </a:prstGeom>
          <a:solidFill>
            <a:srgbClr val="FFFFFF">
              <a:shade val="85000"/>
            </a:srgbClr>
          </a:solidFill>
          <a:ln w="9525" cap="rnd" cmpd="sng" algn="ctr">
            <a:solidFill>
              <a:srgbClr val="000000"/>
            </a:solidFill>
            <a:prstDash val="solid"/>
            <a:round/>
            <a:headEnd type="none" w="med" len="med"/>
            <a:tailEnd type="none" w="med" len="med"/>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quarter" idx="14"/>
          </p:nvPr>
        </p:nvSpPr>
        <p:spPr/>
        <p:txBody>
          <a:bodyPr/>
          <a:lstStyle/>
          <a:p>
            <a:pPr>
              <a:buNone/>
            </a:pPr>
            <a:r>
              <a:rPr lang="en-US" sz="2400" b="1" i="1" dirty="0" smtClean="0">
                <a:solidFill>
                  <a:srgbClr val="FFFF00"/>
                </a:solidFill>
              </a:rPr>
              <a:t>Peter used the same name </a:t>
            </a:r>
          </a:p>
          <a:p>
            <a:pPr>
              <a:buNone/>
            </a:pPr>
            <a:r>
              <a:rPr lang="en-US" sz="2400" b="1" i="1" dirty="0" smtClean="0">
                <a:solidFill>
                  <a:srgbClr val="FFFF00"/>
                </a:solidFill>
              </a:rPr>
              <a:t>for Jesus as he did in his </a:t>
            </a:r>
          </a:p>
          <a:p>
            <a:pPr>
              <a:buNone/>
            </a:pPr>
            <a:r>
              <a:rPr lang="en-US" sz="2400" b="1" i="1" dirty="0" smtClean="0">
                <a:solidFill>
                  <a:srgbClr val="FFFF00"/>
                </a:solidFill>
              </a:rPr>
              <a:t>Pentecost sermon. </a:t>
            </a:r>
          </a:p>
          <a:p>
            <a:endParaRPr lang="en-US" dirty="0">
              <a:solidFill>
                <a:srgbClr val="FFFF00"/>
              </a:solidFill>
            </a:endParaRPr>
          </a:p>
        </p:txBody>
      </p:sp>
      <p:sp>
        <p:nvSpPr>
          <p:cNvPr id="4" name="Content Placeholder 3"/>
          <p:cNvSpPr>
            <a:spLocks noGrp="1"/>
          </p:cNvSpPr>
          <p:nvPr>
            <p:ph sz="quarter" idx="13"/>
          </p:nvPr>
        </p:nvSpPr>
        <p:spPr/>
        <p:txBody>
          <a:bodyPr>
            <a:normAutofit lnSpcReduction="10000"/>
          </a:bodyPr>
          <a:lstStyle/>
          <a:p>
            <a:pPr>
              <a:buNone/>
            </a:pPr>
            <a:r>
              <a:rPr lang="en-US" sz="2400" b="1" dirty="0" smtClean="0"/>
              <a:t>In the name of </a:t>
            </a:r>
            <a:r>
              <a:rPr lang="en-US" sz="2400" b="1" u="sng" dirty="0" smtClean="0">
                <a:solidFill>
                  <a:srgbClr val="FFFF00"/>
                </a:solidFill>
              </a:rPr>
              <a:t>Jesus Christ </a:t>
            </a:r>
          </a:p>
          <a:p>
            <a:pPr>
              <a:buNone/>
            </a:pPr>
            <a:r>
              <a:rPr lang="en-US" sz="2400" b="1" u="sng" dirty="0" smtClean="0">
                <a:solidFill>
                  <a:srgbClr val="FFFF00"/>
                </a:solidFill>
              </a:rPr>
              <a:t>of Nazareth</a:t>
            </a:r>
            <a:r>
              <a:rPr lang="en-US" sz="2400" b="1" dirty="0" smtClean="0"/>
              <a:t>, rise up and </a:t>
            </a:r>
          </a:p>
          <a:p>
            <a:pPr>
              <a:buNone/>
            </a:pPr>
            <a:r>
              <a:rPr lang="en-US" sz="2400" b="1" dirty="0" smtClean="0"/>
              <a:t>walk.” And he took him by </a:t>
            </a:r>
          </a:p>
          <a:p>
            <a:pPr>
              <a:buNone/>
            </a:pPr>
            <a:r>
              <a:rPr lang="en-US" sz="2400" b="1" dirty="0" smtClean="0"/>
              <a:t>the right hand and lifted him </a:t>
            </a:r>
          </a:p>
          <a:p>
            <a:pPr>
              <a:buNone/>
            </a:pPr>
            <a:r>
              <a:rPr lang="en-US" sz="2400" b="1" dirty="0" smtClean="0"/>
              <a:t>up, and immediately his feet </a:t>
            </a:r>
          </a:p>
          <a:p>
            <a:pPr>
              <a:buNone/>
            </a:pPr>
            <a:r>
              <a:rPr lang="en-US" sz="2400" b="1" dirty="0" smtClean="0"/>
              <a:t>and ankle bones received </a:t>
            </a:r>
          </a:p>
          <a:p>
            <a:pPr>
              <a:buNone/>
            </a:pPr>
            <a:r>
              <a:rPr lang="en-US" sz="2400" b="1" dirty="0" smtClean="0"/>
              <a:t>strength.</a:t>
            </a:r>
          </a:p>
          <a:p>
            <a:pPr>
              <a:buNone/>
            </a:pPr>
            <a:endParaRPr lang="en-US" dirty="0"/>
          </a:p>
        </p:txBody>
      </p:sp>
      <p:sp>
        <p:nvSpPr>
          <p:cNvPr id="2" name="Title 1"/>
          <p:cNvSpPr>
            <a:spLocks noGrp="1"/>
          </p:cNvSpPr>
          <p:nvPr>
            <p:ph type="title"/>
          </p:nvPr>
        </p:nvSpPr>
        <p:spPr/>
        <p:txBody>
          <a:bodyPr/>
          <a:lstStyle/>
          <a:p>
            <a:r>
              <a:rPr lang="en-US" dirty="0" smtClean="0"/>
              <a:t>Text and Comment</a:t>
            </a:r>
            <a:endParaRPr lang="en-US" dirty="0"/>
          </a:p>
        </p:txBody>
      </p:sp>
      <p:sp>
        <p:nvSpPr>
          <p:cNvPr id="3" name="Text Placeholder 2"/>
          <p:cNvSpPr>
            <a:spLocks noGrp="1"/>
          </p:cNvSpPr>
          <p:nvPr>
            <p:ph type="body" idx="1"/>
          </p:nvPr>
        </p:nvSpPr>
        <p:spPr/>
        <p:txBody>
          <a:bodyPr>
            <a:normAutofit/>
          </a:bodyPr>
          <a:lstStyle/>
          <a:p>
            <a:r>
              <a:rPr lang="en-US" sz="2600" dirty="0" smtClean="0"/>
              <a:t>Acts 3:6b-7</a:t>
            </a:r>
            <a:endParaRPr lang="en-US" sz="2600" dirty="0"/>
          </a:p>
        </p:txBody>
      </p:sp>
      <p:sp>
        <p:nvSpPr>
          <p:cNvPr id="5" name="Text Placeholder 4"/>
          <p:cNvSpPr>
            <a:spLocks noGrp="1"/>
          </p:cNvSpPr>
          <p:nvPr>
            <p:ph type="body" sz="quarter" idx="3"/>
          </p:nvPr>
        </p:nvSpPr>
        <p:spPr/>
        <p:txBody>
          <a:bodyPr/>
          <a:lstStyle/>
          <a:p>
            <a:r>
              <a:rPr lang="en-US" sz="2600" dirty="0" smtClean="0"/>
              <a:t>Comment</a:t>
            </a:r>
            <a:endParaRPr lang="en-US" sz="2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62144"/>
            <a:ext cx="9144000" cy="6931257"/>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Acts 3:8-10</a:t>
            </a:r>
            <a:endParaRPr lang="en-US" dirty="0"/>
          </a:p>
        </p:txBody>
      </p:sp>
      <p:sp>
        <p:nvSpPr>
          <p:cNvPr id="3" name="Content Placeholder 2"/>
          <p:cNvSpPr>
            <a:spLocks noGrp="1"/>
          </p:cNvSpPr>
          <p:nvPr>
            <p:ph idx="1"/>
          </p:nvPr>
        </p:nvSpPr>
        <p:spPr>
          <a:xfrm>
            <a:off x="457200" y="1600200"/>
            <a:ext cx="8229600" cy="4682159"/>
          </a:xfrm>
        </p:spPr>
        <p:txBody>
          <a:bodyPr>
            <a:normAutofit fontScale="92500"/>
          </a:bodyPr>
          <a:lstStyle/>
          <a:p>
            <a:pPr algn="ctr">
              <a:buNone/>
            </a:pPr>
            <a:r>
              <a:rPr lang="en-US" b="1" dirty="0" smtClean="0"/>
              <a:t>So he, leaping up, stood and walked and entered </a:t>
            </a:r>
          </a:p>
          <a:p>
            <a:pPr algn="ctr">
              <a:buNone/>
            </a:pPr>
            <a:r>
              <a:rPr lang="en-US" b="1" dirty="0" smtClean="0"/>
              <a:t>the temple with them—walking, leaping, and </a:t>
            </a:r>
          </a:p>
          <a:p>
            <a:pPr algn="ctr">
              <a:buNone/>
            </a:pPr>
            <a:r>
              <a:rPr lang="en-US" b="1" dirty="0" smtClean="0"/>
              <a:t>praising God. And all the people saw him </a:t>
            </a:r>
          </a:p>
          <a:p>
            <a:pPr algn="ctr">
              <a:buNone/>
            </a:pPr>
            <a:r>
              <a:rPr lang="en-US" b="1" dirty="0" smtClean="0"/>
              <a:t>walking and praising God. Then they knew that it </a:t>
            </a:r>
          </a:p>
          <a:p>
            <a:pPr algn="ctr">
              <a:buNone/>
            </a:pPr>
            <a:r>
              <a:rPr lang="en-US" b="1" dirty="0" smtClean="0"/>
              <a:t>was he who sat begging alms at the Beautiful </a:t>
            </a:r>
          </a:p>
          <a:p>
            <a:pPr algn="ctr">
              <a:buNone/>
            </a:pPr>
            <a:r>
              <a:rPr lang="en-US" b="1" dirty="0" smtClean="0"/>
              <a:t>Gate of the temple; and they were filled with </a:t>
            </a:r>
          </a:p>
          <a:p>
            <a:pPr algn="ctr">
              <a:buNone/>
            </a:pPr>
            <a:r>
              <a:rPr lang="en-US" b="1" dirty="0" smtClean="0"/>
              <a:t>wonder and amazement at what </a:t>
            </a:r>
          </a:p>
          <a:p>
            <a:pPr algn="ctr">
              <a:buNone/>
            </a:pPr>
            <a:r>
              <a:rPr lang="en-US" b="1" dirty="0" smtClean="0"/>
              <a:t>had happened to him.</a:t>
            </a:r>
            <a:endParaRPr lang="en-US"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God heal this man?</a:t>
            </a:r>
            <a:endParaRPr lang="en-US" dirty="0"/>
          </a:p>
        </p:txBody>
      </p:sp>
      <p:sp>
        <p:nvSpPr>
          <p:cNvPr id="3" name="Content Placeholder 2"/>
          <p:cNvSpPr>
            <a:spLocks noGrp="1"/>
          </p:cNvSpPr>
          <p:nvPr>
            <p:ph idx="1"/>
          </p:nvPr>
        </p:nvSpPr>
        <p:spPr>
          <a:xfrm>
            <a:off x="854607" y="1600200"/>
            <a:ext cx="7832192" cy="4525963"/>
          </a:xfrm>
        </p:spPr>
        <p:txBody>
          <a:bodyPr/>
          <a:lstStyle/>
          <a:p>
            <a:pPr algn="ctr">
              <a:buNone/>
            </a:pPr>
            <a:endParaRPr lang="en-US" dirty="0" smtClean="0"/>
          </a:p>
        </p:txBody>
      </p:sp>
      <p:pic>
        <p:nvPicPr>
          <p:cNvPr id="4" name="Picture 3"/>
          <p:cNvPicPr>
            <a:picLocks noChangeAspect="1"/>
          </p:cNvPicPr>
          <p:nvPr/>
        </p:nvPicPr>
        <p:blipFill>
          <a:blip r:embed="rId2"/>
          <a:stretch>
            <a:fillRect/>
          </a:stretch>
        </p:blipFill>
        <p:spPr>
          <a:xfrm>
            <a:off x="3842396" y="4012123"/>
            <a:ext cx="4844404" cy="2422202"/>
          </a:xfrm>
          <a:prstGeom prst="rect">
            <a:avLst/>
          </a:prstGeom>
          <a:ln>
            <a:solidFill>
              <a:srgbClr val="0000FF"/>
            </a:solidFill>
          </a:ln>
          <a:effectLst>
            <a:glow rad="101600">
              <a:schemeClr val="accent1">
                <a:alpha val="75000"/>
              </a:schemeClr>
            </a:glow>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God heal this man?</a:t>
            </a:r>
            <a:endParaRPr lang="en-US" dirty="0"/>
          </a:p>
        </p:txBody>
      </p:sp>
      <p:sp>
        <p:nvSpPr>
          <p:cNvPr id="3" name="Content Placeholder 2"/>
          <p:cNvSpPr>
            <a:spLocks noGrp="1"/>
          </p:cNvSpPr>
          <p:nvPr>
            <p:ph idx="1"/>
          </p:nvPr>
        </p:nvSpPr>
        <p:spPr>
          <a:xfrm>
            <a:off x="854607" y="1600200"/>
            <a:ext cx="7832192" cy="4525963"/>
          </a:xfrm>
        </p:spPr>
        <p:txBody>
          <a:bodyPr/>
          <a:lstStyle/>
          <a:p>
            <a:pPr>
              <a:buNone/>
            </a:pPr>
            <a:r>
              <a:rPr lang="en-US" i="1" dirty="0" smtClean="0"/>
              <a:t>God healed this man because, as he set the </a:t>
            </a:r>
          </a:p>
          <a:p>
            <a:pPr>
              <a:buNone/>
            </a:pPr>
            <a:r>
              <a:rPr lang="en-US" i="1" dirty="0" smtClean="0"/>
              <a:t>stage for an earlier sermon with the arrival </a:t>
            </a:r>
          </a:p>
          <a:p>
            <a:pPr>
              <a:buNone/>
            </a:pPr>
            <a:r>
              <a:rPr lang="en-US" i="1" dirty="0" smtClean="0"/>
              <a:t>of the Holy Spirit, so he’s setting the stage </a:t>
            </a:r>
          </a:p>
          <a:p>
            <a:pPr>
              <a:buNone/>
            </a:pPr>
            <a:r>
              <a:rPr lang="en-US" i="1" dirty="0" smtClean="0"/>
              <a:t>for another sermon from Peter.  </a:t>
            </a:r>
          </a:p>
          <a:p>
            <a:pPr algn="ctr">
              <a:buNone/>
            </a:pPr>
            <a:endParaRPr lang="en-US" dirty="0" smtClean="0"/>
          </a:p>
        </p:txBody>
      </p:sp>
      <p:pic>
        <p:nvPicPr>
          <p:cNvPr id="4" name="Picture 3"/>
          <p:cNvPicPr>
            <a:picLocks noChangeAspect="1"/>
          </p:cNvPicPr>
          <p:nvPr/>
        </p:nvPicPr>
        <p:blipFill>
          <a:blip r:embed="rId2"/>
          <a:stretch>
            <a:fillRect/>
          </a:stretch>
        </p:blipFill>
        <p:spPr>
          <a:xfrm>
            <a:off x="3842396" y="4012123"/>
            <a:ext cx="4844404" cy="2422202"/>
          </a:xfrm>
          <a:prstGeom prst="rect">
            <a:avLst/>
          </a:prstGeom>
          <a:ln>
            <a:solidFill>
              <a:srgbClr val="0000FF"/>
            </a:solidFill>
          </a:ln>
          <a:effectLst>
            <a:glow rad="101600">
              <a:schemeClr val="accent1">
                <a:alpha val="75000"/>
              </a:schemeClr>
            </a:glow>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God heal this man?</a:t>
            </a:r>
            <a:endParaRPr lang="en-US" dirty="0"/>
          </a:p>
        </p:txBody>
      </p:sp>
      <p:sp>
        <p:nvSpPr>
          <p:cNvPr id="3" name="Content Placeholder 2"/>
          <p:cNvSpPr>
            <a:spLocks noGrp="1"/>
          </p:cNvSpPr>
          <p:nvPr>
            <p:ph idx="1"/>
          </p:nvPr>
        </p:nvSpPr>
        <p:spPr>
          <a:xfrm>
            <a:off x="854607" y="1600200"/>
            <a:ext cx="7832192" cy="4525963"/>
          </a:xfrm>
        </p:spPr>
        <p:txBody>
          <a:bodyPr/>
          <a:lstStyle/>
          <a:p>
            <a:pPr>
              <a:buNone/>
            </a:pPr>
            <a:r>
              <a:rPr lang="en-US" i="1" dirty="0" smtClean="0"/>
              <a:t>God healed this man because, as he set the </a:t>
            </a:r>
          </a:p>
          <a:p>
            <a:pPr>
              <a:buNone/>
            </a:pPr>
            <a:r>
              <a:rPr lang="en-US" i="1" dirty="0" smtClean="0"/>
              <a:t>stage for an earlier sermon with the arrival </a:t>
            </a:r>
          </a:p>
          <a:p>
            <a:pPr>
              <a:buNone/>
            </a:pPr>
            <a:r>
              <a:rPr lang="en-US" i="1" dirty="0" smtClean="0"/>
              <a:t>of the Holy Spirit, so he’s setting the stage </a:t>
            </a:r>
          </a:p>
          <a:p>
            <a:pPr>
              <a:buNone/>
            </a:pPr>
            <a:r>
              <a:rPr lang="en-US" i="1" dirty="0" smtClean="0"/>
              <a:t>for another sermon from Peter.  </a:t>
            </a:r>
          </a:p>
          <a:p>
            <a:pPr algn="ctr">
              <a:buNone/>
            </a:pPr>
            <a:endParaRPr lang="en-US" dirty="0" smtClean="0"/>
          </a:p>
          <a:p>
            <a:pPr>
              <a:buNone/>
            </a:pPr>
            <a:r>
              <a:rPr lang="en-US" sz="4600" b="1" i="1" dirty="0" smtClean="0"/>
              <a:t>      So stay tuned!</a:t>
            </a:r>
            <a:endParaRPr lang="en-US" sz="4600" b="1" i="1" dirty="0"/>
          </a:p>
        </p:txBody>
      </p:sp>
      <p:pic>
        <p:nvPicPr>
          <p:cNvPr id="8194" name="Picture 2" descr="C:\Users\Bruce\AppData\Local\Microsoft\Windows\Temporary Internet Files\Content.IE5\VM0TPKAR\MP900314085[1].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6250"/>
          <a:stretch>
            <a:fillRect/>
          </a:stretch>
        </p:blipFill>
        <p:spPr bwMode="auto">
          <a:xfrm>
            <a:off x="6089076" y="3429000"/>
            <a:ext cx="2834326" cy="34290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Basics</a:t>
            </a:r>
            <a:endParaRPr lang="en-US" dirty="0"/>
          </a:p>
        </p:txBody>
      </p:sp>
      <p:sp>
        <p:nvSpPr>
          <p:cNvPr id="3" name="Content Placeholder 2"/>
          <p:cNvSpPr>
            <a:spLocks noGrp="1"/>
          </p:cNvSpPr>
          <p:nvPr>
            <p:ph idx="1"/>
          </p:nvPr>
        </p:nvSpPr>
        <p:spPr/>
        <p:txBody>
          <a:bodyPr/>
          <a:lstStyle/>
          <a:p>
            <a:r>
              <a:rPr lang="en-US" dirty="0" smtClean="0"/>
              <a:t>Many people wonder why on earth doesn’t God do many miracles anymore among his people.</a:t>
            </a:r>
            <a:endParaRPr lang="en-US" dirty="0"/>
          </a:p>
        </p:txBody>
      </p:sp>
      <p:pic>
        <p:nvPicPr>
          <p:cNvPr id="4" name="Picture 3"/>
          <p:cNvPicPr>
            <a:picLocks noChangeAspect="1"/>
          </p:cNvPicPr>
          <p:nvPr/>
        </p:nvPicPr>
        <p:blipFill>
          <a:blip r:embed="rId2"/>
          <a:stretch>
            <a:fillRect/>
          </a:stretch>
        </p:blipFill>
        <p:spPr>
          <a:xfrm>
            <a:off x="3027362" y="2761643"/>
            <a:ext cx="2159000" cy="375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6021222" y="2915307"/>
            <a:ext cx="2438400" cy="2616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Basics</a:t>
            </a:r>
            <a:endParaRPr lang="en-US" dirty="0"/>
          </a:p>
        </p:txBody>
      </p:sp>
      <p:sp>
        <p:nvSpPr>
          <p:cNvPr id="3" name="Content Placeholder 2"/>
          <p:cNvSpPr>
            <a:spLocks noGrp="1"/>
          </p:cNvSpPr>
          <p:nvPr>
            <p:ph idx="1"/>
          </p:nvPr>
        </p:nvSpPr>
        <p:spPr/>
        <p:txBody>
          <a:bodyPr/>
          <a:lstStyle/>
          <a:p>
            <a:r>
              <a:rPr lang="en-US" dirty="0" smtClean="0"/>
              <a:t>Many people wonder why on earth doesn’t God do many miracles anymore among his people.</a:t>
            </a:r>
          </a:p>
          <a:p>
            <a:r>
              <a:rPr lang="en-US" dirty="0" smtClean="0"/>
              <a:t>God must wonder why in heaven don’t his people live like they’re supposed to live and do what they’re supposed to do.</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DeflateBottom">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Summary</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p:txBody>
          <a:bodyPr/>
          <a:lstStyle/>
          <a:p>
            <a:r>
              <a:rPr lang="en-US" dirty="0" smtClean="0"/>
              <a:t>Life on planet Earth is all about accomplishing God’s will, not ours. When we eagerly yield to his will completely, expect the unexpected.</a:t>
            </a:r>
          </a:p>
        </p:txBody>
      </p:sp>
      <p:pic>
        <p:nvPicPr>
          <p:cNvPr id="4" name="Picture 3"/>
          <p:cNvPicPr>
            <a:picLocks noChangeAspect="1"/>
          </p:cNvPicPr>
          <p:nvPr/>
        </p:nvPicPr>
        <p:blipFill>
          <a:blip r:embed="rId2"/>
          <a:stretch>
            <a:fillRect/>
          </a:stretch>
        </p:blipFill>
        <p:spPr>
          <a:xfrm>
            <a:off x="4978400" y="3317159"/>
            <a:ext cx="3708400" cy="2197100"/>
          </a:xfrm>
          <a:prstGeom prst="rect">
            <a:avLst/>
          </a:prstGeom>
          <a:ln>
            <a:noFill/>
          </a:ln>
          <a:effectLst>
            <a:softEdge rad="112500"/>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erodTempleCourts1.jpg"/>
          <p:cNvPicPr>
            <a:picLocks noChangeAspect="1"/>
          </p:cNvPicPr>
          <p:nvPr/>
        </p:nvPicPr>
        <p:blipFill>
          <a:blip r:embed="rId2"/>
          <a:stretch>
            <a:fillRect/>
          </a:stretch>
        </p:blipFill>
        <p:spPr>
          <a:xfrm>
            <a:off x="2128058" y="346216"/>
            <a:ext cx="4762387" cy="4968136"/>
          </a:xfrm>
          <a:prstGeom prst="rect">
            <a:avLst/>
          </a:prstGeom>
        </p:spPr>
      </p:pic>
      <p:sp>
        <p:nvSpPr>
          <p:cNvPr id="6" name="TextBox 5"/>
          <p:cNvSpPr txBox="1"/>
          <p:nvPr/>
        </p:nvSpPr>
        <p:spPr>
          <a:xfrm>
            <a:off x="1313894" y="5531101"/>
            <a:ext cx="6596109" cy="830997"/>
          </a:xfrm>
          <a:prstGeom prst="rect">
            <a:avLst/>
          </a:prstGeom>
          <a:noFill/>
        </p:spPr>
        <p:txBody>
          <a:bodyPr wrap="square" rtlCol="0">
            <a:spAutoFit/>
          </a:bodyPr>
          <a:lstStyle/>
          <a:p>
            <a:pPr algn="ctr"/>
            <a:r>
              <a:rPr lang="en-US" sz="2400" b="1" dirty="0" smtClean="0"/>
              <a:t>The </a:t>
            </a:r>
            <a:r>
              <a:rPr lang="en-US" sz="2400" b="1" dirty="0"/>
              <a:t>Court of the Gentiles/</a:t>
            </a:r>
            <a:r>
              <a:rPr lang="en-US" sz="2400" b="1" dirty="0" smtClean="0"/>
              <a:t>Nations could hold up to 200,000 people. </a:t>
            </a:r>
            <a:endParaRPr lang="en-US" sz="2400" b="1" dirty="0"/>
          </a:p>
        </p:txBody>
      </p:sp>
      <p:sp>
        <p:nvSpPr>
          <p:cNvPr id="8" name="Vertical Title 7"/>
          <p:cNvSpPr>
            <a:spLocks noGrp="1"/>
          </p:cNvSpPr>
          <p:nvPr>
            <p:ph type="title" orient="vert"/>
          </p:nvPr>
        </p:nvSpPr>
        <p:spPr/>
        <p:txBody>
          <a:bodyPr/>
          <a:lstStyle/>
          <a:p>
            <a:endParaRPr lang="en-US"/>
          </a:p>
        </p:txBody>
      </p:sp>
      <p:sp>
        <p:nvSpPr>
          <p:cNvPr id="9" name="Vertical Text Placeholder 8"/>
          <p:cNvSpPr>
            <a:spLocks noGrp="1"/>
          </p:cNvSpPr>
          <p:nvPr>
            <p:ph type="body" orient="vert" idx="1"/>
          </p:nvPr>
        </p:nvSpPr>
        <p:spPr/>
        <p:txBody>
          <a:bodyPr>
            <a:normAutofit/>
          </a:bodyPr>
          <a:lstStyle/>
          <a:p>
            <a:pPr>
              <a:buNone/>
            </a:pPr>
            <a:r>
              <a:rPr lang="en-US" sz="4000" dirty="0" smtClean="0">
                <a:ln w="0" cap="flat" cmpd="sng" algn="ctr">
                  <a:solidFill>
                    <a:schemeClr val="tx1"/>
                  </a:solidFill>
                  <a:prstDash val="solid"/>
                  <a:round/>
                  <a:headEnd type="none" w="med" len="med"/>
                  <a:tailEnd type="none" w="med" len="med"/>
                </a:ln>
                <a:solidFill>
                  <a:srgbClr val="FF6600"/>
                </a:solidFill>
              </a:rPr>
              <a:t>   Bird’s Eye View</a:t>
            </a:r>
            <a:endParaRPr lang="en-US" sz="4000" dirty="0">
              <a:ln w="0" cap="flat" cmpd="sng" algn="ctr">
                <a:solidFill>
                  <a:schemeClr val="tx1"/>
                </a:solidFill>
                <a:prstDash val="solid"/>
                <a:round/>
                <a:headEnd type="none" w="med" len="med"/>
                <a:tailEnd type="none" w="med" len="med"/>
              </a:ln>
              <a:solidFill>
                <a:srgbClr val="FF66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DeflateBottom">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Summary</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457200" y="1600200"/>
            <a:ext cx="8229600" cy="5047104"/>
          </a:xfrm>
        </p:spPr>
        <p:txBody>
          <a:bodyPr/>
          <a:lstStyle/>
          <a:p>
            <a:r>
              <a:rPr lang="en-US" dirty="0" smtClean="0"/>
              <a:t>Life on planet Earth is all about accomplishing God’s will, not ours. When we eagerly yield to his will completely, expect the unexpected.</a:t>
            </a:r>
          </a:p>
          <a:p>
            <a:r>
              <a:rPr lang="en-US" dirty="0" smtClean="0"/>
              <a:t>When God’s people embrace New Testament teaching, experience real fellowship, enjoy real worship and earnestly pray,                     you may gain favor with people.                    God will work and add members                      to (grow) his Body, the Church.</a:t>
            </a:r>
            <a:endParaRPr lang="en-US" dirty="0"/>
          </a:p>
        </p:txBody>
      </p:sp>
      <p:pic>
        <p:nvPicPr>
          <p:cNvPr id="4" name="Picture 3"/>
          <p:cNvPicPr>
            <a:picLocks noChangeAspect="1"/>
          </p:cNvPicPr>
          <p:nvPr/>
        </p:nvPicPr>
        <p:blipFill>
          <a:blip r:embed="rId2"/>
          <a:srcRect l="18016" r="23000" b="21251"/>
          <a:stretch>
            <a:fillRect/>
          </a:stretch>
        </p:blipFill>
        <p:spPr>
          <a:xfrm>
            <a:off x="6646945" y="4345357"/>
            <a:ext cx="1839779" cy="2290075"/>
          </a:xfrm>
          <a:prstGeom prst="rect">
            <a:avLst/>
          </a:prstGeom>
          <a:ln>
            <a:solidFill>
              <a:schemeClr val="tx1"/>
            </a:solidFill>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Closing Picture</a:t>
            </a:r>
            <a:endParaRPr lang="en-US" dirty="0"/>
          </a:p>
        </p:txBody>
      </p:sp>
      <p:sp>
        <p:nvSpPr>
          <p:cNvPr id="3" name="Content Placeholder 2"/>
          <p:cNvSpPr>
            <a:spLocks noGrp="1"/>
          </p:cNvSpPr>
          <p:nvPr>
            <p:ph idx="1"/>
          </p:nvPr>
        </p:nvSpPr>
        <p:spPr/>
        <p:txBody>
          <a:bodyPr/>
          <a:lstStyle/>
          <a:p>
            <a:pPr algn="ctr">
              <a:buNone/>
            </a:pPr>
            <a:r>
              <a:rPr lang="en-US" dirty="0" smtClean="0"/>
              <a:t>This handicapped man is like many people who </a:t>
            </a:r>
          </a:p>
          <a:p>
            <a:pPr algn="ctr">
              <a:buNone/>
            </a:pPr>
            <a:r>
              <a:rPr lang="en-US" dirty="0" smtClean="0"/>
              <a:t>hang around church, but they don’t really </a:t>
            </a:r>
          </a:p>
          <a:p>
            <a:pPr algn="ctr">
              <a:buNone/>
            </a:pPr>
            <a:r>
              <a:rPr lang="en-US" dirty="0" smtClean="0"/>
              <a:t>participate with the others. He is carried to and </a:t>
            </a:r>
          </a:p>
          <a:p>
            <a:pPr algn="ctr">
              <a:buNone/>
            </a:pPr>
            <a:r>
              <a:rPr lang="en-US" dirty="0" smtClean="0"/>
              <a:t>from the meetings. His handicap speaks of </a:t>
            </a:r>
          </a:p>
          <a:p>
            <a:pPr algn="ctr">
              <a:buNone/>
            </a:pPr>
            <a:r>
              <a:rPr lang="en-US" dirty="0" smtClean="0"/>
              <a:t>sinfulness. After this man was healed, he </a:t>
            </a:r>
          </a:p>
          <a:p>
            <a:pPr algn="ctr">
              <a:buNone/>
            </a:pPr>
            <a:r>
              <a:rPr lang="en-US" dirty="0" smtClean="0"/>
              <a:t>walked and jumped and praised his way into the </a:t>
            </a:r>
          </a:p>
          <a:p>
            <a:pPr algn="ctr">
              <a:buNone/>
            </a:pPr>
            <a:r>
              <a:rPr lang="en-US" dirty="0" smtClean="0"/>
              <a:t>meeting. Does this speak of anyone here today? </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 name="Content Placeholder 2"/>
          <p:cNvSpPr>
            <a:spLocks noGrp="1"/>
          </p:cNvSpPr>
          <p:nvPr>
            <p:ph type="body" orient="vert" idx="1"/>
          </p:nvPr>
        </p:nvSpPr>
        <p:spPr/>
        <p:txBody>
          <a:bodyPr/>
          <a:lstStyle/>
          <a:p>
            <a:r>
              <a:rPr lang="en-US" smtClean="0"/>
              <a:t>What is God saying to you </a:t>
            </a:r>
          </a:p>
          <a:p>
            <a:r>
              <a:rPr lang="en-US" smtClean="0"/>
              <a:t>in this story?</a:t>
            </a:r>
          </a:p>
          <a:p>
            <a:endParaRPr lang="en-US" smtClean="0"/>
          </a:p>
          <a:p>
            <a:r>
              <a:rPr lang="en-US" smtClean="0"/>
              <a:t>What are your take home points?</a:t>
            </a:r>
            <a:endParaRPr lang="en-US" dirty="0"/>
          </a:p>
        </p:txBody>
      </p:sp>
      <p:pic>
        <p:nvPicPr>
          <p:cNvPr id="5" name="Picture 2" descr="C:\Users\Bruce\AppData\Local\Microsoft\Windows\Temporary Internet Files\Content.IE5\VM0TPKAR\MP900406659[1].jpg"/>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106694"/>
            <a:ext cx="9144000" cy="695565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9" name="Rectangle 8"/>
          <p:cNvSpPr/>
          <p:nvPr/>
        </p:nvSpPr>
        <p:spPr>
          <a:xfrm>
            <a:off x="1281912" y="557899"/>
            <a:ext cx="6433292" cy="4062650"/>
          </a:xfrm>
          <a:prstGeom prst="rect">
            <a:avLst/>
          </a:prstGeom>
        </p:spPr>
        <p:txBody>
          <a:bodyPr wrap="square">
            <a:spAutoFit/>
          </a:bodyPr>
          <a:lstStyle/>
          <a:p>
            <a:pPr marL="514350" indent="-514350" algn="ctr">
              <a:buNone/>
            </a:pPr>
            <a:r>
              <a:rPr lang="en-US" sz="4400" dirty="0" smtClean="0">
                <a:effectLst>
                  <a:outerShdw blurRad="38100" dist="38100" dir="2700000" algn="tl">
                    <a:srgbClr val="000000">
                      <a:alpha val="43137"/>
                    </a:srgbClr>
                  </a:outerShdw>
                </a:effectLst>
              </a:rPr>
              <a:t>Pushback Time</a:t>
            </a:r>
          </a:p>
          <a:p>
            <a:pPr marL="514350" indent="-514350" algn="ctr">
              <a:buNone/>
            </a:pPr>
            <a:endParaRPr lang="en-US" i="1" dirty="0" smtClean="0">
              <a:latin typeface="Cooper Black"/>
              <a:cs typeface="Cooper Black"/>
            </a:endParaRPr>
          </a:p>
          <a:p>
            <a:pPr marL="514350" indent="-514350" algn="ctr">
              <a:buNone/>
            </a:pPr>
            <a:endParaRPr lang="en-US" i="1" dirty="0" smtClean="0">
              <a:latin typeface="Cooper Black"/>
              <a:cs typeface="Cooper Black"/>
            </a:endParaRPr>
          </a:p>
          <a:p>
            <a:pPr marL="514350" indent="-514350" algn="ctr">
              <a:buNone/>
            </a:pPr>
            <a:endParaRPr lang="en-US" i="1" dirty="0" smtClean="0">
              <a:latin typeface="Cooper Black"/>
              <a:cs typeface="Cooper Black"/>
            </a:endParaRPr>
          </a:p>
          <a:p>
            <a:pPr marL="514350" indent="-514350" algn="ctr">
              <a:buNone/>
            </a:pPr>
            <a:r>
              <a:rPr lang="en-US" sz="3200" i="1" dirty="0" smtClean="0">
                <a:ln>
                  <a:solidFill>
                    <a:srgbClr val="0000FF"/>
                  </a:solidFill>
                </a:ln>
                <a:effectLst>
                  <a:outerShdw blurRad="38100" dist="38100" dir="2700000" algn="tl">
                    <a:srgbClr val="000000">
                      <a:alpha val="43137"/>
                    </a:srgbClr>
                  </a:outerShdw>
                </a:effectLst>
                <a:latin typeface="Cooper Black"/>
                <a:cs typeface="Cooper Black"/>
              </a:rPr>
              <a:t>Where do you see God at work in this story?</a:t>
            </a:r>
          </a:p>
          <a:p>
            <a:pPr marL="514350" indent="-514350" algn="ctr">
              <a:buNone/>
            </a:pPr>
            <a:endParaRPr lang="en-US" sz="3200" i="1" dirty="0" smtClean="0">
              <a:latin typeface="Cooper Black"/>
              <a:cs typeface="Cooper Black"/>
            </a:endParaRPr>
          </a:p>
          <a:p>
            <a:pPr marL="514350" indent="-514350" algn="ctr">
              <a:buNone/>
            </a:pPr>
            <a:r>
              <a:rPr lang="en-US" sz="3200" i="1" dirty="0" smtClean="0">
                <a:ln>
                  <a:solidFill>
                    <a:srgbClr val="0000FF"/>
                  </a:solidFill>
                </a:ln>
                <a:effectLst>
                  <a:outerShdw blurRad="38100" dist="38100" dir="2700000" algn="tl">
                    <a:srgbClr val="000000">
                      <a:alpha val="43137"/>
                    </a:srgbClr>
                  </a:outerShdw>
                </a:effectLst>
                <a:latin typeface="Cooper Black"/>
                <a:cs typeface="Cooper Black"/>
              </a:rPr>
              <a:t>What are your take-home points?</a:t>
            </a:r>
            <a:endParaRPr lang="en-US" sz="3200" i="1" dirty="0">
              <a:ln>
                <a:solidFill>
                  <a:srgbClr val="0000FF"/>
                </a:solidFill>
              </a:ln>
              <a:effectLst>
                <a:outerShdw blurRad="38100" dist="38100" dir="2700000" algn="tl">
                  <a:srgbClr val="000000">
                    <a:alpha val="43137"/>
                  </a:srgbClr>
                </a:outerShdw>
              </a:effectLst>
              <a:latin typeface="Cooper Black"/>
              <a:cs typeface="Cooper Black"/>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2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25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25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25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125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erodTempleCourts1.jpg"/>
          <p:cNvPicPr>
            <a:picLocks noChangeAspect="1"/>
          </p:cNvPicPr>
          <p:nvPr/>
        </p:nvPicPr>
        <p:blipFill>
          <a:blip r:embed="rId2"/>
          <a:stretch>
            <a:fillRect/>
          </a:stretch>
        </p:blipFill>
        <p:spPr>
          <a:xfrm>
            <a:off x="2128058" y="346216"/>
            <a:ext cx="4762387" cy="4968136"/>
          </a:xfrm>
          <a:prstGeom prst="rect">
            <a:avLst/>
          </a:prstGeom>
        </p:spPr>
      </p:pic>
      <p:sp>
        <p:nvSpPr>
          <p:cNvPr id="6" name="TextBox 5"/>
          <p:cNvSpPr txBox="1"/>
          <p:nvPr/>
        </p:nvSpPr>
        <p:spPr>
          <a:xfrm>
            <a:off x="843378" y="5555716"/>
            <a:ext cx="7466121" cy="584775"/>
          </a:xfrm>
          <a:prstGeom prst="rect">
            <a:avLst/>
          </a:prstGeom>
          <a:noFill/>
        </p:spPr>
        <p:txBody>
          <a:bodyPr wrap="square" rtlCol="0">
            <a:spAutoFit/>
          </a:bodyPr>
          <a:lstStyle/>
          <a:p>
            <a:pPr algn="ctr"/>
            <a:r>
              <a:rPr lang="en-US" sz="3200" b="1" dirty="0"/>
              <a:t>3,000 ÷ 200,000 =</a:t>
            </a:r>
            <a:r>
              <a:rPr lang="en-US" sz="3200" b="1" dirty="0" smtClean="0"/>
              <a:t> 1.5</a:t>
            </a:r>
            <a:r>
              <a:rPr lang="en-US" sz="3200" b="1" dirty="0"/>
              <a:t>% of the </a:t>
            </a:r>
            <a:r>
              <a:rPr lang="en-US" sz="3200" b="1" dirty="0" smtClean="0"/>
              <a:t>group.</a:t>
            </a:r>
            <a:endParaRPr lang="en-US" sz="3200" b="1" dirty="0"/>
          </a:p>
        </p:txBody>
      </p:sp>
      <p:sp>
        <p:nvSpPr>
          <p:cNvPr id="5" name="Rectangle 4"/>
          <p:cNvSpPr/>
          <p:nvPr/>
        </p:nvSpPr>
        <p:spPr>
          <a:xfrm flipH="1">
            <a:off x="7121724" y="1626214"/>
            <a:ext cx="486651" cy="1015663"/>
          </a:xfrm>
          <a:prstGeom prst="rect">
            <a:avLst/>
          </a:prstGeom>
        </p:spPr>
        <p:txBody>
          <a:bodyPr wrap="square">
            <a:spAutoFit/>
          </a:bodyPr>
          <a:lstStyle/>
          <a:p>
            <a:r>
              <a:rPr lang="en-US" sz="3000" dirty="0" smtClean="0">
                <a:latin typeface="Wingdings"/>
                <a:ea typeface="Wingdings"/>
                <a:cs typeface="Wingdings"/>
              </a:rPr>
              <a:t></a:t>
            </a:r>
            <a:r>
              <a:rPr lang="en-US" sz="3000" b="1" dirty="0" smtClean="0"/>
              <a:t>N</a:t>
            </a:r>
            <a:endParaRPr lang="en-US" sz="3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erodTempleCourts1.jpg"/>
          <p:cNvPicPr>
            <a:picLocks noChangeAspect="1"/>
          </p:cNvPicPr>
          <p:nvPr/>
        </p:nvPicPr>
        <p:blipFill>
          <a:blip r:embed="rId2"/>
          <a:stretch>
            <a:fillRect/>
          </a:stretch>
        </p:blipFill>
        <p:spPr>
          <a:xfrm>
            <a:off x="2128058" y="334346"/>
            <a:ext cx="4762387" cy="4968136"/>
          </a:xfrm>
          <a:prstGeom prst="rect">
            <a:avLst/>
          </a:prstGeom>
        </p:spPr>
      </p:pic>
      <p:sp>
        <p:nvSpPr>
          <p:cNvPr id="6" name="TextBox 5"/>
          <p:cNvSpPr txBox="1"/>
          <p:nvPr/>
        </p:nvSpPr>
        <p:spPr>
          <a:xfrm>
            <a:off x="843378" y="5571105"/>
            <a:ext cx="7466121" cy="553998"/>
          </a:xfrm>
          <a:prstGeom prst="rect">
            <a:avLst/>
          </a:prstGeom>
          <a:noFill/>
        </p:spPr>
        <p:txBody>
          <a:bodyPr wrap="square" rtlCol="0">
            <a:spAutoFit/>
          </a:bodyPr>
          <a:lstStyle/>
          <a:p>
            <a:pPr algn="ctr"/>
            <a:r>
              <a:rPr lang="en-US" sz="3000" b="1" dirty="0" smtClean="0"/>
              <a:t>Therefore, 3,000 is not an exaggeration.</a:t>
            </a:r>
            <a:endParaRPr lang="en-US" sz="3000" b="1" dirty="0"/>
          </a:p>
        </p:txBody>
      </p:sp>
      <p:sp>
        <p:nvSpPr>
          <p:cNvPr id="5" name="TextBox 4"/>
          <p:cNvSpPr txBox="1"/>
          <p:nvPr/>
        </p:nvSpPr>
        <p:spPr>
          <a:xfrm>
            <a:off x="7121727" y="1341332"/>
            <a:ext cx="486652" cy="1292662"/>
          </a:xfrm>
          <a:prstGeom prst="rect">
            <a:avLst/>
          </a:prstGeom>
          <a:noFill/>
        </p:spPr>
        <p:txBody>
          <a:bodyPr wrap="square" rtlCol="0">
            <a:spAutoFit/>
          </a:bodyPr>
          <a:lstStyle/>
          <a:p>
            <a:endParaRPr lang="en-US" dirty="0" smtClean="0"/>
          </a:p>
          <a:p>
            <a:r>
              <a:rPr lang="en-US" sz="3000" dirty="0" smtClean="0">
                <a:latin typeface="Wingdings"/>
                <a:ea typeface="Wingdings"/>
                <a:cs typeface="Wingdings"/>
              </a:rPr>
              <a:t></a:t>
            </a:r>
            <a:r>
              <a:rPr lang="en-US" sz="3000" b="1" dirty="0" smtClean="0"/>
              <a:t>N</a:t>
            </a:r>
            <a:endParaRPr lang="en-US" sz="3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alphaModFix amt="85000"/>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875" y="31750"/>
            <a:ext cx="9175750" cy="68897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a:buNone/>
            </a:pPr>
            <a:r>
              <a:rPr lang="en-US" sz="3600" b="1" dirty="0" smtClean="0"/>
              <a:t>Q: What about baptizing 3,000 people?</a:t>
            </a:r>
          </a:p>
          <a:p>
            <a:pPr>
              <a:buNone/>
            </a:pPr>
            <a:endParaRPr lang="en-US" sz="3600" dirty="0" smtClean="0"/>
          </a:p>
          <a:p>
            <a:pPr>
              <a:buNone/>
            </a:pPr>
            <a:endParaRPr lang="en-US" dirty="0"/>
          </a:p>
        </p:txBody>
      </p:sp>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5.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6.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7.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9.xml><?xml version="1.0" encoding="utf-8"?>
<a:theme xmlns:a="http://schemas.openxmlformats.org/drawingml/2006/main" name="1_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1920</TotalTime>
  <Words>3486</Words>
  <Application>Microsoft Macintosh PowerPoint</Application>
  <PresentationFormat>On-screen Show (4:3)</PresentationFormat>
  <Paragraphs>444</Paragraphs>
  <Slides>62</Slides>
  <Notes>0</Notes>
  <HiddenSlides>0</HiddenSlides>
  <MMClips>0</MMClips>
  <ScaleCrop>false</ScaleCrop>
  <HeadingPairs>
    <vt:vector size="4" baseType="variant">
      <vt:variant>
        <vt:lpstr>Design Template</vt:lpstr>
      </vt:variant>
      <vt:variant>
        <vt:i4>10</vt:i4>
      </vt:variant>
      <vt:variant>
        <vt:lpstr>Slide Titles</vt:lpstr>
      </vt:variant>
      <vt:variant>
        <vt:i4>62</vt:i4>
      </vt:variant>
    </vt:vector>
  </HeadingPairs>
  <TitlesOfParts>
    <vt:vector size="72" baseType="lpstr">
      <vt:lpstr>Office Theme</vt:lpstr>
      <vt:lpstr>Aspect</vt:lpstr>
      <vt:lpstr>Slipstream</vt:lpstr>
      <vt:lpstr>BlackTie</vt:lpstr>
      <vt:lpstr>Angles</vt:lpstr>
      <vt:lpstr>1_Angles</vt:lpstr>
      <vt:lpstr>Opulent</vt:lpstr>
      <vt:lpstr>Horizon</vt:lpstr>
      <vt:lpstr>1_Horizon</vt:lpstr>
      <vt:lpstr>Trek</vt:lpstr>
      <vt:lpstr>        The Kingdom of God:        The Church – Exhibit A </vt:lpstr>
      <vt:lpstr>Slide 2</vt:lpstr>
      <vt:lpstr>Acts 2:41b</vt:lpstr>
      <vt:lpstr>Acts 2:41b</vt:lpstr>
      <vt:lpstr>Slide 5</vt:lpstr>
      <vt:lpstr>Slide 6</vt:lpstr>
      <vt:lpstr>Slide 7</vt:lpstr>
      <vt:lpstr>Slide 8</vt:lpstr>
      <vt:lpstr>Slide 9</vt:lpstr>
      <vt:lpstr>Slide 10</vt:lpstr>
      <vt:lpstr>Ancient Mikvehs</vt:lpstr>
      <vt:lpstr>Slide 12</vt:lpstr>
      <vt:lpstr>Slide 13</vt:lpstr>
      <vt:lpstr>Acts 2:42-45</vt:lpstr>
      <vt:lpstr>EARLY Evidences  of God’s Kingdom</vt:lpstr>
      <vt:lpstr>EARLY Evidences  of God’s Kingdom</vt:lpstr>
      <vt:lpstr>EARLY Evidences  of God’s Kingdom</vt:lpstr>
      <vt:lpstr>Slide 18</vt:lpstr>
      <vt:lpstr>Slide 19</vt:lpstr>
      <vt:lpstr>The situation on the ground</vt:lpstr>
      <vt:lpstr>The situation on the ground</vt:lpstr>
      <vt:lpstr>Things to consider</vt:lpstr>
      <vt:lpstr>Things to consider</vt:lpstr>
      <vt:lpstr>Things to consider</vt:lpstr>
      <vt:lpstr>Things to consider</vt:lpstr>
      <vt:lpstr>What did the apostles teach?</vt:lpstr>
      <vt:lpstr>What did the apostles teach?</vt:lpstr>
      <vt:lpstr>Their teaching resulted in</vt:lpstr>
      <vt:lpstr>Their teaching resulted in</vt:lpstr>
      <vt:lpstr>Their teaching resulted in</vt:lpstr>
      <vt:lpstr>Their teaching resulted in</vt:lpstr>
      <vt:lpstr>Other results/Additional evidences</vt:lpstr>
      <vt:lpstr>Other results/Additional evidences</vt:lpstr>
      <vt:lpstr>Other results/Additional evidences</vt:lpstr>
      <vt:lpstr>Acts 2:46-47</vt:lpstr>
      <vt:lpstr>Text and Comment</vt:lpstr>
      <vt:lpstr>Text and Comment</vt:lpstr>
      <vt:lpstr>Text and Comment</vt:lpstr>
      <vt:lpstr>Acts 2:46-47 </vt:lpstr>
      <vt:lpstr>Acts 2:46-47 </vt:lpstr>
      <vt:lpstr>Acts 3:1-3</vt:lpstr>
      <vt:lpstr>Text and Comment</vt:lpstr>
      <vt:lpstr>Text and Comment</vt:lpstr>
      <vt:lpstr>Text and Comment</vt:lpstr>
      <vt:lpstr>Back to the Temple</vt:lpstr>
      <vt:lpstr>Acts 3:4-6a</vt:lpstr>
      <vt:lpstr>Acts 3:4-6a</vt:lpstr>
      <vt:lpstr>Acts 3:4-6a</vt:lpstr>
      <vt:lpstr>Acts 3:4-6a</vt:lpstr>
      <vt:lpstr>Acts 3:6b-7</vt:lpstr>
      <vt:lpstr>A little side story</vt:lpstr>
      <vt:lpstr>Text and Comment</vt:lpstr>
      <vt:lpstr>Acts 3:8-10</vt:lpstr>
      <vt:lpstr>Why did God heal this man?</vt:lpstr>
      <vt:lpstr>Why did God heal this man?</vt:lpstr>
      <vt:lpstr>Why did God heal this man?</vt:lpstr>
      <vt:lpstr>Back to Basics</vt:lpstr>
      <vt:lpstr>Back to Basics</vt:lpstr>
      <vt:lpstr>Summary</vt:lpstr>
      <vt:lpstr>Summary</vt:lpstr>
      <vt:lpstr>A Closing Picture</vt:lpstr>
      <vt:lpstr>Slide 62</vt:lpstr>
    </vt:vector>
  </TitlesOfParts>
  <Company>Interface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of God’s Kingdom  on Earth: Acts 2:41-3:10</dc:title>
  <dc:creator>Bill Perry</dc:creator>
  <cp:lastModifiedBy>Bill Perry</cp:lastModifiedBy>
  <cp:revision>96</cp:revision>
  <dcterms:created xsi:type="dcterms:W3CDTF">2016-11-01T19:23:26Z</dcterms:created>
  <dcterms:modified xsi:type="dcterms:W3CDTF">2016-11-01T19:55:01Z</dcterms:modified>
</cp:coreProperties>
</file>