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Default Extension="wdp" ContentType="image/vnd.ms-photo"/>
  <Override PartName="/ppt/slides/slide46.xml" ContentType="application/vnd.openxmlformats-officedocument.presentationml.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sldIdLst>
    <p:sldId id="256" r:id="rId3"/>
    <p:sldId id="257" r:id="rId4"/>
    <p:sldId id="258" r:id="rId5"/>
    <p:sldId id="259" r:id="rId6"/>
    <p:sldId id="260" r:id="rId7"/>
    <p:sldId id="267" r:id="rId8"/>
    <p:sldId id="292" r:id="rId9"/>
    <p:sldId id="268" r:id="rId10"/>
    <p:sldId id="293" r:id="rId11"/>
    <p:sldId id="269" r:id="rId12"/>
    <p:sldId id="294" r:id="rId13"/>
    <p:sldId id="262" r:id="rId14"/>
    <p:sldId id="263" r:id="rId15"/>
    <p:sldId id="264" r:id="rId16"/>
    <p:sldId id="265" r:id="rId17"/>
    <p:sldId id="266" r:id="rId18"/>
    <p:sldId id="270" r:id="rId19"/>
    <p:sldId id="285" r:id="rId20"/>
    <p:sldId id="271" r:id="rId21"/>
    <p:sldId id="272" r:id="rId22"/>
    <p:sldId id="273" r:id="rId23"/>
    <p:sldId id="274" r:id="rId24"/>
    <p:sldId id="275" r:id="rId25"/>
    <p:sldId id="276" r:id="rId26"/>
    <p:sldId id="277" r:id="rId27"/>
    <p:sldId id="297" r:id="rId28"/>
    <p:sldId id="278" r:id="rId29"/>
    <p:sldId id="279" r:id="rId30"/>
    <p:sldId id="295" r:id="rId31"/>
    <p:sldId id="280" r:id="rId32"/>
    <p:sldId id="281" r:id="rId33"/>
    <p:sldId id="282" r:id="rId34"/>
    <p:sldId id="298" r:id="rId35"/>
    <p:sldId id="283" r:id="rId36"/>
    <p:sldId id="288" r:id="rId37"/>
    <p:sldId id="284" r:id="rId38"/>
    <p:sldId id="286" r:id="rId39"/>
    <p:sldId id="304" r:id="rId40"/>
    <p:sldId id="302" r:id="rId41"/>
    <p:sldId id="303" r:id="rId42"/>
    <p:sldId id="305" r:id="rId43"/>
    <p:sldId id="306" r:id="rId44"/>
    <p:sldId id="307" r:id="rId45"/>
    <p:sldId id="287" r:id="rId46"/>
    <p:sldId id="289" r:id="rId47"/>
    <p:sldId id="291" r:id="rId48"/>
    <p:sldId id="290" r:id="rId49"/>
    <p:sldId id="29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7" d="100"/>
          <a:sy n="107" d="100"/>
        </p:scale>
        <p:origin x="-2032" y="-3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4025ADD-5806-1F45-9E48-C102D61B4559}" type="datetimeFigureOut">
              <a:rPr lang="en-US" smtClean="0"/>
              <a:pPr/>
              <a:t>10/10/16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BEE63B2-C2F0-C14D-A419-4157C08A114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BEE63B2-C2F0-C14D-A419-4157C08A114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BEE63B2-C2F0-C14D-A419-4157C08A114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4025ADD-5806-1F45-9E48-C102D61B4559}" type="datetimeFigureOut">
              <a:rPr lang="en-US" smtClean="0"/>
              <a:pPr/>
              <a:t>10/10/16</a:t>
            </a:fld>
            <a:endParaRPr lang="en-US" dirty="0"/>
          </a:p>
        </p:txBody>
      </p:sp>
      <p:sp>
        <p:nvSpPr>
          <p:cNvPr id="10" name="Slide Number Placeholder 9"/>
          <p:cNvSpPr>
            <a:spLocks noGrp="1"/>
          </p:cNvSpPr>
          <p:nvPr>
            <p:ph type="sldNum" sz="quarter" idx="16"/>
          </p:nvPr>
        </p:nvSpPr>
        <p:spPr/>
        <p:txBody>
          <a:bodyPr rtlCol="0"/>
          <a:lstStyle/>
          <a:p>
            <a:fld id="{EBEE63B2-C2F0-C14D-A419-4157C08A114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4025ADD-5806-1F45-9E48-C102D61B4559}" type="datetimeFigureOut">
              <a:rPr lang="en-US" smtClean="0"/>
              <a:pPr/>
              <a:t>10/10/16</a:t>
            </a:fld>
            <a:endParaRPr lang="en-US" dirty="0"/>
          </a:p>
        </p:txBody>
      </p:sp>
      <p:sp>
        <p:nvSpPr>
          <p:cNvPr id="12" name="Slide Number Placeholder 11"/>
          <p:cNvSpPr>
            <a:spLocks noGrp="1"/>
          </p:cNvSpPr>
          <p:nvPr>
            <p:ph type="sldNum" sz="quarter" idx="16"/>
          </p:nvPr>
        </p:nvSpPr>
        <p:spPr/>
        <p:txBody>
          <a:bodyPr rtlCol="0"/>
          <a:lstStyle/>
          <a:p>
            <a:fld id="{EBEE63B2-C2F0-C14D-A419-4157C08A114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BEE63B2-C2F0-C14D-A419-4157C08A114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BEE63B2-C2F0-C14D-A419-4157C08A114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BEE63B2-C2F0-C14D-A419-4157C08A1141}"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4025ADD-5806-1F45-9E48-C102D61B4559}" type="datetimeFigureOut">
              <a:rPr lang="en-US" smtClean="0"/>
              <a:pPr/>
              <a:t>10/10/16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BEE63B2-C2F0-C14D-A419-4157C08A114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4025ADD-5806-1F45-9E48-C102D61B4559}" type="datetimeFigureOut">
              <a:rPr lang="en-US" smtClean="0"/>
              <a:pPr/>
              <a:t>10/10/16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BEE63B2-C2F0-C14D-A419-4157C08A114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25ADD-5806-1F45-9E48-C102D61B4559}" type="datetimeFigureOut">
              <a:rPr lang="en-US" smtClean="0"/>
              <a:pPr/>
              <a:t>10/10/16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E63B2-C2F0-C14D-A419-4157C08A114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25ADD-5806-1F45-9E48-C102D61B4559}" type="datetimeFigureOut">
              <a:rPr lang="en-US" smtClean="0"/>
              <a:pPr/>
              <a:t>10/10/16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E63B2-C2F0-C14D-A419-4157C08A11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4025ADD-5806-1F45-9E48-C102D61B4559}" type="datetimeFigureOut">
              <a:rPr lang="en-US" smtClean="0"/>
              <a:pPr/>
              <a:t>10/10/16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BEE63B2-C2F0-C14D-A419-4157C08A11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png"/><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Bruce\AppData\Local\Microsoft\Windows\Temporary Internet Files\Content.IE5\VM0TPKAR\MP900406659[1].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97654"/>
            <a:ext cx="9144000" cy="695565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ctrTitle"/>
          </p:nvPr>
        </p:nvSpPr>
        <p:spPr/>
        <p:txBody>
          <a:bodyPr/>
          <a:lstStyle/>
          <a:p>
            <a:r>
              <a:rPr lang="en-US" dirty="0" smtClean="0">
                <a:ln w="3175" cap="flat" cmpd="sng" algn="ctr">
                  <a:noFill/>
                  <a:prstDash val="solid"/>
                  <a:round/>
                  <a:headEnd type="none" w="med" len="med"/>
                  <a:tailEnd type="none" w="med" len="med"/>
                </a:ln>
                <a:latin typeface="Book Antiqua"/>
                <a:cs typeface="Book Antiqua"/>
              </a:rPr>
              <a:t>The Kingdom of God: </a:t>
            </a:r>
            <a:br>
              <a:rPr lang="en-US" dirty="0" smtClean="0">
                <a:ln w="3175" cap="flat" cmpd="sng" algn="ctr">
                  <a:noFill/>
                  <a:prstDash val="solid"/>
                  <a:round/>
                  <a:headEnd type="none" w="med" len="med"/>
                  <a:tailEnd type="none" w="med" len="med"/>
                </a:ln>
                <a:latin typeface="Book Antiqua"/>
                <a:cs typeface="Book Antiqua"/>
              </a:rPr>
            </a:br>
            <a:r>
              <a:rPr lang="en-US" dirty="0" smtClean="0">
                <a:ln w="3175" cap="flat" cmpd="sng" algn="ctr">
                  <a:noFill/>
                  <a:prstDash val="solid"/>
                  <a:round/>
                  <a:headEnd type="none" w="med" len="med"/>
                  <a:tailEnd type="none" w="med" len="med"/>
                </a:ln>
                <a:latin typeface="Book Antiqua"/>
                <a:cs typeface="Book Antiqua"/>
              </a:rPr>
              <a:t>The First Installment, Part 2</a:t>
            </a:r>
            <a:endParaRPr lang="en-US" dirty="0">
              <a:ln w="3175" cap="flat" cmpd="sng" algn="ctr">
                <a:noFill/>
                <a:prstDash val="solid"/>
                <a:round/>
                <a:headEnd type="none" w="med" len="med"/>
                <a:tailEnd type="none" w="med" len="med"/>
              </a:ln>
              <a:latin typeface="Book Antiqua"/>
              <a:cs typeface="Book Antiqua"/>
            </a:endParaRPr>
          </a:p>
        </p:txBody>
      </p:sp>
      <p:sp>
        <p:nvSpPr>
          <p:cNvPr id="3" name="Subtitle 2"/>
          <p:cNvSpPr>
            <a:spLocks noGrp="1"/>
          </p:cNvSpPr>
          <p:nvPr>
            <p:ph type="subTitle" idx="1"/>
          </p:nvPr>
        </p:nvSpPr>
        <p:spPr/>
        <p:txBody>
          <a:bodyPr/>
          <a:lstStyle/>
          <a:p>
            <a:r>
              <a:rPr lang="en-US"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Bill </a:t>
            </a:r>
            <a:r>
              <a:rPr lang="en-US"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Perry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artisticPlasticWrap/>
                    </a14:imgEffect>
                    <a14:imgEffect>
                      <a14:sharpenSoften amount="-7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a:scene3d>
            <a:camera prst="orthographicFront"/>
            <a:lightRig rig="threePt" dir="t"/>
          </a:scene3d>
          <a:sp3d>
            <a:bevelT/>
          </a:sp3d>
        </p:spPr>
      </p:pic>
      <p:sp>
        <p:nvSpPr>
          <p:cNvPr id="4" name="Title 3"/>
          <p:cNvSpPr>
            <a:spLocks noGrp="1"/>
          </p:cNvSpPr>
          <p:nvPr>
            <p:ph type="title"/>
          </p:nvPr>
        </p:nvSpPr>
        <p:spPr/>
        <p:txBody>
          <a:bodyPr/>
          <a:lstStyle/>
          <a:p>
            <a:r>
              <a:rPr lang="en-US" dirty="0" smtClean="0"/>
              <a:t>Questions and Answers</a:t>
            </a:r>
            <a:endParaRPr lang="en-US" dirty="0"/>
          </a:p>
        </p:txBody>
      </p:sp>
      <p:sp>
        <p:nvSpPr>
          <p:cNvPr id="5" name="Content Placeholder 4"/>
          <p:cNvSpPr>
            <a:spLocks noGrp="1"/>
          </p:cNvSpPr>
          <p:nvPr>
            <p:ph sz="half" idx="1"/>
          </p:nvPr>
        </p:nvSpPr>
        <p:spPr>
          <a:xfrm>
            <a:off x="457200" y="1600200"/>
            <a:ext cx="4038600" cy="4502223"/>
          </a:xfrm>
        </p:spPr>
        <p:txBody>
          <a:bodyPr>
            <a:normAutofit fontScale="85000" lnSpcReduction="10000"/>
          </a:bodyPr>
          <a:lstStyle/>
          <a:p>
            <a:pPr>
              <a:buNone/>
            </a:pPr>
            <a:r>
              <a:rPr lang="en-US" b="1" dirty="0" smtClean="0"/>
              <a:t>But Peter, standing up with</a:t>
            </a:r>
          </a:p>
          <a:p>
            <a:pPr>
              <a:buNone/>
            </a:pPr>
            <a:r>
              <a:rPr lang="en-US" b="1" dirty="0" smtClean="0"/>
              <a:t>the eleven, raised his voice </a:t>
            </a:r>
          </a:p>
          <a:p>
            <a:pPr>
              <a:buNone/>
            </a:pPr>
            <a:r>
              <a:rPr lang="en-US" b="1" dirty="0" smtClean="0"/>
              <a:t>and said to them, “Men of </a:t>
            </a:r>
          </a:p>
          <a:p>
            <a:pPr>
              <a:buNone/>
            </a:pPr>
            <a:r>
              <a:rPr lang="en-US" b="1" dirty="0" smtClean="0"/>
              <a:t>Judea and all who dwell in </a:t>
            </a:r>
          </a:p>
          <a:p>
            <a:pPr>
              <a:buNone/>
            </a:pPr>
            <a:r>
              <a:rPr lang="en-US" b="1" dirty="0" smtClean="0"/>
              <a:t>Jerusalem, let this be known </a:t>
            </a:r>
          </a:p>
          <a:p>
            <a:pPr>
              <a:buNone/>
            </a:pPr>
            <a:r>
              <a:rPr lang="en-US" b="1" dirty="0" smtClean="0"/>
              <a:t>to you, and heed my words. </a:t>
            </a:r>
          </a:p>
          <a:p>
            <a:pPr>
              <a:buNone/>
            </a:pPr>
            <a:r>
              <a:rPr lang="en-US" b="1" dirty="0" smtClean="0"/>
              <a:t>For these are not drunk, as </a:t>
            </a:r>
          </a:p>
          <a:p>
            <a:pPr>
              <a:buNone/>
            </a:pPr>
            <a:r>
              <a:rPr lang="en-US" b="1" dirty="0" smtClean="0"/>
              <a:t>you suppose, since it is </a:t>
            </a:r>
            <a:r>
              <a:rPr lang="en-US" b="1" i="1" dirty="0" smtClean="0"/>
              <a:t>only</a:t>
            </a:r>
            <a:r>
              <a:rPr lang="en-US" b="1" dirty="0" smtClean="0"/>
              <a:t> </a:t>
            </a:r>
          </a:p>
          <a:p>
            <a:pPr>
              <a:buNone/>
            </a:pPr>
            <a:r>
              <a:rPr lang="en-US" b="1" dirty="0" smtClean="0"/>
              <a:t>the third hour of the day. </a:t>
            </a:r>
          </a:p>
          <a:p>
            <a:pPr>
              <a:buNone/>
            </a:pPr>
            <a:r>
              <a:rPr lang="en-US" b="1" dirty="0" smtClean="0"/>
              <a:t>But this is what was spoken </a:t>
            </a:r>
          </a:p>
          <a:p>
            <a:pPr>
              <a:buNone/>
            </a:pPr>
            <a:r>
              <a:rPr lang="en-US" b="1" dirty="0" smtClean="0"/>
              <a:t>by the prophet Joel:</a:t>
            </a:r>
          </a:p>
          <a:p>
            <a:pPr>
              <a:buNone/>
            </a:pPr>
            <a:endParaRPr lang="en-US" dirty="0"/>
          </a:p>
        </p:txBody>
      </p:sp>
      <p:sp>
        <p:nvSpPr>
          <p:cNvPr id="6" name="Content Placeholder 5"/>
          <p:cNvSpPr>
            <a:spLocks noGrp="1"/>
          </p:cNvSpPr>
          <p:nvPr>
            <p:ph sz="half" idx="2"/>
          </p:nvPr>
        </p:nvSpPr>
        <p:spPr>
          <a:xfrm>
            <a:off x="4648200" y="1576460"/>
            <a:ext cx="4038600" cy="4525963"/>
          </a:xfrm>
        </p:spPr>
        <p:txBody>
          <a:bodyPr>
            <a:normAutofit fontScale="85000" lnSpcReduction="10000"/>
          </a:bodyPr>
          <a:lstStyle/>
          <a:p>
            <a:pPr>
              <a:buNone/>
            </a:pPr>
            <a:r>
              <a:rPr lang="en-US" sz="3459" b="1" i="1" dirty="0" smtClean="0"/>
              <a:t>Q: Why was the charge of being drunk false?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artisticPlasticWrap/>
                    </a14:imgEffect>
                    <a14:imgEffect>
                      <a14:sharpenSoften amount="-7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a:scene3d>
            <a:camera prst="orthographicFront"/>
            <a:lightRig rig="threePt" dir="t"/>
          </a:scene3d>
          <a:sp3d>
            <a:bevelT/>
          </a:sp3d>
        </p:spPr>
      </p:pic>
      <p:sp>
        <p:nvSpPr>
          <p:cNvPr id="4" name="Title 3"/>
          <p:cNvSpPr>
            <a:spLocks noGrp="1"/>
          </p:cNvSpPr>
          <p:nvPr>
            <p:ph type="title"/>
          </p:nvPr>
        </p:nvSpPr>
        <p:spPr/>
        <p:txBody>
          <a:bodyPr/>
          <a:lstStyle/>
          <a:p>
            <a:r>
              <a:rPr lang="en-US" dirty="0" smtClean="0"/>
              <a:t>Questions and Answers</a:t>
            </a:r>
            <a:endParaRPr lang="en-US" dirty="0"/>
          </a:p>
        </p:txBody>
      </p:sp>
      <p:sp>
        <p:nvSpPr>
          <p:cNvPr id="5" name="Content Placeholder 4"/>
          <p:cNvSpPr>
            <a:spLocks noGrp="1"/>
          </p:cNvSpPr>
          <p:nvPr>
            <p:ph sz="half" idx="1"/>
          </p:nvPr>
        </p:nvSpPr>
        <p:spPr>
          <a:xfrm>
            <a:off x="457200" y="1612070"/>
            <a:ext cx="4038600" cy="4514094"/>
          </a:xfrm>
        </p:spPr>
        <p:txBody>
          <a:bodyPr>
            <a:normAutofit fontScale="77500" lnSpcReduction="20000"/>
          </a:bodyPr>
          <a:lstStyle/>
          <a:p>
            <a:pPr>
              <a:buNone/>
            </a:pPr>
            <a:r>
              <a:rPr lang="en-US" sz="3097" b="1" dirty="0" smtClean="0"/>
              <a:t>But Peter, standing up with</a:t>
            </a:r>
          </a:p>
          <a:p>
            <a:pPr>
              <a:buNone/>
            </a:pPr>
            <a:r>
              <a:rPr lang="en-US" sz="3097" b="1" dirty="0" smtClean="0"/>
              <a:t>the eleven, raised his voice </a:t>
            </a:r>
          </a:p>
          <a:p>
            <a:pPr>
              <a:buNone/>
            </a:pPr>
            <a:r>
              <a:rPr lang="en-US" sz="3097" b="1" dirty="0" smtClean="0"/>
              <a:t>and said to them, “Men of </a:t>
            </a:r>
          </a:p>
          <a:p>
            <a:pPr>
              <a:buNone/>
            </a:pPr>
            <a:r>
              <a:rPr lang="en-US" sz="3097" b="1" dirty="0" smtClean="0"/>
              <a:t>Judea and all who dwell in </a:t>
            </a:r>
          </a:p>
          <a:p>
            <a:pPr>
              <a:buNone/>
            </a:pPr>
            <a:r>
              <a:rPr lang="en-US" sz="3097" b="1" dirty="0" smtClean="0"/>
              <a:t>Jerusalem, let this be known </a:t>
            </a:r>
          </a:p>
          <a:p>
            <a:pPr>
              <a:buNone/>
            </a:pPr>
            <a:r>
              <a:rPr lang="en-US" sz="3097" b="1" dirty="0" smtClean="0"/>
              <a:t>to you, and heed my words. </a:t>
            </a:r>
          </a:p>
          <a:p>
            <a:pPr>
              <a:buNone/>
            </a:pPr>
            <a:r>
              <a:rPr lang="en-US" sz="3097" b="1" dirty="0" smtClean="0"/>
              <a:t>For these are not drunk, as </a:t>
            </a:r>
          </a:p>
          <a:p>
            <a:pPr>
              <a:buNone/>
            </a:pPr>
            <a:r>
              <a:rPr lang="en-US" sz="3097" b="1" dirty="0" smtClean="0"/>
              <a:t>you suppose, since it is </a:t>
            </a:r>
            <a:r>
              <a:rPr lang="en-US" sz="3097" b="1" i="1" dirty="0" smtClean="0"/>
              <a:t>only</a:t>
            </a:r>
            <a:r>
              <a:rPr lang="en-US" sz="3097" b="1" dirty="0" smtClean="0"/>
              <a:t> </a:t>
            </a:r>
          </a:p>
          <a:p>
            <a:pPr>
              <a:buNone/>
            </a:pPr>
            <a:r>
              <a:rPr lang="en-US" sz="3097" b="1" dirty="0" smtClean="0"/>
              <a:t>the third hour of the day. </a:t>
            </a:r>
          </a:p>
          <a:p>
            <a:pPr>
              <a:buNone/>
            </a:pPr>
            <a:r>
              <a:rPr lang="en-US" sz="3097" b="1" dirty="0" smtClean="0"/>
              <a:t>But this is what was spoken </a:t>
            </a:r>
          </a:p>
          <a:p>
            <a:pPr>
              <a:buNone/>
            </a:pPr>
            <a:r>
              <a:rPr lang="en-US" sz="3097" b="1" dirty="0" smtClean="0"/>
              <a:t>by the prophet Joel:</a:t>
            </a:r>
          </a:p>
          <a:p>
            <a:pPr>
              <a:buNone/>
            </a:pPr>
            <a:endParaRPr lang="en-US" dirty="0"/>
          </a:p>
        </p:txBody>
      </p:sp>
      <p:sp>
        <p:nvSpPr>
          <p:cNvPr id="6" name="Content Placeholder 5"/>
          <p:cNvSpPr>
            <a:spLocks noGrp="1"/>
          </p:cNvSpPr>
          <p:nvPr>
            <p:ph sz="half" idx="2"/>
          </p:nvPr>
        </p:nvSpPr>
        <p:spPr/>
        <p:txBody>
          <a:bodyPr>
            <a:normAutofit fontScale="77500" lnSpcReduction="20000"/>
          </a:bodyPr>
          <a:lstStyle/>
          <a:p>
            <a:pPr>
              <a:buNone/>
            </a:pPr>
            <a:r>
              <a:rPr lang="en-US" sz="3742" b="1" i="1" dirty="0" smtClean="0"/>
              <a:t>Q: Why was the charge of being drunk false?</a:t>
            </a:r>
            <a:r>
              <a:rPr lang="en-US" sz="3742" b="1" i="1" dirty="0" smtClean="0"/>
              <a:t> </a:t>
            </a:r>
            <a:endParaRPr lang="en-US" sz="3742" b="1" i="1" dirty="0" smtClean="0"/>
          </a:p>
          <a:p>
            <a:pPr>
              <a:buNone/>
            </a:pPr>
            <a:endParaRPr lang="en-US" sz="3871" i="1" dirty="0" smtClean="0"/>
          </a:p>
          <a:p>
            <a:pPr>
              <a:buNone/>
            </a:pPr>
            <a:r>
              <a:rPr lang="en-US" sz="3871" i="1" dirty="0" smtClean="0"/>
              <a:t>A</a:t>
            </a:r>
            <a:r>
              <a:rPr lang="en-US" sz="3871" i="1" dirty="0" smtClean="0"/>
              <a:t>: Because on holy days and festivals, drinking and eating was not allowed until all the prayers were offered, sometimes not until 11:00AM or noon.</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35658" y="2448816"/>
            <a:ext cx="5708342" cy="4409184"/>
          </a:xfrm>
          <a:prstGeom prst="rect">
            <a:avLst/>
          </a:prstGeom>
        </p:spPr>
      </p:pic>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 y="-1"/>
            <a:ext cx="5326601" cy="3994951"/>
          </a:xfrm>
          <a:prstGeom prst="rect">
            <a:avLst/>
          </a:prstGeom>
        </p:spPr>
      </p:pic>
      <p:sp>
        <p:nvSpPr>
          <p:cNvPr id="2" name="Title 1"/>
          <p:cNvSpPr>
            <a:spLocks noGrp="1"/>
          </p:cNvSpPr>
          <p:nvPr>
            <p:ph type="title"/>
          </p:nvPr>
        </p:nvSpPr>
        <p:spPr/>
        <p:txBody>
          <a:bodyPr/>
          <a:lstStyle/>
          <a:p>
            <a:r>
              <a:rPr lang="en-US" dirty="0" smtClean="0"/>
              <a:t>Acts 2:17-18 </a:t>
            </a:r>
            <a:r>
              <a:rPr lang="en-US" sz="4000" dirty="0" smtClean="0"/>
              <a:t>(quoting Joel 2:28-29).</a:t>
            </a:r>
            <a:endParaRPr lang="en-US" sz="4000" dirty="0"/>
          </a:p>
        </p:txBody>
      </p:sp>
      <p:sp>
        <p:nvSpPr>
          <p:cNvPr id="3" name="Content Placeholder 2"/>
          <p:cNvSpPr>
            <a:spLocks noGrp="1"/>
          </p:cNvSpPr>
          <p:nvPr>
            <p:ph idx="1"/>
          </p:nvPr>
        </p:nvSpPr>
        <p:spPr>
          <a:xfrm>
            <a:off x="284085" y="1600200"/>
            <a:ext cx="8402715" cy="4525963"/>
          </a:xfrm>
        </p:spPr>
        <p:txBody>
          <a:bodyPr>
            <a:normAutofit/>
          </a:bodyPr>
          <a:lstStyle/>
          <a:p>
            <a:pPr algn="ctr">
              <a:buNone/>
            </a:pPr>
            <a:r>
              <a:rPr lang="en-US" sz="3000" b="1" i="1" dirty="0" smtClean="0"/>
              <a:t>‘​And it shall come to pass in the last days, says </a:t>
            </a:r>
          </a:p>
          <a:p>
            <a:pPr algn="ctr">
              <a:buNone/>
            </a:pPr>
            <a:r>
              <a:rPr lang="en-US" sz="3000" b="1" i="1" dirty="0" smtClean="0"/>
              <a:t>God, that </a:t>
            </a:r>
            <a:r>
              <a:rPr lang="en-US" sz="3000" b="1" i="1" u="sng" dirty="0" smtClean="0"/>
              <a:t>I will pour out of my Spiri</a:t>
            </a:r>
            <a:r>
              <a:rPr lang="en-US" sz="3000" b="1" i="1" dirty="0" smtClean="0"/>
              <a:t>t on all flesh;</a:t>
            </a:r>
            <a:r>
              <a:rPr lang="en-US" sz="3000" b="1" dirty="0" smtClean="0"/>
              <a:t> </a:t>
            </a:r>
            <a:r>
              <a:rPr lang="en-US" sz="3000" b="1" i="1" dirty="0" smtClean="0"/>
              <a:t>​​</a:t>
            </a:r>
          </a:p>
          <a:p>
            <a:pPr algn="ctr">
              <a:buNone/>
            </a:pPr>
            <a:r>
              <a:rPr lang="en-US" sz="3000" b="1" i="1" dirty="0" smtClean="0"/>
              <a:t>your sons and</a:t>
            </a:r>
            <a:r>
              <a:rPr lang="en-US" sz="3000" b="1" dirty="0" smtClean="0"/>
              <a:t> </a:t>
            </a:r>
            <a:r>
              <a:rPr lang="en-US" sz="3000" b="1" i="1" dirty="0" smtClean="0"/>
              <a:t>your daughters shall prophesy, </a:t>
            </a:r>
          </a:p>
          <a:p>
            <a:pPr algn="ctr">
              <a:buNone/>
            </a:pPr>
            <a:r>
              <a:rPr lang="en-US" sz="3000" b="1" i="1" dirty="0" smtClean="0"/>
              <a:t>your young men shall see visions,</a:t>
            </a:r>
            <a:r>
              <a:rPr lang="en-US" sz="3000" b="1" dirty="0" smtClean="0"/>
              <a:t> </a:t>
            </a:r>
            <a:r>
              <a:rPr lang="en-US" sz="3000" b="1" i="1" dirty="0" smtClean="0"/>
              <a:t>​​your old men </a:t>
            </a:r>
          </a:p>
          <a:p>
            <a:pPr algn="ctr">
              <a:buNone/>
            </a:pPr>
            <a:r>
              <a:rPr lang="en-US" sz="3000" b="1" i="1" dirty="0" smtClean="0"/>
              <a:t>shall dream dreams.</a:t>
            </a:r>
            <a:r>
              <a:rPr lang="en-US" sz="3000" b="1" dirty="0"/>
              <a:t> </a:t>
            </a:r>
            <a:r>
              <a:rPr lang="en-US" sz="3000" b="1" i="1" dirty="0" smtClean="0"/>
              <a:t>​​And on my menservants </a:t>
            </a:r>
          </a:p>
          <a:p>
            <a:pPr algn="ctr">
              <a:buNone/>
            </a:pPr>
            <a:r>
              <a:rPr lang="en-US" sz="3000" b="1" i="1" dirty="0" smtClean="0"/>
              <a:t>and on my maidservants</a:t>
            </a:r>
            <a:r>
              <a:rPr lang="en-US" sz="3000" b="1" dirty="0"/>
              <a:t> </a:t>
            </a:r>
            <a:r>
              <a:rPr lang="en-US" sz="3000" b="1" i="1" dirty="0" smtClean="0"/>
              <a:t>​​</a:t>
            </a:r>
            <a:r>
              <a:rPr lang="en-US" sz="3000" b="1" i="1" u="sng" dirty="0" smtClean="0"/>
              <a:t>I will pour out my </a:t>
            </a:r>
          </a:p>
          <a:p>
            <a:pPr algn="ctr">
              <a:buNone/>
            </a:pPr>
            <a:r>
              <a:rPr lang="en-US" sz="3000" b="1" i="1" u="sng" dirty="0" smtClean="0"/>
              <a:t>Spiri</a:t>
            </a:r>
            <a:r>
              <a:rPr lang="en-US" sz="3000" b="1" i="1" dirty="0" smtClean="0"/>
              <a:t>t in those days;</a:t>
            </a:r>
            <a:r>
              <a:rPr lang="en-US" sz="3000" b="1" dirty="0" smtClean="0"/>
              <a:t> </a:t>
            </a:r>
            <a:r>
              <a:rPr lang="en-US" sz="3000" b="1" i="1" dirty="0" smtClean="0"/>
              <a:t>and they shall prophesy.’</a:t>
            </a:r>
            <a:endParaRPr lang="en-US" sz="3000" b="1" dirty="0" smtClean="0"/>
          </a:p>
          <a:p>
            <a:pPr algn="ctr">
              <a:buNone/>
            </a:pPr>
            <a:endParaRPr lang="en-US" dirty="0"/>
          </a:p>
        </p:txBody>
      </p:sp>
      <p:pic>
        <p:nvPicPr>
          <p:cNvPr id="7" name="Picture 6"/>
          <p:cNvPicPr>
            <a:picLocks noChangeAspect="1"/>
          </p:cNvPicPr>
          <p:nvPr/>
        </p:nvPicPr>
        <p:blipFill>
          <a:blip r:embed="rId4"/>
          <a:srcRect l="4398" t="6158" r="162" b="61563"/>
          <a:stretch>
            <a:fillRect/>
          </a:stretch>
        </p:blipFill>
        <p:spPr>
          <a:xfrm>
            <a:off x="2421391" y="5578987"/>
            <a:ext cx="3916950" cy="99230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35658" y="2448816"/>
            <a:ext cx="5708342" cy="4409184"/>
          </a:xfrm>
          <a:prstGeom prst="rect">
            <a:avLst/>
          </a:prstGeom>
        </p:spPr>
      </p:pic>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 y="-1"/>
            <a:ext cx="5326601" cy="3994951"/>
          </a:xfrm>
          <a:prstGeom prst="rect">
            <a:avLst/>
          </a:prstGeom>
        </p:spPr>
      </p:pic>
      <p:sp>
        <p:nvSpPr>
          <p:cNvPr id="2" name="Title 1"/>
          <p:cNvSpPr>
            <a:spLocks noGrp="1"/>
          </p:cNvSpPr>
          <p:nvPr>
            <p:ph type="title"/>
          </p:nvPr>
        </p:nvSpPr>
        <p:spPr/>
        <p:txBody>
          <a:bodyPr/>
          <a:lstStyle/>
          <a:p>
            <a:r>
              <a:rPr lang="en-US" dirty="0" smtClean="0"/>
              <a:t>Acts 2:19-21 </a:t>
            </a:r>
            <a:r>
              <a:rPr lang="en-US" sz="4000" dirty="0" smtClean="0"/>
              <a:t>(quoting Joel 2:30-32).</a:t>
            </a:r>
            <a:endParaRPr lang="en-US" sz="4000" dirty="0"/>
          </a:p>
        </p:txBody>
      </p:sp>
      <p:sp>
        <p:nvSpPr>
          <p:cNvPr id="3" name="Content Placeholder 2"/>
          <p:cNvSpPr>
            <a:spLocks noGrp="1"/>
          </p:cNvSpPr>
          <p:nvPr>
            <p:ph idx="1"/>
          </p:nvPr>
        </p:nvSpPr>
        <p:spPr>
          <a:xfrm>
            <a:off x="266330" y="1600200"/>
            <a:ext cx="8420470" cy="4525963"/>
          </a:xfrm>
        </p:spPr>
        <p:txBody>
          <a:bodyPr>
            <a:normAutofit/>
          </a:bodyPr>
          <a:lstStyle/>
          <a:p>
            <a:pPr>
              <a:buNone/>
            </a:pPr>
            <a:r>
              <a:rPr lang="en-US" sz="3000" b="1" i="1" dirty="0" smtClean="0"/>
              <a:t>‘I will show wonders in heaven above</a:t>
            </a:r>
            <a:r>
              <a:rPr lang="en-US" sz="3000" b="1" dirty="0" smtClean="0"/>
              <a:t> </a:t>
            </a:r>
            <a:r>
              <a:rPr lang="en-US" sz="3000" b="1" i="1" dirty="0" smtClean="0"/>
              <a:t>and</a:t>
            </a:r>
            <a:r>
              <a:rPr lang="en-US" sz="3000" b="1" i="1" dirty="0" smtClean="0"/>
              <a:t> </a:t>
            </a:r>
          </a:p>
          <a:p>
            <a:pPr>
              <a:buNone/>
            </a:pPr>
            <a:r>
              <a:rPr lang="en-US" sz="3000" b="1" i="1" dirty="0" smtClean="0"/>
              <a:t>signs in </a:t>
            </a:r>
            <a:r>
              <a:rPr lang="en-US" sz="3000" b="1" i="1" dirty="0" smtClean="0"/>
              <a:t>the earth beneath:</a:t>
            </a:r>
            <a:r>
              <a:rPr lang="en-US" sz="3000" b="1" dirty="0" smtClean="0"/>
              <a:t> </a:t>
            </a:r>
            <a:r>
              <a:rPr lang="en-US" sz="3000" b="1" i="1" dirty="0" smtClean="0"/>
              <a:t>​​blood and fire</a:t>
            </a:r>
            <a:r>
              <a:rPr lang="en-US" sz="3000" b="1" i="1" dirty="0" smtClean="0"/>
              <a:t> </a:t>
            </a:r>
          </a:p>
          <a:p>
            <a:pPr>
              <a:buNone/>
            </a:pPr>
            <a:r>
              <a:rPr lang="en-US" sz="3000" b="1" i="1" dirty="0" smtClean="0"/>
              <a:t>and </a:t>
            </a:r>
            <a:r>
              <a:rPr lang="en-US" sz="3000" b="1" i="1" dirty="0" smtClean="0"/>
              <a:t>vapor</a:t>
            </a:r>
            <a:r>
              <a:rPr lang="en-US" sz="3000" b="1" i="1" dirty="0" smtClean="0"/>
              <a:t> of </a:t>
            </a:r>
            <a:r>
              <a:rPr lang="en-US" sz="3000" b="1" i="1" dirty="0" smtClean="0"/>
              <a:t>smoke.</a:t>
            </a:r>
            <a:r>
              <a:rPr lang="en-US" sz="3000" b="1" dirty="0"/>
              <a:t> </a:t>
            </a:r>
            <a:r>
              <a:rPr lang="en-US" sz="3000" b="1" i="1" dirty="0" smtClean="0"/>
              <a:t>The sun shall be</a:t>
            </a:r>
            <a:r>
              <a:rPr lang="en-US" sz="3000" b="1" i="1" dirty="0" smtClean="0"/>
              <a:t> </a:t>
            </a:r>
          </a:p>
          <a:p>
            <a:pPr>
              <a:buNone/>
            </a:pPr>
            <a:r>
              <a:rPr lang="en-US" sz="3000" b="1" i="1" dirty="0" smtClean="0"/>
              <a:t>turned </a:t>
            </a:r>
            <a:r>
              <a:rPr lang="en-US" sz="3000" b="1" i="1" dirty="0" smtClean="0"/>
              <a:t>into darkness,</a:t>
            </a:r>
            <a:r>
              <a:rPr lang="en-US" sz="3000" b="1" dirty="0" smtClean="0"/>
              <a:t> </a:t>
            </a:r>
            <a:r>
              <a:rPr lang="en-US" sz="3000" b="1" i="1" dirty="0" smtClean="0"/>
              <a:t>and </a:t>
            </a:r>
            <a:r>
              <a:rPr lang="en-US" sz="3000" b="1" i="1" dirty="0" smtClean="0"/>
              <a:t>the moon into</a:t>
            </a:r>
            <a:r>
              <a:rPr lang="en-US" sz="3000" b="1" i="1" dirty="0" smtClean="0"/>
              <a:t> </a:t>
            </a:r>
          </a:p>
          <a:p>
            <a:pPr>
              <a:buNone/>
            </a:pPr>
            <a:r>
              <a:rPr lang="en-US" sz="3000" b="1" i="1" dirty="0" smtClean="0"/>
              <a:t>blood</a:t>
            </a:r>
            <a:r>
              <a:rPr lang="en-US" sz="3000" b="1" i="1" dirty="0" smtClean="0"/>
              <a:t>,</a:t>
            </a:r>
            <a:r>
              <a:rPr lang="en-US" sz="3000" b="1" dirty="0" smtClean="0"/>
              <a:t> </a:t>
            </a:r>
            <a:r>
              <a:rPr lang="en-US" sz="3000" b="1" i="1" dirty="0" smtClean="0"/>
              <a:t>before the coming</a:t>
            </a:r>
            <a:r>
              <a:rPr lang="en-US" sz="3000" b="1" i="1" dirty="0" smtClean="0"/>
              <a:t> of </a:t>
            </a:r>
            <a:r>
              <a:rPr lang="en-US" sz="3000" b="1" i="1" dirty="0" smtClean="0"/>
              <a:t>the great and awesome</a:t>
            </a:r>
            <a:r>
              <a:rPr lang="en-US" sz="3000" b="1" i="1" dirty="0" smtClean="0"/>
              <a:t> 		</a:t>
            </a:r>
          </a:p>
          <a:p>
            <a:pPr algn="r">
              <a:buNone/>
            </a:pPr>
            <a:r>
              <a:rPr lang="en-US" sz="3000" b="1" i="1" dirty="0" smtClean="0"/>
              <a:t>day of the LORD.</a:t>
            </a:r>
            <a:r>
              <a:rPr lang="en-US" sz="3000" b="1" dirty="0" smtClean="0"/>
              <a:t> </a:t>
            </a:r>
            <a:r>
              <a:rPr lang="en-US" sz="3000" b="1" i="1" dirty="0" smtClean="0"/>
              <a:t>And it shall come </a:t>
            </a:r>
          </a:p>
          <a:p>
            <a:pPr algn="r">
              <a:buNone/>
            </a:pPr>
            <a:r>
              <a:rPr lang="en-US" sz="3000" b="1" i="1" dirty="0" smtClean="0"/>
              <a:t>to pass</a:t>
            </a:r>
            <a:r>
              <a:rPr lang="en-US" sz="3000" b="1" dirty="0" smtClean="0"/>
              <a:t> </a:t>
            </a:r>
            <a:r>
              <a:rPr lang="en-US" sz="3000" b="1" i="1" dirty="0" smtClean="0"/>
              <a:t>that whoever calls on the </a:t>
            </a:r>
          </a:p>
          <a:p>
            <a:pPr algn="r">
              <a:buNone/>
            </a:pPr>
            <a:r>
              <a:rPr lang="en-US" sz="3000" b="1" i="1" dirty="0" smtClean="0"/>
              <a:t>name of the LORD</a:t>
            </a:r>
            <a:r>
              <a:rPr lang="en-US" sz="3000" b="1" dirty="0" smtClean="0"/>
              <a:t> </a:t>
            </a:r>
            <a:r>
              <a:rPr lang="en-US" sz="3000" b="1" i="1" dirty="0" smtClean="0"/>
              <a:t>shall be saved.’</a:t>
            </a:r>
            <a:endParaRPr lang="en-US" sz="3000" b="1" dirty="0" smtClean="0"/>
          </a:p>
          <a:p>
            <a:pPr algn="ctr">
              <a:buNone/>
            </a:pPr>
            <a:endParaRPr lang="en-US" dirty="0"/>
          </a:p>
        </p:txBody>
      </p:sp>
      <p:pic>
        <p:nvPicPr>
          <p:cNvPr id="7" name="Picture 6"/>
          <p:cNvPicPr>
            <a:picLocks noChangeAspect="1"/>
          </p:cNvPicPr>
          <p:nvPr/>
        </p:nvPicPr>
        <p:blipFill>
          <a:blip r:embed="rId4"/>
          <a:srcRect l="30128" r="43033" b="18098"/>
          <a:stretch>
            <a:fillRect/>
          </a:stretch>
        </p:blipFill>
        <p:spPr>
          <a:xfrm>
            <a:off x="7216683" y="1530882"/>
            <a:ext cx="1204023" cy="2038486"/>
          </a:xfrm>
          <a:prstGeom prst="rect">
            <a:avLst/>
          </a:prstGeom>
        </p:spPr>
      </p:pic>
      <p:pic>
        <p:nvPicPr>
          <p:cNvPr id="8" name="Picture 7"/>
          <p:cNvPicPr>
            <a:picLocks noChangeAspect="1"/>
          </p:cNvPicPr>
          <p:nvPr/>
        </p:nvPicPr>
        <p:blipFill>
          <a:blip r:embed="rId5"/>
          <a:stretch>
            <a:fillRect/>
          </a:stretch>
        </p:blipFill>
        <p:spPr>
          <a:xfrm>
            <a:off x="581601" y="4391968"/>
            <a:ext cx="2286826" cy="2263307"/>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Verse 16</a:t>
            </a:r>
            <a:endParaRPr lang="en-US" dirty="0"/>
          </a:p>
        </p:txBody>
      </p:sp>
      <p:sp>
        <p:nvSpPr>
          <p:cNvPr id="3" name="Content Placeholder 2"/>
          <p:cNvSpPr>
            <a:spLocks noGrp="1"/>
          </p:cNvSpPr>
          <p:nvPr>
            <p:ph idx="1"/>
          </p:nvPr>
        </p:nvSpPr>
        <p:spPr/>
        <p:txBody>
          <a:bodyPr/>
          <a:lstStyle/>
          <a:p>
            <a:pPr algn="ctr">
              <a:buNone/>
            </a:pPr>
            <a:r>
              <a:rPr lang="en-US" i="1" dirty="0" smtClean="0"/>
              <a:t>This is why Peter doesn’t say, </a:t>
            </a:r>
          </a:p>
          <a:p>
            <a:pPr algn="ctr">
              <a:buNone/>
            </a:pPr>
            <a:r>
              <a:rPr lang="en-US" dirty="0" smtClean="0"/>
              <a:t>“This is the </a:t>
            </a:r>
            <a:r>
              <a:rPr lang="en-US" u="sng" dirty="0" smtClean="0"/>
              <a:t>fulfillment</a:t>
            </a:r>
            <a:r>
              <a:rPr lang="en-US" dirty="0" smtClean="0"/>
              <a:t> of what was spoken </a:t>
            </a:r>
          </a:p>
          <a:p>
            <a:pPr algn="ctr">
              <a:buNone/>
            </a:pPr>
            <a:r>
              <a:rPr lang="en-US" dirty="0" smtClean="0"/>
              <a:t>by the prophet Joel.”</a:t>
            </a:r>
          </a:p>
          <a:p>
            <a:pPr algn="ctr">
              <a:buNone/>
            </a:pPr>
            <a:r>
              <a:rPr lang="en-US" i="1" dirty="0" smtClean="0"/>
              <a:t>Some predictions in Joel didn’t happen here.</a:t>
            </a:r>
          </a:p>
          <a:p>
            <a:pPr algn="ctr">
              <a:buNone/>
            </a:pPr>
            <a:r>
              <a:rPr lang="en-US" sz="1600" dirty="0" smtClean="0"/>
              <a:t> </a:t>
            </a:r>
          </a:p>
          <a:p>
            <a:pPr algn="ctr">
              <a:buNone/>
            </a:pPr>
            <a:r>
              <a:rPr lang="en-US" i="1" dirty="0" smtClean="0"/>
              <a:t>Peter says, </a:t>
            </a:r>
          </a:p>
          <a:p>
            <a:pPr algn="ctr">
              <a:buNone/>
            </a:pPr>
            <a:r>
              <a:rPr lang="en-US" dirty="0" smtClean="0"/>
              <a:t>“This is what was </a:t>
            </a:r>
            <a:r>
              <a:rPr lang="en-US" u="sng" dirty="0" smtClean="0"/>
              <a:t>spoken</a:t>
            </a:r>
            <a:r>
              <a:rPr lang="en-US" dirty="0" smtClean="0"/>
              <a:t> by the prophet Joel.”</a:t>
            </a:r>
            <a:endParaRPr lang="en-US" dirty="0"/>
          </a:p>
        </p:txBody>
      </p:sp>
      <p:pic>
        <p:nvPicPr>
          <p:cNvPr id="4" name="Picture 3"/>
          <p:cNvPicPr>
            <a:picLocks noChangeAspect="1"/>
          </p:cNvPicPr>
          <p:nvPr/>
        </p:nvPicPr>
        <p:blipFill>
          <a:blip r:embed="rId2"/>
          <a:srcRect l="10630" t="34369" r="71969" b="54322"/>
          <a:stretch>
            <a:fillRect/>
          </a:stretch>
        </p:blipFill>
        <p:spPr>
          <a:xfrm rot="868474">
            <a:off x="6658194" y="1014995"/>
            <a:ext cx="1985446" cy="6072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Bruce\AppData\Local\Microsoft\Windows\Temporary Internet Files\Content.IE5\GPWOT2WH\MP900427710[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0" y="0"/>
            <a:ext cx="6858000" cy="6858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title"/>
          </p:nvPr>
        </p:nvSpPr>
        <p:spPr/>
        <p:txBody>
          <a:bodyPr/>
          <a:lstStyle/>
          <a:p>
            <a:r>
              <a:rPr lang="en-US" b="1" dirty="0" smtClean="0">
                <a:latin typeface="Book Antiqua"/>
                <a:cs typeface="Book Antiqua"/>
              </a:rPr>
              <a:t>Changing Gears</a:t>
            </a:r>
            <a:endParaRPr lang="en-US" b="1" dirty="0">
              <a:latin typeface="Book Antiqua"/>
              <a:cs typeface="Book Antiqua"/>
            </a:endParaRPr>
          </a:p>
        </p:txBody>
      </p:sp>
      <p:sp>
        <p:nvSpPr>
          <p:cNvPr id="3" name="Content Placeholder 2"/>
          <p:cNvSpPr>
            <a:spLocks noGrp="1"/>
          </p:cNvSpPr>
          <p:nvPr>
            <p:ph idx="1"/>
          </p:nvPr>
        </p:nvSpPr>
        <p:spPr/>
        <p:txBody>
          <a:bodyPr/>
          <a:lstStyle/>
          <a:p>
            <a:pPr>
              <a:buNone/>
            </a:pPr>
            <a:r>
              <a:rPr lang="en-US" dirty="0" smtClean="0">
                <a:ln>
                  <a:solidFill>
                    <a:srgbClr val="000000"/>
                  </a:solidFill>
                </a:ln>
                <a:solidFill>
                  <a:srgbClr val="000000"/>
                </a:solidFill>
              </a:rPr>
              <a:t>‘</a:t>
            </a:r>
            <a:r>
              <a:rPr lang="en-US" i="1" dirty="0" smtClean="0">
                <a:ln>
                  <a:solidFill>
                    <a:srgbClr val="000000"/>
                  </a:solidFill>
                </a:ln>
                <a:solidFill>
                  <a:srgbClr val="000000"/>
                </a:solidFill>
              </a:rPr>
              <a:t>​And it shall come to pass that whoever calls on the name of the LORD shall be saved.’ (v. 21)</a:t>
            </a:r>
          </a:p>
          <a:p>
            <a:pPr>
              <a:buNone/>
            </a:pPr>
            <a:endParaRPr lang="en-US" sz="4000" i="1" dirty="0" smtClean="0">
              <a:effectLst>
                <a:outerShdw blurRad="38100" dist="38100" dir="2700000" algn="tl">
                  <a:srgbClr val="000000">
                    <a:alpha val="43137"/>
                  </a:srgbClr>
                </a:outerShdw>
              </a:effectLst>
            </a:endParaRPr>
          </a:p>
          <a:p>
            <a:pPr>
              <a:buNone/>
            </a:pPr>
            <a:r>
              <a:rPr lang="en-US" dirty="0" smtClean="0">
                <a:ln>
                  <a:solidFill>
                    <a:srgbClr val="000000"/>
                  </a:solidFill>
                </a:ln>
              </a:rPr>
              <a:t>Jesus speaking to the disciples:</a:t>
            </a:r>
          </a:p>
          <a:p>
            <a:pPr>
              <a:buNone/>
            </a:pPr>
            <a:r>
              <a:rPr lang="en-US" dirty="0" smtClean="0">
                <a:ln>
                  <a:solidFill>
                    <a:srgbClr val="000000"/>
                  </a:solidFill>
                </a:ln>
              </a:rPr>
              <a:t>“[The Holy Spirit] will testify of me. And you </a:t>
            </a:r>
          </a:p>
          <a:p>
            <a:pPr>
              <a:buNone/>
            </a:pPr>
            <a:r>
              <a:rPr lang="en-US" dirty="0" smtClean="0">
                <a:ln>
                  <a:solidFill>
                    <a:srgbClr val="000000"/>
                  </a:solidFill>
                </a:ln>
              </a:rPr>
              <a:t>also will bear witness because you have been </a:t>
            </a:r>
          </a:p>
          <a:p>
            <a:pPr>
              <a:buNone/>
            </a:pPr>
            <a:r>
              <a:rPr lang="en-US" dirty="0" smtClean="0">
                <a:ln>
                  <a:solidFill>
                    <a:srgbClr val="000000"/>
                  </a:solidFill>
                </a:ln>
              </a:rPr>
              <a:t>with me from the beginning.” (John 15:26b-27) </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4889" dirty="0" smtClean="0"/>
              <a:t>Acts 2:22-24</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b="1" dirty="0" smtClean="0"/>
              <a:t>Men of Israel, hear these words: Jesus of Nazareth, a Man attested by God to you by miracles, wonders, and signs which God did through him in your midst, as you yourselves also know—him, being delivered by the determined purpose and foreknowledge of God, you have taken by lawless hands, have crucified, and put to death; whom God raised up, having loosed the pains of death, because it was not possible that he should be held by it.</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8" name="Content Placeholder 7"/>
          <p:cNvSpPr>
            <a:spLocks noGrp="1"/>
          </p:cNvSpPr>
          <p:nvPr>
            <p:ph sz="quarter" idx="2"/>
          </p:nvPr>
        </p:nvSpPr>
        <p:spPr/>
        <p:txBody>
          <a:bodyPr>
            <a:noAutofit/>
          </a:bodyPr>
          <a:lstStyle/>
          <a:p>
            <a:pPr>
              <a:buNone/>
            </a:pPr>
            <a:r>
              <a:rPr lang="en-US" sz="2600" dirty="0" smtClean="0"/>
              <a:t>Men of Israel, hear these </a:t>
            </a:r>
          </a:p>
          <a:p>
            <a:pPr>
              <a:buNone/>
            </a:pPr>
            <a:r>
              <a:rPr lang="en-US" sz="2600" dirty="0" smtClean="0"/>
              <a:t>words: </a:t>
            </a:r>
            <a:r>
              <a:rPr lang="en-US" sz="2600" u="sng" dirty="0" smtClean="0"/>
              <a:t>Jesus of Nazareth</a:t>
            </a:r>
            <a:r>
              <a:rPr lang="en-US" sz="2600" dirty="0" smtClean="0"/>
              <a:t>, </a:t>
            </a:r>
          </a:p>
          <a:p>
            <a:pPr>
              <a:buNone/>
            </a:pPr>
            <a:r>
              <a:rPr lang="en-US" sz="2600" dirty="0" smtClean="0"/>
              <a:t>a Man attested by God to </a:t>
            </a:r>
          </a:p>
          <a:p>
            <a:pPr>
              <a:buNone/>
            </a:pPr>
            <a:r>
              <a:rPr lang="en-US" sz="2600" dirty="0" smtClean="0"/>
              <a:t>you by miracles, wonders, </a:t>
            </a:r>
          </a:p>
          <a:p>
            <a:pPr>
              <a:buNone/>
            </a:pPr>
            <a:r>
              <a:rPr lang="en-US" sz="2600" dirty="0" smtClean="0"/>
              <a:t>and signs which God did </a:t>
            </a:r>
          </a:p>
          <a:p>
            <a:pPr>
              <a:buNone/>
            </a:pPr>
            <a:r>
              <a:rPr lang="en-US" sz="2600" dirty="0" smtClean="0"/>
              <a:t>through him in your midst, </a:t>
            </a:r>
          </a:p>
          <a:p>
            <a:pPr>
              <a:buNone/>
            </a:pPr>
            <a:r>
              <a:rPr lang="en-US" sz="2600" dirty="0"/>
              <a:t>a</a:t>
            </a:r>
            <a:r>
              <a:rPr lang="en-US" sz="2600" dirty="0" smtClean="0"/>
              <a:t>s you yourselves also </a:t>
            </a:r>
          </a:p>
          <a:p>
            <a:pPr>
              <a:buNone/>
            </a:pPr>
            <a:r>
              <a:rPr lang="en-US" sz="2600" dirty="0" smtClean="0"/>
              <a:t>know—</a:t>
            </a:r>
            <a:endParaRPr lang="en-US" sz="2600" dirty="0"/>
          </a:p>
        </p:txBody>
      </p:sp>
      <p:sp>
        <p:nvSpPr>
          <p:cNvPr id="10" name="Content Placeholder 9"/>
          <p:cNvSpPr>
            <a:spLocks noGrp="1"/>
          </p:cNvSpPr>
          <p:nvPr>
            <p:ph sz="quarter" idx="4"/>
          </p:nvPr>
        </p:nvSpPr>
        <p:spPr>
          <a:xfrm>
            <a:off x="4645025" y="2392680"/>
            <a:ext cx="4186339" cy="3951288"/>
          </a:xfrm>
        </p:spPr>
        <p:txBody>
          <a:bodyPr>
            <a:noAutofit/>
          </a:bodyPr>
          <a:lstStyle/>
          <a:p>
            <a:pPr>
              <a:buNone/>
            </a:pPr>
            <a:r>
              <a:rPr lang="en-US" sz="2500" i="1" dirty="0" smtClean="0"/>
              <a:t>Of all the names Peter could </a:t>
            </a:r>
          </a:p>
          <a:p>
            <a:pPr>
              <a:buNone/>
            </a:pPr>
            <a:r>
              <a:rPr lang="en-US" sz="2500" i="1" dirty="0" smtClean="0"/>
              <a:t>have used used to identify </a:t>
            </a:r>
          </a:p>
          <a:p>
            <a:pPr>
              <a:buNone/>
            </a:pPr>
            <a:r>
              <a:rPr lang="en-US" sz="2500" i="1" dirty="0" smtClean="0"/>
              <a:t>Jesus, he used  “Jesus of </a:t>
            </a:r>
          </a:p>
          <a:p>
            <a:pPr>
              <a:buNone/>
            </a:pPr>
            <a:r>
              <a:rPr lang="en-US" sz="2500" i="1" dirty="0" smtClean="0"/>
              <a:t>Nazareth” because that is </a:t>
            </a:r>
          </a:p>
          <a:p>
            <a:pPr>
              <a:buNone/>
            </a:pPr>
            <a:r>
              <a:rPr lang="en-US" sz="2500" i="1" dirty="0" smtClean="0"/>
              <a:t>what was written on the sign </a:t>
            </a:r>
          </a:p>
          <a:p>
            <a:pPr>
              <a:buNone/>
            </a:pPr>
            <a:r>
              <a:rPr lang="en-US" sz="2500" i="1" dirty="0" smtClean="0"/>
              <a:t>on the cross (“</a:t>
            </a:r>
            <a:r>
              <a:rPr lang="en-US" sz="2500" i="1" u="sng" dirty="0" smtClean="0"/>
              <a:t>Jesus of</a:t>
            </a:r>
            <a:r>
              <a:rPr lang="en-US" sz="2500" i="1" dirty="0" smtClean="0"/>
              <a:t> </a:t>
            </a:r>
          </a:p>
          <a:p>
            <a:pPr>
              <a:buNone/>
            </a:pPr>
            <a:r>
              <a:rPr lang="en-US" sz="2500" i="1" u="sng" dirty="0"/>
              <a:t>N</a:t>
            </a:r>
            <a:r>
              <a:rPr lang="en-US" sz="2500" i="1" u="sng" dirty="0" smtClean="0"/>
              <a:t>azareth</a:t>
            </a:r>
            <a:r>
              <a:rPr lang="en-US" sz="2500" i="1" dirty="0" smtClean="0"/>
              <a:t>, the King of the </a:t>
            </a:r>
          </a:p>
          <a:p>
            <a:pPr>
              <a:buNone/>
            </a:pPr>
            <a:r>
              <a:rPr lang="en-US" sz="2500" i="1" dirty="0" smtClean="0"/>
              <a:t>Jews”) found in John 19:19.</a:t>
            </a:r>
            <a:endParaRPr lang="en-US" sz="2500" i="1" dirty="0"/>
          </a:p>
        </p:txBody>
      </p:sp>
      <p:sp>
        <p:nvSpPr>
          <p:cNvPr id="7" name="Text Placeholder 6"/>
          <p:cNvSpPr>
            <a:spLocks noGrp="1"/>
          </p:cNvSpPr>
          <p:nvPr>
            <p:ph type="body" sz="quarter" idx="1"/>
          </p:nvPr>
        </p:nvSpPr>
        <p:spPr/>
        <p:txBody>
          <a:bodyPr>
            <a:normAutofit/>
          </a:bodyPr>
          <a:lstStyle/>
          <a:p>
            <a:r>
              <a:rPr lang="en-US" sz="2600" dirty="0" smtClean="0">
                <a:solidFill>
                  <a:schemeClr val="tx1"/>
                </a:solidFill>
              </a:rPr>
              <a:t>Acts 2:22</a:t>
            </a:r>
            <a:endParaRPr lang="en-US" sz="2600" dirty="0">
              <a:solidFill>
                <a:schemeClr val="tx1"/>
              </a:solidFill>
            </a:endParaRPr>
          </a:p>
        </p:txBody>
      </p:sp>
      <p:sp>
        <p:nvSpPr>
          <p:cNvPr id="9" name="Text Placeholder 8"/>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pic>
        <p:nvPicPr>
          <p:cNvPr id="11" name="Picture 10"/>
          <p:cNvPicPr>
            <a:picLocks noChangeAspect="1"/>
          </p:cNvPicPr>
          <p:nvPr/>
        </p:nvPicPr>
        <p:blipFill>
          <a:blip r:embed="rId2"/>
          <a:stretch>
            <a:fillRect/>
          </a:stretch>
        </p:blipFill>
        <p:spPr>
          <a:xfrm>
            <a:off x="6082712" y="-8730"/>
            <a:ext cx="2064788" cy="15951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8" name="Content Placeholder 7"/>
          <p:cNvSpPr>
            <a:spLocks noGrp="1"/>
          </p:cNvSpPr>
          <p:nvPr>
            <p:ph sz="quarter" idx="2"/>
          </p:nvPr>
        </p:nvSpPr>
        <p:spPr/>
        <p:txBody>
          <a:bodyPr>
            <a:noAutofit/>
          </a:bodyPr>
          <a:lstStyle/>
          <a:p>
            <a:pPr>
              <a:buNone/>
            </a:pPr>
            <a:r>
              <a:rPr lang="en-US" sz="2600" dirty="0" smtClean="0"/>
              <a:t>Men of Israel, hear these </a:t>
            </a:r>
          </a:p>
          <a:p>
            <a:pPr>
              <a:buNone/>
            </a:pPr>
            <a:r>
              <a:rPr lang="en-US" sz="2600" dirty="0" smtClean="0"/>
              <a:t>words: Jesus of Nazareth, </a:t>
            </a:r>
          </a:p>
          <a:p>
            <a:pPr>
              <a:buNone/>
            </a:pPr>
            <a:r>
              <a:rPr lang="en-US" sz="2600" dirty="0" smtClean="0"/>
              <a:t>a Man attested by God to </a:t>
            </a:r>
          </a:p>
          <a:p>
            <a:pPr>
              <a:buNone/>
            </a:pPr>
            <a:r>
              <a:rPr lang="en-US" sz="2600" dirty="0" smtClean="0"/>
              <a:t>you by </a:t>
            </a:r>
            <a:r>
              <a:rPr lang="en-US" sz="2600" u="sng" dirty="0" smtClean="0"/>
              <a:t>miracles</a:t>
            </a:r>
            <a:r>
              <a:rPr lang="en-US" sz="2600" dirty="0" smtClean="0"/>
              <a:t>, </a:t>
            </a:r>
            <a:r>
              <a:rPr lang="en-US" sz="2600" u="sng" dirty="0" smtClean="0"/>
              <a:t>wonders</a:t>
            </a:r>
            <a:r>
              <a:rPr lang="en-US" sz="2600" dirty="0" smtClean="0"/>
              <a:t>, </a:t>
            </a:r>
          </a:p>
          <a:p>
            <a:pPr>
              <a:buNone/>
            </a:pPr>
            <a:r>
              <a:rPr lang="en-US" sz="2600" u="sng" dirty="0" smtClean="0"/>
              <a:t>and</a:t>
            </a:r>
            <a:r>
              <a:rPr lang="en-US" sz="2600" dirty="0" smtClean="0"/>
              <a:t> </a:t>
            </a:r>
            <a:r>
              <a:rPr lang="en-US" sz="2600" u="sng" dirty="0" smtClean="0"/>
              <a:t>signs</a:t>
            </a:r>
            <a:r>
              <a:rPr lang="en-US" sz="2600" dirty="0" smtClean="0"/>
              <a:t> which God did </a:t>
            </a:r>
          </a:p>
          <a:p>
            <a:pPr>
              <a:buNone/>
            </a:pPr>
            <a:r>
              <a:rPr lang="en-US" sz="2600" dirty="0" smtClean="0"/>
              <a:t>through him in your midst, </a:t>
            </a:r>
          </a:p>
          <a:p>
            <a:pPr>
              <a:buNone/>
            </a:pPr>
            <a:r>
              <a:rPr lang="en-US" sz="2600" dirty="0"/>
              <a:t>a</a:t>
            </a:r>
            <a:r>
              <a:rPr lang="en-US" sz="2600" dirty="0" smtClean="0"/>
              <a:t>s you yourselves also </a:t>
            </a:r>
          </a:p>
          <a:p>
            <a:pPr>
              <a:buNone/>
            </a:pPr>
            <a:r>
              <a:rPr lang="en-US" sz="2600" dirty="0" smtClean="0"/>
              <a:t>know—</a:t>
            </a:r>
            <a:endParaRPr lang="en-US" sz="2600" dirty="0"/>
          </a:p>
        </p:txBody>
      </p:sp>
      <p:sp>
        <p:nvSpPr>
          <p:cNvPr id="10" name="Content Placeholder 9"/>
          <p:cNvSpPr>
            <a:spLocks noGrp="1"/>
          </p:cNvSpPr>
          <p:nvPr>
            <p:ph sz="quarter" idx="4"/>
          </p:nvPr>
        </p:nvSpPr>
        <p:spPr>
          <a:xfrm>
            <a:off x="4645025" y="2410281"/>
            <a:ext cx="4186339" cy="3951288"/>
          </a:xfrm>
        </p:spPr>
        <p:txBody>
          <a:bodyPr>
            <a:noAutofit/>
          </a:bodyPr>
          <a:lstStyle/>
          <a:p>
            <a:pPr>
              <a:buNone/>
            </a:pPr>
            <a:r>
              <a:rPr lang="en-US" sz="2600" i="1" dirty="0" smtClean="0"/>
              <a:t>Since many of the festival </a:t>
            </a:r>
          </a:p>
          <a:p>
            <a:pPr>
              <a:buNone/>
            </a:pPr>
            <a:r>
              <a:rPr lang="en-US" sz="2600" i="1" dirty="0" smtClean="0"/>
              <a:t>goers stayed in Jerusalem for </a:t>
            </a:r>
          </a:p>
          <a:p>
            <a:pPr>
              <a:buNone/>
            </a:pPr>
            <a:r>
              <a:rPr lang="en-US" sz="2600" i="1" dirty="0" smtClean="0"/>
              <a:t>the time between festivals, </a:t>
            </a:r>
          </a:p>
          <a:p>
            <a:pPr>
              <a:buNone/>
            </a:pPr>
            <a:r>
              <a:rPr lang="en-US" sz="2600" i="1" dirty="0" smtClean="0"/>
              <a:t>they had either seen some of </a:t>
            </a:r>
          </a:p>
          <a:p>
            <a:pPr>
              <a:buNone/>
            </a:pPr>
            <a:r>
              <a:rPr lang="en-US" sz="2600" i="1" dirty="0" smtClean="0"/>
              <a:t>or heard about the miracles </a:t>
            </a:r>
          </a:p>
          <a:p>
            <a:pPr>
              <a:buNone/>
            </a:pPr>
            <a:r>
              <a:rPr lang="en-US" sz="2600" i="1" dirty="0" smtClean="0"/>
              <a:t>Jesus had done. </a:t>
            </a:r>
            <a:endParaRPr lang="en-US" sz="2600" i="1" dirty="0"/>
          </a:p>
        </p:txBody>
      </p:sp>
      <p:sp>
        <p:nvSpPr>
          <p:cNvPr id="7" name="Text Placeholder 6"/>
          <p:cNvSpPr>
            <a:spLocks noGrp="1"/>
          </p:cNvSpPr>
          <p:nvPr>
            <p:ph type="body" sz="quarter" idx="1"/>
          </p:nvPr>
        </p:nvSpPr>
        <p:spPr/>
        <p:txBody>
          <a:bodyPr>
            <a:normAutofit/>
          </a:bodyPr>
          <a:lstStyle/>
          <a:p>
            <a:r>
              <a:rPr lang="en-US" sz="2600" dirty="0" smtClean="0">
                <a:solidFill>
                  <a:schemeClr val="tx1"/>
                </a:solidFill>
              </a:rPr>
              <a:t>Acts 2:22</a:t>
            </a:r>
            <a:endParaRPr lang="en-US" sz="2600" dirty="0">
              <a:solidFill>
                <a:schemeClr val="tx1"/>
              </a:solidFill>
            </a:endParaRPr>
          </a:p>
        </p:txBody>
      </p:sp>
      <p:sp>
        <p:nvSpPr>
          <p:cNvPr id="9" name="Text Placeholder 8"/>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pic>
        <p:nvPicPr>
          <p:cNvPr id="11" name="Picture 10"/>
          <p:cNvPicPr>
            <a:picLocks noChangeAspect="1"/>
          </p:cNvPicPr>
          <p:nvPr/>
        </p:nvPicPr>
        <p:blipFill>
          <a:blip r:embed="rId2"/>
          <a:srcRect l="5830" t="11452" r="5617" b="41873"/>
          <a:stretch>
            <a:fillRect/>
          </a:stretch>
        </p:blipFill>
        <p:spPr>
          <a:xfrm rot="458715">
            <a:off x="3962716" y="5441284"/>
            <a:ext cx="3764775" cy="521013"/>
          </a:xfrm>
          <a:prstGeom prst="roundRect">
            <a:avLst>
              <a:gd name="adj" fmla="val 0"/>
            </a:avLst>
          </a:prstGeom>
          <a:solidFill>
            <a:srgbClr val="00000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8" name="Content Placeholder 7"/>
          <p:cNvSpPr>
            <a:spLocks noGrp="1"/>
          </p:cNvSpPr>
          <p:nvPr>
            <p:ph sz="quarter" idx="2"/>
          </p:nvPr>
        </p:nvSpPr>
        <p:spPr/>
        <p:txBody>
          <a:bodyPr>
            <a:noAutofit/>
          </a:bodyPr>
          <a:lstStyle/>
          <a:p>
            <a:pPr>
              <a:buNone/>
            </a:pPr>
            <a:r>
              <a:rPr lang="en-US" sz="2800" dirty="0" smtClean="0"/>
              <a:t>Him, being delivered by </a:t>
            </a:r>
          </a:p>
          <a:p>
            <a:pPr>
              <a:buNone/>
            </a:pPr>
            <a:r>
              <a:rPr lang="en-US" sz="2800" u="sng" dirty="0" smtClean="0"/>
              <a:t>the determined purpose </a:t>
            </a:r>
          </a:p>
          <a:p>
            <a:pPr>
              <a:buNone/>
            </a:pPr>
            <a:r>
              <a:rPr lang="en-US" sz="2800" u="sng" dirty="0" smtClean="0"/>
              <a:t>and foreknowledge of </a:t>
            </a:r>
          </a:p>
          <a:p>
            <a:pPr>
              <a:buNone/>
            </a:pPr>
            <a:r>
              <a:rPr lang="en-US" sz="2800" u="sng" dirty="0" smtClean="0"/>
              <a:t>God</a:t>
            </a:r>
            <a:r>
              <a:rPr lang="en-US" sz="2800" dirty="0" smtClean="0"/>
              <a:t>, you have taken by </a:t>
            </a:r>
          </a:p>
          <a:p>
            <a:pPr>
              <a:buNone/>
            </a:pPr>
            <a:r>
              <a:rPr lang="en-US" sz="2800" u="sng" dirty="0" smtClean="0"/>
              <a:t>lawless hands</a:t>
            </a:r>
            <a:r>
              <a:rPr lang="en-US" sz="2800" dirty="0" smtClean="0"/>
              <a:t>, have </a:t>
            </a:r>
          </a:p>
          <a:p>
            <a:pPr>
              <a:buNone/>
            </a:pPr>
            <a:r>
              <a:rPr lang="en-US" sz="2800" dirty="0" smtClean="0"/>
              <a:t>crucified, and put to </a:t>
            </a:r>
          </a:p>
          <a:p>
            <a:pPr>
              <a:buNone/>
            </a:pPr>
            <a:r>
              <a:rPr lang="en-US" sz="2800" dirty="0" smtClean="0"/>
              <a:t>death…</a:t>
            </a:r>
            <a:endParaRPr lang="en-US" sz="2600" dirty="0"/>
          </a:p>
        </p:txBody>
      </p:sp>
      <p:sp>
        <p:nvSpPr>
          <p:cNvPr id="10" name="Content Placeholder 9"/>
          <p:cNvSpPr>
            <a:spLocks noGrp="1"/>
          </p:cNvSpPr>
          <p:nvPr>
            <p:ph sz="quarter" idx="4"/>
          </p:nvPr>
        </p:nvSpPr>
        <p:spPr>
          <a:xfrm>
            <a:off x="4645025" y="2392680"/>
            <a:ext cx="4312363" cy="3951288"/>
          </a:xfrm>
        </p:spPr>
        <p:txBody>
          <a:bodyPr>
            <a:noAutofit/>
          </a:bodyPr>
          <a:lstStyle/>
          <a:p>
            <a:pPr>
              <a:buNone/>
            </a:pPr>
            <a:r>
              <a:rPr lang="en-US" sz="2500" i="1" dirty="0" smtClean="0"/>
              <a:t>Peter first says that Christ died </a:t>
            </a:r>
          </a:p>
          <a:p>
            <a:pPr>
              <a:buNone/>
            </a:pPr>
            <a:r>
              <a:rPr lang="en-US" sz="2500" i="1" dirty="0" smtClean="0"/>
              <a:t>according to God’s preordained </a:t>
            </a:r>
          </a:p>
          <a:p>
            <a:pPr>
              <a:buNone/>
            </a:pPr>
            <a:r>
              <a:rPr lang="en-US" sz="2500" i="1" dirty="0" smtClean="0"/>
              <a:t>plan.</a:t>
            </a:r>
            <a:r>
              <a:rPr lang="en-US" sz="2500" i="1" dirty="0" smtClean="0"/>
              <a:t> At </a:t>
            </a:r>
            <a:r>
              <a:rPr lang="en-US" sz="2500" i="1" dirty="0" smtClean="0"/>
              <a:t>the same time he </a:t>
            </a:r>
          </a:p>
          <a:p>
            <a:pPr>
              <a:buNone/>
            </a:pPr>
            <a:r>
              <a:rPr lang="en-US" sz="2500" i="1" dirty="0" smtClean="0"/>
              <a:t>blames the Jews for turning </a:t>
            </a:r>
          </a:p>
          <a:p>
            <a:pPr>
              <a:buNone/>
            </a:pPr>
            <a:r>
              <a:rPr lang="en-US" sz="2500" i="1" dirty="0" smtClean="0"/>
              <a:t>Jesus over to “lawless hands,” </a:t>
            </a:r>
          </a:p>
          <a:p>
            <a:pPr>
              <a:buNone/>
            </a:pPr>
            <a:r>
              <a:rPr lang="en-US" sz="2500" i="1" dirty="0" smtClean="0"/>
              <a:t>meaning the Romans (Gentiles), </a:t>
            </a:r>
          </a:p>
          <a:p>
            <a:pPr>
              <a:buNone/>
            </a:pPr>
            <a:r>
              <a:rPr lang="en-US" sz="2500" i="1" dirty="0" smtClean="0"/>
              <a:t>because of their own rejection </a:t>
            </a:r>
          </a:p>
          <a:p>
            <a:pPr>
              <a:buNone/>
            </a:pPr>
            <a:r>
              <a:rPr lang="en-US" sz="2500" i="1" dirty="0" smtClean="0"/>
              <a:t>of their Messiah.</a:t>
            </a:r>
            <a:endParaRPr lang="en-US" sz="2500" i="1" dirty="0"/>
          </a:p>
        </p:txBody>
      </p:sp>
      <p:sp>
        <p:nvSpPr>
          <p:cNvPr id="7" name="Text Placeholder 6"/>
          <p:cNvSpPr>
            <a:spLocks noGrp="1"/>
          </p:cNvSpPr>
          <p:nvPr>
            <p:ph type="body" sz="quarter" idx="1"/>
          </p:nvPr>
        </p:nvSpPr>
        <p:spPr/>
        <p:txBody>
          <a:bodyPr>
            <a:normAutofit/>
          </a:bodyPr>
          <a:lstStyle/>
          <a:p>
            <a:r>
              <a:rPr lang="en-US" sz="2600" dirty="0" smtClean="0">
                <a:solidFill>
                  <a:srgbClr val="000000"/>
                </a:solidFill>
              </a:rPr>
              <a:t>Acts 2:23</a:t>
            </a:r>
            <a:endParaRPr lang="en-US" sz="2600" dirty="0">
              <a:solidFill>
                <a:srgbClr val="000000"/>
              </a:solidFill>
            </a:endParaRPr>
          </a:p>
        </p:txBody>
      </p:sp>
      <p:sp>
        <p:nvSpPr>
          <p:cNvPr id="9" name="Text Placeholder 8"/>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pic>
        <p:nvPicPr>
          <p:cNvPr id="11" name="Picture 10"/>
          <p:cNvPicPr>
            <a:picLocks noChangeAspect="1"/>
          </p:cNvPicPr>
          <p:nvPr/>
        </p:nvPicPr>
        <p:blipFill>
          <a:blip r:embed="rId2"/>
          <a:srcRect b="72343"/>
          <a:stretch>
            <a:fillRect/>
          </a:stretch>
        </p:blipFill>
        <p:spPr>
          <a:xfrm rot="20467054">
            <a:off x="2114180" y="5670573"/>
            <a:ext cx="2120069" cy="5021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Bruce\AppData\Local\Microsoft\Windows\Temporary Internet Files\Content.IE5\GPWOT2WH\MP900409268[1].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0" y="28852"/>
            <a:ext cx="6858000" cy="6858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title"/>
          </p:nvPr>
        </p:nvSpPr>
        <p:spPr>
          <a:xfrm>
            <a:off x="640955" y="2662731"/>
            <a:ext cx="7917118" cy="1143000"/>
          </a:xfrm>
        </p:spPr>
        <p:txBody>
          <a:bodyPr>
            <a:normAutofit fontScale="90000"/>
          </a:bodyPr>
          <a:lstStyle/>
          <a:p>
            <a:r>
              <a:rPr lang="en-US" dirty="0" smtClean="0">
                <a:latin typeface="Arial Black" pitchFamily="34" charset="0"/>
              </a:rPr>
              <a:t>The Balance in teaching Acts</a:t>
            </a:r>
            <a:endParaRPr lang="en-US" dirty="0">
              <a:latin typeface="Arial Black" pitchFamily="34" charset="0"/>
            </a:endParaRPr>
          </a:p>
        </p:txBody>
      </p:sp>
      <p:sp>
        <p:nvSpPr>
          <p:cNvPr id="5" name="TextBox 4"/>
          <p:cNvSpPr txBox="1"/>
          <p:nvPr/>
        </p:nvSpPr>
        <p:spPr>
          <a:xfrm>
            <a:off x="1143000" y="5033638"/>
            <a:ext cx="2237172" cy="584775"/>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3200" dirty="0" smtClean="0">
                <a:ln w="12700">
                  <a:solidFill>
                    <a:schemeClr val="tx1"/>
                  </a:solidFill>
                </a:ln>
                <a:effectLst>
                  <a:glow rad="139700">
                    <a:schemeClr val="accent2">
                      <a:satMod val="175000"/>
                      <a:alpha val="40000"/>
                    </a:schemeClr>
                  </a:glow>
                </a:effectLst>
                <a:latin typeface="Arial Black" pitchFamily="34" charset="0"/>
              </a:rPr>
              <a:t>Doctrine</a:t>
            </a:r>
            <a:endParaRPr lang="en-US" sz="3200" dirty="0">
              <a:ln w="12700">
                <a:solidFill>
                  <a:schemeClr val="tx1"/>
                </a:solidFill>
              </a:ln>
              <a:effectLst>
                <a:glow rad="139700">
                  <a:schemeClr val="accent2">
                    <a:satMod val="175000"/>
                    <a:alpha val="40000"/>
                  </a:schemeClr>
                </a:glow>
              </a:effectLst>
              <a:latin typeface="Arial Black" pitchFamily="34" charset="0"/>
            </a:endParaRPr>
          </a:p>
        </p:txBody>
      </p:sp>
      <p:sp>
        <p:nvSpPr>
          <p:cNvPr id="6" name="TextBox 5"/>
          <p:cNvSpPr txBox="1"/>
          <p:nvPr/>
        </p:nvSpPr>
        <p:spPr>
          <a:xfrm>
            <a:off x="5104661" y="5166802"/>
            <a:ext cx="3453412" cy="584775"/>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3200" dirty="0" smtClean="0">
                <a:ln w="12700">
                  <a:solidFill>
                    <a:schemeClr val="tx1"/>
                  </a:solidFill>
                </a:ln>
                <a:solidFill>
                  <a:srgbClr val="000000"/>
                </a:solidFill>
                <a:effectLst>
                  <a:glow rad="139700">
                    <a:schemeClr val="accent2">
                      <a:satMod val="175000"/>
                      <a:alpha val="40000"/>
                    </a:schemeClr>
                  </a:glow>
                </a:effectLst>
                <a:latin typeface="Arial Black" pitchFamily="34" charset="0"/>
              </a:rPr>
              <a:t>Narrative</a:t>
            </a:r>
            <a:endParaRPr lang="en-US" sz="3200" dirty="0">
              <a:ln w="12700">
                <a:solidFill>
                  <a:schemeClr val="tx1"/>
                </a:solidFill>
              </a:ln>
              <a:solidFill>
                <a:srgbClr val="000000"/>
              </a:solidFill>
              <a:effectLst>
                <a:glow rad="139700">
                  <a:schemeClr val="accent2">
                    <a:satMod val="175000"/>
                    <a:alpha val="4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8" name="Content Placeholder 7"/>
          <p:cNvSpPr>
            <a:spLocks noGrp="1"/>
          </p:cNvSpPr>
          <p:nvPr>
            <p:ph sz="quarter" idx="2"/>
          </p:nvPr>
        </p:nvSpPr>
        <p:spPr>
          <a:xfrm>
            <a:off x="417250" y="2438400"/>
            <a:ext cx="4078550" cy="3581400"/>
          </a:xfrm>
        </p:spPr>
        <p:txBody>
          <a:bodyPr>
            <a:noAutofit/>
          </a:bodyPr>
          <a:lstStyle/>
          <a:p>
            <a:pPr>
              <a:buNone/>
            </a:pPr>
            <a:r>
              <a:rPr lang="en-US" sz="2800" dirty="0" smtClean="0"/>
              <a:t>…[</a:t>
            </a:r>
            <a:r>
              <a:rPr lang="en-US" sz="2800" dirty="0" err="1" smtClean="0"/>
              <a:t>W]hom</a:t>
            </a:r>
            <a:r>
              <a:rPr lang="en-US" sz="2800" dirty="0" smtClean="0"/>
              <a:t> </a:t>
            </a:r>
            <a:r>
              <a:rPr lang="en-US" sz="2800" dirty="0" smtClean="0"/>
              <a:t>God raised up, </a:t>
            </a:r>
          </a:p>
          <a:p>
            <a:pPr>
              <a:buNone/>
            </a:pPr>
            <a:r>
              <a:rPr lang="en-US" sz="2800" dirty="0" smtClean="0"/>
              <a:t>having </a:t>
            </a:r>
            <a:r>
              <a:rPr lang="en-US" sz="2800" u="sng" dirty="0" smtClean="0"/>
              <a:t>loosed the pains of</a:t>
            </a:r>
            <a:r>
              <a:rPr lang="en-US" sz="2800" dirty="0" smtClean="0"/>
              <a:t> </a:t>
            </a:r>
          </a:p>
          <a:p>
            <a:pPr>
              <a:buNone/>
            </a:pPr>
            <a:r>
              <a:rPr lang="en-US" sz="2800" u="sng" dirty="0" smtClean="0"/>
              <a:t>death</a:t>
            </a:r>
            <a:r>
              <a:rPr lang="en-US" sz="2800" dirty="0" smtClean="0"/>
              <a:t>, because it was not </a:t>
            </a:r>
          </a:p>
          <a:p>
            <a:pPr>
              <a:buNone/>
            </a:pPr>
            <a:r>
              <a:rPr lang="en-US" sz="2800" dirty="0" smtClean="0"/>
              <a:t>possible that he should be </a:t>
            </a:r>
          </a:p>
          <a:p>
            <a:pPr>
              <a:buNone/>
            </a:pPr>
            <a:r>
              <a:rPr lang="en-US" sz="2800" dirty="0" smtClean="0"/>
              <a:t>held by it.</a:t>
            </a:r>
            <a:endParaRPr lang="en-US" sz="2600" dirty="0"/>
          </a:p>
        </p:txBody>
      </p:sp>
      <p:sp>
        <p:nvSpPr>
          <p:cNvPr id="10" name="Content Placeholder 9"/>
          <p:cNvSpPr>
            <a:spLocks noGrp="1"/>
          </p:cNvSpPr>
          <p:nvPr>
            <p:ph sz="quarter" idx="4"/>
          </p:nvPr>
        </p:nvSpPr>
        <p:spPr>
          <a:xfrm>
            <a:off x="4645025" y="2383648"/>
            <a:ext cx="4041775" cy="3951288"/>
          </a:xfrm>
        </p:spPr>
        <p:txBody>
          <a:bodyPr>
            <a:noAutofit/>
          </a:bodyPr>
          <a:lstStyle/>
          <a:p>
            <a:pPr>
              <a:buNone/>
            </a:pPr>
            <a:r>
              <a:rPr lang="en-US" sz="2500" i="1" dirty="0" smtClean="0"/>
              <a:t>God reversed the outcome of </a:t>
            </a:r>
          </a:p>
          <a:p>
            <a:pPr>
              <a:buNone/>
            </a:pPr>
            <a:r>
              <a:rPr lang="en-US" sz="2500" i="1" dirty="0" smtClean="0"/>
              <a:t>man’s rejection of Christ and </a:t>
            </a:r>
          </a:p>
          <a:p>
            <a:pPr>
              <a:buNone/>
            </a:pPr>
            <a:r>
              <a:rPr lang="en-US" sz="2500" i="1" dirty="0" smtClean="0"/>
              <a:t>blew up death!</a:t>
            </a:r>
            <a:r>
              <a:rPr lang="en-US" sz="2500" i="1" dirty="0" smtClean="0"/>
              <a:t> Life </a:t>
            </a:r>
            <a:r>
              <a:rPr lang="en-US" sz="2500" i="1" dirty="0" smtClean="0"/>
              <a:t>conquers </a:t>
            </a:r>
          </a:p>
          <a:p>
            <a:pPr>
              <a:buNone/>
            </a:pPr>
            <a:r>
              <a:rPr lang="en-US" sz="2500" i="1" dirty="0" smtClean="0"/>
              <a:t>death:</a:t>
            </a:r>
          </a:p>
          <a:p>
            <a:pPr algn="r">
              <a:buNone/>
            </a:pPr>
            <a:r>
              <a:rPr lang="en-US" sz="2500" i="1" dirty="0" smtClean="0"/>
              <a:t>“Death is swallowed up in </a:t>
            </a:r>
          </a:p>
          <a:p>
            <a:pPr algn="r">
              <a:buNone/>
            </a:pPr>
            <a:r>
              <a:rPr lang="en-US" sz="2500" i="1" dirty="0" smtClean="0"/>
              <a:t>victory” (1 Cor. 15:54).</a:t>
            </a:r>
          </a:p>
          <a:p>
            <a:pPr algn="r">
              <a:buNone/>
            </a:pPr>
            <a:r>
              <a:rPr lang="en-US" sz="2500" i="1" dirty="0" smtClean="0"/>
              <a:t>“For to me, to live is Christ </a:t>
            </a:r>
          </a:p>
          <a:p>
            <a:pPr algn="r">
              <a:buNone/>
            </a:pPr>
            <a:r>
              <a:rPr lang="en-US" sz="2500" i="1" dirty="0" smtClean="0"/>
              <a:t>and to die is gain” (Phil. 1:21).</a:t>
            </a:r>
            <a:endParaRPr lang="en-US" sz="2500" i="1" dirty="0"/>
          </a:p>
        </p:txBody>
      </p:sp>
      <p:sp>
        <p:nvSpPr>
          <p:cNvPr id="7" name="Text Placeholder 6"/>
          <p:cNvSpPr>
            <a:spLocks noGrp="1"/>
          </p:cNvSpPr>
          <p:nvPr>
            <p:ph type="body" sz="quarter" idx="1"/>
          </p:nvPr>
        </p:nvSpPr>
        <p:spPr/>
        <p:txBody>
          <a:bodyPr>
            <a:normAutofit/>
          </a:bodyPr>
          <a:lstStyle/>
          <a:p>
            <a:r>
              <a:rPr lang="en-US" sz="2600" dirty="0" smtClean="0">
                <a:solidFill>
                  <a:srgbClr val="000000"/>
                </a:solidFill>
              </a:rPr>
              <a:t>Acts 2:24</a:t>
            </a:r>
            <a:endParaRPr lang="en-US" sz="2600" dirty="0">
              <a:solidFill>
                <a:srgbClr val="000000"/>
              </a:solidFill>
            </a:endParaRPr>
          </a:p>
        </p:txBody>
      </p:sp>
      <p:sp>
        <p:nvSpPr>
          <p:cNvPr id="9" name="Text Placeholder 8"/>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pic>
        <p:nvPicPr>
          <p:cNvPr id="11" name="Picture 10"/>
          <p:cNvPicPr>
            <a:picLocks noChangeAspect="1"/>
          </p:cNvPicPr>
          <p:nvPr/>
        </p:nvPicPr>
        <p:blipFill>
          <a:blip r:embed="rId2"/>
          <a:srcRect r="37349" b="28702"/>
          <a:stretch>
            <a:fillRect/>
          </a:stretch>
        </p:blipFill>
        <p:spPr>
          <a:xfrm rot="21376940">
            <a:off x="1903140" y="4933871"/>
            <a:ext cx="2880308" cy="1258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704948" y="2778711"/>
            <a:ext cx="5439052" cy="4079289"/>
          </a:xfrm>
          <a:prstGeom prst="rect">
            <a:avLst/>
          </a:prstGeom>
        </p:spPr>
      </p:pic>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 y="-1"/>
            <a:ext cx="5326601" cy="3994951"/>
          </a:xfrm>
          <a:prstGeom prst="rect">
            <a:avLst/>
          </a:prstGeom>
        </p:spPr>
      </p:pic>
      <p:sp>
        <p:nvSpPr>
          <p:cNvPr id="7" name="Title 6"/>
          <p:cNvSpPr>
            <a:spLocks noGrp="1"/>
          </p:cNvSpPr>
          <p:nvPr>
            <p:ph type="title"/>
          </p:nvPr>
        </p:nvSpPr>
        <p:spPr/>
        <p:txBody>
          <a:bodyPr/>
          <a:lstStyle/>
          <a:p>
            <a:r>
              <a:rPr lang="en-US" dirty="0" smtClean="0"/>
              <a:t>Acts 2:25-28</a:t>
            </a:r>
            <a:r>
              <a:rPr lang="en-US" sz="4000" dirty="0" smtClean="0"/>
              <a:t> (quoting Ps. 16:8-11).</a:t>
            </a:r>
            <a:endParaRPr lang="en-US" sz="4000" dirty="0"/>
          </a:p>
        </p:txBody>
      </p:sp>
      <p:sp>
        <p:nvSpPr>
          <p:cNvPr id="8" name="Content Placeholder 7"/>
          <p:cNvSpPr>
            <a:spLocks noGrp="1"/>
          </p:cNvSpPr>
          <p:nvPr>
            <p:ph idx="1"/>
          </p:nvPr>
        </p:nvSpPr>
        <p:spPr>
          <a:xfrm>
            <a:off x="457200" y="1600200"/>
            <a:ext cx="8229600" cy="4662769"/>
          </a:xfrm>
        </p:spPr>
        <p:txBody>
          <a:bodyPr>
            <a:normAutofit fontScale="92500" lnSpcReduction="10000"/>
          </a:bodyPr>
          <a:lstStyle/>
          <a:p>
            <a:pPr algn="ctr">
              <a:buNone/>
            </a:pPr>
            <a:r>
              <a:rPr lang="en-US" b="1" dirty="0" smtClean="0"/>
              <a:t>For David says concerning him: ​</a:t>
            </a:r>
            <a:r>
              <a:rPr lang="en-US" b="1" i="1" dirty="0" smtClean="0"/>
              <a:t>‘​I foresaw the </a:t>
            </a:r>
          </a:p>
          <a:p>
            <a:pPr algn="ctr">
              <a:buNone/>
            </a:pPr>
            <a:r>
              <a:rPr lang="en-US" b="1" i="1" dirty="0" smtClean="0"/>
              <a:t>LORD always before my face, ​​for he is at my right </a:t>
            </a:r>
          </a:p>
          <a:p>
            <a:pPr algn="ctr">
              <a:buNone/>
            </a:pPr>
            <a:r>
              <a:rPr lang="en-US" b="1" i="1" dirty="0" smtClean="0"/>
              <a:t>hand, that I may not be shaken.</a:t>
            </a:r>
            <a:r>
              <a:rPr lang="en-US" b="1" dirty="0"/>
              <a:t> </a:t>
            </a:r>
            <a:r>
              <a:rPr lang="en-US" b="1" i="1" dirty="0" smtClean="0"/>
              <a:t>​​Therefore my </a:t>
            </a:r>
          </a:p>
          <a:p>
            <a:pPr algn="ctr">
              <a:buNone/>
            </a:pPr>
            <a:r>
              <a:rPr lang="en-US" b="1" i="1" dirty="0" smtClean="0"/>
              <a:t>heart rejoiced, and my tongue was glad;</a:t>
            </a:r>
            <a:r>
              <a:rPr lang="en-US" b="1" dirty="0" smtClean="0"/>
              <a:t> </a:t>
            </a:r>
          </a:p>
          <a:p>
            <a:pPr algn="ctr">
              <a:buNone/>
            </a:pPr>
            <a:r>
              <a:rPr lang="en-US" b="1" i="1" dirty="0" smtClean="0"/>
              <a:t>moreover my flesh also will rest in hope.</a:t>
            </a:r>
            <a:r>
              <a:rPr lang="en-US" b="1" dirty="0"/>
              <a:t> </a:t>
            </a:r>
            <a:r>
              <a:rPr lang="en-US" b="1" i="1" dirty="0" smtClean="0"/>
              <a:t>For you </a:t>
            </a:r>
          </a:p>
          <a:p>
            <a:pPr algn="ctr">
              <a:buNone/>
            </a:pPr>
            <a:r>
              <a:rPr lang="en-US" b="1" i="1" dirty="0" smtClean="0"/>
              <a:t>will not leave my soul in Hades, nor will you allow </a:t>
            </a:r>
          </a:p>
          <a:p>
            <a:pPr algn="ctr">
              <a:buNone/>
            </a:pPr>
            <a:r>
              <a:rPr lang="en-US" b="1" i="1" dirty="0" smtClean="0"/>
              <a:t>your Holy One to see</a:t>
            </a:r>
            <a:r>
              <a:rPr lang="en-US" b="1" dirty="0" smtClean="0"/>
              <a:t> </a:t>
            </a:r>
            <a:r>
              <a:rPr lang="en-US" b="1" i="1" dirty="0" smtClean="0"/>
              <a:t>corruption.</a:t>
            </a:r>
            <a:r>
              <a:rPr lang="en-US" b="1" dirty="0" smtClean="0"/>
              <a:t> </a:t>
            </a:r>
            <a:r>
              <a:rPr lang="en-US" b="1" i="1" dirty="0" smtClean="0"/>
              <a:t>You have made </a:t>
            </a:r>
          </a:p>
          <a:p>
            <a:pPr algn="ctr">
              <a:buNone/>
            </a:pPr>
            <a:r>
              <a:rPr lang="en-US" b="1" i="1" dirty="0" smtClean="0"/>
              <a:t>known to me the ways of life;</a:t>
            </a:r>
            <a:r>
              <a:rPr lang="en-US" b="1" dirty="0" smtClean="0"/>
              <a:t> </a:t>
            </a:r>
            <a:r>
              <a:rPr lang="en-US" b="1" i="1" dirty="0" smtClean="0"/>
              <a:t>you will make me </a:t>
            </a:r>
          </a:p>
          <a:p>
            <a:pPr algn="ctr">
              <a:buNone/>
            </a:pPr>
            <a:r>
              <a:rPr lang="en-US" b="1" i="1" dirty="0" smtClean="0"/>
              <a:t>full of joy in your presence.’</a:t>
            </a:r>
            <a:endParaRPr lang="en-US" b="1" dirty="0" smtClean="0"/>
          </a:p>
          <a:p>
            <a:pPr algn="ct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704948" y="2778711"/>
            <a:ext cx="5439052" cy="4079289"/>
          </a:xfrm>
          <a:prstGeom prst="rect">
            <a:avLst/>
          </a:prstGeom>
        </p:spPr>
      </p:pic>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 y="-1"/>
            <a:ext cx="5326601" cy="3994951"/>
          </a:xfrm>
          <a:prstGeom prst="rect">
            <a:avLst/>
          </a:prstGeom>
        </p:spPr>
      </p:pic>
      <p:sp>
        <p:nvSpPr>
          <p:cNvPr id="7" name="Title 6"/>
          <p:cNvSpPr>
            <a:spLocks noGrp="1"/>
          </p:cNvSpPr>
          <p:nvPr>
            <p:ph type="title"/>
          </p:nvPr>
        </p:nvSpPr>
        <p:spPr/>
        <p:txBody>
          <a:bodyPr/>
          <a:lstStyle/>
          <a:p>
            <a:r>
              <a:rPr lang="en-US" dirty="0" smtClean="0"/>
              <a:t>Acts 2:29-30 </a:t>
            </a:r>
            <a:r>
              <a:rPr lang="en-US" sz="4000" dirty="0" smtClean="0"/>
              <a:t>(quoting Ps. 132:11)</a:t>
            </a:r>
            <a:endParaRPr lang="en-US" sz="4000" dirty="0"/>
          </a:p>
        </p:txBody>
      </p:sp>
      <p:sp>
        <p:nvSpPr>
          <p:cNvPr id="8" name="Content Placeholder 7"/>
          <p:cNvSpPr>
            <a:spLocks noGrp="1"/>
          </p:cNvSpPr>
          <p:nvPr>
            <p:ph idx="1"/>
          </p:nvPr>
        </p:nvSpPr>
        <p:spPr>
          <a:xfrm>
            <a:off x="328474" y="1600200"/>
            <a:ext cx="8358326" cy="4662769"/>
          </a:xfrm>
        </p:spPr>
        <p:txBody>
          <a:bodyPr>
            <a:normAutofit/>
          </a:bodyPr>
          <a:lstStyle/>
          <a:p>
            <a:pPr algn="ctr">
              <a:buNone/>
            </a:pPr>
            <a:r>
              <a:rPr lang="en-US" b="1" dirty="0" smtClean="0"/>
              <a:t>Men and brethren, let me speak freely to you of </a:t>
            </a:r>
          </a:p>
          <a:p>
            <a:pPr algn="ctr">
              <a:buNone/>
            </a:pPr>
            <a:r>
              <a:rPr lang="en-US" b="1" dirty="0" smtClean="0"/>
              <a:t>the patriarch David, that he is both dead and </a:t>
            </a:r>
          </a:p>
          <a:p>
            <a:pPr algn="ctr">
              <a:buNone/>
            </a:pPr>
            <a:r>
              <a:rPr lang="en-US" b="1" dirty="0" smtClean="0"/>
              <a:t>buried, and his tomb is with us to this day. </a:t>
            </a:r>
          </a:p>
          <a:p>
            <a:pPr algn="ctr">
              <a:buNone/>
            </a:pPr>
            <a:r>
              <a:rPr lang="en-US" b="1" dirty="0" smtClean="0"/>
              <a:t>Therefore, being a prophet, and knowing that </a:t>
            </a:r>
          </a:p>
          <a:p>
            <a:pPr algn="ctr">
              <a:buNone/>
            </a:pPr>
            <a:r>
              <a:rPr lang="en-US" b="1" dirty="0" smtClean="0"/>
              <a:t>God had sworn with an oath to him that of the </a:t>
            </a:r>
          </a:p>
          <a:p>
            <a:pPr algn="ctr">
              <a:buNone/>
            </a:pPr>
            <a:r>
              <a:rPr lang="en-US" b="1" dirty="0" smtClean="0"/>
              <a:t>fruit of his body, according to the flesh, he </a:t>
            </a:r>
          </a:p>
          <a:p>
            <a:pPr algn="ctr">
              <a:buNone/>
            </a:pPr>
            <a:r>
              <a:rPr lang="en-US" b="1" dirty="0" smtClean="0"/>
              <a:t>would raise up the Christ to sit on his throne…</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609600" y="2438399"/>
            <a:ext cx="3886200" cy="4095565"/>
          </a:xfrm>
        </p:spPr>
        <p:txBody>
          <a:bodyPr>
            <a:normAutofit fontScale="77500" lnSpcReduction="20000"/>
          </a:bodyPr>
          <a:lstStyle/>
          <a:p>
            <a:pPr>
              <a:buNone/>
            </a:pPr>
            <a:r>
              <a:rPr lang="en-US" dirty="0" smtClean="0"/>
              <a:t>Men and brethren, let me speak </a:t>
            </a:r>
          </a:p>
          <a:p>
            <a:pPr>
              <a:buNone/>
            </a:pPr>
            <a:r>
              <a:rPr lang="en-US" dirty="0" smtClean="0"/>
              <a:t>freely to you of the patriarch </a:t>
            </a:r>
          </a:p>
          <a:p>
            <a:pPr>
              <a:buNone/>
            </a:pPr>
            <a:r>
              <a:rPr lang="en-US" u="sng" dirty="0" smtClean="0"/>
              <a:t>David, that he is both dead and </a:t>
            </a:r>
          </a:p>
          <a:p>
            <a:pPr>
              <a:buNone/>
            </a:pPr>
            <a:r>
              <a:rPr lang="en-US" u="sng" dirty="0" smtClean="0"/>
              <a:t>buried</a:t>
            </a:r>
            <a:r>
              <a:rPr lang="en-US" dirty="0" smtClean="0"/>
              <a:t>, and his tomb is with us to </a:t>
            </a:r>
          </a:p>
          <a:p>
            <a:pPr>
              <a:buNone/>
            </a:pPr>
            <a:r>
              <a:rPr lang="en-US" dirty="0" smtClean="0"/>
              <a:t>this day. Therefore, being a </a:t>
            </a:r>
          </a:p>
          <a:p>
            <a:pPr>
              <a:buNone/>
            </a:pPr>
            <a:r>
              <a:rPr lang="en-US" dirty="0" smtClean="0"/>
              <a:t>prophet, and knowing that God </a:t>
            </a:r>
          </a:p>
          <a:p>
            <a:pPr>
              <a:buNone/>
            </a:pPr>
            <a:r>
              <a:rPr lang="en-US" dirty="0" smtClean="0"/>
              <a:t>had sworn with an oath to him </a:t>
            </a:r>
          </a:p>
          <a:p>
            <a:pPr>
              <a:buNone/>
            </a:pPr>
            <a:r>
              <a:rPr lang="en-US" dirty="0" smtClean="0"/>
              <a:t>that of the fruit of his body, </a:t>
            </a:r>
          </a:p>
          <a:p>
            <a:pPr>
              <a:buNone/>
            </a:pPr>
            <a:r>
              <a:rPr lang="en-US" dirty="0" smtClean="0"/>
              <a:t>according to the flesh, he would </a:t>
            </a:r>
          </a:p>
          <a:p>
            <a:pPr>
              <a:buNone/>
            </a:pPr>
            <a:r>
              <a:rPr lang="en-US" dirty="0" smtClean="0"/>
              <a:t>raise up the Christ to sit on his </a:t>
            </a:r>
          </a:p>
          <a:p>
            <a:pPr>
              <a:buNone/>
            </a:pPr>
            <a:r>
              <a:rPr lang="en-US" dirty="0" smtClean="0"/>
              <a:t>throne…</a:t>
            </a:r>
          </a:p>
          <a:p>
            <a:pPr>
              <a:buNone/>
            </a:pPr>
            <a:endParaRPr lang="en-US" dirty="0"/>
          </a:p>
        </p:txBody>
      </p:sp>
      <p:sp>
        <p:nvSpPr>
          <p:cNvPr id="8" name="Content Placeholder 7"/>
          <p:cNvSpPr>
            <a:spLocks noGrp="1"/>
          </p:cNvSpPr>
          <p:nvPr>
            <p:ph sz="quarter" idx="4"/>
          </p:nvPr>
        </p:nvSpPr>
        <p:spPr>
          <a:xfrm>
            <a:off x="4495800" y="2438400"/>
            <a:ext cx="4372992" cy="3581400"/>
          </a:xfrm>
        </p:spPr>
        <p:txBody>
          <a:bodyPr/>
          <a:lstStyle/>
          <a:p>
            <a:pPr>
              <a:buNone/>
            </a:pPr>
            <a:r>
              <a:rPr lang="en-US" sz="2800" i="1" dirty="0" smtClean="0"/>
              <a:t>	Jews knew where David’s </a:t>
            </a:r>
          </a:p>
          <a:p>
            <a:pPr>
              <a:buNone/>
            </a:pPr>
            <a:r>
              <a:rPr lang="en-US" sz="2800" i="1" dirty="0"/>
              <a:t>	</a:t>
            </a:r>
            <a:r>
              <a:rPr lang="en-US" sz="2800" i="1" dirty="0" smtClean="0"/>
              <a:t>tomb was. In fact, it was a </a:t>
            </a:r>
          </a:p>
          <a:p>
            <a:pPr>
              <a:buNone/>
            </a:pPr>
            <a:r>
              <a:rPr lang="en-US" sz="2800" i="1" dirty="0" smtClean="0"/>
              <a:t>	monument at this time!</a:t>
            </a:r>
          </a:p>
          <a:p>
            <a:pPr>
              <a:buNone/>
            </a:pPr>
            <a:endParaRPr lang="en-US" dirty="0" smtClean="0"/>
          </a:p>
          <a:p>
            <a:pPr>
              <a:buNone/>
            </a:pPr>
            <a:endParaRPr lang="en-US"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2:29-30</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pic>
        <p:nvPicPr>
          <p:cNvPr id="9" name="Picture 8"/>
          <p:cNvPicPr>
            <a:picLocks noChangeAspect="1"/>
          </p:cNvPicPr>
          <p:nvPr/>
        </p:nvPicPr>
        <p:blipFill>
          <a:blip r:embed="rId2"/>
          <a:stretch>
            <a:fillRect/>
          </a:stretch>
        </p:blipFill>
        <p:spPr>
          <a:xfrm>
            <a:off x="4989656" y="4162099"/>
            <a:ext cx="3455782" cy="2371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609600" y="2438400"/>
            <a:ext cx="3886200" cy="4131076"/>
          </a:xfrm>
        </p:spPr>
        <p:txBody>
          <a:bodyPr>
            <a:normAutofit fontScale="77500" lnSpcReduction="20000"/>
          </a:bodyPr>
          <a:lstStyle/>
          <a:p>
            <a:pPr>
              <a:buNone/>
            </a:pPr>
            <a:r>
              <a:rPr lang="en-US" dirty="0" smtClean="0"/>
              <a:t>Men and brethren, let me speak </a:t>
            </a:r>
          </a:p>
          <a:p>
            <a:pPr>
              <a:buNone/>
            </a:pPr>
            <a:r>
              <a:rPr lang="en-US" dirty="0" smtClean="0"/>
              <a:t>freely to you of the patriarch </a:t>
            </a:r>
          </a:p>
          <a:p>
            <a:pPr>
              <a:buNone/>
            </a:pPr>
            <a:r>
              <a:rPr lang="en-US" u="sng" dirty="0" smtClean="0"/>
              <a:t>David, that he is both dead and </a:t>
            </a:r>
          </a:p>
          <a:p>
            <a:pPr>
              <a:buNone/>
            </a:pPr>
            <a:r>
              <a:rPr lang="en-US" u="sng" dirty="0" smtClean="0"/>
              <a:t>buried</a:t>
            </a:r>
            <a:r>
              <a:rPr lang="en-US" dirty="0" smtClean="0"/>
              <a:t>, and his tomb is with us to </a:t>
            </a:r>
          </a:p>
          <a:p>
            <a:pPr>
              <a:buNone/>
            </a:pPr>
            <a:r>
              <a:rPr lang="en-US" dirty="0" smtClean="0"/>
              <a:t>this day. Therefore, being a </a:t>
            </a:r>
          </a:p>
          <a:p>
            <a:pPr>
              <a:buNone/>
            </a:pPr>
            <a:r>
              <a:rPr lang="en-US" dirty="0" smtClean="0"/>
              <a:t>prophet, and knowing that God </a:t>
            </a:r>
          </a:p>
          <a:p>
            <a:pPr>
              <a:buNone/>
            </a:pPr>
            <a:r>
              <a:rPr lang="en-US" dirty="0" smtClean="0"/>
              <a:t>had sworn with an oath to him </a:t>
            </a:r>
          </a:p>
          <a:p>
            <a:pPr>
              <a:buNone/>
            </a:pPr>
            <a:r>
              <a:rPr lang="en-US" dirty="0" smtClean="0"/>
              <a:t>that of the fruit of his body, </a:t>
            </a:r>
          </a:p>
          <a:p>
            <a:pPr>
              <a:buNone/>
            </a:pPr>
            <a:r>
              <a:rPr lang="en-US" dirty="0" smtClean="0"/>
              <a:t>according to the flesh, he would </a:t>
            </a:r>
          </a:p>
          <a:p>
            <a:pPr>
              <a:buNone/>
            </a:pPr>
            <a:r>
              <a:rPr lang="en-US" dirty="0" smtClean="0"/>
              <a:t>raise up the Christ to sit on his </a:t>
            </a:r>
          </a:p>
          <a:p>
            <a:pPr>
              <a:buNone/>
            </a:pPr>
            <a:r>
              <a:rPr lang="en-US" dirty="0" smtClean="0"/>
              <a:t>throne…</a:t>
            </a:r>
          </a:p>
          <a:p>
            <a:pPr>
              <a:buNone/>
            </a:pPr>
            <a:endParaRPr lang="en-US" dirty="0"/>
          </a:p>
        </p:txBody>
      </p:sp>
      <p:sp>
        <p:nvSpPr>
          <p:cNvPr id="8" name="Content Placeholder 7"/>
          <p:cNvSpPr>
            <a:spLocks noGrp="1"/>
          </p:cNvSpPr>
          <p:nvPr>
            <p:ph sz="quarter" idx="4"/>
          </p:nvPr>
        </p:nvSpPr>
        <p:spPr>
          <a:xfrm>
            <a:off x="4800600" y="2438399"/>
            <a:ext cx="3886200" cy="4202097"/>
          </a:xfrm>
        </p:spPr>
        <p:txBody>
          <a:bodyPr>
            <a:normAutofit lnSpcReduction="10000"/>
          </a:bodyPr>
          <a:lstStyle/>
          <a:p>
            <a:pPr>
              <a:buNone/>
            </a:pPr>
            <a:r>
              <a:rPr lang="en-US" sz="2200" i="1" dirty="0" smtClean="0"/>
              <a:t>King David was an ancestor of</a:t>
            </a:r>
          </a:p>
          <a:p>
            <a:pPr>
              <a:buNone/>
            </a:pPr>
            <a:r>
              <a:rPr lang="en-US" sz="2200" i="1" dirty="0" smtClean="0"/>
              <a:t>Christ (Messiah) and</a:t>
            </a:r>
            <a:r>
              <a:rPr lang="en-US" sz="2200" i="1" dirty="0" smtClean="0"/>
              <a:t> he </a:t>
            </a:r>
            <a:r>
              <a:rPr lang="en-US" sz="2200" i="1" dirty="0" smtClean="0"/>
              <a:t>was the </a:t>
            </a:r>
          </a:p>
          <a:p>
            <a:pPr>
              <a:buNone/>
            </a:pPr>
            <a:r>
              <a:rPr lang="en-US" sz="2200" i="1" dirty="0" smtClean="0"/>
              <a:t>“fruit of his body” (2 Samuel </a:t>
            </a:r>
          </a:p>
          <a:p>
            <a:pPr>
              <a:buNone/>
            </a:pPr>
            <a:r>
              <a:rPr lang="en-US" sz="2200" i="1" dirty="0" smtClean="0"/>
              <a:t>7:12 – “I will set up your seed </a:t>
            </a:r>
          </a:p>
          <a:p>
            <a:pPr>
              <a:buNone/>
            </a:pPr>
            <a:r>
              <a:rPr lang="en-US" sz="2200" i="1" dirty="0" smtClean="0"/>
              <a:t>after you, who will come from </a:t>
            </a:r>
          </a:p>
          <a:p>
            <a:pPr>
              <a:buNone/>
            </a:pPr>
            <a:r>
              <a:rPr lang="en-US" sz="2200" i="1" dirty="0" smtClean="0"/>
              <a:t>your body, and I will establish his </a:t>
            </a:r>
          </a:p>
          <a:p>
            <a:pPr>
              <a:buNone/>
            </a:pPr>
            <a:r>
              <a:rPr lang="en-US" sz="2200" i="1" dirty="0" smtClean="0"/>
              <a:t>kingdom…forever”). Peter calls </a:t>
            </a:r>
          </a:p>
          <a:p>
            <a:pPr>
              <a:buNone/>
            </a:pPr>
            <a:r>
              <a:rPr lang="en-US" sz="2200" i="1" dirty="0" smtClean="0"/>
              <a:t>David a prophet because he wrote </a:t>
            </a:r>
          </a:p>
          <a:p>
            <a:pPr>
              <a:buNone/>
            </a:pPr>
            <a:r>
              <a:rPr lang="en-US" sz="2200" i="1" dirty="0" err="1" smtClean="0"/>
              <a:t>predictively</a:t>
            </a:r>
            <a:r>
              <a:rPr lang="en-US" sz="2200" i="1" dirty="0" smtClean="0"/>
              <a:t> about Christ rising </a:t>
            </a:r>
          </a:p>
          <a:p>
            <a:pPr>
              <a:buNone/>
            </a:pPr>
            <a:r>
              <a:rPr lang="en-US" sz="2200" i="1" dirty="0" smtClean="0"/>
              <a:t>from the dead.</a:t>
            </a:r>
          </a:p>
          <a:p>
            <a:pPr>
              <a:buNone/>
            </a:pPr>
            <a:endParaRPr lang="en-US" dirty="0" smtClean="0"/>
          </a:p>
          <a:p>
            <a:pPr>
              <a:buNone/>
            </a:pPr>
            <a:endParaRPr lang="en-US"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2:29-30</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7" name="Title 6"/>
          <p:cNvSpPr>
            <a:spLocks noGrp="1"/>
          </p:cNvSpPr>
          <p:nvPr>
            <p:ph type="title"/>
          </p:nvPr>
        </p:nvSpPr>
        <p:spPr/>
        <p:txBody>
          <a:bodyPr/>
          <a:lstStyle/>
          <a:p>
            <a:r>
              <a:rPr lang="en-US" dirty="0" smtClean="0"/>
              <a:t>Acts 2:31-32.</a:t>
            </a:r>
            <a:endParaRPr lang="en-US" dirty="0"/>
          </a:p>
        </p:txBody>
      </p:sp>
      <p:sp>
        <p:nvSpPr>
          <p:cNvPr id="8" name="Content Placeholder 7"/>
          <p:cNvSpPr>
            <a:spLocks noGrp="1"/>
          </p:cNvSpPr>
          <p:nvPr>
            <p:ph idx="1"/>
          </p:nvPr>
        </p:nvSpPr>
        <p:spPr/>
        <p:txBody>
          <a:bodyPr/>
          <a:lstStyle/>
          <a:p>
            <a:pPr algn="ctr">
              <a:buNone/>
            </a:pPr>
            <a:r>
              <a:rPr lang="en-US" b="1" dirty="0" smtClean="0"/>
              <a:t>…He, foreseeing this, spoke concerning the </a:t>
            </a:r>
          </a:p>
          <a:p>
            <a:pPr algn="ctr">
              <a:buNone/>
            </a:pPr>
            <a:r>
              <a:rPr lang="en-US" b="1" dirty="0" smtClean="0"/>
              <a:t>resurrection of the Christ, that his soul was </a:t>
            </a:r>
          </a:p>
          <a:p>
            <a:pPr algn="ctr">
              <a:buNone/>
            </a:pPr>
            <a:r>
              <a:rPr lang="en-US" b="1" dirty="0" smtClean="0"/>
              <a:t>not left in Hades, nor did his flesh see </a:t>
            </a:r>
          </a:p>
          <a:p>
            <a:pPr algn="ctr">
              <a:buNone/>
            </a:pPr>
            <a:r>
              <a:rPr lang="en-US" b="1" dirty="0" smtClean="0"/>
              <a:t>corruption. This Jesus God has raised </a:t>
            </a:r>
          </a:p>
          <a:p>
            <a:pPr algn="ctr">
              <a:buNone/>
            </a:pPr>
            <a:r>
              <a:rPr lang="en-US" b="1" dirty="0" smtClean="0"/>
              <a:t>up, of which we are all witnesses. </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p:txBody>
          <a:bodyPr>
            <a:normAutofit fontScale="85000" lnSpcReduction="20000"/>
          </a:bodyPr>
          <a:lstStyle/>
          <a:p>
            <a:pPr>
              <a:buNone/>
            </a:pPr>
            <a:r>
              <a:rPr lang="en-US" sz="3200" dirty="0" smtClean="0"/>
              <a:t>…He foreseeing this, </a:t>
            </a:r>
          </a:p>
          <a:p>
            <a:pPr>
              <a:buNone/>
            </a:pPr>
            <a:r>
              <a:rPr lang="en-US" sz="3200" dirty="0" smtClean="0"/>
              <a:t>spoke concerning the </a:t>
            </a:r>
          </a:p>
          <a:p>
            <a:pPr>
              <a:buNone/>
            </a:pPr>
            <a:r>
              <a:rPr lang="en-US" sz="3200" dirty="0" smtClean="0"/>
              <a:t>resurrection of the Christ, </a:t>
            </a:r>
          </a:p>
          <a:p>
            <a:pPr>
              <a:buNone/>
            </a:pPr>
            <a:r>
              <a:rPr lang="en-US" sz="3200" dirty="0" smtClean="0"/>
              <a:t>that </a:t>
            </a:r>
            <a:r>
              <a:rPr lang="en-US" sz="3200" u="sng" dirty="0" smtClean="0"/>
              <a:t>his soul was not left in </a:t>
            </a:r>
          </a:p>
          <a:p>
            <a:pPr>
              <a:buNone/>
            </a:pPr>
            <a:r>
              <a:rPr lang="en-US" sz="3200" u="sng" dirty="0" smtClean="0"/>
              <a:t>Hades, nor did his flesh </a:t>
            </a:r>
          </a:p>
          <a:p>
            <a:pPr>
              <a:buNone/>
            </a:pPr>
            <a:r>
              <a:rPr lang="en-US" sz="3200" u="sng" dirty="0" smtClean="0"/>
              <a:t>corruption</a:t>
            </a:r>
            <a:r>
              <a:rPr lang="en-US" sz="3200" dirty="0" smtClean="0"/>
              <a:t>. This Jesus God </a:t>
            </a:r>
          </a:p>
          <a:p>
            <a:pPr>
              <a:buNone/>
            </a:pPr>
            <a:r>
              <a:rPr lang="en-US" sz="3200" dirty="0" smtClean="0"/>
              <a:t>raised up, of which we are </a:t>
            </a:r>
          </a:p>
          <a:p>
            <a:pPr>
              <a:buNone/>
            </a:pPr>
            <a:r>
              <a:rPr lang="en-US" sz="3200" dirty="0" smtClean="0"/>
              <a:t>all witnesses.</a:t>
            </a:r>
            <a:endParaRPr lang="en-US" dirty="0"/>
          </a:p>
        </p:txBody>
      </p:sp>
      <p:sp>
        <p:nvSpPr>
          <p:cNvPr id="8" name="Content Placeholder 7"/>
          <p:cNvSpPr>
            <a:spLocks noGrp="1"/>
          </p:cNvSpPr>
          <p:nvPr>
            <p:ph sz="quarter" idx="4"/>
          </p:nvPr>
        </p:nvSpPr>
        <p:spPr/>
        <p:txBody>
          <a:bodyPr/>
          <a:lstStyle/>
          <a:p>
            <a:pPr>
              <a:buNone/>
            </a:pPr>
            <a:r>
              <a:rPr lang="en-US" i="1" dirty="0" smtClean="0"/>
              <a:t>Peter quotes Ps. 16:10, </a:t>
            </a:r>
          </a:p>
          <a:p>
            <a:pPr>
              <a:buNone/>
            </a:pPr>
            <a:r>
              <a:rPr lang="en-US" i="1" dirty="0" smtClean="0"/>
              <a:t>“For you will not leave my </a:t>
            </a:r>
          </a:p>
          <a:p>
            <a:pPr>
              <a:buNone/>
            </a:pPr>
            <a:r>
              <a:rPr lang="en-US" i="1" dirty="0" smtClean="0"/>
              <a:t>soul in </a:t>
            </a:r>
            <a:r>
              <a:rPr lang="en-US" i="1" dirty="0" err="1" smtClean="0"/>
              <a:t>Sheol</a:t>
            </a:r>
            <a:r>
              <a:rPr lang="en-US" i="1" dirty="0" smtClean="0"/>
              <a:t>, nor will you </a:t>
            </a:r>
          </a:p>
          <a:p>
            <a:pPr>
              <a:buNone/>
            </a:pPr>
            <a:r>
              <a:rPr lang="en-US" i="1" dirty="0" smtClean="0"/>
              <a:t>allow your Holy One to </a:t>
            </a:r>
          </a:p>
          <a:p>
            <a:pPr>
              <a:buNone/>
            </a:pPr>
            <a:r>
              <a:rPr lang="en-US" i="1" dirty="0" smtClean="0"/>
              <a:t>see corruption,” not about</a:t>
            </a:r>
          </a:p>
          <a:p>
            <a:pPr>
              <a:buNone/>
            </a:pPr>
            <a:r>
              <a:rPr lang="en-US" i="1" dirty="0" smtClean="0"/>
              <a:t>David but the Messiah.</a:t>
            </a:r>
            <a:endParaRPr lang="en-US"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2:31-32</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pic>
        <p:nvPicPr>
          <p:cNvPr id="10" name="Picture 9"/>
          <p:cNvPicPr>
            <a:picLocks noChangeAspect="1"/>
          </p:cNvPicPr>
          <p:nvPr/>
        </p:nvPicPr>
        <p:blipFill>
          <a:blip r:embed="rId2"/>
          <a:srcRect l="6295" r="55379" b="75819"/>
          <a:stretch>
            <a:fillRect/>
          </a:stretch>
        </p:blipFill>
        <p:spPr>
          <a:xfrm>
            <a:off x="2917150" y="5741879"/>
            <a:ext cx="1578650" cy="648481"/>
          </a:xfrm>
          <a:prstGeom prst="rect">
            <a:avLst/>
          </a:prstGeom>
        </p:spPr>
      </p:pic>
      <p:pic>
        <p:nvPicPr>
          <p:cNvPr id="11" name="Picture 10"/>
          <p:cNvPicPr>
            <a:picLocks noChangeAspect="1"/>
          </p:cNvPicPr>
          <p:nvPr/>
        </p:nvPicPr>
        <p:blipFill>
          <a:blip r:embed="rId3"/>
          <a:srcRect t="15302" b="3736"/>
          <a:stretch>
            <a:fillRect/>
          </a:stretch>
        </p:blipFill>
        <p:spPr>
          <a:xfrm>
            <a:off x="4800600" y="5741879"/>
            <a:ext cx="1377099" cy="64848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7" name="Title 6"/>
          <p:cNvSpPr>
            <a:spLocks noGrp="1"/>
          </p:cNvSpPr>
          <p:nvPr>
            <p:ph type="title"/>
          </p:nvPr>
        </p:nvSpPr>
        <p:spPr/>
        <p:txBody>
          <a:bodyPr/>
          <a:lstStyle/>
          <a:p>
            <a:r>
              <a:rPr lang="en-US" dirty="0" smtClean="0"/>
              <a:t>Acts 2:33-35</a:t>
            </a:r>
            <a:endParaRPr lang="en-US" dirty="0"/>
          </a:p>
        </p:txBody>
      </p:sp>
      <p:sp>
        <p:nvSpPr>
          <p:cNvPr id="8" name="Content Placeholder 7"/>
          <p:cNvSpPr>
            <a:spLocks noGrp="1"/>
          </p:cNvSpPr>
          <p:nvPr>
            <p:ph idx="1"/>
          </p:nvPr>
        </p:nvSpPr>
        <p:spPr/>
        <p:txBody>
          <a:bodyPr>
            <a:normAutofit/>
          </a:bodyPr>
          <a:lstStyle/>
          <a:p>
            <a:pPr algn="ctr">
              <a:buNone/>
            </a:pPr>
            <a:r>
              <a:rPr lang="en-US" b="1" dirty="0" smtClean="0"/>
              <a:t>Therefore being exalted to the right hand of </a:t>
            </a:r>
          </a:p>
          <a:p>
            <a:pPr algn="ctr">
              <a:buNone/>
            </a:pPr>
            <a:r>
              <a:rPr lang="en-US" b="1" dirty="0" smtClean="0"/>
              <a:t>God, and having received from the Father the </a:t>
            </a:r>
          </a:p>
          <a:p>
            <a:pPr algn="ctr">
              <a:buNone/>
            </a:pPr>
            <a:r>
              <a:rPr lang="en-US" b="1" dirty="0" smtClean="0"/>
              <a:t>promise of the Holy Spirit, he poured out this </a:t>
            </a:r>
          </a:p>
          <a:p>
            <a:pPr algn="ctr">
              <a:buNone/>
            </a:pPr>
            <a:r>
              <a:rPr lang="en-US" b="1" dirty="0" smtClean="0"/>
              <a:t>which you now see and hear. For David did not </a:t>
            </a:r>
          </a:p>
          <a:p>
            <a:pPr algn="ctr">
              <a:buNone/>
            </a:pPr>
            <a:r>
              <a:rPr lang="en-US" b="1" dirty="0" smtClean="0"/>
              <a:t>ascend into the heavens, but he says himself:</a:t>
            </a:r>
          </a:p>
          <a:p>
            <a:pPr algn="ctr">
              <a:buNone/>
            </a:pPr>
            <a:r>
              <a:rPr lang="en-US" b="1" i="1" dirty="0" smtClean="0"/>
              <a:t>‘​The LORD said to my Lord,</a:t>
            </a:r>
            <a:r>
              <a:rPr lang="en-US" b="1" dirty="0"/>
              <a:t> </a:t>
            </a:r>
            <a:r>
              <a:rPr lang="en-US" b="1" i="1" dirty="0" smtClean="0"/>
              <a:t>“Sit at my right </a:t>
            </a:r>
          </a:p>
          <a:p>
            <a:pPr algn="ctr">
              <a:buNone/>
            </a:pPr>
            <a:r>
              <a:rPr lang="en-US" b="1" i="1" dirty="0" smtClean="0"/>
              <a:t>hand,</a:t>
            </a:r>
            <a:r>
              <a:rPr lang="en-US" b="1" dirty="0" smtClean="0"/>
              <a:t> </a:t>
            </a:r>
            <a:r>
              <a:rPr lang="en-US" b="1" i="1" dirty="0" smtClean="0"/>
              <a:t>till I make your enemies your footstool.” ’</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216763" y="2392680"/>
            <a:ext cx="4279037" cy="4266494"/>
          </a:xfrm>
        </p:spPr>
        <p:txBody>
          <a:bodyPr>
            <a:normAutofit/>
          </a:bodyPr>
          <a:lstStyle/>
          <a:p>
            <a:pPr>
              <a:buNone/>
            </a:pPr>
            <a:r>
              <a:rPr lang="en-US" dirty="0" smtClean="0"/>
              <a:t>	</a:t>
            </a:r>
            <a:r>
              <a:rPr lang="en-US" sz="2600" dirty="0" smtClean="0"/>
              <a:t>Therefore </a:t>
            </a:r>
            <a:r>
              <a:rPr lang="en-US" sz="2600" u="sng" dirty="0" smtClean="0"/>
              <a:t>being exalted to the right hand of God</a:t>
            </a:r>
            <a:r>
              <a:rPr lang="en-US" sz="2600" dirty="0" smtClean="0"/>
              <a:t>, and </a:t>
            </a:r>
            <a:r>
              <a:rPr lang="en-US" sz="2600" u="sng" dirty="0" smtClean="0"/>
              <a:t>having received from the Father the promise of the Holy Spirit</a:t>
            </a:r>
            <a:r>
              <a:rPr lang="en-US" sz="2600" dirty="0" smtClean="0"/>
              <a:t>,</a:t>
            </a:r>
            <a:r>
              <a:rPr lang="en-US" sz="2600" dirty="0" smtClean="0"/>
              <a:t> 		  he </a:t>
            </a:r>
            <a:r>
              <a:rPr lang="en-US" sz="2600" dirty="0" smtClean="0"/>
              <a:t>poured</a:t>
            </a:r>
            <a:r>
              <a:rPr lang="en-US" sz="2600" dirty="0" smtClean="0"/>
              <a:t> 			 out </a:t>
            </a:r>
            <a:r>
              <a:rPr lang="en-US" sz="2600" dirty="0" smtClean="0"/>
              <a:t>this</a:t>
            </a:r>
            <a:r>
              <a:rPr lang="en-US" sz="2600" dirty="0" smtClean="0"/>
              <a:t> 		       which </a:t>
            </a:r>
            <a:r>
              <a:rPr lang="en-US" sz="2600" dirty="0" smtClean="0"/>
              <a:t>you</a:t>
            </a:r>
            <a:r>
              <a:rPr lang="en-US" sz="2600" dirty="0" smtClean="0"/>
              <a:t> 		          now </a:t>
            </a:r>
            <a:r>
              <a:rPr lang="en-US" sz="2600" dirty="0" smtClean="0"/>
              <a:t>see</a:t>
            </a:r>
            <a:r>
              <a:rPr lang="en-US" sz="2600" dirty="0" smtClean="0"/>
              <a:t> 		          and </a:t>
            </a:r>
            <a:r>
              <a:rPr lang="en-US" sz="2600" dirty="0" smtClean="0"/>
              <a:t>hear.</a:t>
            </a:r>
            <a:endParaRPr lang="en-US" sz="2600" dirty="0"/>
          </a:p>
        </p:txBody>
      </p:sp>
      <p:sp>
        <p:nvSpPr>
          <p:cNvPr id="8" name="Content Placeholder 7"/>
          <p:cNvSpPr>
            <a:spLocks noGrp="1"/>
          </p:cNvSpPr>
          <p:nvPr>
            <p:ph sz="quarter" idx="4"/>
          </p:nvPr>
        </p:nvSpPr>
        <p:spPr/>
        <p:txBody>
          <a:bodyPr>
            <a:normAutofit/>
          </a:bodyPr>
          <a:lstStyle/>
          <a:p>
            <a:pPr>
              <a:buNone/>
            </a:pPr>
            <a:r>
              <a:rPr lang="en-US" sz="2600" i="1" dirty="0" smtClean="0"/>
              <a:t>Although many Jews had</a:t>
            </a:r>
          </a:p>
          <a:p>
            <a:pPr>
              <a:buNone/>
            </a:pPr>
            <a:r>
              <a:rPr lang="en-US" sz="2600" i="1" dirty="0" smtClean="0"/>
              <a:t>seen or heard of some of </a:t>
            </a:r>
          </a:p>
          <a:p>
            <a:pPr>
              <a:buNone/>
            </a:pPr>
            <a:r>
              <a:rPr lang="en-US" sz="2600" i="1" dirty="0" smtClean="0"/>
              <a:t>Jesus’ miracles, none of </a:t>
            </a:r>
          </a:p>
          <a:p>
            <a:pPr>
              <a:buNone/>
            </a:pPr>
            <a:r>
              <a:rPr lang="en-US" sz="2600" i="1" dirty="0" smtClean="0"/>
              <a:t>them, not even the disciples, </a:t>
            </a:r>
          </a:p>
          <a:p>
            <a:pPr>
              <a:buNone/>
            </a:pPr>
            <a:r>
              <a:rPr lang="en-US" sz="2600" i="1" dirty="0" smtClean="0"/>
              <a:t>had seen these events. Peter </a:t>
            </a:r>
          </a:p>
          <a:p>
            <a:pPr>
              <a:buNone/>
            </a:pPr>
            <a:r>
              <a:rPr lang="en-US" sz="2600" i="1" dirty="0" smtClean="0"/>
              <a:t>proves them from predictive </a:t>
            </a:r>
          </a:p>
          <a:p>
            <a:pPr>
              <a:buNone/>
            </a:pPr>
            <a:r>
              <a:rPr lang="en-US" sz="2600" i="1" dirty="0" smtClean="0"/>
              <a:t>Old Testament scriptures.</a:t>
            </a:r>
            <a:endParaRPr lang="en-US" sz="2600"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2:33</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pic>
        <p:nvPicPr>
          <p:cNvPr id="9" name="Picture 8"/>
          <p:cNvPicPr>
            <a:picLocks noChangeAspect="1"/>
          </p:cNvPicPr>
          <p:nvPr/>
        </p:nvPicPr>
        <p:blipFill>
          <a:blip r:embed="rId2"/>
          <a:stretch>
            <a:fillRect/>
          </a:stretch>
        </p:blipFill>
        <p:spPr>
          <a:xfrm>
            <a:off x="2219605" y="4335029"/>
            <a:ext cx="2493930" cy="188494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221843" y="2388389"/>
            <a:ext cx="4310957" cy="4125380"/>
          </a:xfrm>
        </p:spPr>
        <p:txBody>
          <a:bodyPr/>
          <a:lstStyle/>
          <a:p>
            <a:pPr>
              <a:buNone/>
            </a:pPr>
            <a:r>
              <a:rPr lang="en-US" b="1" dirty="0" smtClean="0"/>
              <a:t>	</a:t>
            </a:r>
            <a:r>
              <a:rPr lang="en-US" sz="2600" dirty="0" smtClean="0"/>
              <a:t>Therefore being exalted to </a:t>
            </a:r>
            <a:r>
              <a:rPr lang="en-US" sz="2600" u="sng" dirty="0" smtClean="0"/>
              <a:t>the right hand of God</a:t>
            </a:r>
            <a:r>
              <a:rPr lang="en-US" sz="2600" dirty="0" smtClean="0"/>
              <a:t>, and having received from the Father the promise of the Holy Spirit,</a:t>
            </a:r>
            <a:r>
              <a:rPr lang="en-US" sz="2600" dirty="0" smtClean="0"/>
              <a:t> 		   he poured 			   out this 		        which you 		          now </a:t>
            </a:r>
            <a:r>
              <a:rPr lang="en-US" sz="2600" dirty="0" smtClean="0"/>
              <a:t>see</a:t>
            </a:r>
            <a:r>
              <a:rPr lang="en-US" sz="2600" dirty="0" smtClean="0"/>
              <a:t> 	          	          and </a:t>
            </a:r>
            <a:r>
              <a:rPr lang="en-US" sz="2600" dirty="0" smtClean="0"/>
              <a:t>hear.</a:t>
            </a:r>
            <a:endParaRPr lang="en-US" sz="2600" dirty="0"/>
          </a:p>
        </p:txBody>
      </p:sp>
      <p:sp>
        <p:nvSpPr>
          <p:cNvPr id="8" name="Content Placeholder 7"/>
          <p:cNvSpPr>
            <a:spLocks noGrp="1"/>
          </p:cNvSpPr>
          <p:nvPr>
            <p:ph sz="quarter" idx="4"/>
          </p:nvPr>
        </p:nvSpPr>
        <p:spPr>
          <a:xfrm>
            <a:off x="4800599" y="2438400"/>
            <a:ext cx="4030341" cy="3581400"/>
          </a:xfrm>
        </p:spPr>
        <p:txBody>
          <a:bodyPr>
            <a:normAutofit fontScale="92500" lnSpcReduction="20000"/>
          </a:bodyPr>
          <a:lstStyle/>
          <a:p>
            <a:pPr>
              <a:buNone/>
            </a:pPr>
            <a:r>
              <a:rPr lang="en-US" i="1" dirty="0" smtClean="0"/>
              <a:t>The “right hand of God” is </a:t>
            </a:r>
          </a:p>
          <a:p>
            <a:pPr>
              <a:buNone/>
            </a:pPr>
            <a:r>
              <a:rPr lang="en-US" i="1" dirty="0" smtClean="0"/>
              <a:t>the center of all power and </a:t>
            </a:r>
          </a:p>
          <a:p>
            <a:pPr>
              <a:buNone/>
            </a:pPr>
            <a:r>
              <a:rPr lang="en-US" i="1" dirty="0" smtClean="0"/>
              <a:t>authority in the universe.  </a:t>
            </a:r>
          </a:p>
          <a:p>
            <a:pPr>
              <a:buNone/>
            </a:pPr>
            <a:r>
              <a:rPr lang="en-US" i="1" dirty="0" smtClean="0"/>
              <a:t>From that position the Father </a:t>
            </a:r>
          </a:p>
          <a:p>
            <a:pPr>
              <a:buNone/>
            </a:pPr>
            <a:r>
              <a:rPr lang="en-US" i="1" dirty="0" smtClean="0"/>
              <a:t>gave him the promise of the </a:t>
            </a:r>
          </a:p>
          <a:p>
            <a:pPr>
              <a:buNone/>
            </a:pPr>
            <a:r>
              <a:rPr lang="en-US" i="1" dirty="0" smtClean="0"/>
              <a:t>Holy Spirit, meaning it was </a:t>
            </a:r>
          </a:p>
          <a:p>
            <a:pPr>
              <a:buNone/>
            </a:pPr>
            <a:r>
              <a:rPr lang="en-US" i="1" dirty="0" smtClean="0"/>
              <a:t>now his right to begin in-</a:t>
            </a:r>
          </a:p>
          <a:p>
            <a:pPr>
              <a:buNone/>
            </a:pPr>
            <a:r>
              <a:rPr lang="en-US" i="1" dirty="0" smtClean="0"/>
              <a:t>stalling the Kingdom of God.</a:t>
            </a:r>
            <a:endParaRPr lang="en-US"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2:33</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p>
        </p:txBody>
      </p:sp>
      <p:pic>
        <p:nvPicPr>
          <p:cNvPr id="9" name="Picture 8"/>
          <p:cNvPicPr>
            <a:picLocks noChangeAspect="1"/>
          </p:cNvPicPr>
          <p:nvPr/>
        </p:nvPicPr>
        <p:blipFill>
          <a:blip r:embed="rId2"/>
          <a:stretch>
            <a:fillRect/>
          </a:stretch>
        </p:blipFill>
        <p:spPr>
          <a:xfrm>
            <a:off x="2175936" y="4224700"/>
            <a:ext cx="2319864" cy="22890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rot="20836040">
            <a:off x="577049" y="2523425"/>
            <a:ext cx="7821227" cy="1569660"/>
          </a:xfrm>
          <a:prstGeom prst="rect">
            <a:avLst/>
          </a:prstGeom>
          <a:noFill/>
        </p:spPr>
        <p:txBody>
          <a:bodyPr wrap="square" lIns="91440" tIns="45720" rIns="91440" bIns="45720">
            <a:prstTxWarp prst="textCascadeUp">
              <a:avLst/>
            </a:prstTxWarp>
            <a:spAutoFit/>
          </a:bodyPr>
          <a:lstStyle/>
          <a:p>
            <a:pPr algn="ct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rPr>
              <a:t>Review</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a:off x="500236" y="1270110"/>
            <a:ext cx="8102226" cy="4724334"/>
          </a:xfrm>
        </p:spPr>
        <p:txBody>
          <a:bodyPr>
            <a:normAutofit/>
          </a:bodyPr>
          <a:lstStyle/>
          <a:p>
            <a:r>
              <a:rPr lang="en-US" b="1" dirty="0" smtClean="0"/>
              <a:t>Jesus talked about the Kingdom of God with the disciples after his resurrection.</a:t>
            </a:r>
          </a:p>
          <a:p>
            <a:r>
              <a:rPr lang="en-US" b="1" dirty="0" smtClean="0"/>
              <a:t>The Holy Spirit was linked to the Kingdom.</a:t>
            </a:r>
          </a:p>
          <a:p>
            <a:r>
              <a:rPr lang="en-US" b="1" dirty="0" smtClean="0"/>
              <a:t>The Holy Spirit came on Pentecost morning which caused the disciples to instantly speak many known languages.</a:t>
            </a:r>
          </a:p>
          <a:p>
            <a:r>
              <a:rPr lang="en-US" b="1" dirty="0" smtClean="0"/>
              <a:t>The Spirit baptized</a:t>
            </a:r>
            <a:r>
              <a:rPr lang="en-US" b="1" dirty="0" smtClean="0"/>
              <a:t> </a:t>
            </a:r>
            <a:r>
              <a:rPr lang="en-US" b="1" i="1" u="sng" dirty="0" smtClean="0"/>
              <a:t>and</a:t>
            </a:r>
            <a:r>
              <a:rPr lang="en-US" b="1" dirty="0" smtClean="0"/>
              <a:t> filled </a:t>
            </a:r>
            <a:r>
              <a:rPr lang="en-US" b="1" dirty="0" smtClean="0"/>
              <a:t>(controlled) all the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233613" y="2395518"/>
            <a:ext cx="4204425" cy="3951288"/>
          </a:xfrm>
        </p:spPr>
        <p:txBody>
          <a:bodyPr/>
          <a:lstStyle/>
          <a:p>
            <a:pPr>
              <a:buNone/>
            </a:pPr>
            <a:r>
              <a:rPr lang="en-US" b="1" dirty="0" smtClean="0"/>
              <a:t>	</a:t>
            </a:r>
            <a:r>
              <a:rPr lang="en-US" sz="2600" dirty="0" smtClean="0"/>
              <a:t>Therefore being exalted to the right hand of God, and having received from the Father the promise of the Holy Spirit, </a:t>
            </a:r>
            <a:r>
              <a:rPr lang="en-US" sz="2600" u="sng" dirty="0" smtClean="0"/>
              <a:t>he poured out this which you now see and hear</a:t>
            </a:r>
            <a:r>
              <a:rPr lang="en-US" sz="2600" dirty="0" smtClean="0"/>
              <a:t>.</a:t>
            </a:r>
            <a:endParaRPr lang="en-US" sz="2600" dirty="0"/>
          </a:p>
        </p:txBody>
      </p:sp>
      <p:sp>
        <p:nvSpPr>
          <p:cNvPr id="8" name="Content Placeholder 7"/>
          <p:cNvSpPr>
            <a:spLocks noGrp="1"/>
          </p:cNvSpPr>
          <p:nvPr>
            <p:ph sz="quarter" idx="4"/>
          </p:nvPr>
        </p:nvSpPr>
        <p:spPr/>
        <p:txBody>
          <a:bodyPr>
            <a:normAutofit fontScale="92500" lnSpcReduction="20000"/>
          </a:bodyPr>
          <a:lstStyle/>
          <a:p>
            <a:pPr>
              <a:buNone/>
            </a:pPr>
            <a:r>
              <a:rPr lang="en-US" sz="2919" i="1" u="sng" dirty="0" smtClean="0"/>
              <a:t>The Proceeding Doctrine</a:t>
            </a:r>
            <a:r>
              <a:rPr lang="en-US" sz="2919" i="1" dirty="0" smtClean="0"/>
              <a:t>:  </a:t>
            </a:r>
          </a:p>
          <a:p>
            <a:pPr>
              <a:buNone/>
            </a:pPr>
            <a:r>
              <a:rPr lang="en-US" sz="2919" i="1" dirty="0" smtClean="0"/>
              <a:t>John 7:39 – “But this </a:t>
            </a:r>
          </a:p>
          <a:p>
            <a:pPr>
              <a:buNone/>
            </a:pPr>
            <a:r>
              <a:rPr lang="en-US" sz="2919" i="1" dirty="0" smtClean="0"/>
              <a:t>[Jesus] spoke concerning </a:t>
            </a:r>
          </a:p>
          <a:p>
            <a:pPr>
              <a:buNone/>
            </a:pPr>
            <a:r>
              <a:rPr lang="en-US" sz="2919" i="1" dirty="0" smtClean="0"/>
              <a:t>the Spirit, whom those </a:t>
            </a:r>
          </a:p>
          <a:p>
            <a:pPr>
              <a:buNone/>
            </a:pPr>
            <a:r>
              <a:rPr lang="en-US" sz="2919" i="1" dirty="0" smtClean="0"/>
              <a:t>believing in him would </a:t>
            </a:r>
          </a:p>
          <a:p>
            <a:pPr>
              <a:buNone/>
            </a:pPr>
            <a:r>
              <a:rPr lang="en-US" sz="2919" i="1" dirty="0" smtClean="0"/>
              <a:t>receive; for the Holy Spirit </a:t>
            </a:r>
          </a:p>
          <a:p>
            <a:pPr>
              <a:buNone/>
            </a:pPr>
            <a:r>
              <a:rPr lang="en-US" sz="2919" i="1" dirty="0" smtClean="0"/>
              <a:t>was not yet given because </a:t>
            </a:r>
          </a:p>
          <a:p>
            <a:pPr>
              <a:buNone/>
            </a:pPr>
            <a:r>
              <a:rPr lang="en-US" sz="2919" i="1" dirty="0" smtClean="0"/>
              <a:t>Jesus was not yet glorified.”</a:t>
            </a:r>
            <a:endParaRPr lang="en-US" sz="2919"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2:33</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241002" y="2392680"/>
            <a:ext cx="4231058" cy="3951288"/>
          </a:xfrm>
        </p:spPr>
        <p:txBody>
          <a:bodyPr/>
          <a:lstStyle/>
          <a:p>
            <a:pPr>
              <a:buNone/>
            </a:pPr>
            <a:r>
              <a:rPr lang="en-US" dirty="0" smtClean="0"/>
              <a:t>	</a:t>
            </a:r>
            <a:r>
              <a:rPr lang="en-US" sz="2600" dirty="0" smtClean="0"/>
              <a:t>Therefore being exalted to the right hand of God, and having received from the Father the promise of the Holy Spirit, </a:t>
            </a:r>
            <a:r>
              <a:rPr lang="en-US" sz="2600" u="sng" dirty="0" smtClean="0"/>
              <a:t>he poured out this which you now see and hear</a:t>
            </a:r>
            <a:r>
              <a:rPr lang="en-US" sz="2600" dirty="0" smtClean="0"/>
              <a:t>.</a:t>
            </a:r>
            <a:endParaRPr lang="en-US" sz="2600" dirty="0"/>
          </a:p>
        </p:txBody>
      </p:sp>
      <p:sp>
        <p:nvSpPr>
          <p:cNvPr id="8" name="Content Placeholder 7"/>
          <p:cNvSpPr>
            <a:spLocks noGrp="1"/>
          </p:cNvSpPr>
          <p:nvPr>
            <p:ph sz="quarter" idx="4"/>
          </p:nvPr>
        </p:nvSpPr>
        <p:spPr>
          <a:xfrm>
            <a:off x="4800599" y="2383648"/>
            <a:ext cx="4059315" cy="3776979"/>
          </a:xfrm>
        </p:spPr>
        <p:txBody>
          <a:bodyPr>
            <a:normAutofit lnSpcReduction="10000"/>
          </a:bodyPr>
          <a:lstStyle/>
          <a:p>
            <a:pPr>
              <a:buNone/>
            </a:pPr>
            <a:r>
              <a:rPr lang="en-US" sz="2700" i="1" u="sng" dirty="0" smtClean="0"/>
              <a:t>The Proceeding Doctrine</a:t>
            </a:r>
            <a:r>
              <a:rPr lang="en-US" sz="2700" i="1" dirty="0" smtClean="0"/>
              <a:t>:  </a:t>
            </a:r>
          </a:p>
          <a:p>
            <a:pPr>
              <a:buNone/>
            </a:pPr>
            <a:r>
              <a:rPr lang="en-US" sz="2700" i="1" dirty="0" smtClean="0"/>
              <a:t>John 15:26 – “But when the</a:t>
            </a:r>
            <a:r>
              <a:rPr lang="en-US" sz="2700" i="1" dirty="0" smtClean="0"/>
              <a:t> </a:t>
            </a:r>
          </a:p>
          <a:p>
            <a:pPr>
              <a:buNone/>
            </a:pPr>
            <a:r>
              <a:rPr lang="en-US" sz="2700" i="1" dirty="0" smtClean="0"/>
              <a:t>Comforter </a:t>
            </a:r>
            <a:r>
              <a:rPr lang="en-US" sz="2700" i="1" dirty="0" smtClean="0"/>
              <a:t>(Holy Spirit) </a:t>
            </a:r>
          </a:p>
          <a:p>
            <a:pPr>
              <a:buNone/>
            </a:pPr>
            <a:r>
              <a:rPr lang="en-US" sz="2700" i="1" dirty="0" smtClean="0"/>
              <a:t>comes, whom I shall send to </a:t>
            </a:r>
          </a:p>
          <a:p>
            <a:pPr>
              <a:buNone/>
            </a:pPr>
            <a:r>
              <a:rPr lang="en-US" sz="2700" i="1" dirty="0" smtClean="0"/>
              <a:t>you from the Father, the </a:t>
            </a:r>
          </a:p>
          <a:p>
            <a:pPr>
              <a:buNone/>
            </a:pPr>
            <a:r>
              <a:rPr lang="en-US" sz="2700" i="1" dirty="0" smtClean="0"/>
              <a:t>Spirit of truth who proceeds </a:t>
            </a:r>
          </a:p>
          <a:p>
            <a:pPr>
              <a:buNone/>
            </a:pPr>
            <a:r>
              <a:rPr lang="en-US" sz="2700" i="1" dirty="0" smtClean="0"/>
              <a:t>from the Father, he will </a:t>
            </a:r>
          </a:p>
          <a:p>
            <a:pPr>
              <a:buNone/>
            </a:pPr>
            <a:r>
              <a:rPr lang="en-US" sz="2700" i="1" dirty="0" smtClean="0"/>
              <a:t>testify of me.”</a:t>
            </a:r>
            <a:endParaRPr lang="en-US" sz="2700"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2:33</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p>
        </p:txBody>
      </p:sp>
      <p:pic>
        <p:nvPicPr>
          <p:cNvPr id="9" name="Picture 8"/>
          <p:cNvPicPr>
            <a:picLocks noChangeAspect="1"/>
          </p:cNvPicPr>
          <p:nvPr/>
        </p:nvPicPr>
        <p:blipFill>
          <a:blip r:embed="rId2"/>
          <a:stretch>
            <a:fillRect/>
          </a:stretch>
        </p:blipFill>
        <p:spPr>
          <a:xfrm>
            <a:off x="1792301" y="4987244"/>
            <a:ext cx="2440101" cy="1533021"/>
          </a:xfrm>
          <a:prstGeom prst="rect">
            <a:avLst/>
          </a:prstGeom>
          <a:ln>
            <a:solidFill>
              <a:srgbClr val="00000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284085" y="2392680"/>
            <a:ext cx="4394447" cy="3951288"/>
          </a:xfrm>
        </p:spPr>
        <p:txBody>
          <a:bodyPr>
            <a:normAutofit/>
          </a:bodyPr>
          <a:lstStyle/>
          <a:p>
            <a:pPr>
              <a:buNone/>
            </a:pPr>
            <a:r>
              <a:rPr lang="en-US" dirty="0" smtClean="0"/>
              <a:t>	For David did not ascend </a:t>
            </a:r>
          </a:p>
          <a:p>
            <a:pPr>
              <a:buNone/>
            </a:pPr>
            <a:r>
              <a:rPr lang="en-US" dirty="0"/>
              <a:t>	</a:t>
            </a:r>
            <a:r>
              <a:rPr lang="en-US" dirty="0" smtClean="0"/>
              <a:t>into the heavens, but he </a:t>
            </a:r>
          </a:p>
          <a:p>
            <a:pPr>
              <a:buNone/>
            </a:pPr>
            <a:r>
              <a:rPr lang="en-US" dirty="0"/>
              <a:t>	</a:t>
            </a:r>
            <a:r>
              <a:rPr lang="en-US" dirty="0" smtClean="0"/>
              <a:t>says himself: </a:t>
            </a:r>
            <a:r>
              <a:rPr lang="en-US" i="1" dirty="0" smtClean="0"/>
              <a:t>‘The LORD </a:t>
            </a:r>
          </a:p>
          <a:p>
            <a:pPr>
              <a:buNone/>
            </a:pPr>
            <a:r>
              <a:rPr lang="en-US" i="1" dirty="0" smtClean="0"/>
              <a:t>	said to my Lord,</a:t>
            </a:r>
            <a:r>
              <a:rPr lang="en-US" dirty="0" smtClean="0"/>
              <a:t> </a:t>
            </a:r>
            <a:r>
              <a:rPr lang="en-US" i="1" dirty="0" smtClean="0"/>
              <a:t>“Sit at my </a:t>
            </a:r>
          </a:p>
          <a:p>
            <a:pPr>
              <a:buNone/>
            </a:pPr>
            <a:r>
              <a:rPr lang="en-US" i="1" dirty="0" smtClean="0"/>
              <a:t>	right hand,</a:t>
            </a:r>
            <a:r>
              <a:rPr lang="en-US" dirty="0" smtClean="0"/>
              <a:t> </a:t>
            </a:r>
            <a:r>
              <a:rPr lang="en-US" i="1" dirty="0" smtClean="0"/>
              <a:t>till I make your </a:t>
            </a:r>
          </a:p>
          <a:p>
            <a:pPr>
              <a:buNone/>
            </a:pPr>
            <a:r>
              <a:rPr lang="en-US" i="1" dirty="0"/>
              <a:t>	</a:t>
            </a:r>
            <a:r>
              <a:rPr lang="en-US" i="1" dirty="0" smtClean="0"/>
              <a:t>enemies your footstool.”’</a:t>
            </a:r>
            <a:endParaRPr lang="en-US" dirty="0"/>
          </a:p>
        </p:txBody>
      </p:sp>
      <p:sp>
        <p:nvSpPr>
          <p:cNvPr id="8" name="Content Placeholder 7"/>
          <p:cNvSpPr>
            <a:spLocks noGrp="1"/>
          </p:cNvSpPr>
          <p:nvPr>
            <p:ph sz="quarter" idx="4"/>
          </p:nvPr>
        </p:nvSpPr>
        <p:spPr>
          <a:xfrm>
            <a:off x="4800600" y="2438400"/>
            <a:ext cx="4148091" cy="3905568"/>
          </a:xfrm>
        </p:spPr>
        <p:txBody>
          <a:bodyPr>
            <a:normAutofit/>
          </a:bodyPr>
          <a:lstStyle/>
          <a:p>
            <a:pPr>
              <a:buNone/>
            </a:pPr>
            <a:r>
              <a:rPr lang="en-US" i="1" dirty="0" smtClean="0"/>
              <a:t>Peter quotes Psalm 110:1,</a:t>
            </a:r>
          </a:p>
          <a:p>
            <a:pPr>
              <a:buNone/>
            </a:pPr>
            <a:r>
              <a:rPr lang="en-US" i="1" dirty="0" smtClean="0"/>
              <a:t>“The LORD said to my Lord,</a:t>
            </a:r>
          </a:p>
          <a:p>
            <a:pPr>
              <a:buNone/>
            </a:pPr>
            <a:r>
              <a:rPr lang="en-US" i="1" dirty="0" smtClean="0"/>
              <a:t>‘Sit at my right hand till I </a:t>
            </a:r>
          </a:p>
          <a:p>
            <a:pPr>
              <a:buNone/>
            </a:pPr>
            <a:r>
              <a:rPr lang="en-US" i="1" dirty="0" smtClean="0"/>
              <a:t>make your enemies your </a:t>
            </a:r>
          </a:p>
          <a:p>
            <a:pPr>
              <a:buNone/>
            </a:pPr>
            <a:r>
              <a:rPr lang="en-US" i="1" dirty="0" smtClean="0"/>
              <a:t>footstool,’” stating that this </a:t>
            </a:r>
          </a:p>
          <a:p>
            <a:pPr>
              <a:buNone/>
            </a:pPr>
            <a:r>
              <a:rPr lang="en-US" i="1" dirty="0" smtClean="0"/>
              <a:t>prophecy has been fulfilled.</a:t>
            </a:r>
            <a:endParaRPr lang="en-US"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2:34-35</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284085" y="2392680"/>
            <a:ext cx="4394447" cy="3951288"/>
          </a:xfrm>
        </p:spPr>
        <p:txBody>
          <a:bodyPr>
            <a:normAutofit/>
          </a:bodyPr>
          <a:lstStyle/>
          <a:p>
            <a:pPr>
              <a:buNone/>
            </a:pPr>
            <a:r>
              <a:rPr lang="en-US" dirty="0" smtClean="0"/>
              <a:t>	For David did not ascend </a:t>
            </a:r>
          </a:p>
          <a:p>
            <a:pPr>
              <a:buNone/>
            </a:pPr>
            <a:r>
              <a:rPr lang="en-US" dirty="0"/>
              <a:t>	</a:t>
            </a:r>
            <a:r>
              <a:rPr lang="en-US" dirty="0" smtClean="0"/>
              <a:t>into the heavens, but he </a:t>
            </a:r>
          </a:p>
          <a:p>
            <a:pPr>
              <a:buNone/>
            </a:pPr>
            <a:r>
              <a:rPr lang="en-US" dirty="0"/>
              <a:t>	</a:t>
            </a:r>
            <a:r>
              <a:rPr lang="en-US" dirty="0" smtClean="0"/>
              <a:t>says himself: </a:t>
            </a:r>
            <a:r>
              <a:rPr lang="en-US" i="1" dirty="0" smtClean="0"/>
              <a:t>‘The LORD </a:t>
            </a:r>
          </a:p>
          <a:p>
            <a:pPr>
              <a:buNone/>
            </a:pPr>
            <a:r>
              <a:rPr lang="en-US" i="1" dirty="0" smtClean="0"/>
              <a:t>	said to my Lord,</a:t>
            </a:r>
            <a:r>
              <a:rPr lang="en-US" dirty="0" smtClean="0"/>
              <a:t> </a:t>
            </a:r>
            <a:r>
              <a:rPr lang="en-US" i="1" dirty="0" smtClean="0"/>
              <a:t>“Sit at my </a:t>
            </a:r>
          </a:p>
          <a:p>
            <a:pPr>
              <a:buNone/>
            </a:pPr>
            <a:r>
              <a:rPr lang="en-US" i="1" dirty="0" smtClean="0"/>
              <a:t>	right hand,</a:t>
            </a:r>
            <a:r>
              <a:rPr lang="en-US" dirty="0" smtClean="0"/>
              <a:t> </a:t>
            </a:r>
            <a:r>
              <a:rPr lang="en-US" i="1" dirty="0" smtClean="0"/>
              <a:t>till I make your </a:t>
            </a:r>
          </a:p>
          <a:p>
            <a:pPr>
              <a:buNone/>
            </a:pPr>
            <a:r>
              <a:rPr lang="en-US" i="1" dirty="0"/>
              <a:t>	</a:t>
            </a:r>
            <a:r>
              <a:rPr lang="en-US" i="1" dirty="0" smtClean="0"/>
              <a:t>enemies your footstool.”’</a:t>
            </a:r>
            <a:endParaRPr lang="en-US" dirty="0"/>
          </a:p>
        </p:txBody>
      </p:sp>
      <p:sp>
        <p:nvSpPr>
          <p:cNvPr id="8" name="Content Placeholder 7"/>
          <p:cNvSpPr>
            <a:spLocks noGrp="1"/>
          </p:cNvSpPr>
          <p:nvPr>
            <p:ph sz="quarter" idx="4"/>
          </p:nvPr>
        </p:nvSpPr>
        <p:spPr>
          <a:xfrm>
            <a:off x="4800601" y="2438399"/>
            <a:ext cx="3886200" cy="4161423"/>
          </a:xfrm>
        </p:spPr>
        <p:txBody>
          <a:bodyPr>
            <a:normAutofit fontScale="92500" lnSpcReduction="10000"/>
          </a:bodyPr>
          <a:lstStyle/>
          <a:p>
            <a:pPr>
              <a:buNone/>
            </a:pPr>
            <a:r>
              <a:rPr lang="en-US" i="1" dirty="0" smtClean="0"/>
              <a:t>Jesus sitting at the right </a:t>
            </a:r>
          </a:p>
          <a:p>
            <a:pPr>
              <a:buNone/>
            </a:pPr>
            <a:r>
              <a:rPr lang="en-US" i="1" dirty="0" smtClean="0"/>
              <a:t>hand of God means:</a:t>
            </a:r>
          </a:p>
          <a:p>
            <a:pPr marL="514350" indent="-514350">
              <a:buNone/>
            </a:pPr>
            <a:r>
              <a:rPr lang="en-US" i="1" dirty="0" smtClean="0"/>
              <a:t>(1) His work was done.</a:t>
            </a:r>
          </a:p>
          <a:p>
            <a:pPr marL="514350" indent="-514350">
              <a:buNone/>
            </a:pPr>
            <a:r>
              <a:rPr lang="en-US" i="1" dirty="0" smtClean="0"/>
              <a:t>(2) He has full equality </a:t>
            </a:r>
          </a:p>
          <a:p>
            <a:pPr marL="514350" indent="-514350">
              <a:buNone/>
            </a:pPr>
            <a:r>
              <a:rPr lang="en-US" i="1" dirty="0" smtClean="0"/>
              <a:t>     with the Father!</a:t>
            </a:r>
          </a:p>
          <a:p>
            <a:pPr>
              <a:buNone/>
            </a:pPr>
            <a:r>
              <a:rPr lang="en-US" i="1" dirty="0" smtClean="0"/>
              <a:t>(3) Jesus directs the work    </a:t>
            </a:r>
          </a:p>
          <a:p>
            <a:pPr>
              <a:buNone/>
            </a:pPr>
            <a:r>
              <a:rPr lang="en-US" i="1" dirty="0" smtClean="0"/>
              <a:t>     of the Holy Spirit’s  </a:t>
            </a:r>
          </a:p>
          <a:p>
            <a:pPr>
              <a:buNone/>
            </a:pPr>
            <a:r>
              <a:rPr lang="en-US" i="1" dirty="0" smtClean="0"/>
              <a:t>     mission -- installing the </a:t>
            </a:r>
          </a:p>
          <a:p>
            <a:pPr>
              <a:buNone/>
            </a:pPr>
            <a:r>
              <a:rPr lang="en-US" i="1" dirty="0" smtClean="0"/>
              <a:t>     Kingdom -- on earth.  </a:t>
            </a:r>
            <a:endParaRPr lang="en-US"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2:34-35</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p>
        </p:txBody>
      </p:sp>
      <p:pic>
        <p:nvPicPr>
          <p:cNvPr id="9" name="Picture 8"/>
          <p:cNvPicPr>
            <a:picLocks noChangeAspect="1"/>
          </p:cNvPicPr>
          <p:nvPr/>
        </p:nvPicPr>
        <p:blipFill>
          <a:blip r:embed="rId2"/>
          <a:srcRect/>
          <a:stretch>
            <a:fillRect/>
          </a:stretch>
        </p:blipFill>
        <p:spPr>
          <a:xfrm>
            <a:off x="800199" y="5591161"/>
            <a:ext cx="3271055" cy="1127361"/>
          </a:xfrm>
          <a:prstGeom prst="rect">
            <a:avLst/>
          </a:prstGeom>
          <a:ln w="1905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301841" y="2392680"/>
            <a:ext cx="4385569" cy="3951288"/>
          </a:xfrm>
        </p:spPr>
        <p:txBody>
          <a:bodyPr>
            <a:normAutofit/>
          </a:bodyPr>
          <a:lstStyle/>
          <a:p>
            <a:pPr>
              <a:buNone/>
            </a:pPr>
            <a:r>
              <a:rPr lang="en-US" dirty="0" smtClean="0"/>
              <a:t>	For David did not ascend </a:t>
            </a:r>
          </a:p>
          <a:p>
            <a:pPr>
              <a:buNone/>
            </a:pPr>
            <a:r>
              <a:rPr lang="en-US" dirty="0"/>
              <a:t>	</a:t>
            </a:r>
            <a:r>
              <a:rPr lang="en-US" dirty="0" smtClean="0"/>
              <a:t>into the heavens, but he </a:t>
            </a:r>
          </a:p>
          <a:p>
            <a:pPr>
              <a:buNone/>
            </a:pPr>
            <a:r>
              <a:rPr lang="en-US" dirty="0"/>
              <a:t>	</a:t>
            </a:r>
            <a:r>
              <a:rPr lang="en-US" dirty="0" smtClean="0"/>
              <a:t>says himself: </a:t>
            </a:r>
            <a:r>
              <a:rPr lang="en-US" i="1" dirty="0" smtClean="0"/>
              <a:t>‘The LORD </a:t>
            </a:r>
          </a:p>
          <a:p>
            <a:pPr>
              <a:buNone/>
            </a:pPr>
            <a:r>
              <a:rPr lang="en-US" i="1" dirty="0" smtClean="0"/>
              <a:t>	said to my Lord,</a:t>
            </a:r>
            <a:r>
              <a:rPr lang="en-US" dirty="0" smtClean="0"/>
              <a:t> </a:t>
            </a:r>
            <a:r>
              <a:rPr lang="en-US" i="1" dirty="0" smtClean="0"/>
              <a:t>“Sit at my </a:t>
            </a:r>
          </a:p>
          <a:p>
            <a:pPr>
              <a:buNone/>
            </a:pPr>
            <a:r>
              <a:rPr lang="en-US" i="1" dirty="0" smtClean="0"/>
              <a:t>	right hand,</a:t>
            </a:r>
            <a:r>
              <a:rPr lang="en-US" dirty="0" smtClean="0"/>
              <a:t> </a:t>
            </a:r>
            <a:r>
              <a:rPr lang="en-US" i="1" dirty="0" smtClean="0"/>
              <a:t>till I make your </a:t>
            </a:r>
          </a:p>
          <a:p>
            <a:pPr>
              <a:buNone/>
            </a:pPr>
            <a:r>
              <a:rPr lang="en-US" i="1" dirty="0"/>
              <a:t>	</a:t>
            </a:r>
            <a:r>
              <a:rPr lang="en-US" i="1" dirty="0" smtClean="0"/>
              <a:t>enemies your footstool.”’</a:t>
            </a:r>
            <a:endParaRPr lang="en-US" dirty="0"/>
          </a:p>
        </p:txBody>
      </p:sp>
      <p:sp>
        <p:nvSpPr>
          <p:cNvPr id="8" name="Content Placeholder 7"/>
          <p:cNvSpPr>
            <a:spLocks noGrp="1"/>
          </p:cNvSpPr>
          <p:nvPr>
            <p:ph sz="quarter" idx="4"/>
          </p:nvPr>
        </p:nvSpPr>
        <p:spPr>
          <a:xfrm>
            <a:off x="4800600" y="2518299"/>
            <a:ext cx="3886200" cy="2977597"/>
          </a:xfrm>
        </p:spPr>
        <p:txBody>
          <a:bodyPr>
            <a:normAutofit fontScale="92500" lnSpcReduction="10000"/>
          </a:bodyPr>
          <a:lstStyle/>
          <a:p>
            <a:pPr>
              <a:buNone/>
            </a:pPr>
            <a:r>
              <a:rPr lang="en-US" sz="3135" i="1" dirty="0" smtClean="0"/>
              <a:t>How long is Jesus </a:t>
            </a:r>
          </a:p>
          <a:p>
            <a:pPr>
              <a:buNone/>
            </a:pPr>
            <a:r>
              <a:rPr lang="en-US" sz="3135" i="1" dirty="0" smtClean="0"/>
              <a:t>supposed to sit at God’s </a:t>
            </a:r>
          </a:p>
          <a:p>
            <a:pPr>
              <a:buNone/>
            </a:pPr>
            <a:r>
              <a:rPr lang="en-US" sz="3135" i="1" dirty="0" smtClean="0"/>
              <a:t>right hand?</a:t>
            </a:r>
          </a:p>
          <a:p>
            <a:pPr>
              <a:buNone/>
            </a:pPr>
            <a:endParaRPr lang="en-US" i="1" dirty="0" smtClean="0"/>
          </a:p>
          <a:p>
            <a:pPr>
              <a:buNone/>
            </a:pPr>
            <a:endParaRPr lang="en-US" i="1" dirty="0" smtClean="0"/>
          </a:p>
          <a:p>
            <a:pPr>
              <a:buNone/>
            </a:pPr>
            <a:r>
              <a:rPr lang="en-US" i="1" dirty="0" smtClean="0"/>
              <a:t>	</a:t>
            </a:r>
            <a:endParaRPr lang="en-US" sz="3200"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2:34-35</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Question</a:t>
            </a:r>
            <a:endParaRPr lang="en-US" sz="2600" dirty="0"/>
          </a:p>
        </p:txBody>
      </p:sp>
      <p:pic>
        <p:nvPicPr>
          <p:cNvPr id="9" name="Picture 8"/>
          <p:cNvPicPr>
            <a:picLocks noChangeAspect="1"/>
          </p:cNvPicPr>
          <p:nvPr/>
        </p:nvPicPr>
        <p:blipFill>
          <a:blip r:embed="rId2"/>
          <a:stretch>
            <a:fillRect/>
          </a:stretch>
        </p:blipFill>
        <p:spPr>
          <a:xfrm>
            <a:off x="988776" y="5590855"/>
            <a:ext cx="2999388" cy="1090687"/>
          </a:xfrm>
          <a:prstGeom prst="rect">
            <a:avLst/>
          </a:prstGeom>
          <a:ln w="12700" cap="flat" cmpd="sng" algn="ctr">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8" name="Content Placeholder 7"/>
          <p:cNvSpPr>
            <a:spLocks noGrp="1"/>
          </p:cNvSpPr>
          <p:nvPr>
            <p:ph sz="quarter" idx="4"/>
          </p:nvPr>
        </p:nvSpPr>
        <p:spPr>
          <a:xfrm>
            <a:off x="4800601" y="2514074"/>
            <a:ext cx="3886200" cy="3646552"/>
          </a:xfrm>
        </p:spPr>
        <p:txBody>
          <a:bodyPr>
            <a:normAutofit lnSpcReduction="10000"/>
          </a:bodyPr>
          <a:lstStyle/>
          <a:p>
            <a:pPr>
              <a:buNone/>
            </a:pPr>
            <a:r>
              <a:rPr lang="en-US" i="1" dirty="0" smtClean="0"/>
              <a:t>How long is Jesus </a:t>
            </a:r>
          </a:p>
          <a:p>
            <a:pPr>
              <a:buNone/>
            </a:pPr>
            <a:r>
              <a:rPr lang="en-US" i="1" dirty="0" smtClean="0"/>
              <a:t>supposed to sit at God’s </a:t>
            </a:r>
          </a:p>
          <a:p>
            <a:pPr>
              <a:buNone/>
            </a:pPr>
            <a:r>
              <a:rPr lang="en-US" i="1" dirty="0" smtClean="0"/>
              <a:t>right hand?</a:t>
            </a:r>
          </a:p>
          <a:p>
            <a:pPr>
              <a:buNone/>
            </a:pPr>
            <a:endParaRPr lang="en-US" sz="2500" b="1" i="1" dirty="0" smtClean="0"/>
          </a:p>
          <a:p>
            <a:pPr algn="r">
              <a:buNone/>
            </a:pPr>
            <a:r>
              <a:rPr lang="en-US" b="1" i="1" dirty="0" smtClean="0"/>
              <a:t>	</a:t>
            </a:r>
            <a:r>
              <a:rPr lang="en-US" sz="3100" b="1" i="1" dirty="0" smtClean="0"/>
              <a:t>Until he returns to do </a:t>
            </a:r>
          </a:p>
          <a:p>
            <a:pPr algn="r">
              <a:buNone/>
            </a:pPr>
            <a:r>
              <a:rPr lang="en-US" sz="3100" b="1" i="1" dirty="0" smtClean="0"/>
              <a:t>the final installation </a:t>
            </a:r>
          </a:p>
          <a:p>
            <a:pPr algn="r">
              <a:buNone/>
            </a:pPr>
            <a:r>
              <a:rPr lang="en-US" sz="3100" b="1" i="1" dirty="0" smtClean="0"/>
              <a:t>of the Kingdom!</a:t>
            </a:r>
            <a:endParaRPr lang="en-US" sz="3100" b="1"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2:34-35</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Answer</a:t>
            </a:r>
            <a:endParaRPr lang="en-US" sz="2600" dirty="0"/>
          </a:p>
        </p:txBody>
      </p:sp>
      <p:sp>
        <p:nvSpPr>
          <p:cNvPr id="9" name="Content Placeholder 5"/>
          <p:cNvSpPr>
            <a:spLocks noGrp="1"/>
          </p:cNvSpPr>
          <p:nvPr>
            <p:ph sz="quarter" idx="2"/>
          </p:nvPr>
        </p:nvSpPr>
        <p:spPr>
          <a:xfrm>
            <a:off x="292963" y="2392679"/>
            <a:ext cx="4352062" cy="4076571"/>
          </a:xfrm>
        </p:spPr>
        <p:txBody>
          <a:bodyPr>
            <a:normAutofit/>
          </a:bodyPr>
          <a:lstStyle/>
          <a:p>
            <a:pPr>
              <a:buNone/>
            </a:pPr>
            <a:r>
              <a:rPr lang="en-US" dirty="0" smtClean="0"/>
              <a:t>	For David did not ascend </a:t>
            </a:r>
          </a:p>
          <a:p>
            <a:pPr>
              <a:buNone/>
            </a:pPr>
            <a:r>
              <a:rPr lang="en-US" dirty="0"/>
              <a:t>	</a:t>
            </a:r>
            <a:r>
              <a:rPr lang="en-US" dirty="0" smtClean="0"/>
              <a:t>into the heavens, but he </a:t>
            </a:r>
          </a:p>
          <a:p>
            <a:pPr>
              <a:buNone/>
            </a:pPr>
            <a:r>
              <a:rPr lang="en-US" dirty="0"/>
              <a:t>	</a:t>
            </a:r>
            <a:r>
              <a:rPr lang="en-US" dirty="0" smtClean="0"/>
              <a:t>says himself: </a:t>
            </a:r>
            <a:r>
              <a:rPr lang="en-US" i="1" dirty="0" smtClean="0"/>
              <a:t>‘The LORD </a:t>
            </a:r>
          </a:p>
          <a:p>
            <a:pPr>
              <a:buNone/>
            </a:pPr>
            <a:r>
              <a:rPr lang="en-US" i="1" dirty="0" smtClean="0"/>
              <a:t>	said to my Lord,</a:t>
            </a:r>
            <a:r>
              <a:rPr lang="en-US" dirty="0" smtClean="0"/>
              <a:t> </a:t>
            </a:r>
            <a:r>
              <a:rPr lang="en-US" i="1" dirty="0" smtClean="0"/>
              <a:t>“Sit at my </a:t>
            </a:r>
          </a:p>
          <a:p>
            <a:pPr>
              <a:buNone/>
            </a:pPr>
            <a:r>
              <a:rPr lang="en-US" i="1" dirty="0" smtClean="0"/>
              <a:t>	right hand,</a:t>
            </a:r>
            <a:r>
              <a:rPr lang="en-US" dirty="0" smtClean="0"/>
              <a:t> </a:t>
            </a:r>
            <a:r>
              <a:rPr lang="en-US" i="1" dirty="0" smtClean="0"/>
              <a:t>till I</a:t>
            </a:r>
            <a:r>
              <a:rPr lang="en-US" i="1" dirty="0" smtClean="0"/>
              <a:t>         make your enemies      your </a:t>
            </a:r>
            <a:r>
              <a:rPr lang="en-US" i="1" dirty="0" smtClean="0"/>
              <a:t>footstool.”’</a:t>
            </a:r>
            <a:endParaRPr lang="en-US" dirty="0"/>
          </a:p>
        </p:txBody>
      </p:sp>
      <p:pic>
        <p:nvPicPr>
          <p:cNvPr id="11" name="Picture 10"/>
          <p:cNvPicPr>
            <a:picLocks noChangeAspect="1"/>
          </p:cNvPicPr>
          <p:nvPr/>
        </p:nvPicPr>
        <p:blipFill>
          <a:blip r:embed="rId2"/>
          <a:stretch>
            <a:fillRect/>
          </a:stretch>
        </p:blipFill>
        <p:spPr>
          <a:xfrm>
            <a:off x="3460928" y="4684395"/>
            <a:ext cx="1927299" cy="192729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6">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7" name="Title 6"/>
          <p:cNvSpPr>
            <a:spLocks noGrp="1"/>
          </p:cNvSpPr>
          <p:nvPr>
            <p:ph type="title"/>
          </p:nvPr>
        </p:nvSpPr>
        <p:spPr/>
        <p:txBody>
          <a:bodyPr/>
          <a:lstStyle/>
          <a:p>
            <a:r>
              <a:rPr lang="en-US" dirty="0" smtClean="0"/>
              <a:t>Acts 2:36-37</a:t>
            </a:r>
            <a:endParaRPr lang="en-US" dirty="0"/>
          </a:p>
        </p:txBody>
      </p:sp>
      <p:sp>
        <p:nvSpPr>
          <p:cNvPr id="8" name="Content Placeholder 7"/>
          <p:cNvSpPr>
            <a:spLocks noGrp="1"/>
          </p:cNvSpPr>
          <p:nvPr>
            <p:ph idx="1"/>
          </p:nvPr>
        </p:nvSpPr>
        <p:spPr/>
        <p:txBody>
          <a:bodyPr/>
          <a:lstStyle/>
          <a:p>
            <a:pPr algn="ctr">
              <a:buNone/>
            </a:pPr>
            <a:r>
              <a:rPr lang="en-US" b="1" dirty="0" smtClean="0"/>
              <a:t>“Therefore let all the house of Israel know </a:t>
            </a:r>
          </a:p>
          <a:p>
            <a:pPr algn="ctr">
              <a:buNone/>
            </a:pPr>
            <a:r>
              <a:rPr lang="en-US" b="1" dirty="0" smtClean="0"/>
              <a:t>assuredly that God has made this Jesus, </a:t>
            </a:r>
          </a:p>
          <a:p>
            <a:pPr algn="ctr">
              <a:buNone/>
            </a:pPr>
            <a:r>
              <a:rPr lang="en-US" b="1" dirty="0" smtClean="0"/>
              <a:t>whom you crucified, both Lord and Christ.” </a:t>
            </a:r>
          </a:p>
          <a:p>
            <a:pPr algn="ctr">
              <a:buNone/>
            </a:pPr>
            <a:r>
              <a:rPr lang="en-US" b="1" dirty="0" smtClean="0"/>
              <a:t>Now when they heard this, they were cut to </a:t>
            </a:r>
          </a:p>
          <a:p>
            <a:pPr algn="ctr">
              <a:buNone/>
            </a:pPr>
            <a:r>
              <a:rPr lang="en-US" b="1" dirty="0" smtClean="0"/>
              <a:t>the heart, and said to Peter and the rest </a:t>
            </a:r>
          </a:p>
          <a:p>
            <a:pPr algn="ctr">
              <a:buNone/>
            </a:pPr>
            <a:r>
              <a:rPr lang="en-US" b="1" dirty="0" smtClean="0"/>
              <a:t>of the apostles, “Men and brethren, </a:t>
            </a:r>
          </a:p>
          <a:p>
            <a:pPr algn="ctr">
              <a:buNone/>
            </a:pPr>
            <a:r>
              <a:rPr lang="en-US" b="1" dirty="0" smtClean="0"/>
              <a:t>what shall we do?</a:t>
            </a:r>
          </a:p>
          <a:p>
            <a:pPr algn="ct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7" name="Title 6"/>
          <p:cNvSpPr>
            <a:spLocks noGrp="1"/>
          </p:cNvSpPr>
          <p:nvPr>
            <p:ph type="title"/>
          </p:nvPr>
        </p:nvSpPr>
        <p:spPr/>
        <p:txBody>
          <a:bodyPr/>
          <a:lstStyle/>
          <a:p>
            <a:r>
              <a:rPr lang="en-US" dirty="0" smtClean="0"/>
              <a:t>Acts 2:38-39</a:t>
            </a:r>
            <a:endParaRPr lang="en-US" dirty="0"/>
          </a:p>
        </p:txBody>
      </p:sp>
      <p:sp>
        <p:nvSpPr>
          <p:cNvPr id="8" name="Content Placeholder 7"/>
          <p:cNvSpPr>
            <a:spLocks noGrp="1"/>
          </p:cNvSpPr>
          <p:nvPr>
            <p:ph idx="1"/>
          </p:nvPr>
        </p:nvSpPr>
        <p:spPr/>
        <p:txBody>
          <a:bodyPr>
            <a:normAutofit/>
          </a:bodyPr>
          <a:lstStyle/>
          <a:p>
            <a:pPr algn="ctr">
              <a:buNone/>
            </a:pPr>
            <a:r>
              <a:rPr lang="en-US" b="1" dirty="0" smtClean="0"/>
              <a:t>Then Peter said to them, “Repent, and let every </a:t>
            </a:r>
          </a:p>
          <a:p>
            <a:pPr algn="ctr">
              <a:buNone/>
            </a:pPr>
            <a:r>
              <a:rPr lang="en-US" b="1" dirty="0" smtClean="0"/>
              <a:t>one of you be baptized in the name of Jesus </a:t>
            </a:r>
          </a:p>
          <a:p>
            <a:pPr algn="ctr">
              <a:buNone/>
            </a:pPr>
            <a:r>
              <a:rPr lang="en-US" b="1" dirty="0" smtClean="0"/>
              <a:t>Christ for the remission of sins; and you shall </a:t>
            </a:r>
          </a:p>
          <a:p>
            <a:pPr algn="ctr">
              <a:buNone/>
            </a:pPr>
            <a:r>
              <a:rPr lang="en-US" b="1" dirty="0" smtClean="0"/>
              <a:t>receive the gift of the Holy Spirit. For the </a:t>
            </a:r>
          </a:p>
          <a:p>
            <a:pPr algn="ctr">
              <a:buNone/>
            </a:pPr>
            <a:r>
              <a:rPr lang="en-US" b="1" dirty="0" smtClean="0"/>
              <a:t>promise is to you and to your children, </a:t>
            </a:r>
          </a:p>
          <a:p>
            <a:pPr algn="ctr">
              <a:buNone/>
            </a:pPr>
            <a:r>
              <a:rPr lang="en-US" b="1" dirty="0" smtClean="0"/>
              <a:t>and to all who are afar off, as many </a:t>
            </a:r>
          </a:p>
          <a:p>
            <a:pPr algn="ctr">
              <a:buNone/>
            </a:pPr>
            <a:r>
              <a:rPr lang="en-US" b="1" dirty="0" smtClean="0"/>
              <a:t>as the Lord our God will call.”</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Baptismal Regeneration?</a:t>
            </a:r>
            <a:endParaRPr lang="en-US" dirty="0"/>
          </a:p>
        </p:txBody>
      </p:sp>
      <p:sp>
        <p:nvSpPr>
          <p:cNvPr id="7" name="Content Placeholder 6"/>
          <p:cNvSpPr>
            <a:spLocks noGrp="1"/>
          </p:cNvSpPr>
          <p:nvPr>
            <p:ph type="body" idx="2"/>
          </p:nvPr>
        </p:nvSpPr>
        <p:spPr/>
        <p:txBody>
          <a:bodyPr>
            <a:noAutofit/>
          </a:bodyPr>
          <a:lstStyle/>
          <a:p>
            <a:r>
              <a:rPr lang="en-US" sz="2100" dirty="0" smtClean="0">
                <a:solidFill>
                  <a:srgbClr val="000000"/>
                </a:solidFill>
              </a:rPr>
              <a:t>BR refers to the teaching that for salvation to take effect, one must be water baptized. Faith alone in Christ alone is not sufficient.</a:t>
            </a:r>
          </a:p>
        </p:txBody>
      </p:sp>
      <p:sp>
        <p:nvSpPr>
          <p:cNvPr id="9" name="Content Placeholder 8"/>
          <p:cNvSpPr>
            <a:spLocks noGrp="1"/>
          </p:cNvSpPr>
          <p:nvPr>
            <p:ph sz="quarter" idx="1"/>
          </p:nvPr>
        </p:nvSpPr>
        <p:spPr/>
        <p:txBody>
          <a:bodyPr>
            <a:normAutofit/>
          </a:bodyPr>
          <a:lstStyle/>
          <a:p>
            <a:endParaRPr lang="en-US" dirty="0"/>
          </a:p>
        </p:txBody>
      </p:sp>
      <p:pic>
        <p:nvPicPr>
          <p:cNvPr id="5" name="Picture 4"/>
          <p:cNvPicPr>
            <a:picLocks noChangeAspect="1"/>
          </p:cNvPicPr>
          <p:nvPr/>
        </p:nvPicPr>
        <p:blipFill>
          <a:blip r:embed="rId2"/>
          <a:stretch>
            <a:fillRect/>
          </a:stretch>
        </p:blipFill>
        <p:spPr>
          <a:xfrm>
            <a:off x="3341155" y="2684178"/>
            <a:ext cx="4130661" cy="2313170"/>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Baptismal Regeneration?</a:t>
            </a:r>
            <a:endParaRPr lang="en-US" dirty="0"/>
          </a:p>
        </p:txBody>
      </p:sp>
      <p:sp>
        <p:nvSpPr>
          <p:cNvPr id="7" name="Content Placeholder 6"/>
          <p:cNvSpPr>
            <a:spLocks noGrp="1"/>
          </p:cNvSpPr>
          <p:nvPr>
            <p:ph type="body" idx="2"/>
          </p:nvPr>
        </p:nvSpPr>
        <p:spPr/>
        <p:txBody>
          <a:bodyPr>
            <a:noAutofit/>
          </a:bodyPr>
          <a:lstStyle/>
          <a:p>
            <a:r>
              <a:rPr lang="en-US" sz="2100" dirty="0" smtClean="0">
                <a:solidFill>
                  <a:srgbClr val="000000"/>
                </a:solidFill>
              </a:rPr>
              <a:t>BR refers to the teaching that for salvation to take effect, one must be water baptized. Faith alone in Christ alone is not sufficient.</a:t>
            </a:r>
          </a:p>
        </p:txBody>
      </p:sp>
      <p:sp>
        <p:nvSpPr>
          <p:cNvPr id="9" name="Content Placeholder 8"/>
          <p:cNvSpPr>
            <a:spLocks noGrp="1"/>
          </p:cNvSpPr>
          <p:nvPr>
            <p:ph sz="quarter" idx="1"/>
          </p:nvPr>
        </p:nvSpPr>
        <p:spPr/>
        <p:txBody>
          <a:bodyPr>
            <a:normAutofit/>
          </a:bodyPr>
          <a:lstStyle/>
          <a:p>
            <a:r>
              <a:rPr lang="en-US" sz="2700" dirty="0" smtClean="0"/>
              <a:t>Whole denominations have risen up teaching this doctrine. If you don’t get water baptized, you are not saved!</a:t>
            </a:r>
          </a:p>
          <a:p>
            <a:endParaRPr lang="en-US" dirty="0"/>
          </a:p>
        </p:txBody>
      </p:sp>
      <p:pic>
        <p:nvPicPr>
          <p:cNvPr id="5" name="Picture 4"/>
          <p:cNvPicPr>
            <a:picLocks noChangeAspect="1"/>
          </p:cNvPicPr>
          <p:nvPr/>
        </p:nvPicPr>
        <p:blipFill>
          <a:blip r:embed="rId2"/>
          <a:stretch>
            <a:fillRect/>
          </a:stretch>
        </p:blipFill>
        <p:spPr>
          <a:xfrm>
            <a:off x="6571485" y="40590"/>
            <a:ext cx="1968589" cy="11024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rot="20836040">
            <a:off x="577049" y="2523425"/>
            <a:ext cx="7821227" cy="1569660"/>
          </a:xfrm>
          <a:prstGeom prst="rect">
            <a:avLst/>
          </a:prstGeom>
          <a:noFill/>
        </p:spPr>
        <p:txBody>
          <a:bodyPr wrap="square" lIns="91440" tIns="45720" rIns="91440" bIns="45720">
            <a:prstTxWarp prst="textCascadeUp">
              <a:avLst/>
            </a:prstTxWarp>
            <a:spAutoFit/>
          </a:bodyPr>
          <a:lstStyle/>
          <a:p>
            <a:pPr algn="ct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rPr>
              <a:t>Review</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a:off x="457200" y="1234499"/>
            <a:ext cx="8229600" cy="4687477"/>
          </a:xfrm>
        </p:spPr>
        <p:txBody>
          <a:bodyPr/>
          <a:lstStyle/>
          <a:p>
            <a:r>
              <a:rPr lang="en-US" b="1" dirty="0" smtClean="0"/>
              <a:t>Jerusalem was filled with Jews from all over the eastern Roman Empire attending the Pentecost festival.</a:t>
            </a:r>
          </a:p>
          <a:p>
            <a:r>
              <a:rPr lang="en-US" b="1" dirty="0" smtClean="0"/>
              <a:t>When they heard the Galilean disciples speaking their own languages, they were “amazed and perplexed” (Acts 2:12).</a:t>
            </a:r>
          </a:p>
          <a:p>
            <a:r>
              <a:rPr lang="en-US" b="1" dirty="0" smtClean="0"/>
              <a:t>Some thought the disciples were drunk with “new (sweet) wine” (v. 13)!</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Baptismal Regeneration?</a:t>
            </a:r>
            <a:endParaRPr lang="en-US" dirty="0"/>
          </a:p>
        </p:txBody>
      </p:sp>
      <p:sp>
        <p:nvSpPr>
          <p:cNvPr id="7" name="Content Placeholder 6"/>
          <p:cNvSpPr>
            <a:spLocks noGrp="1"/>
          </p:cNvSpPr>
          <p:nvPr>
            <p:ph type="body" idx="2"/>
          </p:nvPr>
        </p:nvSpPr>
        <p:spPr/>
        <p:txBody>
          <a:bodyPr>
            <a:noAutofit/>
          </a:bodyPr>
          <a:lstStyle/>
          <a:p>
            <a:r>
              <a:rPr lang="en-US" sz="2100" dirty="0" smtClean="0">
                <a:solidFill>
                  <a:srgbClr val="000000"/>
                </a:solidFill>
              </a:rPr>
              <a:t>BR refers to the teaching that for salvation to take effect, one must be water baptized. Faith alone in Christ alone is not sufficient.</a:t>
            </a:r>
          </a:p>
        </p:txBody>
      </p:sp>
      <p:sp>
        <p:nvSpPr>
          <p:cNvPr id="9" name="Content Placeholder 8"/>
          <p:cNvSpPr>
            <a:spLocks noGrp="1"/>
          </p:cNvSpPr>
          <p:nvPr>
            <p:ph sz="quarter" idx="1"/>
          </p:nvPr>
        </p:nvSpPr>
        <p:spPr>
          <a:xfrm>
            <a:off x="2362200" y="1752599"/>
            <a:ext cx="6400800" cy="4728523"/>
          </a:xfrm>
        </p:spPr>
        <p:txBody>
          <a:bodyPr>
            <a:normAutofit/>
          </a:bodyPr>
          <a:lstStyle/>
          <a:p>
            <a:r>
              <a:rPr lang="en-US" sz="2700" dirty="0" smtClean="0"/>
              <a:t>Whole denominations have risen up teaching this doctrine. If you don’t get water baptized, you are not saved!</a:t>
            </a:r>
          </a:p>
          <a:p>
            <a:r>
              <a:rPr lang="en-US" sz="2700" dirty="0" smtClean="0"/>
              <a:t>All or nearly all of them use Acts 2:38 as proof saying since this was the first gospel presentation in the NT, it must mean this.</a:t>
            </a:r>
          </a:p>
          <a:p>
            <a:endParaRPr lang="en-US" dirty="0"/>
          </a:p>
        </p:txBody>
      </p:sp>
      <p:pic>
        <p:nvPicPr>
          <p:cNvPr id="5" name="Picture 4"/>
          <p:cNvPicPr>
            <a:picLocks noChangeAspect="1"/>
          </p:cNvPicPr>
          <p:nvPr/>
        </p:nvPicPr>
        <p:blipFill>
          <a:blip r:embed="rId2"/>
          <a:stretch>
            <a:fillRect/>
          </a:stretch>
        </p:blipFill>
        <p:spPr>
          <a:xfrm>
            <a:off x="6571485" y="40590"/>
            <a:ext cx="1968589" cy="11024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p:cNvPicPr>
            <a:picLocks noChangeAspect="1"/>
          </p:cNvPicPr>
          <p:nvPr/>
        </p:nvPicPr>
        <p:blipFill>
          <a:blip r:embed="rId3"/>
          <a:stretch>
            <a:fillRect/>
          </a:stretch>
        </p:blipFill>
        <p:spPr>
          <a:xfrm>
            <a:off x="4747846" y="4277354"/>
            <a:ext cx="3121662" cy="2350532"/>
          </a:xfrm>
          <a:prstGeom prst="roundRect">
            <a:avLst>
              <a:gd name="adj" fmla="val 16667"/>
            </a:avLst>
          </a:prstGeom>
          <a:ln>
            <a:solidFill>
              <a:srgbClr val="00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Baptismal Regeneration?</a:t>
            </a:r>
            <a:endParaRPr lang="en-US" dirty="0"/>
          </a:p>
        </p:txBody>
      </p:sp>
      <p:sp>
        <p:nvSpPr>
          <p:cNvPr id="7" name="Content Placeholder 6"/>
          <p:cNvSpPr>
            <a:spLocks noGrp="1"/>
          </p:cNvSpPr>
          <p:nvPr>
            <p:ph type="body" idx="2"/>
          </p:nvPr>
        </p:nvSpPr>
        <p:spPr/>
        <p:txBody>
          <a:bodyPr>
            <a:noAutofit/>
          </a:bodyPr>
          <a:lstStyle/>
          <a:p>
            <a:r>
              <a:rPr lang="en-US" sz="2100" dirty="0" smtClean="0">
                <a:solidFill>
                  <a:srgbClr val="000000"/>
                </a:solidFill>
              </a:rPr>
              <a:t>BR refers to the teaching that for salvation to take effect, one must be water baptized. Faith alone in Christ alone is not sufficient.</a:t>
            </a:r>
          </a:p>
        </p:txBody>
      </p:sp>
      <p:sp>
        <p:nvSpPr>
          <p:cNvPr id="9" name="Content Placeholder 8"/>
          <p:cNvSpPr>
            <a:spLocks noGrp="1"/>
          </p:cNvSpPr>
          <p:nvPr>
            <p:ph sz="quarter" idx="1"/>
          </p:nvPr>
        </p:nvSpPr>
        <p:spPr>
          <a:xfrm>
            <a:off x="2362200" y="1752599"/>
            <a:ext cx="6400800" cy="4728523"/>
          </a:xfrm>
        </p:spPr>
        <p:txBody>
          <a:bodyPr>
            <a:normAutofit/>
          </a:bodyPr>
          <a:lstStyle/>
          <a:p>
            <a:r>
              <a:rPr lang="en-US" sz="2700" dirty="0" smtClean="0"/>
              <a:t>Whole denominations have risen up teaching this doctrine. If you don’t get water baptized, you are not saved!</a:t>
            </a:r>
          </a:p>
          <a:p>
            <a:r>
              <a:rPr lang="en-US" sz="2700" dirty="0" smtClean="0"/>
              <a:t>All or nearly all of them use Acts 2:38 as proof saying since this was the first gospel presentation in the NT, it must mean this.</a:t>
            </a:r>
          </a:p>
          <a:p>
            <a:r>
              <a:rPr lang="en-US" sz="2700" dirty="0" smtClean="0"/>
              <a:t>If you change churches, you may have to be baptized in the new</a:t>
            </a:r>
            <a:r>
              <a:rPr lang="en-US" sz="2700" dirty="0" smtClean="0"/>
              <a:t>                    church </a:t>
            </a:r>
            <a:r>
              <a:rPr lang="en-US" sz="2700" dirty="0" smtClean="0"/>
              <a:t>even if you were</a:t>
            </a:r>
            <a:r>
              <a:rPr lang="en-US" sz="2700" dirty="0" smtClean="0"/>
              <a:t>                  baptized </a:t>
            </a:r>
            <a:r>
              <a:rPr lang="en-US" sz="2700" dirty="0" smtClean="0"/>
              <a:t>in the old one.</a:t>
            </a:r>
          </a:p>
          <a:p>
            <a:endParaRPr lang="en-US" dirty="0"/>
          </a:p>
        </p:txBody>
      </p:sp>
      <p:pic>
        <p:nvPicPr>
          <p:cNvPr id="5" name="Picture 4"/>
          <p:cNvPicPr>
            <a:picLocks noChangeAspect="1"/>
          </p:cNvPicPr>
          <p:nvPr/>
        </p:nvPicPr>
        <p:blipFill>
          <a:blip r:embed="rId2"/>
          <a:stretch>
            <a:fillRect/>
          </a:stretch>
        </p:blipFill>
        <p:spPr>
          <a:xfrm>
            <a:off x="6571485" y="40590"/>
            <a:ext cx="1968589" cy="11024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p:cNvPicPr>
            <a:picLocks noChangeAspect="1"/>
          </p:cNvPicPr>
          <p:nvPr/>
        </p:nvPicPr>
        <p:blipFill>
          <a:blip r:embed="rId3"/>
          <a:stretch>
            <a:fillRect/>
          </a:stretch>
        </p:blipFill>
        <p:spPr>
          <a:xfrm>
            <a:off x="6185122" y="4927357"/>
            <a:ext cx="2577878" cy="1715461"/>
          </a:xfrm>
          <a:prstGeom prst="rect">
            <a:avLst/>
          </a:prstGeom>
          <a:ln>
            <a:solidFill>
              <a:srgbClr val="000000"/>
            </a:solid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530965" y="2438400"/>
            <a:ext cx="4114060" cy="3581400"/>
          </a:xfrm>
        </p:spPr>
        <p:txBody>
          <a:bodyPr>
            <a:normAutofit fontScale="77500" lnSpcReduction="20000"/>
          </a:bodyPr>
          <a:lstStyle/>
          <a:p>
            <a:pPr>
              <a:buNone/>
            </a:pPr>
            <a:r>
              <a:rPr lang="en-US" dirty="0" smtClean="0"/>
              <a:t>Then Peter said to them, “Repent, </a:t>
            </a:r>
          </a:p>
          <a:p>
            <a:pPr>
              <a:buNone/>
            </a:pPr>
            <a:r>
              <a:rPr lang="en-US" dirty="0" smtClean="0"/>
              <a:t>and let every one of you be </a:t>
            </a:r>
          </a:p>
          <a:p>
            <a:pPr>
              <a:buNone/>
            </a:pPr>
            <a:r>
              <a:rPr lang="en-US" u="sng" dirty="0" smtClean="0"/>
              <a:t>baptized in the name of Jesus </a:t>
            </a:r>
          </a:p>
          <a:p>
            <a:pPr>
              <a:buNone/>
            </a:pPr>
            <a:r>
              <a:rPr lang="en-US" u="sng" dirty="0" smtClean="0"/>
              <a:t>Christ</a:t>
            </a:r>
            <a:r>
              <a:rPr lang="en-US" dirty="0" smtClean="0"/>
              <a:t> for the remission of sins; </a:t>
            </a:r>
          </a:p>
          <a:p>
            <a:pPr>
              <a:buNone/>
            </a:pPr>
            <a:r>
              <a:rPr lang="en-US" dirty="0" smtClean="0"/>
              <a:t>and </a:t>
            </a:r>
            <a:r>
              <a:rPr lang="en-US" u="sng" dirty="0" smtClean="0"/>
              <a:t>you shall receive the gift of </a:t>
            </a:r>
          </a:p>
          <a:p>
            <a:pPr>
              <a:buNone/>
            </a:pPr>
            <a:r>
              <a:rPr lang="en-US" u="sng" dirty="0" smtClean="0"/>
              <a:t>the Holy Spirit</a:t>
            </a:r>
            <a:r>
              <a:rPr lang="en-US" dirty="0" smtClean="0"/>
              <a:t>. For the promise is </a:t>
            </a:r>
          </a:p>
          <a:p>
            <a:pPr>
              <a:buNone/>
            </a:pPr>
            <a:r>
              <a:rPr lang="en-US" dirty="0" smtClean="0"/>
              <a:t>to you and to your children, and </a:t>
            </a:r>
          </a:p>
          <a:p>
            <a:pPr>
              <a:buNone/>
            </a:pPr>
            <a:r>
              <a:rPr lang="en-US" dirty="0" smtClean="0"/>
              <a:t>to all who are afar off, as many as </a:t>
            </a:r>
          </a:p>
          <a:p>
            <a:pPr>
              <a:buNone/>
            </a:pPr>
            <a:r>
              <a:rPr lang="en-US" dirty="0" smtClean="0"/>
              <a:t>the Lord our God will call.”</a:t>
            </a:r>
          </a:p>
          <a:p>
            <a:pPr>
              <a:buNone/>
            </a:pPr>
            <a:endParaRPr lang="en-US" dirty="0"/>
          </a:p>
        </p:txBody>
      </p:sp>
      <p:sp>
        <p:nvSpPr>
          <p:cNvPr id="8" name="Content Placeholder 7"/>
          <p:cNvSpPr>
            <a:spLocks noGrp="1"/>
          </p:cNvSpPr>
          <p:nvPr>
            <p:ph sz="quarter" idx="4"/>
          </p:nvPr>
        </p:nvSpPr>
        <p:spPr>
          <a:xfrm>
            <a:off x="4800600" y="2392680"/>
            <a:ext cx="3886200" cy="4112182"/>
          </a:xfrm>
        </p:spPr>
        <p:txBody>
          <a:bodyPr>
            <a:normAutofit/>
          </a:bodyPr>
          <a:lstStyle/>
          <a:p>
            <a:pPr marL="457200" indent="-457200">
              <a:buNone/>
            </a:pPr>
            <a:r>
              <a:rPr lang="en-US" sz="2200" i="1" dirty="0" smtClean="0"/>
              <a:t>This was a totally Jewish audience.</a:t>
            </a:r>
          </a:p>
          <a:p>
            <a:pPr marL="457200" indent="-457200">
              <a:buNone/>
            </a:pPr>
            <a:r>
              <a:rPr lang="en-US" sz="2200" i="1" dirty="0" smtClean="0"/>
              <a:t>They were the same ones who </a:t>
            </a:r>
          </a:p>
          <a:p>
            <a:pPr marL="457200" indent="-457200">
              <a:buNone/>
            </a:pPr>
            <a:r>
              <a:rPr lang="en-US" sz="2200" i="1" dirty="0" smtClean="0"/>
              <a:t>called for Jesus’ death. The only </a:t>
            </a:r>
          </a:p>
          <a:p>
            <a:pPr marL="457200" indent="-457200">
              <a:buNone/>
            </a:pPr>
            <a:r>
              <a:rPr lang="en-US" sz="2200" i="1" dirty="0" smtClean="0"/>
              <a:t>way to undo that was to make a </a:t>
            </a:r>
          </a:p>
          <a:p>
            <a:pPr marL="457200" indent="-457200">
              <a:buNone/>
            </a:pPr>
            <a:r>
              <a:rPr lang="en-US" sz="2200" i="1" dirty="0" smtClean="0"/>
              <a:t>public display of faith and </a:t>
            </a:r>
          </a:p>
          <a:p>
            <a:pPr marL="457200" indent="-457200">
              <a:buNone/>
            </a:pPr>
            <a:r>
              <a:rPr lang="en-US" sz="2200" i="1" dirty="0" smtClean="0"/>
              <a:t>commitment (baptism in Jesus’</a:t>
            </a:r>
          </a:p>
          <a:p>
            <a:pPr marL="457200" indent="-457200">
              <a:buNone/>
            </a:pPr>
            <a:r>
              <a:rPr lang="en-US" sz="2200" i="1" dirty="0" smtClean="0"/>
              <a:t>name).</a:t>
            </a:r>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2:38-39</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p>
        </p:txBody>
      </p:sp>
      <p:pic>
        <p:nvPicPr>
          <p:cNvPr id="9" name="Picture 8"/>
          <p:cNvPicPr>
            <a:picLocks noChangeAspect="1"/>
          </p:cNvPicPr>
          <p:nvPr/>
        </p:nvPicPr>
        <p:blipFill>
          <a:blip r:embed="rId2"/>
          <a:stretch>
            <a:fillRect/>
          </a:stretch>
        </p:blipFill>
        <p:spPr>
          <a:xfrm>
            <a:off x="5785542" y="5035377"/>
            <a:ext cx="2663442" cy="1469485"/>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530965" y="2438400"/>
            <a:ext cx="4114060" cy="3581400"/>
          </a:xfrm>
        </p:spPr>
        <p:txBody>
          <a:bodyPr>
            <a:normAutofit fontScale="77500" lnSpcReduction="20000"/>
          </a:bodyPr>
          <a:lstStyle/>
          <a:p>
            <a:pPr>
              <a:buNone/>
            </a:pPr>
            <a:r>
              <a:rPr lang="en-US" dirty="0" smtClean="0"/>
              <a:t>Then Peter said to them, “Repent, </a:t>
            </a:r>
          </a:p>
          <a:p>
            <a:pPr>
              <a:buNone/>
            </a:pPr>
            <a:r>
              <a:rPr lang="en-US" dirty="0" smtClean="0"/>
              <a:t>and let every one of you be </a:t>
            </a:r>
          </a:p>
          <a:p>
            <a:pPr>
              <a:buNone/>
            </a:pPr>
            <a:r>
              <a:rPr lang="en-US" u="sng" dirty="0" smtClean="0"/>
              <a:t>baptized in the name of Jesus </a:t>
            </a:r>
          </a:p>
          <a:p>
            <a:pPr>
              <a:buNone/>
            </a:pPr>
            <a:r>
              <a:rPr lang="en-US" u="sng" dirty="0" smtClean="0"/>
              <a:t>Christ</a:t>
            </a:r>
            <a:r>
              <a:rPr lang="en-US" dirty="0" smtClean="0"/>
              <a:t> for the remission of sins; </a:t>
            </a:r>
          </a:p>
          <a:p>
            <a:pPr>
              <a:buNone/>
            </a:pPr>
            <a:r>
              <a:rPr lang="en-US" dirty="0" smtClean="0"/>
              <a:t>and </a:t>
            </a:r>
            <a:r>
              <a:rPr lang="en-US" u="sng" dirty="0" smtClean="0"/>
              <a:t>you shall receive the gift of </a:t>
            </a:r>
          </a:p>
          <a:p>
            <a:pPr>
              <a:buNone/>
            </a:pPr>
            <a:r>
              <a:rPr lang="en-US" u="sng" dirty="0" smtClean="0"/>
              <a:t>the Holy Spirit</a:t>
            </a:r>
            <a:r>
              <a:rPr lang="en-US" dirty="0" smtClean="0"/>
              <a:t>. For the promise is </a:t>
            </a:r>
          </a:p>
          <a:p>
            <a:pPr>
              <a:buNone/>
            </a:pPr>
            <a:r>
              <a:rPr lang="en-US" dirty="0" smtClean="0"/>
              <a:t>to you and to your children, and </a:t>
            </a:r>
          </a:p>
          <a:p>
            <a:pPr>
              <a:buNone/>
            </a:pPr>
            <a:r>
              <a:rPr lang="en-US" dirty="0" smtClean="0"/>
              <a:t>to all who are afar off, as many as </a:t>
            </a:r>
          </a:p>
          <a:p>
            <a:pPr>
              <a:buNone/>
            </a:pPr>
            <a:r>
              <a:rPr lang="en-US" dirty="0" smtClean="0"/>
              <a:t>the Lord our God will call.”</a:t>
            </a:r>
          </a:p>
          <a:p>
            <a:pPr>
              <a:buNone/>
            </a:pPr>
            <a:endParaRPr lang="en-US" dirty="0"/>
          </a:p>
        </p:txBody>
      </p:sp>
      <p:sp>
        <p:nvSpPr>
          <p:cNvPr id="8" name="Content Placeholder 7"/>
          <p:cNvSpPr>
            <a:spLocks noGrp="1"/>
          </p:cNvSpPr>
          <p:nvPr>
            <p:ph sz="quarter" idx="4"/>
          </p:nvPr>
        </p:nvSpPr>
        <p:spPr>
          <a:xfrm>
            <a:off x="4800600" y="2392680"/>
            <a:ext cx="3886200" cy="4112182"/>
          </a:xfrm>
        </p:spPr>
        <p:txBody>
          <a:bodyPr>
            <a:normAutofit/>
          </a:bodyPr>
          <a:lstStyle/>
          <a:p>
            <a:pPr marL="457200" indent="-457200">
              <a:buNone/>
            </a:pPr>
            <a:r>
              <a:rPr lang="en-US" sz="2200" i="1" dirty="0" smtClean="0"/>
              <a:t>Salvation is described in terms of </a:t>
            </a:r>
          </a:p>
          <a:p>
            <a:pPr marL="457200" indent="-457200">
              <a:buNone/>
            </a:pPr>
            <a:r>
              <a:rPr lang="en-US" sz="2200" i="1" dirty="0" smtClean="0"/>
              <a:t>receiving the Holy Spirit (sign of </a:t>
            </a:r>
          </a:p>
          <a:p>
            <a:pPr marL="457200" indent="-457200">
              <a:buNone/>
            </a:pPr>
            <a:r>
              <a:rPr lang="en-US" sz="2200" i="1" dirty="0" smtClean="0"/>
              <a:t>the Kingdom), what all good Jews </a:t>
            </a:r>
          </a:p>
          <a:p>
            <a:pPr marL="457200" indent="-457200">
              <a:buNone/>
            </a:pPr>
            <a:r>
              <a:rPr lang="en-US" sz="2200" i="1" dirty="0" smtClean="0"/>
              <a:t>longed for: “Are you zealous for </a:t>
            </a:r>
          </a:p>
          <a:p>
            <a:pPr marL="457200" indent="-457200">
              <a:buNone/>
            </a:pPr>
            <a:r>
              <a:rPr lang="en-US" sz="2200" i="1" dirty="0" smtClean="0"/>
              <a:t>my sake? Oh, that all the </a:t>
            </a:r>
            <a:r>
              <a:rPr lang="en-US" sz="2200" i="1" dirty="0" err="1" smtClean="0"/>
              <a:t>L</a:t>
            </a:r>
            <a:r>
              <a:rPr lang="en-US" sz="1800" i="1" dirty="0" err="1" smtClean="0"/>
              <a:t>ORD</a:t>
            </a:r>
            <a:r>
              <a:rPr lang="en-US" sz="2200" i="1" dirty="0" err="1" smtClean="0"/>
              <a:t>’s</a:t>
            </a:r>
            <a:r>
              <a:rPr lang="en-US" sz="2200" i="1" dirty="0" smtClean="0"/>
              <a:t> </a:t>
            </a:r>
          </a:p>
          <a:p>
            <a:pPr marL="457200" indent="-457200">
              <a:buNone/>
            </a:pPr>
            <a:r>
              <a:rPr lang="en-US" sz="2200" i="1" dirty="0" smtClean="0"/>
              <a:t>people were prophets and that the </a:t>
            </a:r>
          </a:p>
          <a:p>
            <a:pPr marL="457200" indent="-457200">
              <a:buNone/>
            </a:pPr>
            <a:r>
              <a:rPr lang="en-US" sz="2200" i="1" dirty="0" smtClean="0"/>
              <a:t>L</a:t>
            </a:r>
            <a:r>
              <a:rPr lang="en-US" sz="1800" i="1" dirty="0" smtClean="0"/>
              <a:t>ORD</a:t>
            </a:r>
            <a:r>
              <a:rPr lang="en-US" sz="2200" i="1" dirty="0" smtClean="0"/>
              <a:t> would put his Spirit up </a:t>
            </a:r>
          </a:p>
          <a:p>
            <a:pPr marL="457200" indent="-457200">
              <a:buNone/>
            </a:pPr>
            <a:r>
              <a:rPr lang="en-US" sz="2200" i="1" dirty="0" smtClean="0"/>
              <a:t>them!” (Moses to Joshua in </a:t>
            </a:r>
          </a:p>
          <a:p>
            <a:pPr marL="457200" indent="-457200">
              <a:buNone/>
            </a:pPr>
            <a:r>
              <a:rPr lang="en-US" sz="2200" i="1" dirty="0" smtClean="0"/>
              <a:t>Numbers 11:29)</a:t>
            </a:r>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2:38-39</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p>
        </p:txBody>
      </p:sp>
      <p:pic>
        <p:nvPicPr>
          <p:cNvPr id="9" name="Picture 8"/>
          <p:cNvPicPr>
            <a:picLocks noChangeAspect="1"/>
          </p:cNvPicPr>
          <p:nvPr/>
        </p:nvPicPr>
        <p:blipFill>
          <a:blip r:embed="rId2"/>
          <a:stretch>
            <a:fillRect/>
          </a:stretch>
        </p:blipFill>
        <p:spPr>
          <a:xfrm>
            <a:off x="6191202" y="244686"/>
            <a:ext cx="2495597" cy="1871698"/>
          </a:xfrm>
          <a:prstGeom prst="rect">
            <a:avLst/>
          </a:prstGeom>
          <a:solidFill>
            <a:srgbClr val="FFFFFF">
              <a:shade val="85000"/>
            </a:srgbClr>
          </a:solidFill>
          <a:ln w="60325" cap="rnd" cmpd="sng" algn="ctr">
            <a:solidFill>
              <a:srgbClr val="000000"/>
            </a:solidFill>
            <a:prstDash val="solid"/>
            <a:round/>
            <a:headEnd type="none" w="med" len="med"/>
            <a:tailEnd type="none" w="med" len="med"/>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a:xfrm>
            <a:off x="530965" y="2438400"/>
            <a:ext cx="4114060" cy="3581400"/>
          </a:xfrm>
        </p:spPr>
        <p:txBody>
          <a:bodyPr>
            <a:normAutofit fontScale="77500" lnSpcReduction="20000"/>
          </a:bodyPr>
          <a:lstStyle/>
          <a:p>
            <a:pPr>
              <a:buNone/>
            </a:pPr>
            <a:r>
              <a:rPr lang="en-US" dirty="0" smtClean="0"/>
              <a:t>Then Peter said to them, “Repent, </a:t>
            </a:r>
          </a:p>
          <a:p>
            <a:pPr>
              <a:buNone/>
            </a:pPr>
            <a:r>
              <a:rPr lang="en-US" dirty="0" smtClean="0"/>
              <a:t>and let every one of you be </a:t>
            </a:r>
          </a:p>
          <a:p>
            <a:pPr>
              <a:buNone/>
            </a:pPr>
            <a:r>
              <a:rPr lang="en-US" dirty="0" smtClean="0"/>
              <a:t>baptized in the name of Jesus </a:t>
            </a:r>
          </a:p>
          <a:p>
            <a:pPr>
              <a:buNone/>
            </a:pPr>
            <a:r>
              <a:rPr lang="en-US" dirty="0" smtClean="0"/>
              <a:t>Christ for the remission of sins; </a:t>
            </a:r>
          </a:p>
          <a:p>
            <a:pPr>
              <a:buNone/>
            </a:pPr>
            <a:r>
              <a:rPr lang="en-US" dirty="0" smtClean="0"/>
              <a:t>and you shall receive the gift of </a:t>
            </a:r>
          </a:p>
          <a:p>
            <a:pPr>
              <a:buNone/>
            </a:pPr>
            <a:r>
              <a:rPr lang="en-US" dirty="0" smtClean="0"/>
              <a:t>the Holy Spirit. For the promise is </a:t>
            </a:r>
          </a:p>
          <a:p>
            <a:pPr>
              <a:buNone/>
            </a:pPr>
            <a:r>
              <a:rPr lang="en-US" dirty="0" smtClean="0"/>
              <a:t>to you and to your children, and </a:t>
            </a:r>
          </a:p>
          <a:p>
            <a:pPr>
              <a:buNone/>
            </a:pPr>
            <a:r>
              <a:rPr lang="en-US" dirty="0" smtClean="0"/>
              <a:t>to all who are </a:t>
            </a:r>
            <a:r>
              <a:rPr lang="en-US" u="sng" dirty="0" smtClean="0"/>
              <a:t>afar off</a:t>
            </a:r>
            <a:r>
              <a:rPr lang="en-US" dirty="0" smtClean="0"/>
              <a:t>, as many as </a:t>
            </a:r>
          </a:p>
          <a:p>
            <a:pPr>
              <a:buNone/>
            </a:pPr>
            <a:r>
              <a:rPr lang="en-US" dirty="0" smtClean="0"/>
              <a:t>the Lord our God will call.”</a:t>
            </a:r>
          </a:p>
          <a:p>
            <a:pPr>
              <a:buNone/>
            </a:pPr>
            <a:endParaRPr lang="en-US" dirty="0"/>
          </a:p>
        </p:txBody>
      </p:sp>
      <p:sp>
        <p:nvSpPr>
          <p:cNvPr id="8" name="Content Placeholder 7"/>
          <p:cNvSpPr>
            <a:spLocks noGrp="1"/>
          </p:cNvSpPr>
          <p:nvPr>
            <p:ph sz="quarter" idx="4"/>
          </p:nvPr>
        </p:nvSpPr>
        <p:spPr>
          <a:xfrm>
            <a:off x="4645025" y="2392680"/>
            <a:ext cx="4041775" cy="3951288"/>
          </a:xfrm>
        </p:spPr>
        <p:txBody>
          <a:bodyPr>
            <a:normAutofit lnSpcReduction="10000"/>
          </a:bodyPr>
          <a:lstStyle/>
          <a:p>
            <a:pPr marL="457200" indent="-457200">
              <a:buAutoNum type="arabicParenBoth"/>
            </a:pPr>
            <a:r>
              <a:rPr lang="en-US" sz="2300" i="1" dirty="0" smtClean="0"/>
              <a:t>“Afar off” means Gentiles were to be included too.</a:t>
            </a:r>
          </a:p>
          <a:p>
            <a:pPr marL="457200" indent="-457200">
              <a:buAutoNum type="arabicParenBoth"/>
            </a:pPr>
            <a:r>
              <a:rPr lang="en-US" sz="2300" i="1" dirty="0" smtClean="0"/>
              <a:t>Notice that Peter never says anything about eternal life or heaven. That would have made little sense to Jews expecting God’s kingdom to show up on earth as prophesied.</a:t>
            </a:r>
          </a:p>
          <a:p>
            <a:pPr marL="457200" indent="-457200">
              <a:buAutoNum type="arabicParenBoth"/>
            </a:pPr>
            <a:r>
              <a:rPr lang="en-US" sz="2300" i="1" dirty="0" smtClean="0"/>
              <a:t>Therefore, this does not teach baptismal regeneration!</a:t>
            </a:r>
            <a:endParaRPr lang="en-US" sz="2300"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2:38-39</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p>
        </p:txBody>
      </p:sp>
      <p:pic>
        <p:nvPicPr>
          <p:cNvPr id="9" name="Picture 8"/>
          <p:cNvPicPr>
            <a:picLocks noChangeAspect="1"/>
          </p:cNvPicPr>
          <p:nvPr/>
        </p:nvPicPr>
        <p:blipFill>
          <a:blip r:embed="rId2"/>
          <a:srcRect l="36708" t="19131" r="32943" b="69628"/>
          <a:stretch>
            <a:fillRect/>
          </a:stretch>
        </p:blipFill>
        <p:spPr>
          <a:xfrm rot="492140">
            <a:off x="6622478" y="1218310"/>
            <a:ext cx="2246337" cy="832005"/>
          </a:xfrm>
          <a:prstGeom prst="rect">
            <a:avLst/>
          </a:prstGeom>
          <a:solidFill>
            <a:srgbClr val="FFFFFF">
              <a:shade val="85000"/>
            </a:srgbClr>
          </a:solidFill>
          <a:ln w="25400" cap="sq" cmpd="sng" algn="ctr">
            <a:solidFill>
              <a:srgbClr val="000000"/>
            </a:solidFill>
            <a:prstDash val="solid"/>
            <a:miter lim="800000"/>
            <a:headEnd type="none" w="med" len="med"/>
            <a:tailEnd type="none" w="med" len="me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7" name="Title 6"/>
          <p:cNvSpPr>
            <a:spLocks noGrp="1"/>
          </p:cNvSpPr>
          <p:nvPr>
            <p:ph type="title"/>
          </p:nvPr>
        </p:nvSpPr>
        <p:spPr/>
        <p:txBody>
          <a:bodyPr/>
          <a:lstStyle/>
          <a:p>
            <a:r>
              <a:rPr lang="en-US" dirty="0" smtClean="0"/>
              <a:t>Acts 2:40-41</a:t>
            </a:r>
            <a:endParaRPr lang="en-US" dirty="0"/>
          </a:p>
        </p:txBody>
      </p:sp>
      <p:sp>
        <p:nvSpPr>
          <p:cNvPr id="8" name="Content Placeholder 7"/>
          <p:cNvSpPr>
            <a:spLocks noGrp="1"/>
          </p:cNvSpPr>
          <p:nvPr>
            <p:ph idx="1"/>
          </p:nvPr>
        </p:nvSpPr>
        <p:spPr/>
        <p:txBody>
          <a:bodyPr>
            <a:normAutofit/>
          </a:bodyPr>
          <a:lstStyle/>
          <a:p>
            <a:pPr algn="ctr">
              <a:buNone/>
            </a:pPr>
            <a:r>
              <a:rPr lang="en-US" b="1" dirty="0" smtClean="0"/>
              <a:t>And with many other words he testified and </a:t>
            </a:r>
          </a:p>
          <a:p>
            <a:pPr algn="ctr">
              <a:buNone/>
            </a:pPr>
            <a:r>
              <a:rPr lang="en-US" b="1" dirty="0" smtClean="0"/>
              <a:t>exhorted them, saying, “Be saved from this </a:t>
            </a:r>
          </a:p>
          <a:p>
            <a:pPr algn="ctr">
              <a:buNone/>
            </a:pPr>
            <a:r>
              <a:rPr lang="en-US" b="1" dirty="0" smtClean="0"/>
              <a:t>perverse generation.” Then those who gladly </a:t>
            </a:r>
          </a:p>
          <a:p>
            <a:pPr algn="ctr">
              <a:buNone/>
            </a:pPr>
            <a:r>
              <a:rPr lang="en-US" b="1" dirty="0" smtClean="0"/>
              <a:t>received his word were baptized; and </a:t>
            </a:r>
          </a:p>
          <a:p>
            <a:pPr algn="ctr">
              <a:buNone/>
            </a:pPr>
            <a:r>
              <a:rPr lang="en-US" b="1" dirty="0" smtClean="0"/>
              <a:t>that day about three thousand </a:t>
            </a:r>
          </a:p>
          <a:p>
            <a:pPr algn="ctr">
              <a:buNone/>
            </a:pPr>
            <a:r>
              <a:rPr lang="en-US" b="1" dirty="0" smtClean="0"/>
              <a:t>souls were added to them</a:t>
            </a:r>
            <a:r>
              <a:rPr lang="en-US" b="1" i="1" dirty="0" smtClean="0"/>
              <a:t>.</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and Comment</a:t>
            </a:r>
            <a:endParaRPr lang="en-US" dirty="0"/>
          </a:p>
        </p:txBody>
      </p:sp>
      <p:sp>
        <p:nvSpPr>
          <p:cNvPr id="6" name="Content Placeholder 5"/>
          <p:cNvSpPr>
            <a:spLocks noGrp="1"/>
          </p:cNvSpPr>
          <p:nvPr>
            <p:ph sz="quarter" idx="2"/>
          </p:nvPr>
        </p:nvSpPr>
        <p:spPr/>
        <p:txBody>
          <a:bodyPr>
            <a:normAutofit fontScale="85000" lnSpcReduction="20000"/>
          </a:bodyPr>
          <a:lstStyle/>
          <a:p>
            <a:pPr>
              <a:buNone/>
            </a:pPr>
            <a:r>
              <a:rPr lang="en-US" dirty="0" smtClean="0"/>
              <a:t>And with many other words </a:t>
            </a:r>
          </a:p>
          <a:p>
            <a:pPr>
              <a:buNone/>
            </a:pPr>
            <a:r>
              <a:rPr lang="en-US" dirty="0" smtClean="0"/>
              <a:t>he testified and exhorted </a:t>
            </a:r>
          </a:p>
          <a:p>
            <a:pPr>
              <a:buNone/>
            </a:pPr>
            <a:r>
              <a:rPr lang="en-US" dirty="0" smtClean="0"/>
              <a:t>them, saying, “Be saved from </a:t>
            </a:r>
          </a:p>
          <a:p>
            <a:pPr>
              <a:buNone/>
            </a:pPr>
            <a:r>
              <a:rPr lang="en-US" dirty="0" smtClean="0"/>
              <a:t>this </a:t>
            </a:r>
            <a:r>
              <a:rPr lang="en-US" u="sng" dirty="0" smtClean="0"/>
              <a:t>perverse</a:t>
            </a:r>
            <a:r>
              <a:rPr lang="en-US" dirty="0" smtClean="0"/>
              <a:t> generation.” </a:t>
            </a:r>
          </a:p>
          <a:p>
            <a:pPr>
              <a:buNone/>
            </a:pPr>
            <a:r>
              <a:rPr lang="en-US" dirty="0" smtClean="0"/>
              <a:t>Then those who </a:t>
            </a:r>
            <a:r>
              <a:rPr lang="en-US" u="sng" dirty="0" smtClean="0"/>
              <a:t>gladly</a:t>
            </a:r>
            <a:r>
              <a:rPr lang="en-US" dirty="0" smtClean="0"/>
              <a:t> </a:t>
            </a:r>
          </a:p>
          <a:p>
            <a:pPr>
              <a:buNone/>
            </a:pPr>
            <a:r>
              <a:rPr lang="en-US" dirty="0" smtClean="0"/>
              <a:t>received his word were </a:t>
            </a:r>
          </a:p>
          <a:p>
            <a:pPr>
              <a:buNone/>
            </a:pPr>
            <a:r>
              <a:rPr lang="en-US" dirty="0" smtClean="0"/>
              <a:t>baptized and that day </a:t>
            </a:r>
          </a:p>
          <a:p>
            <a:pPr>
              <a:buNone/>
            </a:pPr>
            <a:r>
              <a:rPr lang="en-US" dirty="0" smtClean="0"/>
              <a:t>about three thousand souls </a:t>
            </a:r>
          </a:p>
          <a:p>
            <a:pPr>
              <a:buNone/>
            </a:pPr>
            <a:r>
              <a:rPr lang="en-US" dirty="0" smtClean="0"/>
              <a:t>were added to them</a:t>
            </a:r>
            <a:r>
              <a:rPr lang="en-US" i="1" dirty="0" smtClean="0"/>
              <a:t>.</a:t>
            </a:r>
            <a:endParaRPr lang="en-US" dirty="0"/>
          </a:p>
        </p:txBody>
      </p:sp>
      <p:sp>
        <p:nvSpPr>
          <p:cNvPr id="8" name="Content Placeholder 7"/>
          <p:cNvSpPr>
            <a:spLocks noGrp="1"/>
          </p:cNvSpPr>
          <p:nvPr>
            <p:ph sz="quarter" idx="4"/>
          </p:nvPr>
        </p:nvSpPr>
        <p:spPr>
          <a:xfrm>
            <a:off x="4800600" y="2438400"/>
            <a:ext cx="3886200" cy="3855868"/>
          </a:xfrm>
        </p:spPr>
        <p:txBody>
          <a:bodyPr>
            <a:normAutofit/>
          </a:bodyPr>
          <a:lstStyle/>
          <a:p>
            <a:pPr marL="457200" indent="-457200">
              <a:buAutoNum type="arabicParenBoth"/>
            </a:pPr>
            <a:r>
              <a:rPr lang="en-US" sz="2400" i="1" dirty="0" smtClean="0"/>
              <a:t>Their generation was “perverse” because they had rejected their Messiah.</a:t>
            </a:r>
          </a:p>
          <a:p>
            <a:pPr marL="457200" indent="-457200">
              <a:buAutoNum type="arabicParenBoth"/>
            </a:pPr>
            <a:r>
              <a:rPr lang="en-US" sz="2400" i="1" dirty="0" smtClean="0"/>
              <a:t>“Gladly” is irrelevant here.</a:t>
            </a:r>
          </a:p>
          <a:p>
            <a:pPr marL="457200" indent="-457200">
              <a:buAutoNum type="arabicParenBoth"/>
            </a:pPr>
            <a:r>
              <a:rPr lang="en-US" sz="2400" i="1" dirty="0" smtClean="0"/>
              <a:t>Of the ~3,000 who were saved, there is no mention of any of them speaking in any tongue or language.</a:t>
            </a:r>
          </a:p>
          <a:p>
            <a:pPr marL="457200" indent="-457200">
              <a:buAutoNum type="arabicParenBoth"/>
            </a:pPr>
            <a:r>
              <a:rPr lang="en-US" sz="2400" i="1" dirty="0" smtClean="0"/>
              <a:t>Joel 2:32 fulfilled.</a:t>
            </a:r>
            <a:endParaRPr lang="en-US" sz="2400" i="1" dirty="0"/>
          </a:p>
        </p:txBody>
      </p:sp>
      <p:sp>
        <p:nvSpPr>
          <p:cNvPr id="5" name="Text Placeholder 4"/>
          <p:cNvSpPr>
            <a:spLocks noGrp="1"/>
          </p:cNvSpPr>
          <p:nvPr>
            <p:ph type="body" sz="quarter" idx="1"/>
          </p:nvPr>
        </p:nvSpPr>
        <p:spPr/>
        <p:txBody>
          <a:bodyPr>
            <a:normAutofit/>
          </a:bodyPr>
          <a:lstStyle/>
          <a:p>
            <a:r>
              <a:rPr lang="en-US" sz="2600" dirty="0" smtClean="0">
                <a:solidFill>
                  <a:srgbClr val="000000"/>
                </a:solidFill>
              </a:rPr>
              <a:t>Acts 2:40-41</a:t>
            </a:r>
            <a:endParaRPr lang="en-US" sz="2600" dirty="0">
              <a:solidFill>
                <a:srgbClr val="000000"/>
              </a:solidFill>
            </a:endParaRPr>
          </a:p>
        </p:txBody>
      </p:sp>
      <p:sp>
        <p:nvSpPr>
          <p:cNvPr id="7" name="Text Placeholder 6"/>
          <p:cNvSpPr>
            <a:spLocks noGrp="1"/>
          </p:cNvSpPr>
          <p:nvPr>
            <p:ph type="body" sz="quarter" idx="3"/>
          </p:nvPr>
        </p:nvSpPr>
        <p:spPr/>
        <p:txBody>
          <a:bodyPr>
            <a:normAutofit/>
          </a:bodyPr>
          <a:lstStyle/>
          <a:p>
            <a:r>
              <a:rPr lang="en-US" sz="2600" dirty="0" smtClean="0">
                <a:solidFill>
                  <a:srgbClr val="000000"/>
                </a:solidFill>
              </a:rPr>
              <a:t>Comment</a:t>
            </a:r>
            <a:endParaRPr lang="en-US" sz="2600" dirty="0"/>
          </a:p>
        </p:txBody>
      </p:sp>
      <p:pic>
        <p:nvPicPr>
          <p:cNvPr id="10" name="Picture 9"/>
          <p:cNvPicPr>
            <a:picLocks noChangeAspect="1"/>
          </p:cNvPicPr>
          <p:nvPr/>
        </p:nvPicPr>
        <p:blipFill>
          <a:blip r:embed="rId2"/>
          <a:srcRect t="12811" b="47228"/>
          <a:stretch>
            <a:fillRect/>
          </a:stretch>
        </p:blipFill>
        <p:spPr>
          <a:xfrm rot="199486">
            <a:off x="6561160" y="704529"/>
            <a:ext cx="2260600" cy="1441304"/>
          </a:xfrm>
          <a:prstGeom prst="roundRect">
            <a:avLst>
              <a:gd name="adj" fmla="val 16667"/>
            </a:avLst>
          </a:prstGeom>
          <a:ln>
            <a:solidFill>
              <a:srgbClr val="00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C:\Users\Bruce\AppData\Local\Microsoft\Windows\Temporary Internet Files\Content.IE5\VM0TPKAR\MP900406659[1].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97654"/>
            <a:ext cx="9144000" cy="695565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title"/>
          </p:nvPr>
        </p:nvSpPr>
        <p:spPr/>
        <p:txBody>
          <a:bodyPr/>
          <a:lstStyle/>
          <a:p>
            <a:r>
              <a:rPr lang="en-US" dirty="0" smtClean="0"/>
              <a:t>Summary So Far</a:t>
            </a:r>
            <a:endParaRPr lang="en-US" dirty="0"/>
          </a:p>
        </p:txBody>
      </p:sp>
      <p:sp>
        <p:nvSpPr>
          <p:cNvPr id="3" name="Content Placeholder 2"/>
          <p:cNvSpPr>
            <a:spLocks noGrp="1"/>
          </p:cNvSpPr>
          <p:nvPr>
            <p:ph idx="1"/>
          </p:nvPr>
        </p:nvSpPr>
        <p:spPr/>
        <p:txBody>
          <a:bodyPr>
            <a:normAutofit/>
          </a:bodyPr>
          <a:lstStyle/>
          <a:p>
            <a:pPr marL="514350" indent="-514350">
              <a:buAutoNum type="arabicParenBoth"/>
            </a:pPr>
            <a:r>
              <a:rPr lang="en-US" dirty="0" smtClean="0"/>
              <a:t>The Kingdom of God on earth began when Jesus sent the Holy Spirit on Pentecost.</a:t>
            </a:r>
          </a:p>
          <a:p>
            <a:pPr marL="514350" indent="-514350">
              <a:buAutoNum type="arabicParenBoth"/>
            </a:pPr>
            <a:r>
              <a:rPr lang="en-US" dirty="0" smtClean="0"/>
              <a:t>The Spirit’s arrival was known by sight and sound: manifestations of fire and languages.</a:t>
            </a:r>
          </a:p>
          <a:p>
            <a:pPr marL="514350" indent="-514350">
              <a:buAutoNum type="arabicParenBoth"/>
            </a:pPr>
            <a:r>
              <a:rPr lang="en-US" dirty="0" smtClean="0"/>
              <a:t>The power of the Spirit was demonstrated in lifting up Jesus and saving 3,000 people.</a:t>
            </a:r>
          </a:p>
          <a:p>
            <a:pPr marL="514350" indent="-514350">
              <a:buAutoNum type="arabicParenBoth"/>
            </a:pPr>
            <a:r>
              <a:rPr lang="en-US" dirty="0" smtClean="0"/>
              <a:t>The Spirit wants to use you in continuing to install the Kingdom of God now!</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C:\Users\Bruce\AppData\Local\Microsoft\Windows\Temporary Internet Files\Content.IE5\VM0TPKAR\MP900406659[1].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97654"/>
            <a:ext cx="9144000" cy="695565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Pushback Time</a:t>
            </a:r>
            <a:endParaRPr lang="en-US" dirty="0">
              <a:solidFill>
                <a:srgbClr val="FFFF00"/>
              </a:solidFill>
            </a:endParaRPr>
          </a:p>
        </p:txBody>
      </p:sp>
      <p:sp>
        <p:nvSpPr>
          <p:cNvPr id="3" name="Content Placeholder 2"/>
          <p:cNvSpPr>
            <a:spLocks noGrp="1"/>
          </p:cNvSpPr>
          <p:nvPr>
            <p:ph idx="1"/>
          </p:nvPr>
        </p:nvSpPr>
        <p:spPr/>
        <p:txBody>
          <a:bodyPr/>
          <a:lstStyle/>
          <a:p>
            <a:pPr marL="514350" indent="-514350" algn="ctr">
              <a:buNone/>
            </a:pPr>
            <a:r>
              <a:rPr lang="en-US" i="1" dirty="0" smtClean="0">
                <a:solidFill>
                  <a:schemeClr val="bg1"/>
                </a:solidFill>
                <a:latin typeface="Cooper Black"/>
                <a:cs typeface="Cooper Black"/>
              </a:rPr>
              <a:t>Where do you see God at work </a:t>
            </a:r>
          </a:p>
          <a:p>
            <a:pPr marL="514350" indent="-514350" algn="ctr">
              <a:buNone/>
            </a:pPr>
            <a:r>
              <a:rPr lang="en-US" i="1" dirty="0" smtClean="0">
                <a:solidFill>
                  <a:schemeClr val="bg1"/>
                </a:solidFill>
                <a:latin typeface="Cooper Black"/>
                <a:cs typeface="Cooper Black"/>
              </a:rPr>
              <a:t>in this story?</a:t>
            </a:r>
          </a:p>
          <a:p>
            <a:pPr marL="514350" indent="-514350" algn="ctr">
              <a:buNone/>
            </a:pPr>
            <a:endParaRPr lang="en-US" i="1" dirty="0" smtClean="0">
              <a:solidFill>
                <a:schemeClr val="bg1"/>
              </a:solidFill>
              <a:latin typeface="Cooper Black"/>
              <a:cs typeface="Cooper Black"/>
            </a:endParaRPr>
          </a:p>
          <a:p>
            <a:pPr marL="514350" indent="-514350" algn="ctr">
              <a:buNone/>
            </a:pPr>
            <a:r>
              <a:rPr lang="en-US" i="1" dirty="0" smtClean="0">
                <a:solidFill>
                  <a:schemeClr val="bg1"/>
                </a:solidFill>
                <a:latin typeface="Cooper Black"/>
                <a:cs typeface="Cooper Black"/>
              </a:rPr>
              <a:t>What are your take-home points?</a:t>
            </a:r>
            <a:endParaRPr lang="en-US" i="1" dirty="0">
              <a:solidFill>
                <a:schemeClr val="bg1"/>
              </a:solidFill>
              <a:latin typeface="Cooper Black"/>
              <a:cs typeface="Cooper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Acts 2:14-16</a:t>
            </a:r>
            <a:endParaRPr lang="en-US" dirty="0"/>
          </a:p>
        </p:txBody>
      </p:sp>
      <p:sp>
        <p:nvSpPr>
          <p:cNvPr id="3" name="Content Placeholder 2"/>
          <p:cNvSpPr>
            <a:spLocks noGrp="1"/>
          </p:cNvSpPr>
          <p:nvPr>
            <p:ph idx="1"/>
          </p:nvPr>
        </p:nvSpPr>
        <p:spPr/>
        <p:txBody>
          <a:bodyPr>
            <a:normAutofit/>
          </a:bodyPr>
          <a:lstStyle/>
          <a:p>
            <a:pPr>
              <a:buNone/>
            </a:pPr>
            <a:r>
              <a:rPr lang="en-US" sz="3000" b="1" dirty="0" smtClean="0"/>
              <a:t>But Peter, standing up with the eleven, raised </a:t>
            </a:r>
          </a:p>
          <a:p>
            <a:pPr>
              <a:buNone/>
            </a:pPr>
            <a:r>
              <a:rPr lang="en-US" sz="3000" b="1" dirty="0" smtClean="0"/>
              <a:t>his voice and said to them, “Men of Judea and </a:t>
            </a:r>
          </a:p>
          <a:p>
            <a:pPr>
              <a:buNone/>
            </a:pPr>
            <a:r>
              <a:rPr lang="en-US" sz="3000" b="1" dirty="0" smtClean="0"/>
              <a:t>all who dwell in Jerusalem, let this be known </a:t>
            </a:r>
          </a:p>
          <a:p>
            <a:pPr>
              <a:buNone/>
            </a:pPr>
            <a:r>
              <a:rPr lang="en-US" sz="3000" b="1" dirty="0" smtClean="0"/>
              <a:t>to you, and heed my words. For these are not </a:t>
            </a:r>
          </a:p>
          <a:p>
            <a:pPr>
              <a:buNone/>
            </a:pPr>
            <a:r>
              <a:rPr lang="en-US" sz="3000" b="1" dirty="0" smtClean="0"/>
              <a:t>drunk, as you suppose, since</a:t>
            </a:r>
            <a:r>
              <a:rPr lang="en-US" sz="3000" b="1" dirty="0" smtClean="0"/>
              <a:t> </a:t>
            </a:r>
          </a:p>
          <a:p>
            <a:pPr>
              <a:buNone/>
            </a:pPr>
            <a:r>
              <a:rPr lang="en-US" sz="3000" b="1" dirty="0" smtClean="0"/>
              <a:t>it is only </a:t>
            </a:r>
            <a:r>
              <a:rPr lang="en-US" sz="3000" b="1" dirty="0" smtClean="0"/>
              <a:t>the</a:t>
            </a:r>
            <a:r>
              <a:rPr lang="en-US" sz="3000" b="1" dirty="0" smtClean="0"/>
              <a:t> third </a:t>
            </a:r>
            <a:r>
              <a:rPr lang="en-US" sz="3000" b="1" dirty="0" smtClean="0"/>
              <a:t>hour of</a:t>
            </a:r>
            <a:r>
              <a:rPr lang="en-US" sz="3000" b="1" dirty="0" smtClean="0"/>
              <a:t> </a:t>
            </a:r>
          </a:p>
          <a:p>
            <a:pPr>
              <a:buNone/>
            </a:pPr>
            <a:r>
              <a:rPr lang="en-US" sz="3000" b="1" dirty="0" smtClean="0"/>
              <a:t>The day</a:t>
            </a:r>
            <a:r>
              <a:rPr lang="en-US" sz="3000" b="1" dirty="0" smtClean="0"/>
              <a:t>.</a:t>
            </a:r>
            <a:r>
              <a:rPr lang="en-US" sz="3000" b="1" dirty="0" smtClean="0"/>
              <a:t> But this </a:t>
            </a:r>
            <a:r>
              <a:rPr lang="en-US" sz="3000" b="1" dirty="0" smtClean="0"/>
              <a:t>is what was</a:t>
            </a:r>
            <a:r>
              <a:rPr lang="en-US" sz="3000" b="1" dirty="0" smtClean="0"/>
              <a:t> </a:t>
            </a:r>
          </a:p>
          <a:p>
            <a:pPr>
              <a:buNone/>
            </a:pPr>
            <a:r>
              <a:rPr lang="en-US" sz="3000" b="1" dirty="0" smtClean="0"/>
              <a:t>spoken </a:t>
            </a:r>
            <a:r>
              <a:rPr lang="en-US" sz="3000" b="1" dirty="0" smtClean="0"/>
              <a:t>by</a:t>
            </a:r>
            <a:r>
              <a:rPr lang="en-US" sz="3000" b="1" dirty="0" smtClean="0"/>
              <a:t> the </a:t>
            </a:r>
            <a:r>
              <a:rPr lang="en-US" sz="3000" b="1" dirty="0" smtClean="0"/>
              <a:t>prophet Joel:</a:t>
            </a:r>
            <a:endParaRPr lang="en-US" sz="3000" b="1" dirty="0"/>
          </a:p>
        </p:txBody>
      </p:sp>
      <p:pic>
        <p:nvPicPr>
          <p:cNvPr id="5" name="Picture 4"/>
          <p:cNvPicPr>
            <a:picLocks noChangeAspect="1"/>
          </p:cNvPicPr>
          <p:nvPr/>
        </p:nvPicPr>
        <p:blipFill>
          <a:blip r:embed="rId3"/>
          <a:stretch>
            <a:fillRect/>
          </a:stretch>
        </p:blipFill>
        <p:spPr>
          <a:xfrm>
            <a:off x="5291859" y="3890963"/>
            <a:ext cx="3644900" cy="223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artisticPlasticWrap/>
                    </a14:imgEffect>
                    <a14:imgEffect>
                      <a14:sharpenSoften amount="-7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a:scene3d>
            <a:camera prst="orthographicFront"/>
            <a:lightRig rig="threePt" dir="t"/>
          </a:scene3d>
          <a:sp3d>
            <a:bevelT/>
          </a:sp3d>
        </p:spPr>
      </p:pic>
      <p:sp>
        <p:nvSpPr>
          <p:cNvPr id="4" name="Title 3"/>
          <p:cNvSpPr>
            <a:spLocks noGrp="1"/>
          </p:cNvSpPr>
          <p:nvPr>
            <p:ph type="title"/>
          </p:nvPr>
        </p:nvSpPr>
        <p:spPr/>
        <p:txBody>
          <a:bodyPr/>
          <a:lstStyle/>
          <a:p>
            <a:r>
              <a:rPr lang="en-US" dirty="0" smtClean="0"/>
              <a:t>Questions and Answers</a:t>
            </a:r>
            <a:endParaRPr lang="en-US" dirty="0"/>
          </a:p>
        </p:txBody>
      </p:sp>
      <p:sp>
        <p:nvSpPr>
          <p:cNvPr id="5" name="Content Placeholder 4"/>
          <p:cNvSpPr>
            <a:spLocks noGrp="1"/>
          </p:cNvSpPr>
          <p:nvPr>
            <p:ph sz="half" idx="1"/>
          </p:nvPr>
        </p:nvSpPr>
        <p:spPr/>
        <p:txBody>
          <a:bodyPr>
            <a:normAutofit fontScale="85000" lnSpcReduction="10000"/>
          </a:bodyPr>
          <a:lstStyle/>
          <a:p>
            <a:pPr>
              <a:buNone/>
            </a:pPr>
            <a:r>
              <a:rPr lang="en-US" b="1" dirty="0" smtClean="0"/>
              <a:t>But Peter, standing up with</a:t>
            </a:r>
          </a:p>
          <a:p>
            <a:pPr>
              <a:buNone/>
            </a:pPr>
            <a:r>
              <a:rPr lang="en-US" b="1" dirty="0" smtClean="0"/>
              <a:t>the eleven, raised his voice </a:t>
            </a:r>
          </a:p>
          <a:p>
            <a:pPr>
              <a:buNone/>
            </a:pPr>
            <a:r>
              <a:rPr lang="en-US" b="1" dirty="0" smtClean="0"/>
              <a:t>and said to them, “Men of </a:t>
            </a:r>
          </a:p>
          <a:p>
            <a:pPr>
              <a:buNone/>
            </a:pPr>
            <a:r>
              <a:rPr lang="en-US" b="1" dirty="0" smtClean="0"/>
              <a:t>Judea and all who dwell in </a:t>
            </a:r>
          </a:p>
          <a:p>
            <a:pPr>
              <a:buNone/>
            </a:pPr>
            <a:r>
              <a:rPr lang="en-US" b="1" dirty="0" smtClean="0"/>
              <a:t>Jerusalem, let this be known </a:t>
            </a:r>
          </a:p>
          <a:p>
            <a:pPr>
              <a:buNone/>
            </a:pPr>
            <a:r>
              <a:rPr lang="en-US" b="1" dirty="0" smtClean="0"/>
              <a:t>to you, and heed my words. </a:t>
            </a:r>
          </a:p>
          <a:p>
            <a:pPr>
              <a:buNone/>
            </a:pPr>
            <a:r>
              <a:rPr lang="en-US" b="1" dirty="0" smtClean="0"/>
              <a:t>For these are not drunk, as </a:t>
            </a:r>
          </a:p>
          <a:p>
            <a:pPr>
              <a:buNone/>
            </a:pPr>
            <a:r>
              <a:rPr lang="en-US" b="1" dirty="0" smtClean="0"/>
              <a:t>you suppose, since it is only </a:t>
            </a:r>
          </a:p>
          <a:p>
            <a:pPr>
              <a:buNone/>
            </a:pPr>
            <a:r>
              <a:rPr lang="en-US" b="1" dirty="0" smtClean="0"/>
              <a:t>the third hour of the day. </a:t>
            </a:r>
          </a:p>
          <a:p>
            <a:pPr>
              <a:buNone/>
            </a:pPr>
            <a:r>
              <a:rPr lang="en-US" b="1" dirty="0" smtClean="0"/>
              <a:t>But this is what was spoken </a:t>
            </a:r>
          </a:p>
          <a:p>
            <a:pPr>
              <a:buNone/>
            </a:pPr>
            <a:r>
              <a:rPr lang="en-US" b="1" dirty="0" smtClean="0"/>
              <a:t>by the prophet Joel:</a:t>
            </a:r>
          </a:p>
          <a:p>
            <a:pPr>
              <a:buNone/>
            </a:pPr>
            <a:endParaRPr lang="en-US" dirty="0"/>
          </a:p>
        </p:txBody>
      </p:sp>
      <p:sp>
        <p:nvSpPr>
          <p:cNvPr id="6" name="Content Placeholder 5"/>
          <p:cNvSpPr>
            <a:spLocks noGrp="1"/>
          </p:cNvSpPr>
          <p:nvPr>
            <p:ph sz="half" idx="2"/>
          </p:nvPr>
        </p:nvSpPr>
        <p:spPr/>
        <p:txBody>
          <a:bodyPr>
            <a:normAutofit fontScale="85000" lnSpcReduction="10000"/>
          </a:bodyPr>
          <a:lstStyle/>
          <a:p>
            <a:pPr>
              <a:buNone/>
            </a:pPr>
            <a:r>
              <a:rPr lang="en-US" sz="3784" b="1" i="1" dirty="0" smtClean="0"/>
              <a:t>Q: What language </a:t>
            </a:r>
          </a:p>
          <a:p>
            <a:pPr>
              <a:buNone/>
            </a:pPr>
            <a:r>
              <a:rPr lang="en-US" sz="3784" b="1" i="1" dirty="0" smtClean="0"/>
              <a:t>	  did Peter speak?  </a:t>
            </a:r>
          </a:p>
          <a:p>
            <a:pPr>
              <a:buNone/>
            </a:pPr>
            <a:endParaRPr lang="en-US" sz="3784" i="1"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artisticPlasticWrap/>
                    </a14:imgEffect>
                    <a14:imgEffect>
                      <a14:sharpenSoften amount="-7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3999" cy="6858000"/>
          </a:xfrm>
          <a:prstGeom prst="rect">
            <a:avLst/>
          </a:prstGeom>
          <a:scene3d>
            <a:camera prst="orthographicFront"/>
            <a:lightRig rig="threePt" dir="t"/>
          </a:scene3d>
          <a:sp3d>
            <a:bevelT/>
          </a:sp3d>
        </p:spPr>
      </p:pic>
      <p:sp>
        <p:nvSpPr>
          <p:cNvPr id="4" name="Title 3"/>
          <p:cNvSpPr>
            <a:spLocks noGrp="1"/>
          </p:cNvSpPr>
          <p:nvPr>
            <p:ph type="title"/>
          </p:nvPr>
        </p:nvSpPr>
        <p:spPr/>
        <p:txBody>
          <a:bodyPr/>
          <a:lstStyle/>
          <a:p>
            <a:r>
              <a:rPr lang="en-US" dirty="0" smtClean="0"/>
              <a:t>Questions and Answers</a:t>
            </a:r>
            <a:endParaRPr lang="en-US" dirty="0"/>
          </a:p>
        </p:txBody>
      </p:sp>
      <p:sp>
        <p:nvSpPr>
          <p:cNvPr id="5" name="Content Placeholder 4"/>
          <p:cNvSpPr>
            <a:spLocks noGrp="1"/>
          </p:cNvSpPr>
          <p:nvPr>
            <p:ph sz="half" idx="1"/>
          </p:nvPr>
        </p:nvSpPr>
        <p:spPr/>
        <p:txBody>
          <a:bodyPr>
            <a:normAutofit fontScale="85000" lnSpcReduction="10000"/>
          </a:bodyPr>
          <a:lstStyle/>
          <a:p>
            <a:pPr>
              <a:buNone/>
            </a:pPr>
            <a:r>
              <a:rPr lang="en-US" b="1" dirty="0" smtClean="0"/>
              <a:t>But Peter, standing up with</a:t>
            </a:r>
          </a:p>
          <a:p>
            <a:pPr>
              <a:buNone/>
            </a:pPr>
            <a:r>
              <a:rPr lang="en-US" b="1" dirty="0" smtClean="0"/>
              <a:t>the eleven, raised his voice </a:t>
            </a:r>
          </a:p>
          <a:p>
            <a:pPr>
              <a:buNone/>
            </a:pPr>
            <a:r>
              <a:rPr lang="en-US" b="1" dirty="0" smtClean="0"/>
              <a:t>and said to them, “Men of </a:t>
            </a:r>
          </a:p>
          <a:p>
            <a:pPr>
              <a:buNone/>
            </a:pPr>
            <a:r>
              <a:rPr lang="en-US" b="1" dirty="0" smtClean="0"/>
              <a:t>Judea and all who dwell in </a:t>
            </a:r>
          </a:p>
          <a:p>
            <a:pPr>
              <a:buNone/>
            </a:pPr>
            <a:r>
              <a:rPr lang="en-US" b="1" dirty="0" smtClean="0"/>
              <a:t>Jerusalem, let this be known </a:t>
            </a:r>
          </a:p>
          <a:p>
            <a:pPr>
              <a:buNone/>
            </a:pPr>
            <a:r>
              <a:rPr lang="en-US" b="1" dirty="0" smtClean="0"/>
              <a:t>to you, and heed my words. </a:t>
            </a:r>
          </a:p>
          <a:p>
            <a:pPr>
              <a:buNone/>
            </a:pPr>
            <a:r>
              <a:rPr lang="en-US" b="1" dirty="0" smtClean="0"/>
              <a:t>For these are not drunk, as </a:t>
            </a:r>
          </a:p>
          <a:p>
            <a:pPr>
              <a:buNone/>
            </a:pPr>
            <a:r>
              <a:rPr lang="en-US" b="1" dirty="0" smtClean="0"/>
              <a:t>you suppose, since it is </a:t>
            </a:r>
            <a:r>
              <a:rPr lang="en-US" b="1" i="1" dirty="0" smtClean="0"/>
              <a:t>only</a:t>
            </a:r>
            <a:r>
              <a:rPr lang="en-US" b="1" dirty="0" smtClean="0"/>
              <a:t> </a:t>
            </a:r>
          </a:p>
          <a:p>
            <a:pPr>
              <a:buNone/>
            </a:pPr>
            <a:r>
              <a:rPr lang="en-US" b="1" dirty="0" smtClean="0"/>
              <a:t>the third hour of the day. </a:t>
            </a:r>
          </a:p>
          <a:p>
            <a:pPr>
              <a:buNone/>
            </a:pPr>
            <a:r>
              <a:rPr lang="en-US" b="1" dirty="0" smtClean="0"/>
              <a:t>But this is what was spoken </a:t>
            </a:r>
          </a:p>
          <a:p>
            <a:pPr>
              <a:buNone/>
            </a:pPr>
            <a:r>
              <a:rPr lang="en-US" b="1" dirty="0" smtClean="0"/>
              <a:t>by the prophet Joel:</a:t>
            </a:r>
          </a:p>
          <a:p>
            <a:pPr>
              <a:buNone/>
            </a:pPr>
            <a:endParaRPr lang="en-US" dirty="0"/>
          </a:p>
        </p:txBody>
      </p:sp>
      <p:sp>
        <p:nvSpPr>
          <p:cNvPr id="6" name="Content Placeholder 5"/>
          <p:cNvSpPr>
            <a:spLocks noGrp="1"/>
          </p:cNvSpPr>
          <p:nvPr>
            <p:ph sz="half" idx="2"/>
          </p:nvPr>
        </p:nvSpPr>
        <p:spPr/>
        <p:txBody>
          <a:bodyPr>
            <a:normAutofit fontScale="85000" lnSpcReduction="10000"/>
          </a:bodyPr>
          <a:lstStyle/>
          <a:p>
            <a:pPr>
              <a:buNone/>
            </a:pPr>
            <a:r>
              <a:rPr lang="en-US" sz="3784" b="1" i="1" dirty="0" smtClean="0"/>
              <a:t>Q: What language </a:t>
            </a:r>
          </a:p>
          <a:p>
            <a:pPr>
              <a:buNone/>
            </a:pPr>
            <a:r>
              <a:rPr lang="en-US" sz="3784" b="1" i="1" dirty="0" smtClean="0"/>
              <a:t>	  did Peter speak?  </a:t>
            </a:r>
            <a:endParaRPr lang="en-US" sz="3784" b="1" i="1" dirty="0" smtClean="0"/>
          </a:p>
          <a:p>
            <a:pPr>
              <a:buNone/>
            </a:pPr>
            <a:endParaRPr lang="en-US" sz="3784" b="1" i="1" dirty="0" smtClean="0"/>
          </a:p>
          <a:p>
            <a:pPr>
              <a:buNone/>
            </a:pPr>
            <a:endParaRPr lang="en-US" sz="3784" b="1" i="1" dirty="0" smtClean="0"/>
          </a:p>
          <a:p>
            <a:pPr>
              <a:buNone/>
            </a:pPr>
            <a:endParaRPr lang="en-US" sz="3784" b="1" i="1" dirty="0" smtClean="0"/>
          </a:p>
          <a:p>
            <a:pPr>
              <a:buNone/>
            </a:pPr>
            <a:r>
              <a:rPr lang="en-US" sz="3784" b="1" i="1" dirty="0" smtClean="0"/>
              <a:t>A: Probably Hebrew,  </a:t>
            </a:r>
          </a:p>
          <a:p>
            <a:pPr>
              <a:buNone/>
            </a:pPr>
            <a:r>
              <a:rPr lang="en-US" sz="3784" b="1" i="1" dirty="0" smtClean="0"/>
              <a:t>	  Aramaic or Koine </a:t>
            </a:r>
          </a:p>
          <a:p>
            <a:pPr>
              <a:buNone/>
            </a:pPr>
            <a:r>
              <a:rPr lang="en-US" sz="3784" b="1" i="1" dirty="0" smtClean="0"/>
              <a:t>	  Greek.</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artisticPlasticWrap/>
                    </a14:imgEffect>
                    <a14:imgEffect>
                      <a14:sharpenSoften amount="-7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a:scene3d>
            <a:camera prst="orthographicFront"/>
            <a:lightRig rig="threePt" dir="t"/>
          </a:scene3d>
          <a:sp3d>
            <a:bevelT/>
          </a:sp3d>
        </p:spPr>
      </p:pic>
      <p:sp>
        <p:nvSpPr>
          <p:cNvPr id="4" name="Title 3"/>
          <p:cNvSpPr>
            <a:spLocks noGrp="1"/>
          </p:cNvSpPr>
          <p:nvPr>
            <p:ph type="title"/>
          </p:nvPr>
        </p:nvSpPr>
        <p:spPr/>
        <p:txBody>
          <a:bodyPr/>
          <a:lstStyle/>
          <a:p>
            <a:r>
              <a:rPr lang="en-US" dirty="0" smtClean="0"/>
              <a:t>Questions and Answers</a:t>
            </a:r>
            <a:endParaRPr lang="en-US" dirty="0"/>
          </a:p>
        </p:txBody>
      </p:sp>
      <p:sp>
        <p:nvSpPr>
          <p:cNvPr id="5" name="Content Placeholder 4"/>
          <p:cNvSpPr>
            <a:spLocks noGrp="1"/>
          </p:cNvSpPr>
          <p:nvPr>
            <p:ph sz="half" idx="1"/>
          </p:nvPr>
        </p:nvSpPr>
        <p:spPr/>
        <p:txBody>
          <a:bodyPr>
            <a:normAutofit fontScale="85000" lnSpcReduction="10000"/>
          </a:bodyPr>
          <a:lstStyle/>
          <a:p>
            <a:pPr>
              <a:buNone/>
            </a:pPr>
            <a:r>
              <a:rPr lang="en-US" b="1" dirty="0" smtClean="0"/>
              <a:t>But Peter, standing up with</a:t>
            </a:r>
          </a:p>
          <a:p>
            <a:pPr>
              <a:buNone/>
            </a:pPr>
            <a:r>
              <a:rPr lang="en-US" b="1" dirty="0" smtClean="0"/>
              <a:t>the eleven, raised his voice </a:t>
            </a:r>
          </a:p>
          <a:p>
            <a:pPr>
              <a:buNone/>
            </a:pPr>
            <a:r>
              <a:rPr lang="en-US" b="1" dirty="0" smtClean="0"/>
              <a:t>and said to them, “Men of </a:t>
            </a:r>
          </a:p>
          <a:p>
            <a:pPr>
              <a:buNone/>
            </a:pPr>
            <a:r>
              <a:rPr lang="en-US" b="1" dirty="0" smtClean="0"/>
              <a:t>Judea and all who dwell in </a:t>
            </a:r>
          </a:p>
          <a:p>
            <a:pPr>
              <a:buNone/>
            </a:pPr>
            <a:r>
              <a:rPr lang="en-US" b="1" dirty="0" smtClean="0"/>
              <a:t>Jerusalem, let this be known </a:t>
            </a:r>
          </a:p>
          <a:p>
            <a:pPr>
              <a:buNone/>
            </a:pPr>
            <a:r>
              <a:rPr lang="en-US" b="1" dirty="0" smtClean="0"/>
              <a:t>to you, and heed my words. </a:t>
            </a:r>
          </a:p>
          <a:p>
            <a:pPr>
              <a:buNone/>
            </a:pPr>
            <a:r>
              <a:rPr lang="en-US" b="1" dirty="0" smtClean="0"/>
              <a:t>For these are not drunk, as </a:t>
            </a:r>
          </a:p>
          <a:p>
            <a:pPr>
              <a:buNone/>
            </a:pPr>
            <a:r>
              <a:rPr lang="en-US" b="1" dirty="0" smtClean="0"/>
              <a:t>you suppose, since it is </a:t>
            </a:r>
            <a:r>
              <a:rPr lang="en-US" b="1" i="1" dirty="0" smtClean="0"/>
              <a:t>only</a:t>
            </a:r>
            <a:r>
              <a:rPr lang="en-US" b="1" dirty="0" smtClean="0"/>
              <a:t> </a:t>
            </a:r>
          </a:p>
          <a:p>
            <a:pPr>
              <a:buNone/>
            </a:pPr>
            <a:r>
              <a:rPr lang="en-US" b="1" dirty="0" smtClean="0"/>
              <a:t>the third hour of the day. </a:t>
            </a:r>
          </a:p>
          <a:p>
            <a:pPr>
              <a:buNone/>
            </a:pPr>
            <a:r>
              <a:rPr lang="en-US" b="1" dirty="0" smtClean="0"/>
              <a:t>But this is what was spoken </a:t>
            </a:r>
          </a:p>
          <a:p>
            <a:pPr>
              <a:buNone/>
            </a:pPr>
            <a:r>
              <a:rPr lang="en-US" b="1" dirty="0" smtClean="0"/>
              <a:t>by the prophet Joel:</a:t>
            </a:r>
          </a:p>
          <a:p>
            <a:pPr>
              <a:buNone/>
            </a:pPr>
            <a:endParaRPr lang="en-US" dirty="0"/>
          </a:p>
        </p:txBody>
      </p:sp>
      <p:sp>
        <p:nvSpPr>
          <p:cNvPr id="6" name="Content Placeholder 5"/>
          <p:cNvSpPr>
            <a:spLocks noGrp="1"/>
          </p:cNvSpPr>
          <p:nvPr>
            <p:ph sz="half" idx="2"/>
          </p:nvPr>
        </p:nvSpPr>
        <p:spPr/>
        <p:txBody>
          <a:bodyPr>
            <a:normAutofit fontScale="85000" lnSpcReduction="10000"/>
          </a:bodyPr>
          <a:lstStyle/>
          <a:p>
            <a:pPr>
              <a:buNone/>
            </a:pPr>
            <a:r>
              <a:rPr lang="en-US" sz="3784" b="1" i="1" dirty="0" smtClean="0"/>
              <a:t>Q: What time was   </a:t>
            </a:r>
          </a:p>
          <a:p>
            <a:pPr>
              <a:buNone/>
            </a:pPr>
            <a:r>
              <a:rPr lang="en-US" sz="3784" b="1" i="1" dirty="0" smtClean="0"/>
              <a:t>		 the 3</a:t>
            </a:r>
            <a:r>
              <a:rPr lang="en-US" sz="3784" b="1" i="1" baseline="30000" dirty="0" smtClean="0"/>
              <a:t>rd</a:t>
            </a:r>
            <a:r>
              <a:rPr lang="en-US" sz="3784" b="1" i="1" dirty="0" smtClean="0"/>
              <a:t> hour?  </a:t>
            </a:r>
          </a:p>
          <a:p>
            <a:pPr>
              <a:buNone/>
            </a:pPr>
            <a:endParaRPr lang="en-US" sz="3784" i="1"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artisticPlasticWrap/>
                    </a14:imgEffect>
                    <a14:imgEffect>
                      <a14:sharpenSoften amount="-7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a:scene3d>
            <a:camera prst="orthographicFront"/>
            <a:lightRig rig="threePt" dir="t"/>
          </a:scene3d>
          <a:sp3d>
            <a:bevelT/>
          </a:sp3d>
        </p:spPr>
      </p:pic>
      <p:sp>
        <p:nvSpPr>
          <p:cNvPr id="4" name="Title 3"/>
          <p:cNvSpPr>
            <a:spLocks noGrp="1"/>
          </p:cNvSpPr>
          <p:nvPr>
            <p:ph type="title"/>
          </p:nvPr>
        </p:nvSpPr>
        <p:spPr/>
        <p:txBody>
          <a:bodyPr/>
          <a:lstStyle/>
          <a:p>
            <a:r>
              <a:rPr lang="en-US" dirty="0" smtClean="0"/>
              <a:t>Questions and Answers</a:t>
            </a:r>
            <a:endParaRPr lang="en-US" dirty="0"/>
          </a:p>
        </p:txBody>
      </p:sp>
      <p:sp>
        <p:nvSpPr>
          <p:cNvPr id="5" name="Content Placeholder 4"/>
          <p:cNvSpPr>
            <a:spLocks noGrp="1"/>
          </p:cNvSpPr>
          <p:nvPr>
            <p:ph sz="half" idx="1"/>
          </p:nvPr>
        </p:nvSpPr>
        <p:spPr/>
        <p:txBody>
          <a:bodyPr>
            <a:normAutofit fontScale="85000" lnSpcReduction="10000"/>
          </a:bodyPr>
          <a:lstStyle/>
          <a:p>
            <a:pPr>
              <a:buNone/>
            </a:pPr>
            <a:r>
              <a:rPr lang="en-US" b="1" dirty="0" smtClean="0"/>
              <a:t>But Peter, standing up with</a:t>
            </a:r>
          </a:p>
          <a:p>
            <a:pPr>
              <a:buNone/>
            </a:pPr>
            <a:r>
              <a:rPr lang="en-US" b="1" dirty="0" smtClean="0"/>
              <a:t>the eleven, raised his voice </a:t>
            </a:r>
          </a:p>
          <a:p>
            <a:pPr>
              <a:buNone/>
            </a:pPr>
            <a:r>
              <a:rPr lang="en-US" b="1" dirty="0" smtClean="0"/>
              <a:t>and said to them, “Men of </a:t>
            </a:r>
          </a:p>
          <a:p>
            <a:pPr>
              <a:buNone/>
            </a:pPr>
            <a:r>
              <a:rPr lang="en-US" b="1" dirty="0" smtClean="0"/>
              <a:t>Judea and all who dwell in </a:t>
            </a:r>
          </a:p>
          <a:p>
            <a:pPr>
              <a:buNone/>
            </a:pPr>
            <a:r>
              <a:rPr lang="en-US" b="1" dirty="0" smtClean="0"/>
              <a:t>Jerusalem, let this be known </a:t>
            </a:r>
          </a:p>
          <a:p>
            <a:pPr>
              <a:buNone/>
            </a:pPr>
            <a:r>
              <a:rPr lang="en-US" b="1" dirty="0" smtClean="0"/>
              <a:t>to you, and heed my words. </a:t>
            </a:r>
          </a:p>
          <a:p>
            <a:pPr>
              <a:buNone/>
            </a:pPr>
            <a:r>
              <a:rPr lang="en-US" b="1" dirty="0" smtClean="0"/>
              <a:t>For these are not drunk, as </a:t>
            </a:r>
          </a:p>
          <a:p>
            <a:pPr>
              <a:buNone/>
            </a:pPr>
            <a:r>
              <a:rPr lang="en-US" b="1" dirty="0" smtClean="0"/>
              <a:t>you suppose, since it is </a:t>
            </a:r>
            <a:r>
              <a:rPr lang="en-US" b="1" i="1" dirty="0" smtClean="0"/>
              <a:t>only</a:t>
            </a:r>
            <a:r>
              <a:rPr lang="en-US" b="1" dirty="0" smtClean="0"/>
              <a:t> </a:t>
            </a:r>
          </a:p>
          <a:p>
            <a:pPr>
              <a:buNone/>
            </a:pPr>
            <a:r>
              <a:rPr lang="en-US" b="1" dirty="0" smtClean="0"/>
              <a:t>the third hour of the day. </a:t>
            </a:r>
          </a:p>
          <a:p>
            <a:pPr>
              <a:buNone/>
            </a:pPr>
            <a:r>
              <a:rPr lang="en-US" b="1" dirty="0" smtClean="0"/>
              <a:t>But this is what was spoken </a:t>
            </a:r>
          </a:p>
          <a:p>
            <a:pPr>
              <a:buNone/>
            </a:pPr>
            <a:r>
              <a:rPr lang="en-US" b="1" dirty="0" smtClean="0"/>
              <a:t>by the prophet Joel:</a:t>
            </a:r>
          </a:p>
          <a:p>
            <a:pPr>
              <a:buNone/>
            </a:pPr>
            <a:endParaRPr lang="en-US" dirty="0"/>
          </a:p>
        </p:txBody>
      </p:sp>
      <p:sp>
        <p:nvSpPr>
          <p:cNvPr id="6" name="Content Placeholder 5"/>
          <p:cNvSpPr>
            <a:spLocks noGrp="1"/>
          </p:cNvSpPr>
          <p:nvPr>
            <p:ph sz="half" idx="2"/>
          </p:nvPr>
        </p:nvSpPr>
        <p:spPr/>
        <p:txBody>
          <a:bodyPr>
            <a:normAutofit fontScale="85000" lnSpcReduction="10000"/>
          </a:bodyPr>
          <a:lstStyle/>
          <a:p>
            <a:pPr>
              <a:buNone/>
            </a:pPr>
            <a:r>
              <a:rPr lang="en-US" sz="3784" b="1" i="1" dirty="0" smtClean="0"/>
              <a:t>Q: What time was   </a:t>
            </a:r>
          </a:p>
          <a:p>
            <a:pPr>
              <a:buNone/>
            </a:pPr>
            <a:r>
              <a:rPr lang="en-US" sz="3784" b="1" i="1" dirty="0" smtClean="0"/>
              <a:t>		 the 3</a:t>
            </a:r>
            <a:r>
              <a:rPr lang="en-US" sz="3784" b="1" i="1" baseline="30000" dirty="0" smtClean="0"/>
              <a:t>rd</a:t>
            </a:r>
            <a:r>
              <a:rPr lang="en-US" sz="3784" b="1" i="1" dirty="0" smtClean="0"/>
              <a:t> hour?  </a:t>
            </a:r>
            <a:endParaRPr lang="en-US" sz="3784" b="1" i="1" dirty="0" smtClean="0"/>
          </a:p>
          <a:p>
            <a:pPr>
              <a:buNone/>
            </a:pPr>
            <a:endParaRPr lang="en-US" sz="3784" b="1" i="1" dirty="0" smtClean="0"/>
          </a:p>
          <a:p>
            <a:pPr>
              <a:buNone/>
            </a:pPr>
            <a:endParaRPr lang="en-US" sz="3784" b="1" i="1" dirty="0" smtClean="0"/>
          </a:p>
          <a:p>
            <a:pPr>
              <a:buNone/>
            </a:pPr>
            <a:endParaRPr lang="en-US" sz="3784" b="1" i="1" dirty="0" smtClean="0"/>
          </a:p>
          <a:p>
            <a:pPr>
              <a:buNone/>
            </a:pPr>
            <a:r>
              <a:rPr lang="en-US" sz="3784" b="1" i="1" dirty="0" smtClean="0"/>
              <a:t>A: 9:00AM</a:t>
            </a:r>
          </a:p>
          <a:p>
            <a:pPr>
              <a:buNone/>
            </a:pP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TotalTime>
  <Words>4022</Words>
  <Application>Microsoft Macintosh PowerPoint</Application>
  <PresentationFormat>On-screen Show (4:3)</PresentationFormat>
  <Paragraphs>539</Paragraphs>
  <Slides>48</Slides>
  <Notes>0</Notes>
  <HiddenSlides>0</HiddenSlides>
  <MMClips>0</MMClips>
  <ScaleCrop>false</ScaleCrop>
  <HeadingPairs>
    <vt:vector size="4" baseType="variant">
      <vt:variant>
        <vt:lpstr>Design Template</vt:lpstr>
      </vt:variant>
      <vt:variant>
        <vt:i4>2</vt:i4>
      </vt:variant>
      <vt:variant>
        <vt:lpstr>Slide Titles</vt:lpstr>
      </vt:variant>
      <vt:variant>
        <vt:i4>48</vt:i4>
      </vt:variant>
    </vt:vector>
  </HeadingPairs>
  <TitlesOfParts>
    <vt:vector size="50" baseType="lpstr">
      <vt:lpstr>Office Theme</vt:lpstr>
      <vt:lpstr>Median</vt:lpstr>
      <vt:lpstr>The Kingdom of God:  The First Installment, Part 2</vt:lpstr>
      <vt:lpstr>The Balance in teaching Acts</vt:lpstr>
      <vt:lpstr>Slide 3</vt:lpstr>
      <vt:lpstr>Slide 4</vt:lpstr>
      <vt:lpstr>Acts 2:14-16</vt:lpstr>
      <vt:lpstr>Questions and Answers</vt:lpstr>
      <vt:lpstr>Questions and Answers</vt:lpstr>
      <vt:lpstr>Questions and Answers</vt:lpstr>
      <vt:lpstr>Questions and Answers</vt:lpstr>
      <vt:lpstr>Questions and Answers</vt:lpstr>
      <vt:lpstr>Questions and Answers</vt:lpstr>
      <vt:lpstr>Acts 2:17-18 (quoting Joel 2:28-29).</vt:lpstr>
      <vt:lpstr>Acts 2:19-21 (quoting Joel 2:30-32).</vt:lpstr>
      <vt:lpstr>Verse 16</vt:lpstr>
      <vt:lpstr>Changing Gears</vt:lpstr>
      <vt:lpstr>  Acts 2:22-24  </vt:lpstr>
      <vt:lpstr>Text and Comment</vt:lpstr>
      <vt:lpstr>Text and Comment</vt:lpstr>
      <vt:lpstr>Text and Comment</vt:lpstr>
      <vt:lpstr>Text and Comment</vt:lpstr>
      <vt:lpstr>Acts 2:25-28 (quoting Ps. 16:8-11).</vt:lpstr>
      <vt:lpstr>Acts 2:29-30 (quoting Ps. 132:11)</vt:lpstr>
      <vt:lpstr>Text and Comment</vt:lpstr>
      <vt:lpstr>Text and Comment</vt:lpstr>
      <vt:lpstr>Acts 2:31-32.</vt:lpstr>
      <vt:lpstr>Text and Comment</vt:lpstr>
      <vt:lpstr>Acts 2:33-35</vt:lpstr>
      <vt:lpstr>Text and Comment</vt:lpstr>
      <vt:lpstr>Text and Comment</vt:lpstr>
      <vt:lpstr>Text and Comment</vt:lpstr>
      <vt:lpstr>Text and Comment</vt:lpstr>
      <vt:lpstr>Text and Comment</vt:lpstr>
      <vt:lpstr>Text and Comment</vt:lpstr>
      <vt:lpstr>Text and Comment</vt:lpstr>
      <vt:lpstr>Text and Comment</vt:lpstr>
      <vt:lpstr>Acts 2:36-37</vt:lpstr>
      <vt:lpstr>Acts 2:38-39</vt:lpstr>
      <vt:lpstr>Baptismal Regeneration?</vt:lpstr>
      <vt:lpstr>Baptismal Regeneration?</vt:lpstr>
      <vt:lpstr>Baptismal Regeneration?</vt:lpstr>
      <vt:lpstr>Baptismal Regeneration?</vt:lpstr>
      <vt:lpstr>Text and Comment</vt:lpstr>
      <vt:lpstr>Text and Comment</vt:lpstr>
      <vt:lpstr>Text and Comment</vt:lpstr>
      <vt:lpstr>Acts 2:40-41</vt:lpstr>
      <vt:lpstr>Text and Comment</vt:lpstr>
      <vt:lpstr>Summary So Far</vt:lpstr>
      <vt:lpstr>Pushback Time</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of God:  The First Installment, Part 2</dc:title>
  <dc:creator>Bill Perry</dc:creator>
  <cp:lastModifiedBy>Bill Perry</cp:lastModifiedBy>
  <cp:revision>83</cp:revision>
  <dcterms:created xsi:type="dcterms:W3CDTF">2016-10-11T00:10:39Z</dcterms:created>
  <dcterms:modified xsi:type="dcterms:W3CDTF">2016-10-11T03:04:52Z</dcterms:modified>
</cp:coreProperties>
</file>