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rels" ContentType="application/vnd.openxmlformats-package.relationships+xml"/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50.xml" ContentType="application/vnd.openxmlformats-officedocument.presentationml.slideLayout+xml"/>
  <Default Extension="xml" ContentType="application/xml"/>
  <Override PartName="/ppt/tableStyles.xml" ContentType="application/vnd.openxmlformats-officedocument.presentationml.tableStyles+xml"/>
  <Override PartName="/ppt/slideLayouts/slideLayout33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s/slide28.xml" ContentType="application/vnd.openxmlformats-officedocument.presentationml.slide+xml"/>
  <Override PartName="/ppt/slideLayouts/slideLayout42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25.xml" ContentType="application/vnd.openxmlformats-officedocument.presentationml.slideLayout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9.xml" ContentType="application/vnd.openxmlformats-officedocument.presentationml.slideLayout+xml"/>
  <Override PartName="/docProps/core.xml" ContentType="application/vnd.openxmlformats-package.core-properties+xml"/>
  <Override PartName="/ppt/slideLayouts/slideLayout3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1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24.xml" ContentType="application/vnd.openxmlformats-officedocument.presentationml.slideLayout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slideLayouts/slideLayout55.xml" ContentType="application/vnd.openxmlformats-officedocument.presentationml.slideLayout+xml"/>
  <Override PartName="/ppt/slideLayouts/slideLayout3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1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5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s/slide42.xml" ContentType="application/vnd.openxmlformats-officedocument.presentationml.slide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53.xml" ContentType="application/vnd.openxmlformats-officedocument.presentationml.slideLayout+xml"/>
  <Override PartName="/docProps/app.xml" ContentType="application/vnd.openxmlformats-officedocument.extended-properties+xml"/>
  <Override PartName="/ppt/slideLayouts/slideLayout36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slideMasters/slideMaster4.xml" ContentType="application/vnd.openxmlformats-officedocument.presentationml.slideMaster+xml"/>
  <Default Extension="jpeg" ContentType="image/jpeg"/>
  <Override PartName="/ppt/viewProps.xml" ContentType="application/vnd.openxmlformats-officedocument.presentationml.viewProps+xml"/>
  <Override PartName="/ppt/slideLayouts/slideLayout5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32.xml" ContentType="application/vnd.openxmlformats-officedocument.presentationml.slide+xml"/>
  <Override PartName="/ppt/slides/slide15.xml" ContentType="application/vnd.openxmlformats-officedocument.presentationml.slide+xml"/>
  <Override PartName="/ppt/slideMasters/slideMaster3.xml" ContentType="application/vnd.openxmlformats-officedocument.presentationml.slideMaster+xml"/>
  <Override PartName="/ppt/slideLayouts/slideLayout51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Layouts/slideLayout43.xml" ContentType="application/vnd.openxmlformats-officedocument.presentationml.slideLayout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56" r:id="rId6"/>
    <p:sldId id="257" r:id="rId7"/>
    <p:sldId id="279" r:id="rId8"/>
    <p:sldId id="280" r:id="rId9"/>
    <p:sldId id="258" r:id="rId10"/>
    <p:sldId id="281" r:id="rId11"/>
    <p:sldId id="282" r:id="rId12"/>
    <p:sldId id="283" r:id="rId13"/>
    <p:sldId id="259" r:id="rId14"/>
    <p:sldId id="284" r:id="rId15"/>
    <p:sldId id="285" r:id="rId16"/>
    <p:sldId id="260" r:id="rId17"/>
    <p:sldId id="286" r:id="rId18"/>
    <p:sldId id="261" r:id="rId19"/>
    <p:sldId id="262" r:id="rId20"/>
    <p:sldId id="263" r:id="rId21"/>
    <p:sldId id="264" r:id="rId22"/>
    <p:sldId id="265" r:id="rId23"/>
    <p:sldId id="266" r:id="rId24"/>
    <p:sldId id="287" r:id="rId25"/>
    <p:sldId id="267" r:id="rId26"/>
    <p:sldId id="288" r:id="rId27"/>
    <p:sldId id="269" r:id="rId28"/>
    <p:sldId id="289" r:id="rId29"/>
    <p:sldId id="268" r:id="rId30"/>
    <p:sldId id="270" r:id="rId31"/>
    <p:sldId id="271" r:id="rId32"/>
    <p:sldId id="272" r:id="rId33"/>
    <p:sldId id="273" r:id="rId34"/>
    <p:sldId id="277" r:id="rId35"/>
    <p:sldId id="290" r:id="rId36"/>
    <p:sldId id="274" r:id="rId37"/>
    <p:sldId id="278" r:id="rId38"/>
    <p:sldId id="291" r:id="rId39"/>
    <p:sldId id="292" r:id="rId40"/>
    <p:sldId id="293" r:id="rId41"/>
    <p:sldId id="297" r:id="rId42"/>
    <p:sldId id="294" r:id="rId43"/>
    <p:sldId id="295" r:id="rId44"/>
    <p:sldId id="298" r:id="rId45"/>
    <p:sldId id="275" r:id="rId46"/>
    <p:sldId id="296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clrMru>
    <a:srgbClr val="F12B10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2642" autoAdjust="0"/>
  </p:normalViewPr>
  <p:slideViewPr>
    <p:cSldViewPr snapToGrid="0" snapToObjects="1">
      <p:cViewPr varScale="1">
        <p:scale>
          <a:sx n="137" d="100"/>
          <a:sy n="137" d="100"/>
        </p:scale>
        <p:origin x="-9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55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jpe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0943-0D45-8046-8B6F-19F47B08D4AF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F3048-809E-0846-9C70-38C236A329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0943-0D45-8046-8B6F-19F47B08D4AF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F3048-809E-0846-9C70-38C236A329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0943-0D45-8046-8B6F-19F47B08D4AF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F3048-809E-0846-9C70-38C236A329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0943-0D45-8046-8B6F-19F47B08D4AF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F3048-809E-0846-9C70-38C236A329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0943-0D45-8046-8B6F-19F47B08D4AF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F3048-809E-0846-9C70-38C236A329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0943-0D45-8046-8B6F-19F47B08D4AF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F3048-809E-0846-9C70-38C236A329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0943-0D45-8046-8B6F-19F47B08D4AF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F3048-809E-0846-9C70-38C236A329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0943-0D45-8046-8B6F-19F47B08D4AF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F3048-809E-0846-9C70-38C236A329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0943-0D45-8046-8B6F-19F47B08D4AF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F3048-809E-0846-9C70-38C236A329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0943-0D45-8046-8B6F-19F47B08D4AF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F3048-809E-0846-9C70-38C236A329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0943-0D45-8046-8B6F-19F47B08D4AF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3F3048-809E-0846-9C70-38C236A329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0943-0D45-8046-8B6F-19F47B08D4AF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F3048-809E-0846-9C70-38C236A329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0943-0D45-8046-8B6F-19F47B08D4AF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F3048-809E-0846-9C70-38C236A329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0943-0D45-8046-8B6F-19F47B08D4AF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F3048-809E-0846-9C70-38C236A329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0943-0D45-8046-8B6F-19F47B08D4AF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F3048-809E-0846-9C70-38C236A329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A940943-0D45-8046-8B6F-19F47B08D4AF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23F3048-809E-0846-9C70-38C236A329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0943-0D45-8046-8B6F-19F47B08D4AF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F3048-809E-0846-9C70-38C236A329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A940943-0D45-8046-8B6F-19F47B08D4AF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23F3048-809E-0846-9C70-38C236A329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0943-0D45-8046-8B6F-19F47B08D4AF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F3048-809E-0846-9C70-38C236A329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0943-0D45-8046-8B6F-19F47B08D4AF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F3048-809E-0846-9C70-38C236A329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0943-0D45-8046-8B6F-19F47B08D4AF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F3048-809E-0846-9C70-38C236A329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0943-0D45-8046-8B6F-19F47B08D4AF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F3048-809E-0846-9C70-38C236A329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0943-0D45-8046-8B6F-19F47B08D4AF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F3048-809E-0846-9C70-38C236A329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0943-0D45-8046-8B6F-19F47B08D4AF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23F3048-809E-0846-9C70-38C236A329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0943-0D45-8046-8B6F-19F47B08D4AF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F3048-809E-0846-9C70-38C236A329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0943-0D45-8046-8B6F-19F47B08D4AF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F3048-809E-0846-9C70-38C236A329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0943-0D45-8046-8B6F-19F47B08D4AF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23F3048-809E-0846-9C70-38C236A329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A940943-0D45-8046-8B6F-19F47B08D4AF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23F3048-809E-0846-9C70-38C236A329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0943-0D45-8046-8B6F-19F47B08D4AF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F3048-809E-0846-9C70-38C236A329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0943-0D45-8046-8B6F-19F47B08D4AF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F3048-809E-0846-9C70-38C236A329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0943-0D45-8046-8B6F-19F47B08D4AF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F3048-809E-0846-9C70-38C236A329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0943-0D45-8046-8B6F-19F47B08D4AF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F3048-809E-0846-9C70-38C236A329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0943-0D45-8046-8B6F-19F47B08D4AF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F3048-809E-0846-9C70-38C236A329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0943-0D45-8046-8B6F-19F47B08D4AF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F3048-809E-0846-9C70-38C236A329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0943-0D45-8046-8B6F-19F47B08D4AF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F3048-809E-0846-9C70-38C236A329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7A940943-0D45-8046-8B6F-19F47B08D4AF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F3048-809E-0846-9C70-38C236A329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940943-0D45-8046-8B6F-19F47B08D4AF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23F3048-809E-0846-9C70-38C236A329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0943-0D45-8046-8B6F-19F47B08D4AF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F3048-809E-0846-9C70-38C236A329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0943-0D45-8046-8B6F-19F47B08D4AF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F3048-809E-0846-9C70-38C236A329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A940943-0D45-8046-8B6F-19F47B08D4AF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223F3048-809E-0846-9C70-38C236A329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0943-0D45-8046-8B6F-19F47B08D4AF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F3048-809E-0846-9C70-38C236A329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0943-0D45-8046-8B6F-19F47B08D4AF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F3048-809E-0846-9C70-38C236A329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0943-0D45-8046-8B6F-19F47B08D4AF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F3048-809E-0846-9C70-38C236A329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0943-0D45-8046-8B6F-19F47B08D4AF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F3048-809E-0846-9C70-38C236A329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0943-0D45-8046-8B6F-19F47B08D4AF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F3048-809E-0846-9C70-38C236A329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0943-0D45-8046-8B6F-19F47B08D4AF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F3048-809E-0846-9C70-38C236A329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0943-0D45-8046-8B6F-19F47B08D4AF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F3048-809E-0846-9C70-38C236A329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A940943-0D45-8046-8B6F-19F47B08D4AF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223F3048-809E-0846-9C70-38C236A329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A940943-0D45-8046-8B6F-19F47B08D4AF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223F3048-809E-0846-9C70-38C236A329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0943-0D45-8046-8B6F-19F47B08D4AF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F3048-809E-0846-9C70-38C236A329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0943-0D45-8046-8B6F-19F47B08D4AF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F3048-809E-0846-9C70-38C236A329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0943-0D45-8046-8B6F-19F47B08D4AF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F3048-809E-0846-9C70-38C236A329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0943-0D45-8046-8B6F-19F47B08D4AF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F3048-809E-0846-9C70-38C236A329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0943-0D45-8046-8B6F-19F47B08D4AF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F3048-809E-0846-9C70-38C236A329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0943-0D45-8046-8B6F-19F47B08D4AF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F3048-809E-0846-9C70-38C236A329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7.jpeg"/><Relationship Id="rId14" Type="http://schemas.openxmlformats.org/officeDocument/2006/relationships/image" Target="../media/image8.pn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40943-0D45-8046-8B6F-19F47B08D4AF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F3048-809E-0846-9C70-38C236A329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A940943-0D45-8046-8B6F-19F47B08D4AF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23F3048-809E-0846-9C70-38C236A329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7A940943-0D45-8046-8B6F-19F47B08D4AF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223F3048-809E-0846-9C70-38C236A329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7A940943-0D45-8046-8B6F-19F47B08D4AF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23F3048-809E-0846-9C70-38C236A329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A940943-0D45-8046-8B6F-19F47B08D4AF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23F3048-809E-0846-9C70-38C236A329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uce\AppData\Local\Microsoft\Windows\Temporary Internet Files\Content.IE5\VM0TPKAR\MP90044875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The Kingdom of God: </a:t>
            </a:r>
            <a:br>
              <a:rPr lang="en-US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</a:br>
            <a:r>
              <a:rPr lang="en-US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The First Installment, Part 1</a:t>
            </a:r>
            <a:endParaRPr lang="en-US" b="1" dirty="0">
              <a:ln w="28575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rgbClr val="F12B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Bill </a:t>
            </a: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rgbClr val="F12B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Perry</a:t>
            </a:r>
            <a:endParaRPr lang="en-US" b="1" dirty="0" smtClean="0">
              <a:ln>
                <a:solidFill>
                  <a:schemeClr val="tx1"/>
                </a:solidFill>
              </a:ln>
              <a:solidFill>
                <a:srgbClr val="F12B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Summarizing Acts 1:12-21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 disciples returned to the upper room in Jerusalem and prayed (1:12-14)</a:t>
            </a:r>
          </a:p>
          <a:p>
            <a:r>
              <a:rPr lang="en-US" b="1" dirty="0" smtClean="0"/>
              <a:t>There were about 120 of them: the 11, Jesus’ half-brothers, 70 disciples, Jesus’ mother and women (~10?), and secret religious leaders like Nicodemus, Joseph of Arimathea (~20?).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-17162"/>
            <a:ext cx="9144000" cy="68751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Summarizing Acts 1:12-21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578" y="1600200"/>
            <a:ext cx="8414332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The disciples returned to the upper room in Jerusalem and prayed (1:12-14)</a:t>
            </a:r>
          </a:p>
          <a:p>
            <a:r>
              <a:rPr lang="en-US" b="1" dirty="0" smtClean="0"/>
              <a:t>There were about 120 of them: the 11, Jesus’ half-brothers, 70 disciples, Jesus’ mother and women (~10?), and secret religious leaders  like Nicodemus, Joseph of Arimathea (~20?).</a:t>
            </a:r>
          </a:p>
          <a:p>
            <a:r>
              <a:rPr lang="en-US" b="1" dirty="0" smtClean="0"/>
              <a:t>They would be there for a week (43 days after Christ’s resurrection) to Pentecost (“50th”).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Summarizing Acts 1:12-21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Peter initiates a move to fill Judas’ place among the 12 (1:15-26). The 11 chose Matthias by drawing lots.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7134" y="3253346"/>
            <a:ext cx="3810000" cy="21336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Summarizing Acts 1:12-21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575" y="1600200"/>
            <a:ext cx="8418945" cy="4525963"/>
          </a:xfrm>
        </p:spPr>
        <p:txBody>
          <a:bodyPr/>
          <a:lstStyle/>
          <a:p>
            <a:r>
              <a:rPr lang="en-US" b="1" dirty="0" smtClean="0"/>
              <a:t>Peter initiates a move to fill Judas’ place among the 12 (1:15-26). The 11 chose Matthias by drawing lots. </a:t>
            </a:r>
            <a:r>
              <a:rPr lang="en-US" b="1" i="1" dirty="0" smtClean="0"/>
              <a:t>Neither Matthias nor lots are ever mentioned again in the Bible!</a:t>
            </a:r>
            <a:endParaRPr lang="en-US" b="1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5192" y="3726822"/>
            <a:ext cx="2574646" cy="17133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Acts 2:1-2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 smtClean="0"/>
              <a:t>When the Day of Pentecost had fully come, </a:t>
            </a:r>
          </a:p>
          <a:p>
            <a:pPr algn="ctr">
              <a:buNone/>
            </a:pPr>
            <a:r>
              <a:rPr lang="en-US" b="1" dirty="0" smtClean="0"/>
              <a:t>they were all with one accord in one place.  </a:t>
            </a:r>
          </a:p>
          <a:p>
            <a:pPr algn="ctr">
              <a:buNone/>
            </a:pPr>
            <a:r>
              <a:rPr lang="en-US" b="1" dirty="0" smtClean="0"/>
              <a:t>And suddenly there came a sound from </a:t>
            </a:r>
          </a:p>
          <a:p>
            <a:pPr algn="ctr">
              <a:buNone/>
            </a:pPr>
            <a:r>
              <a:rPr lang="en-US" b="1" dirty="0" smtClean="0"/>
              <a:t>heaven, as of a rushing mighty wind, and </a:t>
            </a:r>
          </a:p>
          <a:p>
            <a:pPr algn="ctr">
              <a:buNone/>
            </a:pPr>
            <a:r>
              <a:rPr lang="en-US" b="1" dirty="0" smtClean="0"/>
              <a:t>it filled the whole house where </a:t>
            </a:r>
          </a:p>
          <a:p>
            <a:pPr algn="ctr">
              <a:buNone/>
            </a:pPr>
            <a:r>
              <a:rPr lang="en-US" b="1" dirty="0" smtClean="0"/>
              <a:t>they were sitting. 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b="7661"/>
          <a:stretch>
            <a:fillRect/>
          </a:stretch>
        </p:blipFill>
        <p:spPr>
          <a:xfrm>
            <a:off x="6625685" y="4644620"/>
            <a:ext cx="1633107" cy="20210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rcRect l="6108" t="12591" r="21762" b="32202"/>
          <a:stretch>
            <a:fillRect/>
          </a:stretch>
        </p:blipFill>
        <p:spPr>
          <a:xfrm>
            <a:off x="503328" y="648949"/>
            <a:ext cx="1886154" cy="768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Pentecost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77955" y="1312823"/>
          <a:ext cx="7782821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6548"/>
                <a:gridCol w="550627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Means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50</a:t>
                      </a:r>
                      <a:r>
                        <a:rPr lang="en-US" sz="3000" baseline="30000" dirty="0" smtClean="0"/>
                        <a:t>th</a:t>
                      </a:r>
                      <a:r>
                        <a:rPr lang="en-US" sz="3000" baseline="0" dirty="0" smtClean="0"/>
                        <a:t> (the 50</a:t>
                      </a:r>
                      <a:r>
                        <a:rPr lang="en-US" sz="3000" baseline="30000" dirty="0" smtClean="0"/>
                        <a:t>th</a:t>
                      </a:r>
                      <a:r>
                        <a:rPr lang="en-US" sz="3000" baseline="0" dirty="0" smtClean="0"/>
                        <a:t> day was a Sunday)</a:t>
                      </a:r>
                      <a:endParaRPr lang="en-US" sz="3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Also called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Feast</a:t>
                      </a:r>
                      <a:r>
                        <a:rPr lang="en-US" sz="3000" baseline="0" dirty="0" smtClean="0"/>
                        <a:t> of Harvest (Ex. 23:16),   Feast of Weeks (Ex. 34:22-23), and Day of Firstfruits (Num. 28:26)</a:t>
                      </a:r>
                      <a:endParaRPr lang="en-US" sz="3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Occurred 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May/June (Lev. 23:15-22)</a:t>
                      </a:r>
                      <a:endParaRPr lang="en-US" sz="3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smtClean="0"/>
                        <a:t>Activity</a:t>
                      </a:r>
                    </a:p>
                    <a:p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smtClean="0"/>
                        <a:t>Offerings given in faith of the coming harvest (Lev. 23:20)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smtClean="0"/>
                        <a:t>Importance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It was the second of 3 national festivals</a:t>
                      </a:r>
                      <a:r>
                        <a:rPr lang="en-US" sz="3000" baseline="0" dirty="0" smtClean="0"/>
                        <a:t> in Jerusalem</a:t>
                      </a:r>
                      <a:endParaRPr lang="en-US" sz="3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Pentecost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28936029"/>
              </p:ext>
            </p:extLst>
          </p:nvPr>
        </p:nvGraphicFramePr>
        <p:xfrm>
          <a:off x="101600" y="1996066"/>
          <a:ext cx="8876145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1855"/>
                <a:gridCol w="2105891"/>
                <a:gridCol w="2429163"/>
                <a:gridCol w="254923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000" b="1" dirty="0" smtClean="0"/>
                        <a:t>Festival</a:t>
                      </a:r>
                      <a:endParaRPr lang="en-US" sz="3000" b="1" dirty="0"/>
                    </a:p>
                  </a:txBody>
                  <a:tcPr marL="83573" marR="83573"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Passover</a:t>
                      </a:r>
                      <a:endParaRPr lang="en-US" sz="3000" dirty="0"/>
                    </a:p>
                  </a:txBody>
                  <a:tcPr marL="83573" marR="83573"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Pentecost</a:t>
                      </a:r>
                      <a:endParaRPr lang="en-US" sz="3000" dirty="0"/>
                    </a:p>
                  </a:txBody>
                  <a:tcPr marL="83573" marR="83573"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Ingathering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1600" dirty="0" smtClean="0"/>
                        <a:t>aka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Harvest</a:t>
                      </a:r>
                      <a:r>
                        <a:rPr lang="en-US" sz="1600" baseline="0" dirty="0" smtClean="0"/>
                        <a:t> or </a:t>
                      </a:r>
                      <a:r>
                        <a:rPr lang="en-US" sz="1600" dirty="0" smtClean="0"/>
                        <a:t>Tabernacles</a:t>
                      </a:r>
                      <a:endParaRPr lang="en-US" sz="1600" dirty="0"/>
                    </a:p>
                  </a:txBody>
                  <a:tcPr marL="83573" marR="835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000" b="1" dirty="0" smtClean="0"/>
                        <a:t>Meaning</a:t>
                      </a:r>
                      <a:endParaRPr lang="en-US" sz="3000" b="1" dirty="0"/>
                    </a:p>
                  </a:txBody>
                  <a:tcPr marL="83573" marR="83573"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Salvation</a:t>
                      </a:r>
                      <a:endParaRPr lang="en-US" sz="3000" dirty="0"/>
                    </a:p>
                  </a:txBody>
                  <a:tcPr marL="83573" marR="83573"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Sanctification</a:t>
                      </a:r>
                      <a:endParaRPr lang="en-US" sz="3000" dirty="0"/>
                    </a:p>
                  </a:txBody>
                  <a:tcPr marL="83573" marR="83573"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Completion</a:t>
                      </a:r>
                      <a:endParaRPr lang="en-US" sz="3000" dirty="0"/>
                    </a:p>
                  </a:txBody>
                  <a:tcPr marL="83573" marR="835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000" b="1" dirty="0" smtClean="0"/>
                        <a:t>Initiated by</a:t>
                      </a:r>
                      <a:endParaRPr lang="en-US" sz="3000" b="1" dirty="0"/>
                    </a:p>
                  </a:txBody>
                  <a:tcPr marL="83573" marR="83573"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Deliverance from Egypt</a:t>
                      </a:r>
                      <a:endParaRPr lang="en-US" sz="3000" dirty="0"/>
                    </a:p>
                  </a:txBody>
                  <a:tcPr marL="83573" marR="83573"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Beginning of the harvest</a:t>
                      </a:r>
                      <a:endParaRPr lang="en-US" sz="3000" dirty="0"/>
                    </a:p>
                  </a:txBody>
                  <a:tcPr marL="83573" marR="83573"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End of the harvest</a:t>
                      </a:r>
                      <a:endParaRPr lang="en-US" sz="3000" dirty="0"/>
                    </a:p>
                  </a:txBody>
                  <a:tcPr marL="83573" marR="83573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/>
                        <a:t>Illustrated by</a:t>
                      </a:r>
                    </a:p>
                    <a:p>
                      <a:endParaRPr lang="en-US" sz="3000" dirty="0"/>
                    </a:p>
                  </a:txBody>
                  <a:tcPr marL="83573" marR="8357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smtClean="0"/>
                        <a:t>Lord’s Supper</a:t>
                      </a:r>
                    </a:p>
                    <a:p>
                      <a:endParaRPr lang="en-US" sz="3000" dirty="0"/>
                    </a:p>
                  </a:txBody>
                  <a:tcPr marL="83573" marR="8357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smtClean="0"/>
                        <a:t>Baptism</a:t>
                      </a:r>
                    </a:p>
                    <a:p>
                      <a:endParaRPr lang="en-US" sz="3000" dirty="0"/>
                    </a:p>
                  </a:txBody>
                  <a:tcPr marL="83573" marR="83573"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End of the age</a:t>
                      </a:r>
                      <a:endParaRPr lang="en-US" sz="3000" dirty="0"/>
                    </a:p>
                  </a:txBody>
                  <a:tcPr marL="83573" marR="83573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“A sound…</a:t>
            </a:r>
            <a:br>
              <a:rPr lang="en-US" dirty="0" smtClean="0"/>
            </a:br>
            <a:r>
              <a:rPr lang="en-US" dirty="0" smtClean="0"/>
              <a:t>as of a rushing mighty wind”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145" y="1600200"/>
            <a:ext cx="8636000" cy="4525963"/>
          </a:xfrm>
        </p:spPr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b="1" dirty="0" smtClean="0"/>
              <a:t>John 3:8 – “The wind blows where it wishes, and </a:t>
            </a:r>
          </a:p>
          <a:p>
            <a:pPr algn="ctr">
              <a:buNone/>
            </a:pPr>
            <a:r>
              <a:rPr lang="en-US" b="1" dirty="0" smtClean="0"/>
              <a:t>you hear the sound of it, but cannot tell where it </a:t>
            </a:r>
          </a:p>
          <a:p>
            <a:pPr algn="ctr">
              <a:buNone/>
            </a:pPr>
            <a:r>
              <a:rPr lang="en-US" b="1" dirty="0" smtClean="0"/>
              <a:t>comes from and where it goes. So is everyone </a:t>
            </a:r>
          </a:p>
          <a:p>
            <a:pPr algn="ctr">
              <a:buNone/>
            </a:pPr>
            <a:r>
              <a:rPr lang="en-US" b="1" dirty="0" smtClean="0"/>
              <a:t>who is born of the Spirit.”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4560515"/>
            <a:ext cx="3810000" cy="21336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-8581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Acts 2:3-4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 smtClean="0"/>
              <a:t>Then there appeared to them divided tongues, </a:t>
            </a:r>
          </a:p>
          <a:p>
            <a:pPr algn="ctr">
              <a:buNone/>
            </a:pPr>
            <a:r>
              <a:rPr lang="en-US" b="1" dirty="0" smtClean="0"/>
              <a:t>as of fire, and one sat upon each of them. And </a:t>
            </a:r>
          </a:p>
          <a:p>
            <a:pPr algn="ctr">
              <a:buNone/>
            </a:pPr>
            <a:r>
              <a:rPr lang="en-US" b="1" dirty="0" smtClean="0"/>
              <a:t>they were all filled with the Holy Spirit and </a:t>
            </a:r>
          </a:p>
          <a:p>
            <a:pPr algn="ctr">
              <a:buNone/>
            </a:pPr>
            <a:r>
              <a:rPr lang="en-US" b="1" dirty="0" smtClean="0"/>
              <a:t>began to speak with other tongues, </a:t>
            </a:r>
          </a:p>
          <a:p>
            <a:pPr algn="ctr">
              <a:buNone/>
            </a:pPr>
            <a:r>
              <a:rPr lang="en-US" b="1" dirty="0" smtClean="0"/>
              <a:t>as the Spirit gave them utterance.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862" y="4592264"/>
            <a:ext cx="3251200" cy="2070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Considering Acts 2:3-4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“Divided tongues, as of fire, and one sat upon each of them” (not literal fire)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0" y="2773042"/>
            <a:ext cx="3289300" cy="2463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Reviewing Acts 1:1-11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After his resurrection Jesus spent his time with the disciples “speaking of…the kingdom of God” (1:3).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511" y="2873247"/>
            <a:ext cx="3810000" cy="2133600"/>
          </a:xfrm>
          <a:prstGeom prst="ellipse">
            <a:avLst/>
          </a:prstGeom>
          <a:ln w="12700" cap="rnd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Considering Acts 2:3-4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“Divided tongues, as of fire, and one sat upon each of them” (not literal fire)</a:t>
            </a:r>
          </a:p>
          <a:p>
            <a:r>
              <a:rPr lang="en-US" b="1" dirty="0" smtClean="0"/>
              <a:t>“And they were ALL FILLED with the Holy Spirit” (not “some,” not “baptized”)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9536" y="3888955"/>
            <a:ext cx="3251200" cy="2438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Luke is writing about what everyone heard and saw. The filling of the Spirit brings evidence. The baptism of the Spirit does not.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does it say “filled” </a:t>
            </a:r>
            <a:br>
              <a:rPr lang="en-US" dirty="0" smtClean="0"/>
            </a:br>
            <a:r>
              <a:rPr lang="en-US" dirty="0" smtClean="0"/>
              <a:t>and not “baptized”?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Luke is writing about what everyone heard and saw. The filling of the Spirit brings evidence. The baptism of the Spirit does not.</a:t>
            </a:r>
          </a:p>
          <a:p>
            <a:r>
              <a:rPr lang="en-US" sz="2400" dirty="0" smtClean="0"/>
              <a:t>Luke is writing from a narrative perspective, not a doctrinal one.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does it say “filled” </a:t>
            </a:r>
            <a:br>
              <a:rPr lang="en-US" dirty="0" smtClean="0"/>
            </a:br>
            <a:r>
              <a:rPr lang="en-US" dirty="0" smtClean="0"/>
              <a:t>and not “baptized”?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1304" y="3406487"/>
            <a:ext cx="2071592" cy="25535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Before</a:t>
            </a:r>
            <a:r>
              <a:rPr lang="en-US" sz="2400" dirty="0" smtClean="0"/>
              <a:t>: Earlier in the gospels and Acts 1:5, Jesus said they would be baptized “not many days from now.”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we know this was </a:t>
            </a:r>
            <a:br>
              <a:rPr lang="en-US" dirty="0" smtClean="0"/>
            </a:br>
            <a:r>
              <a:rPr lang="en-US" dirty="0" smtClean="0"/>
              <a:t>the “baptism of the Spirit”?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b="34949"/>
          <a:stretch>
            <a:fillRect/>
          </a:stretch>
        </p:blipFill>
        <p:spPr>
          <a:xfrm>
            <a:off x="5149569" y="2791584"/>
            <a:ext cx="3289300" cy="16027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Before</a:t>
            </a:r>
            <a:r>
              <a:rPr lang="en-US" sz="2400" dirty="0" smtClean="0"/>
              <a:t>: Earlier in the gospels and Acts 1:5, Jesus said they would be baptized “not many days from now.”</a:t>
            </a:r>
          </a:p>
          <a:p>
            <a:r>
              <a:rPr lang="en-US" sz="2400" u="sng" dirty="0" smtClean="0"/>
              <a:t>After</a:t>
            </a:r>
            <a:r>
              <a:rPr lang="en-US" sz="2400" dirty="0" smtClean="0"/>
              <a:t>: In Acts 11:15-17 after the Holy Spirit fell on Cornelius’ family, Peter identifies what happened in Acts 2 (“as [the Holy Spirit fell]) upon us at the beginning” as being “baptized with the Holy Spirit.”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we know this was </a:t>
            </a:r>
            <a:br>
              <a:rPr lang="en-US" dirty="0" smtClean="0"/>
            </a:br>
            <a:r>
              <a:rPr lang="en-US" dirty="0" smtClean="0"/>
              <a:t>the “baptism of the Spirit”?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333" y="4491222"/>
            <a:ext cx="1554969" cy="18827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Considering Acts 2:3-4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“Divided tongues, as of fire, and one sat upon each of them” (not literal fire)</a:t>
            </a:r>
          </a:p>
          <a:p>
            <a:r>
              <a:rPr lang="en-US" b="1" dirty="0" smtClean="0"/>
              <a:t>“And they were ALL FILLED with the Holy Spirit” (not “some,” not “baptized”)</a:t>
            </a:r>
          </a:p>
          <a:p>
            <a:r>
              <a:rPr lang="en-US" b="1" dirty="0" smtClean="0"/>
              <a:t>“And they began to speak with other tongues as the Spirit gave them utterance” (either literal tongue (of the mouth) or a known language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Acts 2:5-6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 smtClean="0"/>
              <a:t>And there were dwelling in Jerusalem Jews, </a:t>
            </a:r>
          </a:p>
          <a:p>
            <a:pPr algn="ctr">
              <a:buNone/>
            </a:pPr>
            <a:r>
              <a:rPr lang="en-US" b="1" dirty="0" smtClean="0"/>
              <a:t>devout men, from every nation under heaven. </a:t>
            </a:r>
          </a:p>
          <a:p>
            <a:pPr algn="ctr">
              <a:buNone/>
            </a:pPr>
            <a:r>
              <a:rPr lang="en-US" b="1" dirty="0" smtClean="0"/>
              <a:t>And when this sound occurred, the multitude </a:t>
            </a:r>
          </a:p>
          <a:p>
            <a:pPr algn="ctr">
              <a:buNone/>
            </a:pPr>
            <a:r>
              <a:rPr lang="en-US" b="1" dirty="0" smtClean="0"/>
              <a:t>came together, and were confused, because 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	   everyone </a:t>
            </a:r>
            <a:r>
              <a:rPr lang="en-US" b="1" dirty="0" smtClean="0"/>
              <a:t>heard them speak 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			 in </a:t>
            </a:r>
            <a:r>
              <a:rPr lang="en-US" b="1" dirty="0" smtClean="0"/>
              <a:t>his own language.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7806" y="4542643"/>
            <a:ext cx="2894710" cy="21682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 cmpd="sng" algn="ctr">
            <a:solidFill>
              <a:srgbClr val="292929"/>
            </a:solidFill>
            <a:prstDash val="solid"/>
            <a:miter lim="800000"/>
            <a:headEnd type="none" w="med" len="med"/>
            <a:tailEnd type="none" w="med" len="med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25743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Acts 2:7-8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 smtClean="0"/>
              <a:t>Then they were all amazed and marveled, </a:t>
            </a:r>
          </a:p>
          <a:p>
            <a:pPr algn="ctr">
              <a:buNone/>
            </a:pPr>
            <a:r>
              <a:rPr lang="en-US" b="1" dirty="0" smtClean="0"/>
              <a:t>saying to one another, “Look, are not all these </a:t>
            </a:r>
          </a:p>
          <a:p>
            <a:pPr algn="ctr">
              <a:buNone/>
            </a:pPr>
            <a:r>
              <a:rPr lang="en-US" b="1" dirty="0" smtClean="0"/>
              <a:t>who speak Galileans? And how is it that we </a:t>
            </a:r>
          </a:p>
          <a:p>
            <a:pPr algn="ctr">
              <a:buNone/>
            </a:pPr>
            <a:r>
              <a:rPr lang="en-US" b="1" dirty="0" smtClean="0"/>
              <a:t>hear, each in our own language </a:t>
            </a:r>
          </a:p>
          <a:p>
            <a:pPr algn="ctr">
              <a:buNone/>
            </a:pPr>
            <a:r>
              <a:rPr lang="en-US" b="1" dirty="0" smtClean="0"/>
              <a:t>in which we were born?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480" y="4620180"/>
            <a:ext cx="3160889" cy="1939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Acts 2:9-11a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 smtClean="0"/>
              <a:t>Parthians and Medes and Elamites, those </a:t>
            </a:r>
          </a:p>
          <a:p>
            <a:pPr algn="ctr">
              <a:buNone/>
            </a:pPr>
            <a:r>
              <a:rPr lang="en-US" b="1" dirty="0" smtClean="0"/>
              <a:t>dwelling in Mesopotamia, Judea and </a:t>
            </a:r>
          </a:p>
          <a:p>
            <a:pPr algn="ctr">
              <a:buNone/>
            </a:pPr>
            <a:r>
              <a:rPr lang="en-US" b="1" dirty="0" smtClean="0"/>
              <a:t>Cappadocia, Pontus and Asia, Phrygia and </a:t>
            </a:r>
          </a:p>
          <a:p>
            <a:pPr algn="ctr">
              <a:buNone/>
            </a:pPr>
            <a:r>
              <a:rPr lang="en-US" b="1" dirty="0" smtClean="0"/>
              <a:t>Pamphylia, Egypt and the parts of Libya </a:t>
            </a:r>
          </a:p>
          <a:p>
            <a:pPr algn="ctr">
              <a:buNone/>
            </a:pPr>
            <a:r>
              <a:rPr lang="en-US" b="1" dirty="0" smtClean="0"/>
              <a:t>adjoining Cyrene, visitors from Rome, both </a:t>
            </a:r>
          </a:p>
          <a:p>
            <a:pPr algn="ctr">
              <a:buNone/>
            </a:pPr>
            <a:r>
              <a:rPr lang="en-US" b="1" dirty="0" smtClean="0"/>
              <a:t>Jews and proselytes, Cretans and Arabs…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162799" y="824075"/>
            <a:ext cx="1726730" cy="5138349"/>
          </a:xfrm>
        </p:spPr>
        <p:txBody>
          <a:bodyPr>
            <a:normAutofit/>
          </a:bodyPr>
          <a:lstStyle/>
          <a:p>
            <a:r>
              <a:rPr lang="en-US" sz="1400" dirty="0" smtClean="0"/>
              <a:t>Parthians</a:t>
            </a:r>
          </a:p>
          <a:p>
            <a:r>
              <a:rPr lang="en-US" sz="1400" dirty="0" smtClean="0"/>
              <a:t>Medes</a:t>
            </a:r>
          </a:p>
          <a:p>
            <a:r>
              <a:rPr lang="en-US" sz="1400" dirty="0" smtClean="0"/>
              <a:t>Elamites</a:t>
            </a:r>
          </a:p>
          <a:p>
            <a:r>
              <a:rPr lang="en-US" sz="1400" dirty="0" smtClean="0"/>
              <a:t>Mesopotamians</a:t>
            </a:r>
          </a:p>
          <a:p>
            <a:r>
              <a:rPr lang="en-US" sz="1400" dirty="0" smtClean="0"/>
              <a:t>Judeans</a:t>
            </a:r>
          </a:p>
          <a:p>
            <a:r>
              <a:rPr lang="en-US" sz="1400" dirty="0" err="1" smtClean="0"/>
              <a:t>Cappadocians</a:t>
            </a:r>
            <a:endParaRPr lang="en-US" sz="1400" dirty="0" smtClean="0"/>
          </a:p>
          <a:p>
            <a:r>
              <a:rPr lang="en-US" sz="1400" dirty="0" smtClean="0"/>
              <a:t>Pontus</a:t>
            </a:r>
          </a:p>
          <a:p>
            <a:r>
              <a:rPr lang="en-US" sz="1400" dirty="0" smtClean="0"/>
              <a:t>Asians</a:t>
            </a:r>
          </a:p>
          <a:p>
            <a:r>
              <a:rPr lang="en-US" sz="1400" dirty="0" smtClean="0"/>
              <a:t>Phrygia</a:t>
            </a:r>
          </a:p>
          <a:p>
            <a:r>
              <a:rPr lang="en-US" sz="1400" dirty="0" smtClean="0"/>
              <a:t>Pamphylia</a:t>
            </a:r>
          </a:p>
          <a:p>
            <a:r>
              <a:rPr lang="en-US" sz="1400" dirty="0" smtClean="0"/>
              <a:t>Egyptians</a:t>
            </a:r>
          </a:p>
          <a:p>
            <a:r>
              <a:rPr lang="en-US" sz="1400" dirty="0" smtClean="0"/>
              <a:t>Libyans</a:t>
            </a:r>
          </a:p>
          <a:p>
            <a:r>
              <a:rPr lang="en-US" sz="1400" dirty="0" err="1" smtClean="0"/>
              <a:t>Cyreneans</a:t>
            </a:r>
            <a:endParaRPr lang="en-US" sz="1400" dirty="0" smtClean="0"/>
          </a:p>
          <a:p>
            <a:r>
              <a:rPr lang="en-US" sz="1400" dirty="0" smtClean="0"/>
              <a:t>Romans</a:t>
            </a:r>
          </a:p>
          <a:p>
            <a:r>
              <a:rPr lang="en-US" sz="1400" dirty="0" smtClean="0"/>
              <a:t>Cretans</a:t>
            </a:r>
          </a:p>
          <a:p>
            <a:r>
              <a:rPr lang="en-US" sz="1400" dirty="0" smtClean="0"/>
              <a:t>Arabs</a:t>
            </a:r>
            <a:endParaRPr lang="en-US" sz="1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924" y="688345"/>
            <a:ext cx="6674529" cy="544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Reviewing Acts 1:1-11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After his resurrection Jesus spent his time with the disciples “speaking of…the kingdom of God” (1:3).</a:t>
            </a:r>
          </a:p>
          <a:p>
            <a:r>
              <a:rPr lang="en-US" b="1" dirty="0" smtClean="0"/>
              <a:t>His command to them: “wait for the Promise of the Father” (the Holy Spirit, 1:4-5).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777" y="4440669"/>
            <a:ext cx="2222500" cy="1968500"/>
          </a:xfrm>
          <a:prstGeom prst="ellipse">
            <a:avLst/>
          </a:prstGeom>
          <a:ln w="28575" cap="rnd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“tongues” were known languages that had multi-linguistic interpreters on the spot who understood everything that was said.  This was not ecstatic or mystical speech.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Points to consider: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b="6988"/>
          <a:stretch>
            <a:fillRect/>
          </a:stretch>
        </p:blipFill>
        <p:spPr>
          <a:xfrm>
            <a:off x="5357115" y="3361281"/>
            <a:ext cx="2857500" cy="2646010"/>
          </a:xfrm>
          <a:prstGeom prst="rect">
            <a:avLst/>
          </a:prstGeom>
          <a:solidFill>
            <a:srgbClr val="0000FF"/>
          </a:solidFill>
          <a:ln>
            <a:solidFill>
              <a:srgbClr val="3366FF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115" y="3395188"/>
            <a:ext cx="1256292" cy="4712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28079" y="3546598"/>
            <a:ext cx="158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 tongue is just</a:t>
            </a:r>
          </a:p>
          <a:p>
            <a:r>
              <a:rPr lang="en-US" sz="1400" dirty="0" smtClean="0"/>
              <a:t>    a language.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“tongues” were known languages that had multi-linguistic interpreters on the spot who understood everything that was said.  This was not ecstatic or mystical speech.</a:t>
            </a:r>
          </a:p>
          <a:p>
            <a:r>
              <a:rPr lang="en-US" dirty="0" smtClean="0"/>
              <a:t>This was a reversal of the effects of the Tower of Babel.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Points to consider: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39764">
            <a:off x="5177037" y="4094445"/>
            <a:ext cx="2894519" cy="2217925"/>
          </a:xfrm>
          <a:prstGeom prst="rect">
            <a:avLst/>
          </a:prstGeom>
          <a:solidFill>
            <a:srgbClr val="FF0000"/>
          </a:solidFill>
          <a:ln w="190500" cap="sq">
            <a:solidFill>
              <a:srgbClr val="FF0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Acts 2:11b-13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 smtClean="0"/>
              <a:t>“We hear them speaking in our own tongues </a:t>
            </a:r>
          </a:p>
          <a:p>
            <a:pPr algn="ctr">
              <a:buNone/>
            </a:pPr>
            <a:r>
              <a:rPr lang="en-US" b="1" dirty="0" smtClean="0"/>
              <a:t>the wonderful works of God.” So they were </a:t>
            </a:r>
          </a:p>
          <a:p>
            <a:pPr algn="ctr">
              <a:buNone/>
            </a:pPr>
            <a:r>
              <a:rPr lang="en-US" b="1" dirty="0" smtClean="0"/>
              <a:t>all amazed and perplexed, saying to one </a:t>
            </a:r>
          </a:p>
          <a:p>
            <a:pPr algn="ctr">
              <a:buNone/>
            </a:pPr>
            <a:r>
              <a:rPr lang="en-US" b="1" dirty="0" smtClean="0"/>
              <a:t>another, “Whatever could this mean?” </a:t>
            </a:r>
          </a:p>
          <a:p>
            <a:pPr algn="ctr">
              <a:buNone/>
            </a:pPr>
            <a:r>
              <a:rPr lang="en-US" b="1" dirty="0" smtClean="0"/>
              <a:t>Others mocking said, “They are full </a:t>
            </a:r>
          </a:p>
          <a:p>
            <a:pPr algn="ctr">
              <a:buNone/>
            </a:pPr>
            <a:r>
              <a:rPr lang="en-US" b="1" dirty="0" smtClean="0"/>
              <a:t>of new wine.”</a:t>
            </a:r>
          </a:p>
          <a:p>
            <a:pPr algn="ctr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6771" y="4745231"/>
            <a:ext cx="1716142" cy="1716142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093" y="4745231"/>
            <a:ext cx="1716142" cy="1716142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Holy Spirit came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US" dirty="0" smtClean="0"/>
              <a:t>To fulfill many prophecies.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Holy Spirit came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US" dirty="0" smtClean="0"/>
              <a:t>To fulfill many prophecies.</a:t>
            </a:r>
          </a:p>
          <a:p>
            <a:pPr marL="514350" indent="-514350">
              <a:buAutoNum type="arabicParenR"/>
            </a:pPr>
            <a:r>
              <a:rPr lang="en-US" dirty="0" smtClean="0"/>
              <a:t>To visibly baptize and unite the first believers into one group, the Body of Christ.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Holy Spirit came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US" dirty="0" smtClean="0"/>
              <a:t>To fulfill many prophecies.</a:t>
            </a:r>
          </a:p>
          <a:p>
            <a:pPr marL="514350" indent="-514350">
              <a:buAutoNum type="arabicParenR"/>
            </a:pPr>
            <a:r>
              <a:rPr lang="en-US" dirty="0" smtClean="0"/>
              <a:t>To visibly baptize and unite the first believers into one group, the Body of Christ.</a:t>
            </a:r>
          </a:p>
          <a:p>
            <a:pPr marL="514350" indent="-514350">
              <a:buAutoNum type="arabicParenR"/>
            </a:pPr>
            <a:r>
              <a:rPr lang="en-US" dirty="0" smtClean="0"/>
              <a:t>To reverse the effects of the Tower of Babel.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Holy Spirit came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US" dirty="0" smtClean="0"/>
              <a:t>To fulfill many prophecies.</a:t>
            </a:r>
          </a:p>
          <a:p>
            <a:pPr marL="514350" indent="-514350">
              <a:buAutoNum type="arabicParenR"/>
            </a:pPr>
            <a:r>
              <a:rPr lang="en-US" dirty="0" smtClean="0"/>
              <a:t>To visibly baptize and unite the first believers into one group, the Body of Christ.</a:t>
            </a:r>
          </a:p>
          <a:p>
            <a:pPr marL="514350" indent="-514350">
              <a:buAutoNum type="arabicParenR"/>
            </a:pPr>
            <a:r>
              <a:rPr lang="en-US" dirty="0" smtClean="0"/>
              <a:t>To reverse the effects of the Tower of Babel.</a:t>
            </a:r>
          </a:p>
          <a:p>
            <a:pPr marL="514350" indent="-514350">
              <a:buAutoNum type="arabicParenR"/>
            </a:pPr>
            <a:r>
              <a:rPr lang="en-US" dirty="0" smtClean="0"/>
              <a:t>To begin the activity of proclaiming “the wonderful works of God” (v. 10) beginning in Jerusalem (1:8).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Holy Spirit came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dirty="0" smtClean="0">
                <a:solidFill>
                  <a:schemeClr val="accent2"/>
                </a:solidFill>
              </a:rPr>
              <a:t>5) </a:t>
            </a:r>
            <a:r>
              <a:rPr lang="en-US" dirty="0" smtClean="0">
                <a:solidFill>
                  <a:srgbClr val="FF0000"/>
                </a:solidFill>
              </a:rPr>
              <a:t>	</a:t>
            </a:r>
            <a:r>
              <a:rPr lang="en-US" dirty="0" smtClean="0"/>
              <a:t>To be the first visibly confirmed installment of the Kingdom of God on planet earth!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responses (vs. 11-12)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Some said, “Whatever could this mean?”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t="24098" b="28336"/>
          <a:stretch>
            <a:fillRect/>
          </a:stretch>
        </p:blipFill>
        <p:spPr>
          <a:xfrm>
            <a:off x="1620636" y="2809022"/>
            <a:ext cx="4114800" cy="93634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responses (vs. 11-12)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Some said, “Whatever could this mean?”</a:t>
            </a:r>
          </a:p>
          <a:p>
            <a:r>
              <a:rPr lang="en-US" dirty="0" smtClean="0"/>
              <a:t> “Others mockingly said, ‘They are full of new </a:t>
            </a:r>
          </a:p>
          <a:p>
            <a:pPr>
              <a:buNone/>
            </a:pPr>
            <a:r>
              <a:rPr lang="en-US" dirty="0" smtClean="0"/>
              <a:t>	wine!’”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83842"/>
          <a:stretch>
            <a:fillRect/>
          </a:stretch>
        </p:blipFill>
        <p:spPr>
          <a:xfrm rot="714414">
            <a:off x="4099773" y="3320222"/>
            <a:ext cx="3144019" cy="674732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Reviewing Acts 1:1-11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After his resurrection Jesus spent his time with the disciples “speaking of…the kingdom of God” (1:3).</a:t>
            </a:r>
          </a:p>
          <a:p>
            <a:r>
              <a:rPr lang="en-US" b="1" dirty="0" smtClean="0"/>
              <a:t>His command to them: “wait for the Promise of the Father” (the Holy Spirit, 1:4-5).</a:t>
            </a:r>
          </a:p>
          <a:p>
            <a:r>
              <a:rPr lang="en-US" b="1" dirty="0" smtClean="0"/>
              <a:t>The disciples asked if he would “restore the kingdom to Israel at this time” (1:7).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90" y="5399030"/>
            <a:ext cx="2098988" cy="12803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Some said, “Whatever could this mean?”</a:t>
            </a:r>
          </a:p>
          <a:p>
            <a:r>
              <a:rPr lang="en-US" dirty="0" smtClean="0"/>
              <a:t> “Others mockingly said, ‘They are full of new </a:t>
            </a:r>
          </a:p>
          <a:p>
            <a:pPr>
              <a:buNone/>
            </a:pPr>
            <a:r>
              <a:rPr lang="en-US" smtClean="0"/>
              <a:t>	wine</a:t>
            </a:r>
            <a:r>
              <a:rPr lang="en-US" dirty="0" smtClean="0"/>
              <a:t>!’”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	</a:t>
            </a:r>
            <a:r>
              <a:rPr lang="en-US" i="1" dirty="0" smtClean="0">
                <a:latin typeface="Cooper Black"/>
                <a:cs typeface="Cooper Black"/>
              </a:rPr>
              <a:t>How would you characterize </a:t>
            </a:r>
          </a:p>
          <a:p>
            <a:pPr algn="ctr">
              <a:buNone/>
            </a:pPr>
            <a:r>
              <a:rPr lang="en-US" i="1" dirty="0" smtClean="0">
                <a:latin typeface="Cooper Black"/>
                <a:cs typeface="Cooper Black"/>
              </a:rPr>
              <a:t>their comments?</a:t>
            </a:r>
            <a:endParaRPr lang="en-US" i="1" dirty="0">
              <a:latin typeface="Cooper Black"/>
              <a:cs typeface="Cooper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ruce\AppData\Local\Microsoft\Windows\Temporary Internet Files\Content.IE5\VM0TPKAR\MP90044875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5984"/>
          </a:xfrm>
        </p:spPr>
        <p:txBody>
          <a:bodyPr/>
          <a:lstStyle/>
          <a:p>
            <a:r>
              <a:rPr lang="en-US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Next time!</a:t>
            </a:r>
            <a:endParaRPr lang="en-US" b="1" i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The Kingdom of God: </a:t>
            </a:r>
          </a:p>
          <a:p>
            <a:pPr algn="ctr">
              <a:buNone/>
            </a:pPr>
            <a:r>
              <a:rPr lang="en-US" sz="40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The First Installment, Part 2 </a:t>
            </a:r>
            <a:endParaRPr lang="en-US" sz="4000" b="1" dirty="0">
              <a:ln w="28575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ruce\AppData\Local\Microsoft\Windows\Temporary Internet Files\Content.IE5\VM0TPKAR\MP90044875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Pushback Time</a:t>
            </a:r>
            <a:endParaRPr lang="en-US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b="1" dirty="0" smtClean="0"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owan Old Style Roman"/>
                <a:cs typeface="Iowan Old Style Roman"/>
              </a:rPr>
              <a:t>Where do you see God working in this story?</a:t>
            </a:r>
          </a:p>
          <a:p>
            <a:pPr algn="ctr">
              <a:buNone/>
            </a:pPr>
            <a:endParaRPr lang="en-US" sz="4000" b="1" dirty="0" smtClean="0"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owan Old Style Roman"/>
              <a:cs typeface="Iowan Old Style Roman"/>
            </a:endParaRPr>
          </a:p>
          <a:p>
            <a:pPr algn="ctr">
              <a:buNone/>
            </a:pPr>
            <a:r>
              <a:rPr lang="en-US" sz="4000" b="1" dirty="0" smtClean="0"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owan Old Style Roman"/>
                <a:cs typeface="Iowan Old Style Roman"/>
              </a:rPr>
              <a:t>What are your take-home points?</a:t>
            </a:r>
            <a:endParaRPr lang="en-US" sz="4000" b="1" dirty="0"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owan Old Style Roman"/>
              <a:cs typeface="Iowan Old Style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Reviewing Acts 1:1-11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 kingdom would come in installments first with the Holy Spirit (1:8)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900" y="2989960"/>
            <a:ext cx="4152900" cy="1955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Reviewing Acts 1:1-11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 kingdom would come in installments first with the Holy Spirit (1:8)</a:t>
            </a:r>
          </a:p>
          <a:p>
            <a:r>
              <a:rPr lang="en-US" b="1" dirty="0" smtClean="0"/>
              <a:t>Then they would be “witnesses to [Christ]” locally, regionally and globally (1:8)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098" y="3992562"/>
            <a:ext cx="4127702" cy="2311513"/>
          </a:xfrm>
          <a:prstGeom prst="ellipse">
            <a:avLst/>
          </a:prstGeom>
          <a:ln w="12700" cap="rnd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Reviewing Acts 1:1-11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 kingdom would come in installments first with the Holy Spirit (1:8)</a:t>
            </a:r>
          </a:p>
          <a:p>
            <a:r>
              <a:rPr lang="en-US" b="1" dirty="0" smtClean="0"/>
              <a:t>Then they would be “witnesses to [Christ]” locally, regionally and globally (1:8)</a:t>
            </a:r>
          </a:p>
          <a:p>
            <a:r>
              <a:rPr lang="en-US" b="1" dirty="0" smtClean="0"/>
              <a:t>Jesus ascended into heaven (1:9)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432" y="3960824"/>
            <a:ext cx="1551036" cy="19368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Reviewing Acts 1:1-11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 kingdom would come in installments first with the Holy Spirit (1:8)</a:t>
            </a:r>
          </a:p>
          <a:p>
            <a:r>
              <a:rPr lang="en-US" b="1" dirty="0" smtClean="0"/>
              <a:t>Then they would be “witnesses to [Christ]” locally, regionally and globally (1:8)</a:t>
            </a:r>
          </a:p>
          <a:p>
            <a:r>
              <a:rPr lang="en-US" b="1" dirty="0" smtClean="0"/>
              <a:t>Jesus ascended into heaven (1:9)</a:t>
            </a:r>
          </a:p>
          <a:p>
            <a:r>
              <a:rPr lang="en-US" b="1" dirty="0" smtClean="0"/>
              <a:t>2 angels told the disciples that Jesus would return to earth as he left (1:10-11)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6594" y="4997233"/>
            <a:ext cx="2141627" cy="1549435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Summarizing Acts 1:12-21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 disciples returned to the upper room in Jerusalem and prayed (1:12-14)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028" y="2714497"/>
            <a:ext cx="3314700" cy="2451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</TotalTime>
  <Words>1922</Words>
  <Application>Microsoft Macintosh PowerPoint</Application>
  <PresentationFormat>On-screen Show (4:3)</PresentationFormat>
  <Paragraphs>192</Paragraphs>
  <Slides>42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5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Office Theme</vt:lpstr>
      <vt:lpstr>Angles</vt:lpstr>
      <vt:lpstr>Grid</vt:lpstr>
      <vt:lpstr>Concourse</vt:lpstr>
      <vt:lpstr>Pushpin</vt:lpstr>
      <vt:lpstr>The Kingdom of God:  The First Installment, Part 1</vt:lpstr>
      <vt:lpstr>Reviewing Acts 1:1-11</vt:lpstr>
      <vt:lpstr>Reviewing Acts 1:1-11</vt:lpstr>
      <vt:lpstr>Reviewing Acts 1:1-11</vt:lpstr>
      <vt:lpstr>Reviewing Acts 1:1-11</vt:lpstr>
      <vt:lpstr>Reviewing Acts 1:1-11</vt:lpstr>
      <vt:lpstr>Reviewing Acts 1:1-11</vt:lpstr>
      <vt:lpstr>Reviewing Acts 1:1-11</vt:lpstr>
      <vt:lpstr>Summarizing Acts 1:12-21</vt:lpstr>
      <vt:lpstr>Summarizing Acts 1:12-21</vt:lpstr>
      <vt:lpstr>Summarizing Acts 1:12-21</vt:lpstr>
      <vt:lpstr>Summarizing Acts 1:12-21</vt:lpstr>
      <vt:lpstr>Summarizing Acts 1:12-21</vt:lpstr>
      <vt:lpstr>Acts 2:1-2</vt:lpstr>
      <vt:lpstr>About Pentecost</vt:lpstr>
      <vt:lpstr>About Pentecost</vt:lpstr>
      <vt:lpstr>“A sound… as of a rushing mighty wind”</vt:lpstr>
      <vt:lpstr>Acts 2:3-4</vt:lpstr>
      <vt:lpstr>Considering Acts 2:3-4</vt:lpstr>
      <vt:lpstr>Considering Acts 2:3-4</vt:lpstr>
      <vt:lpstr>Why does it say “filled”  and not “baptized”?</vt:lpstr>
      <vt:lpstr>Why does it say “filled”  and not “baptized”?</vt:lpstr>
      <vt:lpstr>How do we know this was  the “baptism of the Spirit”?</vt:lpstr>
      <vt:lpstr>How do we know this was  the “baptism of the Spirit”?</vt:lpstr>
      <vt:lpstr>Considering Acts 2:3-4</vt:lpstr>
      <vt:lpstr>Acts 2:5-6</vt:lpstr>
      <vt:lpstr>Acts 2:7-8</vt:lpstr>
      <vt:lpstr>Acts 2:9-11a</vt:lpstr>
      <vt:lpstr>Slide 29</vt:lpstr>
      <vt:lpstr>Points to consider:</vt:lpstr>
      <vt:lpstr>Points to consider:</vt:lpstr>
      <vt:lpstr>Acts 2:11b-13</vt:lpstr>
      <vt:lpstr>Why the Holy Spirit came</vt:lpstr>
      <vt:lpstr>Why the Holy Spirit came</vt:lpstr>
      <vt:lpstr>Why the Holy Spirit came</vt:lpstr>
      <vt:lpstr>Why the Holy Spirit came</vt:lpstr>
      <vt:lpstr>Why the Holy Spirit came</vt:lpstr>
      <vt:lpstr>Mixed responses (vs. 11-12)</vt:lpstr>
      <vt:lpstr>Mixed responses (vs. 11-12)</vt:lpstr>
      <vt:lpstr>Question</vt:lpstr>
      <vt:lpstr>Next time!</vt:lpstr>
      <vt:lpstr>Pushback Time</vt:lpstr>
    </vt:vector>
  </TitlesOfParts>
  <Company>Interface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Kingdom of God: The First Installment, Part 1</dc:title>
  <dc:creator>Bill Perry</dc:creator>
  <cp:lastModifiedBy>Bill Perry</cp:lastModifiedBy>
  <cp:revision>46</cp:revision>
  <dcterms:created xsi:type="dcterms:W3CDTF">2016-10-08T20:18:32Z</dcterms:created>
  <dcterms:modified xsi:type="dcterms:W3CDTF">2016-10-08T23:02:34Z</dcterms:modified>
</cp:coreProperties>
</file>