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slideLayouts/slideLayout67.xml" ContentType="application/vnd.openxmlformats-officedocument.presentationml.slideLayout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slideLayouts/slideLayout77.xml" ContentType="application/vnd.openxmlformats-officedocument.presentationml.slideLayout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Layouts/slideLayout87.xml" ContentType="application/vnd.openxmlformats-officedocument.presentationml.slideLayout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Default Extension="jpeg" ContentType="image/jpeg"/>
  <Override PartName="/ppt/slideLayouts/slideLayout63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7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42.xml" ContentType="application/vnd.openxmlformats-officedocument.presentationml.slide+xml"/>
  <Override PartName="/ppt/slideLayouts/slideLayout68.xml" ContentType="application/vnd.openxmlformats-officedocument.presentationml.slideLayout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slideLayouts/slideLayout7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88.xml" ContentType="application/vnd.openxmlformats-officedocument.presentationml.slideLayout+xml"/>
  <Override PartName="/ppt/slides/slide38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73.xml" ContentType="application/vnd.openxmlformats-officedocument.presentationml.slideLayout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Layouts/slideLayout83.xml" ContentType="application/vnd.openxmlformats-officedocument.presentationml.slideLayout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43.xml" ContentType="application/vnd.openxmlformats-officedocument.presentationml.slide+xml"/>
  <Override PartName="/ppt/slideLayouts/slideLayout69.xml" ContentType="application/vnd.openxmlformats-officedocument.presentationml.slideLayout+xml"/>
  <Override PartName="/ppt/tableStyles.xml" ContentType="application/vnd.openxmlformats-officedocument.presentationml.tableStyles+xml"/>
  <Override PartName="/ppt/slides/slide52.xml" ContentType="application/vnd.openxmlformats-officedocument.presentationml.slide+xml"/>
  <Override PartName="/ppt/slideLayouts/slideLayout7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Layouts/slideLayout30.xml" ContentType="application/vnd.openxmlformats-officedocument.presentationml.slideLayout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74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84.xml" ContentType="application/vnd.openxmlformats-officedocument.presentationml.slideLayout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59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75.xml" ContentType="application/vnd.openxmlformats-officedocument.presentationml.slideLayout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slideLayouts/slideLayout85.xml" ContentType="application/vnd.openxmlformats-officedocument.presentationml.slideLayout+xml"/>
  <Override PartName="/ppt/slides/slide35.xml" ContentType="application/vnd.openxmlformats-officedocument.presentationml.slide+xml"/>
  <Override PartName="/ppt/slides/slide7.xml" ContentType="application/vnd.openxmlformats-officedocument.presentationml.slide+xml"/>
  <Default Extension="wmf" ContentType="image/x-wmf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6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76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86.xml" ContentType="application/vnd.openxmlformats-officedocument.presentationml.slideLayout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7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2" r:id="rId7"/>
    <p:sldMasterId id="2147483744" r:id="rId8"/>
  </p:sldMasterIdLst>
  <p:sldIdLst>
    <p:sldId id="256" r:id="rId9"/>
    <p:sldId id="257" r:id="rId10"/>
    <p:sldId id="258" r:id="rId11"/>
    <p:sldId id="259" r:id="rId12"/>
    <p:sldId id="309" r:id="rId13"/>
    <p:sldId id="310" r:id="rId14"/>
    <p:sldId id="311" r:id="rId15"/>
    <p:sldId id="308" r:id="rId16"/>
    <p:sldId id="260" r:id="rId17"/>
    <p:sldId id="261" r:id="rId18"/>
    <p:sldId id="262" r:id="rId19"/>
    <p:sldId id="315" r:id="rId20"/>
    <p:sldId id="263" r:id="rId21"/>
    <p:sldId id="319" r:id="rId22"/>
    <p:sldId id="264" r:id="rId23"/>
    <p:sldId id="312" r:id="rId24"/>
    <p:sldId id="265" r:id="rId25"/>
    <p:sldId id="266" r:id="rId26"/>
    <p:sldId id="305" r:id="rId27"/>
    <p:sldId id="267" r:id="rId28"/>
    <p:sldId id="268" r:id="rId29"/>
    <p:sldId id="270" r:id="rId30"/>
    <p:sldId id="276" r:id="rId31"/>
    <p:sldId id="277" r:id="rId32"/>
    <p:sldId id="269" r:id="rId33"/>
    <p:sldId id="271" r:id="rId34"/>
    <p:sldId id="272" r:id="rId35"/>
    <p:sldId id="273" r:id="rId36"/>
    <p:sldId id="278" r:id="rId37"/>
    <p:sldId id="274" r:id="rId38"/>
    <p:sldId id="279" r:id="rId39"/>
    <p:sldId id="285" r:id="rId40"/>
    <p:sldId id="287" r:id="rId41"/>
    <p:sldId id="286" r:id="rId42"/>
    <p:sldId id="282" r:id="rId43"/>
    <p:sldId id="283" r:id="rId44"/>
    <p:sldId id="284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307" r:id="rId53"/>
    <p:sldId id="313" r:id="rId54"/>
    <p:sldId id="314" r:id="rId55"/>
    <p:sldId id="295" r:id="rId56"/>
    <p:sldId id="296" r:id="rId57"/>
    <p:sldId id="316" r:id="rId58"/>
    <p:sldId id="299" r:id="rId59"/>
    <p:sldId id="317" r:id="rId60"/>
    <p:sldId id="318" r:id="rId61"/>
    <p:sldId id="298" r:id="rId62"/>
    <p:sldId id="300" r:id="rId63"/>
    <p:sldId id="301" r:id="rId64"/>
    <p:sldId id="302" r:id="rId65"/>
    <p:sldId id="303" r:id="rId66"/>
    <p:sldId id="304" r:id="rId67"/>
    <p:sldId id="306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51" autoAdjust="0"/>
    <p:restoredTop sz="94710" autoAdjust="0"/>
  </p:normalViewPr>
  <p:slideViewPr>
    <p:cSldViewPr snapToGrid="0" snapToObjects="1">
      <p:cViewPr>
        <p:scale>
          <a:sx n="107" d="100"/>
          <a:sy n="107" d="100"/>
        </p:scale>
        <p:origin x="-2496" y="-10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0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slide" Target="slides/slide59.xml"/><Relationship Id="rId68" Type="http://schemas.openxmlformats.org/officeDocument/2006/relationships/slide" Target="slides/slide60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73" Type="http://schemas.openxmlformats.org/officeDocument/2006/relationships/tableStyles" Target="tableStyles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477BB307-6920-6044-A3BB-BC450E44918A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80D5DC-72E1-E144-AE7E-5FDA66C47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87" y="71021"/>
            <a:ext cx="4447713" cy="8877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Acts: Luke Volume 2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287" y="779016"/>
            <a:ext cx="2836416" cy="122733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Bill Perry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816" y="4097813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2930" y="274638"/>
            <a:ext cx="8344272" cy="1325562"/>
          </a:xfrm>
        </p:spPr>
        <p:txBody>
          <a:bodyPr>
            <a:normAutofit/>
          </a:bodyPr>
          <a:lstStyle/>
          <a:p>
            <a:r>
              <a:rPr lang="en-US" b="1" dirty="0" smtClean="0"/>
              <a:t>“</a:t>
            </a:r>
            <a:r>
              <a:rPr lang="en-US" b="1" u="sng" dirty="0" smtClean="0"/>
              <a:t>He also  presented himself alive</a:t>
            </a:r>
            <a:r>
              <a:rPr lang="en-US" b="1" dirty="0" smtClean="0"/>
              <a:t>…                                    </a:t>
            </a:r>
            <a:r>
              <a:rPr lang="en-US" b="1" u="sng" dirty="0" smtClean="0"/>
              <a:t>by many infallible proofs</a:t>
            </a:r>
            <a:r>
              <a:rPr lang="en-US" b="1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1041" y="2205570"/>
            <a:ext cx="7074249" cy="359251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Vanished from human sight (Luke 24:31)</a:t>
            </a:r>
          </a:p>
          <a:p>
            <a:r>
              <a:rPr lang="en-US" sz="2800" dirty="0" smtClean="0"/>
              <a:t>Traveled far distances instantly (Luke 24:34)</a:t>
            </a:r>
          </a:p>
          <a:p>
            <a:r>
              <a:rPr lang="en-US" sz="2800" dirty="0" smtClean="0"/>
              <a:t>Entered a locked room (John 20:19)</a:t>
            </a:r>
          </a:p>
          <a:p>
            <a:r>
              <a:rPr lang="en-US" sz="2800" dirty="0" smtClean="0"/>
              <a:t>Showed his crucifixion wounds (Luke 24:39)</a:t>
            </a:r>
          </a:p>
          <a:p>
            <a:r>
              <a:rPr lang="en-US" sz="2800" dirty="0" smtClean="0"/>
              <a:t>Ate and drank with his disciples (Luke 24:41-43)</a:t>
            </a:r>
          </a:p>
          <a:p>
            <a:r>
              <a:rPr lang="en-US" sz="2800" dirty="0" smtClean="0"/>
              <a:t>Appeared to over 500 people (1 Cor. 15:6)</a:t>
            </a:r>
          </a:p>
          <a:p>
            <a:r>
              <a:rPr lang="en-US" sz="2800" dirty="0" smtClean="0"/>
              <a:t>Appeared to James (1 Cor. 15:7)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Acts 1:1-3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571" b="1" dirty="0" smtClean="0">
                <a:latin typeface="Arial Narrow"/>
                <a:cs typeface="Arial Narrow"/>
              </a:rPr>
              <a:t>The former account I made, O </a:t>
            </a:r>
          </a:p>
          <a:p>
            <a:pPr>
              <a:buNone/>
            </a:pPr>
            <a:r>
              <a:rPr lang="en-US" sz="2571" b="1" dirty="0" err="1" smtClean="0">
                <a:latin typeface="Arial Narrow"/>
                <a:cs typeface="Arial Narrow"/>
              </a:rPr>
              <a:t>Theophilus</a:t>
            </a:r>
            <a:r>
              <a:rPr lang="en-US" sz="2571" b="1" dirty="0" smtClean="0">
                <a:latin typeface="Arial Narrow"/>
                <a:cs typeface="Arial Narrow"/>
              </a:rPr>
              <a:t>, of all that Jesus began </a:t>
            </a:r>
          </a:p>
          <a:p>
            <a:pPr>
              <a:buNone/>
            </a:pPr>
            <a:r>
              <a:rPr lang="en-US" sz="2571" b="1" dirty="0" smtClean="0">
                <a:latin typeface="Arial Narrow"/>
                <a:cs typeface="Arial Narrow"/>
              </a:rPr>
              <a:t>both to do and teach, until the day </a:t>
            </a:r>
          </a:p>
          <a:p>
            <a:pPr>
              <a:buNone/>
            </a:pPr>
            <a:r>
              <a:rPr lang="en-US" sz="2571" b="1" dirty="0" smtClean="0">
                <a:latin typeface="Arial Narrow"/>
                <a:cs typeface="Arial Narrow"/>
              </a:rPr>
              <a:t>in which he was taken up, after he </a:t>
            </a:r>
          </a:p>
          <a:p>
            <a:pPr>
              <a:buNone/>
            </a:pPr>
            <a:r>
              <a:rPr lang="en-US" sz="2571" b="1" dirty="0" smtClean="0">
                <a:latin typeface="Arial Narrow"/>
                <a:cs typeface="Arial Narrow"/>
              </a:rPr>
              <a:t>through the Holy Spirit had given </a:t>
            </a:r>
          </a:p>
          <a:p>
            <a:pPr>
              <a:buNone/>
            </a:pPr>
            <a:r>
              <a:rPr lang="en-US" sz="2571" b="1" dirty="0" smtClean="0">
                <a:latin typeface="Arial Narrow"/>
                <a:cs typeface="Arial Narrow"/>
              </a:rPr>
              <a:t>commandments to the apostles </a:t>
            </a:r>
          </a:p>
          <a:p>
            <a:pPr>
              <a:buNone/>
            </a:pPr>
            <a:r>
              <a:rPr lang="en-US" sz="2571" b="1" dirty="0" smtClean="0">
                <a:latin typeface="Arial Narrow"/>
                <a:cs typeface="Arial Narrow"/>
              </a:rPr>
              <a:t>whom he had chosen, to whom he </a:t>
            </a:r>
          </a:p>
          <a:p>
            <a:pPr>
              <a:buNone/>
            </a:pPr>
            <a:r>
              <a:rPr lang="en-US" sz="2571" b="1" dirty="0" smtClean="0">
                <a:latin typeface="Arial Narrow"/>
                <a:cs typeface="Arial Narrow"/>
              </a:rPr>
              <a:t>also presented himself alive after </a:t>
            </a:r>
          </a:p>
          <a:p>
            <a:pPr>
              <a:buNone/>
            </a:pPr>
            <a:r>
              <a:rPr lang="en-US" sz="2571" b="1" dirty="0" smtClean="0">
                <a:latin typeface="Arial Narrow"/>
                <a:cs typeface="Arial Narrow"/>
              </a:rPr>
              <a:t>his suffering by many infallible </a:t>
            </a:r>
          </a:p>
          <a:p>
            <a:pPr>
              <a:buNone/>
            </a:pPr>
            <a:r>
              <a:rPr lang="en-US" sz="2571" b="1" dirty="0" smtClean="0">
                <a:latin typeface="Arial Narrow"/>
                <a:cs typeface="Arial Narrow"/>
              </a:rPr>
              <a:t>proofs, being seen by them </a:t>
            </a:r>
            <a:r>
              <a:rPr lang="en-US" sz="2571" b="1" i="1" u="sng" dirty="0" smtClean="0">
                <a:latin typeface="Arial Narrow"/>
                <a:cs typeface="Arial Narrow"/>
              </a:rPr>
              <a:t>during </a:t>
            </a:r>
          </a:p>
          <a:p>
            <a:pPr>
              <a:buNone/>
            </a:pPr>
            <a:r>
              <a:rPr lang="en-US" sz="2571" b="1" i="1" u="sng" dirty="0" smtClean="0">
                <a:latin typeface="Arial Narrow"/>
                <a:cs typeface="Arial Narrow"/>
              </a:rPr>
              <a:t>forty days</a:t>
            </a:r>
            <a:r>
              <a:rPr lang="en-US" sz="2571" b="1" dirty="0" smtClean="0">
                <a:latin typeface="Arial Narrow"/>
                <a:cs typeface="Arial Narrow"/>
              </a:rPr>
              <a:t> and speaking of the </a:t>
            </a:r>
          </a:p>
          <a:p>
            <a:pPr>
              <a:buNone/>
            </a:pPr>
            <a:r>
              <a:rPr lang="en-US" sz="2571" b="1" dirty="0" smtClean="0">
                <a:latin typeface="Arial Narrow"/>
                <a:cs typeface="Arial Narrow"/>
              </a:rPr>
              <a:t>things pertaining to the kingdom  </a:t>
            </a:r>
          </a:p>
          <a:p>
            <a:pPr>
              <a:buNone/>
            </a:pPr>
            <a:r>
              <a:rPr lang="en-US" sz="2571" b="1" dirty="0" smtClean="0">
                <a:latin typeface="Arial Narrow"/>
                <a:cs typeface="Arial Narrow"/>
              </a:rPr>
              <a:t>of God.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Comment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i="1" dirty="0" smtClean="0"/>
              <a:t>This is the only text that tells us how long Jesus was on the earth between his resurrection and ascension.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“During forty days…”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Acts 1:1-3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571" b="1" dirty="0" smtClean="0">
                <a:latin typeface="Arial Narrow"/>
                <a:cs typeface="Arial Narrow"/>
              </a:rPr>
              <a:t>The former account I made, O </a:t>
            </a:r>
          </a:p>
          <a:p>
            <a:pPr>
              <a:buNone/>
            </a:pPr>
            <a:r>
              <a:rPr lang="en-US" sz="2571" b="1" dirty="0" err="1" smtClean="0">
                <a:latin typeface="Arial Narrow"/>
                <a:cs typeface="Arial Narrow"/>
              </a:rPr>
              <a:t>Theophilus</a:t>
            </a:r>
            <a:r>
              <a:rPr lang="en-US" sz="2571" b="1" dirty="0" smtClean="0">
                <a:latin typeface="Arial Narrow"/>
                <a:cs typeface="Arial Narrow"/>
              </a:rPr>
              <a:t>, of all that Jesus began </a:t>
            </a:r>
          </a:p>
          <a:p>
            <a:pPr>
              <a:buNone/>
            </a:pPr>
            <a:r>
              <a:rPr lang="en-US" sz="2571" b="1" dirty="0" smtClean="0">
                <a:latin typeface="Arial Narrow"/>
                <a:cs typeface="Arial Narrow"/>
              </a:rPr>
              <a:t>both to do and teach, until the day </a:t>
            </a:r>
          </a:p>
          <a:p>
            <a:pPr>
              <a:buNone/>
            </a:pPr>
            <a:r>
              <a:rPr lang="en-US" sz="2571" b="1" dirty="0" smtClean="0">
                <a:latin typeface="Arial Narrow"/>
                <a:cs typeface="Arial Narrow"/>
              </a:rPr>
              <a:t>in which he was taken up, after he </a:t>
            </a:r>
          </a:p>
          <a:p>
            <a:pPr>
              <a:buNone/>
            </a:pPr>
            <a:r>
              <a:rPr lang="en-US" sz="2571" b="1" dirty="0" smtClean="0">
                <a:latin typeface="Arial Narrow"/>
                <a:cs typeface="Arial Narrow"/>
              </a:rPr>
              <a:t>through the Holy Spirit had given </a:t>
            </a:r>
          </a:p>
          <a:p>
            <a:pPr>
              <a:buNone/>
            </a:pPr>
            <a:r>
              <a:rPr lang="en-US" sz="2571" b="1" dirty="0" smtClean="0">
                <a:latin typeface="Arial Narrow"/>
                <a:cs typeface="Arial Narrow"/>
              </a:rPr>
              <a:t>commandments to the apostles </a:t>
            </a:r>
          </a:p>
          <a:p>
            <a:pPr>
              <a:buNone/>
            </a:pPr>
            <a:r>
              <a:rPr lang="en-US" sz="2571" b="1" dirty="0" smtClean="0">
                <a:latin typeface="Arial Narrow"/>
                <a:cs typeface="Arial Narrow"/>
              </a:rPr>
              <a:t>whom he had chosen, to whom he </a:t>
            </a:r>
          </a:p>
          <a:p>
            <a:pPr>
              <a:buNone/>
            </a:pPr>
            <a:r>
              <a:rPr lang="en-US" sz="2571" b="1" dirty="0" smtClean="0">
                <a:latin typeface="Arial Narrow"/>
                <a:cs typeface="Arial Narrow"/>
              </a:rPr>
              <a:t>also presented himself alive after </a:t>
            </a:r>
          </a:p>
          <a:p>
            <a:pPr>
              <a:buNone/>
            </a:pPr>
            <a:r>
              <a:rPr lang="en-US" sz="2571" b="1" dirty="0" smtClean="0">
                <a:latin typeface="Arial Narrow"/>
                <a:cs typeface="Arial Narrow"/>
              </a:rPr>
              <a:t>his suffering by many infallible </a:t>
            </a:r>
          </a:p>
          <a:p>
            <a:pPr>
              <a:buNone/>
            </a:pPr>
            <a:r>
              <a:rPr lang="en-US" sz="2571" b="1" dirty="0" smtClean="0">
                <a:latin typeface="Arial Narrow"/>
                <a:cs typeface="Arial Narrow"/>
              </a:rPr>
              <a:t>proofs, being seen by them </a:t>
            </a:r>
            <a:r>
              <a:rPr lang="en-US" sz="2571" b="1" i="1" u="sng" dirty="0" smtClean="0">
                <a:latin typeface="Arial Narrow"/>
                <a:cs typeface="Arial Narrow"/>
              </a:rPr>
              <a:t>during </a:t>
            </a:r>
          </a:p>
          <a:p>
            <a:pPr>
              <a:buNone/>
            </a:pPr>
            <a:r>
              <a:rPr lang="en-US" sz="2571" b="1" i="1" u="sng" dirty="0" smtClean="0">
                <a:latin typeface="Arial Narrow"/>
                <a:cs typeface="Arial Narrow"/>
              </a:rPr>
              <a:t>forty days</a:t>
            </a:r>
            <a:r>
              <a:rPr lang="en-US" sz="2571" b="1" dirty="0" smtClean="0">
                <a:latin typeface="Arial Narrow"/>
                <a:cs typeface="Arial Narrow"/>
              </a:rPr>
              <a:t> and speaking of the </a:t>
            </a:r>
          </a:p>
          <a:p>
            <a:pPr>
              <a:buNone/>
            </a:pPr>
            <a:r>
              <a:rPr lang="en-US" sz="2571" b="1" dirty="0" smtClean="0">
                <a:latin typeface="Arial Narrow"/>
                <a:cs typeface="Arial Narrow"/>
              </a:rPr>
              <a:t>things pertaining to the kingdom  </a:t>
            </a:r>
          </a:p>
          <a:p>
            <a:pPr>
              <a:buNone/>
            </a:pPr>
            <a:r>
              <a:rPr lang="en-US" sz="2571" b="1" dirty="0" smtClean="0">
                <a:latin typeface="Arial Narrow"/>
                <a:cs typeface="Arial Narrow"/>
              </a:rPr>
              <a:t>of God.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i="1" dirty="0" smtClean="0"/>
              <a:t>Jesus came and went, probably coming as he saw opportunities to share/teach, and left when he was done, much like he had before his death. This adds to why the proof was unmistakable: the disciples were convinced!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“During forty days…”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1972570" y="1914525"/>
            <a:ext cx="5837590" cy="3510915"/>
          </a:xfrm>
        </p:spPr>
        <p:txBody>
          <a:bodyPr/>
          <a:lstStyle/>
          <a:p>
            <a:pPr algn="r"/>
            <a:r>
              <a:rPr lang="en-US" sz="4000" i="1" dirty="0" smtClean="0"/>
              <a:t>“Things </a:t>
            </a:r>
          </a:p>
          <a:p>
            <a:pPr algn="r"/>
            <a:r>
              <a:rPr lang="en-US" sz="4000" i="1" dirty="0" smtClean="0"/>
              <a:t>pertaining </a:t>
            </a:r>
          </a:p>
          <a:p>
            <a:pPr algn="r"/>
            <a:r>
              <a:rPr lang="en-US" sz="4000" i="1" dirty="0" smtClean="0"/>
              <a:t>to the </a:t>
            </a:r>
          </a:p>
          <a:p>
            <a:pPr algn="r"/>
            <a:r>
              <a:rPr lang="en-US" sz="4000" i="1" dirty="0" smtClean="0"/>
              <a:t>kingdom </a:t>
            </a:r>
          </a:p>
          <a:p>
            <a:pPr algn="r"/>
            <a:r>
              <a:rPr lang="en-US" sz="4000" i="1" dirty="0" smtClean="0"/>
              <a:t>of God.”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en-US" sz="5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dirty="0" smtClean="0"/>
              <a:t>What did Jesus speak about?</a:t>
            </a:r>
            <a:endParaRPr lang="en-US" sz="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704" y="2130063"/>
            <a:ext cx="4393946" cy="3178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1972570" y="1914525"/>
            <a:ext cx="5837590" cy="3510915"/>
          </a:xfrm>
        </p:spPr>
        <p:txBody>
          <a:bodyPr/>
          <a:lstStyle/>
          <a:p>
            <a:pPr algn="r"/>
            <a:r>
              <a:rPr lang="en-US" sz="4000" i="1" dirty="0" smtClean="0"/>
              <a:t>“Things </a:t>
            </a:r>
          </a:p>
          <a:p>
            <a:pPr algn="r"/>
            <a:r>
              <a:rPr lang="en-US" sz="4000" i="1" dirty="0" smtClean="0"/>
              <a:t>pertaining </a:t>
            </a:r>
          </a:p>
          <a:p>
            <a:pPr algn="r"/>
            <a:r>
              <a:rPr lang="en-US" sz="4000" i="1" dirty="0" smtClean="0"/>
              <a:t>to the </a:t>
            </a:r>
          </a:p>
          <a:p>
            <a:pPr algn="r"/>
            <a:r>
              <a:rPr lang="en-US" sz="4000" i="1" dirty="0" smtClean="0"/>
              <a:t>kingdom </a:t>
            </a:r>
          </a:p>
          <a:p>
            <a:pPr algn="r"/>
            <a:r>
              <a:rPr lang="en-US" sz="4000" i="1" dirty="0" smtClean="0"/>
              <a:t>of God.”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52825" y="5673949"/>
            <a:ext cx="7786421" cy="534157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en-US" sz="5000" b="1" dirty="0" smtClean="0">
                <a:latin typeface="Athelas Regular"/>
                <a:cs typeface="Athelas Regular"/>
              </a:rPr>
              <a:t>This is the </a:t>
            </a:r>
            <a:r>
              <a:rPr lang="en-US" sz="5000" b="1" u="sng" dirty="0" smtClean="0">
                <a:latin typeface="Athelas Regular"/>
                <a:cs typeface="Athelas Regular"/>
              </a:rPr>
              <a:t>only</a:t>
            </a:r>
            <a:r>
              <a:rPr lang="en-US" sz="5000" b="1" dirty="0" smtClean="0">
                <a:latin typeface="Athelas Regular"/>
                <a:cs typeface="Athelas Regular"/>
              </a:rPr>
              <a:t> thing Luke records as subject matter!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dirty="0" smtClean="0"/>
              <a:t>What did Jesus speak about?</a:t>
            </a:r>
            <a:endParaRPr lang="en-US" sz="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704" y="2130063"/>
            <a:ext cx="4393946" cy="3178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804171" y="36085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Extends to all of life at all time (Ps. 103:19)</a:t>
            </a:r>
          </a:p>
          <a:p>
            <a:r>
              <a:rPr lang="en-US" sz="2800" dirty="0" smtClean="0"/>
              <a:t>Is most clearly seen when his people obey    the will of the King (Luke 11:2).</a:t>
            </a:r>
          </a:p>
          <a:p>
            <a:r>
              <a:rPr lang="en-US" sz="2800" dirty="0" smtClean="0"/>
              <a:t>In the Old Testament, it was visible when  Israel kept their part of the covenant.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Kingdom of God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Israel fell, a new aspect of the kingdom was revealed (Dan. 2:44; 4:3; 7:13-14).</a:t>
            </a:r>
          </a:p>
          <a:p>
            <a:r>
              <a:rPr lang="en-US" sz="2800" dirty="0" smtClean="0"/>
              <a:t>Includes all of life in heaven and on earth.</a:t>
            </a:r>
          </a:p>
          <a:p>
            <a:r>
              <a:rPr lang="en-US" sz="2800" dirty="0" smtClean="0"/>
              <a:t>Jesus began his ministry by preaching the “kingdom of heaven” (Matt. 4:17).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Kingdom of God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Then Paul dwelt two whole years in his own </a:t>
            </a:r>
          </a:p>
          <a:p>
            <a:pPr>
              <a:buNone/>
            </a:pPr>
            <a:r>
              <a:rPr lang="en-US" sz="2800" dirty="0" smtClean="0"/>
              <a:t>rented house, and received all 			   </a:t>
            </a:r>
          </a:p>
          <a:p>
            <a:pPr>
              <a:buNone/>
            </a:pPr>
            <a:r>
              <a:rPr lang="en-US" sz="2800" dirty="0" smtClean="0"/>
              <a:t>who came to him, preaching the </a:t>
            </a:r>
          </a:p>
          <a:p>
            <a:pPr>
              <a:buNone/>
            </a:pPr>
            <a:r>
              <a:rPr lang="en-US" sz="2800" b="1" i="1" u="sng" dirty="0" smtClean="0">
                <a:latin typeface="Franklin Gothic Medium"/>
                <a:cs typeface="Franklin Gothic Medium"/>
              </a:rPr>
              <a:t>kingdom</a:t>
            </a:r>
            <a:r>
              <a:rPr lang="en-US" sz="2800" b="1" i="1" dirty="0" smtClean="0">
                <a:latin typeface="Franklin Gothic Medium"/>
                <a:cs typeface="Franklin Gothic Medium"/>
              </a:rPr>
              <a:t> </a:t>
            </a:r>
            <a:r>
              <a:rPr lang="en-US" sz="2800" b="1" i="1" u="sng" dirty="0" smtClean="0">
                <a:latin typeface="Franklin Gothic Medium"/>
                <a:cs typeface="Franklin Gothic Medium"/>
              </a:rPr>
              <a:t>of</a:t>
            </a:r>
            <a:r>
              <a:rPr lang="en-US" sz="2800" b="1" i="1" dirty="0" smtClean="0">
                <a:latin typeface="Franklin Gothic Medium"/>
                <a:cs typeface="Franklin Gothic Medium"/>
              </a:rPr>
              <a:t> </a:t>
            </a:r>
            <a:r>
              <a:rPr lang="en-US" sz="2800" b="1" i="1" u="sng" dirty="0" smtClean="0">
                <a:latin typeface="Franklin Gothic Medium"/>
                <a:cs typeface="Franklin Gothic Medium"/>
              </a:rPr>
              <a:t>God</a:t>
            </a:r>
            <a:r>
              <a:rPr lang="en-US" sz="2800" b="1" i="1" dirty="0" smtClean="0">
                <a:latin typeface="Franklin Gothic Medium"/>
                <a:cs typeface="Franklin Gothic Medium"/>
              </a:rPr>
              <a:t> </a:t>
            </a:r>
            <a:r>
              <a:rPr lang="en-US" sz="2800" dirty="0" smtClean="0"/>
              <a:t>and teaching </a:t>
            </a:r>
            <a:r>
              <a:rPr lang="en-US" sz="2800" b="1" dirty="0" smtClean="0"/>
              <a:t>the </a:t>
            </a:r>
          </a:p>
          <a:p>
            <a:pPr>
              <a:buNone/>
            </a:pPr>
            <a:r>
              <a:rPr lang="en-US" sz="2800" b="1" dirty="0" smtClean="0"/>
              <a:t>things which concern the Lord 			</a:t>
            </a:r>
          </a:p>
          <a:p>
            <a:pPr>
              <a:buNone/>
            </a:pPr>
            <a:r>
              <a:rPr lang="en-US" sz="2800" b="1" dirty="0" smtClean="0"/>
              <a:t>Jesus Christ </a:t>
            </a:r>
            <a:r>
              <a:rPr lang="en-US" sz="2800" dirty="0" smtClean="0"/>
              <a:t>with all confidence, </a:t>
            </a:r>
          </a:p>
          <a:p>
            <a:pPr>
              <a:buNone/>
            </a:pPr>
            <a:r>
              <a:rPr lang="en-US" sz="2800" dirty="0" smtClean="0"/>
              <a:t>no one forbidding him.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Acts finishes (28:30-31)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523" y="2240279"/>
            <a:ext cx="20955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must it have been like </a:t>
            </a:r>
            <a:br>
              <a:rPr lang="en-US" dirty="0" smtClean="0"/>
            </a:br>
            <a:r>
              <a:rPr lang="en-US" dirty="0" smtClean="0"/>
              <a:t>to listen to Jesus speak?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must it have been like </a:t>
            </a:r>
            <a:br>
              <a:rPr lang="en-US" dirty="0" smtClean="0"/>
            </a:br>
            <a:r>
              <a:rPr lang="en-US" dirty="0" smtClean="0"/>
              <a:t>TO LISTEN TO JESUS SPEAK?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And they said to one another, “Did not our </a:t>
            </a:r>
          </a:p>
          <a:p>
            <a:pPr algn="ctr">
              <a:buNone/>
            </a:pPr>
            <a:r>
              <a:rPr lang="en-US" dirty="0" smtClean="0"/>
              <a:t> heart burn within us while he talked with us”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441" y="2793968"/>
            <a:ext cx="3780195" cy="2362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1:1-3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Acts 1:1-3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comment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40358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Narrow"/>
                <a:cs typeface="Arial Narrow"/>
              </a:rPr>
              <a:t>The former account I made, O </a:t>
            </a:r>
          </a:p>
          <a:p>
            <a:pPr>
              <a:buNone/>
            </a:pPr>
            <a:r>
              <a:rPr lang="en-US" sz="2000" b="1" dirty="0" err="1" smtClean="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Narrow"/>
                <a:cs typeface="Arial Narrow"/>
              </a:rPr>
              <a:t>Theophilus</a:t>
            </a:r>
            <a:r>
              <a:rPr lang="en-US" sz="2000" b="1" dirty="0" smtClean="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Narrow"/>
                <a:cs typeface="Arial Narrow"/>
              </a:rPr>
              <a:t>, of all that Jesus began </a:t>
            </a:r>
          </a:p>
          <a:p>
            <a:pPr>
              <a:buNone/>
            </a:pPr>
            <a:r>
              <a:rPr lang="en-US" sz="2000" b="1" dirty="0" smtClean="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Narrow"/>
                <a:cs typeface="Arial Narrow"/>
              </a:rPr>
              <a:t>both to do and teach, until the day in </a:t>
            </a:r>
          </a:p>
          <a:p>
            <a:pPr>
              <a:buNone/>
            </a:pPr>
            <a:r>
              <a:rPr lang="en-US" sz="2000" b="1" dirty="0" smtClean="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Narrow"/>
                <a:cs typeface="Arial Narrow"/>
              </a:rPr>
              <a:t>which he was taken up, after he </a:t>
            </a:r>
          </a:p>
          <a:p>
            <a:pPr>
              <a:buNone/>
            </a:pPr>
            <a:r>
              <a:rPr lang="en-US" sz="2000" b="1" dirty="0" smtClean="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Narrow"/>
                <a:cs typeface="Arial Narrow"/>
              </a:rPr>
              <a:t>through the Holy Spirit had given </a:t>
            </a:r>
          </a:p>
          <a:p>
            <a:pPr>
              <a:buNone/>
            </a:pPr>
            <a:r>
              <a:rPr lang="en-US" sz="2000" b="1" dirty="0" smtClean="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Narrow"/>
                <a:cs typeface="Arial Narrow"/>
              </a:rPr>
              <a:t>commandments to the apostles </a:t>
            </a:r>
          </a:p>
          <a:p>
            <a:pPr>
              <a:buNone/>
            </a:pPr>
            <a:r>
              <a:rPr lang="en-US" sz="2000" b="1" dirty="0" smtClean="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Narrow"/>
                <a:cs typeface="Arial Narrow"/>
              </a:rPr>
              <a:t>whom he had chosen, to whom he </a:t>
            </a:r>
          </a:p>
          <a:p>
            <a:pPr>
              <a:buNone/>
            </a:pPr>
            <a:r>
              <a:rPr lang="en-US" sz="2000" b="1" dirty="0" smtClean="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Narrow"/>
                <a:cs typeface="Arial Narrow"/>
              </a:rPr>
              <a:t>also presented himself alive after his </a:t>
            </a:r>
          </a:p>
          <a:p>
            <a:pPr>
              <a:buNone/>
            </a:pPr>
            <a:r>
              <a:rPr lang="en-US" sz="2000" b="1" dirty="0" smtClean="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Narrow"/>
                <a:cs typeface="Arial Narrow"/>
              </a:rPr>
              <a:t>suffering by many infallible proofs, </a:t>
            </a:r>
          </a:p>
          <a:p>
            <a:pPr>
              <a:buNone/>
            </a:pPr>
            <a:r>
              <a:rPr lang="en-US" sz="2000" b="1" dirty="0" smtClean="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Narrow"/>
                <a:cs typeface="Arial Narrow"/>
              </a:rPr>
              <a:t>being seen by them during forty days </a:t>
            </a:r>
          </a:p>
          <a:p>
            <a:pPr>
              <a:buNone/>
            </a:pPr>
            <a:r>
              <a:rPr lang="en-US" sz="2000" b="1" dirty="0" smtClean="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Narrow"/>
                <a:cs typeface="Arial Narrow"/>
              </a:rPr>
              <a:t>and speaking of the things pertaining </a:t>
            </a:r>
          </a:p>
          <a:p>
            <a:pPr>
              <a:buNone/>
            </a:pPr>
            <a:r>
              <a:rPr lang="en-US" sz="2000" b="1" dirty="0" smtClean="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Narrow"/>
                <a:cs typeface="Arial Narrow"/>
              </a:rPr>
              <a:t>to the kingdom of God.</a:t>
            </a:r>
            <a:endParaRPr lang="en-US" sz="2000" b="1" dirty="0"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 Narrow"/>
              <a:cs typeface="Arial Narrow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i="1" dirty="0" smtClean="0">
                <a:solidFill>
                  <a:srgbClr val="0000FF"/>
                </a:solidFill>
                <a:latin typeface="Arial Black"/>
                <a:cs typeface="Arial Black"/>
              </a:rPr>
              <a:t>Luke wrote this book   </a:t>
            </a:r>
          </a:p>
          <a:p>
            <a:pPr>
              <a:buNone/>
            </a:pPr>
            <a:r>
              <a:rPr lang="en-US" sz="2200" i="1" dirty="0" smtClean="0">
                <a:solidFill>
                  <a:srgbClr val="0000FF"/>
                </a:solidFill>
                <a:latin typeface="Arial Black"/>
                <a:cs typeface="Arial Black"/>
              </a:rPr>
              <a:t>to a man named </a:t>
            </a:r>
          </a:p>
          <a:p>
            <a:pPr>
              <a:buNone/>
            </a:pPr>
            <a:r>
              <a:rPr lang="en-US" sz="2200" i="1" dirty="0" err="1" smtClean="0">
                <a:solidFill>
                  <a:srgbClr val="0000FF"/>
                </a:solidFill>
                <a:latin typeface="Arial Black"/>
                <a:cs typeface="Arial Black"/>
              </a:rPr>
              <a:t>Theophilus</a:t>
            </a:r>
            <a:r>
              <a:rPr lang="en-US" sz="2200" i="1" dirty="0" smtClean="0">
                <a:solidFill>
                  <a:srgbClr val="0000FF"/>
                </a:solidFill>
                <a:latin typeface="Arial Black"/>
                <a:cs typeface="Arial Black"/>
              </a:rPr>
              <a:t>. </a:t>
            </a:r>
          </a:p>
          <a:p>
            <a:pPr>
              <a:buNone/>
            </a:pPr>
            <a:r>
              <a:rPr lang="en-US" sz="2200" i="1" dirty="0" smtClean="0">
                <a:solidFill>
                  <a:srgbClr val="0000FF"/>
                </a:solidFill>
                <a:latin typeface="Arial Black"/>
                <a:cs typeface="Arial Black"/>
              </a:rPr>
              <a:t>We find his name in </a:t>
            </a:r>
          </a:p>
          <a:p>
            <a:pPr>
              <a:buNone/>
            </a:pPr>
            <a:r>
              <a:rPr lang="en-US" sz="2200" i="1" dirty="0" smtClean="0">
                <a:solidFill>
                  <a:srgbClr val="0000FF"/>
                </a:solidFill>
                <a:latin typeface="Arial Black"/>
                <a:cs typeface="Arial Black"/>
              </a:rPr>
              <a:t>Luke’s gospel (1:1-4).</a:t>
            </a:r>
            <a:endParaRPr lang="en-US" sz="2200" i="1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must it have been like </a:t>
            </a:r>
            <a:br>
              <a:rPr lang="en-US" dirty="0" smtClean="0"/>
            </a:br>
            <a:r>
              <a:rPr lang="en-US" dirty="0" smtClean="0"/>
              <a:t>TO LISTEN TO JESUS SPEAK?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And they said to one another, “Did not our </a:t>
            </a:r>
          </a:p>
          <a:p>
            <a:pPr algn="ctr">
              <a:buNone/>
            </a:pPr>
            <a:r>
              <a:rPr lang="en-US" dirty="0" smtClean="0"/>
              <a:t>heart burn within us while he talked with us </a:t>
            </a:r>
          </a:p>
          <a:p>
            <a:pPr algn="ctr">
              <a:buNone/>
            </a:pPr>
            <a:r>
              <a:rPr lang="en-US" dirty="0" smtClean="0"/>
              <a:t>on the road, and while he opened </a:t>
            </a:r>
          </a:p>
          <a:p>
            <a:pPr algn="ctr">
              <a:buNone/>
            </a:pPr>
            <a:r>
              <a:rPr lang="en-US" dirty="0" smtClean="0"/>
              <a:t>the Scriptures to us?”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      -- Luke 24:32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-474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1:4-5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And being assembled together with them, </a:t>
            </a:r>
          </a:p>
          <a:p>
            <a:pPr algn="ctr">
              <a:buNone/>
            </a:pPr>
            <a:r>
              <a:rPr lang="en-US" b="1" dirty="0" smtClean="0"/>
              <a:t>he commanded them not to depart from </a:t>
            </a:r>
          </a:p>
          <a:p>
            <a:pPr algn="ctr">
              <a:buNone/>
            </a:pPr>
            <a:r>
              <a:rPr lang="en-US" b="1" dirty="0" smtClean="0"/>
              <a:t>Jerusalem, but to wait for the Promise of </a:t>
            </a:r>
          </a:p>
          <a:p>
            <a:pPr algn="ctr">
              <a:buNone/>
            </a:pPr>
            <a:r>
              <a:rPr lang="en-US" b="1" dirty="0" smtClean="0"/>
              <a:t>the Father, “which,” he said, “you have heard </a:t>
            </a:r>
          </a:p>
          <a:p>
            <a:pPr algn="ctr">
              <a:buNone/>
            </a:pPr>
            <a:r>
              <a:rPr lang="en-US" b="1" dirty="0" smtClean="0"/>
              <a:t>from me; for John truly baptized with water, </a:t>
            </a:r>
          </a:p>
          <a:p>
            <a:pPr algn="ctr">
              <a:buNone/>
            </a:pPr>
            <a:r>
              <a:rPr lang="en-US" b="1" dirty="0" smtClean="0"/>
              <a:t>but you shall be baptized with the Holy Spirit </a:t>
            </a:r>
          </a:p>
          <a:p>
            <a:pPr algn="ctr">
              <a:buNone/>
            </a:pPr>
            <a:r>
              <a:rPr lang="en-US" b="1" dirty="0" smtClean="0"/>
              <a:t>not many days from now.”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stay in Jerusalem?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the only city linked to God’s name         (2 Chronicles 6:6).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357878" y="4722920"/>
            <a:ext cx="2430460" cy="181474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stay in Jerusalem?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the only city linked to God’s name         (2 Chronicles 6:6).</a:t>
            </a:r>
          </a:p>
          <a:p>
            <a:r>
              <a:rPr lang="en-US" dirty="0" smtClean="0"/>
              <a:t>It was where Jesus died. God wouldn’t let   the story end there in rejection and unbelief.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357878" y="4722920"/>
            <a:ext cx="2430460" cy="181474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stay in Jerusalem?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the only city linked to God’s name         (2 Chronicles 6:6).</a:t>
            </a:r>
          </a:p>
          <a:p>
            <a:r>
              <a:rPr lang="en-US" dirty="0" smtClean="0"/>
              <a:t>It was where Jesus died. God wouldn’t let   the story end there in rejection and unbelief.</a:t>
            </a:r>
          </a:p>
          <a:p>
            <a:r>
              <a:rPr lang="en-US" dirty="0" smtClean="0"/>
              <a:t>He would counter their unbelief and rejection with overwhelming power.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357878" y="4722920"/>
            <a:ext cx="2430460" cy="181474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the Baptist (2 years before):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I indeed baptize you with water unto </a:t>
            </a:r>
          </a:p>
          <a:p>
            <a:pPr algn="ctr">
              <a:buNone/>
            </a:pPr>
            <a:r>
              <a:rPr lang="en-US" b="1" dirty="0" smtClean="0"/>
              <a:t>repentance, but he who is coming after me </a:t>
            </a:r>
          </a:p>
          <a:p>
            <a:pPr algn="ctr">
              <a:buNone/>
            </a:pPr>
            <a:r>
              <a:rPr lang="en-US" b="1" dirty="0" smtClean="0"/>
              <a:t>is mightier than I, whose sandals I am not </a:t>
            </a:r>
          </a:p>
          <a:p>
            <a:pPr algn="ctr">
              <a:buNone/>
            </a:pPr>
            <a:r>
              <a:rPr lang="en-US" b="1" dirty="0" smtClean="0"/>
              <a:t>worthy to carry. He will baptize you with </a:t>
            </a:r>
          </a:p>
          <a:p>
            <a:pPr algn="ctr">
              <a:buNone/>
            </a:pPr>
            <a:r>
              <a:rPr lang="en-US" b="1" dirty="0" smtClean="0"/>
              <a:t>the Holy Spirit and fire.</a:t>
            </a:r>
          </a:p>
          <a:p>
            <a:pPr>
              <a:buNone/>
            </a:pPr>
            <a:r>
              <a:rPr lang="en-US" b="1" dirty="0" smtClean="0"/>
              <a:t>								</a:t>
            </a:r>
          </a:p>
          <a:p>
            <a:pPr>
              <a:buNone/>
            </a:pPr>
            <a:r>
              <a:rPr lang="en-US" b="1" dirty="0" smtClean="0"/>
              <a:t>			-- Matthew 3:11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166" y="4581896"/>
            <a:ext cx="3699634" cy="1837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“You shall be baptized with the Holy Spirit not many days from now.”  (In only 10 days)</a:t>
            </a:r>
          </a:p>
          <a:p>
            <a:r>
              <a:rPr lang="en-US" sz="2800" dirty="0" smtClean="0"/>
              <a:t>Predicted numerous times in the Old Testament: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latin typeface="Wingdings"/>
                <a:ea typeface="Wingdings"/>
                <a:cs typeface="Wingdings"/>
              </a:rPr>
              <a:t></a:t>
            </a:r>
            <a:r>
              <a:rPr lang="en-US" sz="2800" dirty="0" smtClean="0"/>
              <a:t> Isaiah 32:15, “Until the Spirit is poured upon us from on high…”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latin typeface="Wingdings"/>
                <a:ea typeface="Wingdings"/>
                <a:cs typeface="Wingdings"/>
              </a:rPr>
              <a:t></a:t>
            </a:r>
            <a:r>
              <a:rPr lang="en-US" sz="2800" dirty="0" smtClean="0"/>
              <a:t> Isaiah 44:3, “I will pour my 		     Spirit on your descendants…”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Promise of the Father”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63" y="3852733"/>
            <a:ext cx="2082648" cy="2647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>
                <a:latin typeface="Wingdings"/>
                <a:ea typeface="Wingdings"/>
                <a:cs typeface="Wingdings"/>
              </a:rPr>
              <a:t></a:t>
            </a:r>
            <a:r>
              <a:rPr lang="en-US" sz="2800" dirty="0" smtClean="0"/>
              <a:t> Isaiah 59:21, “…My Spirit who is upon you, and my words which I have put in your mouth … shall not depart from your mouth … from this time and forevermore.”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latin typeface="Wingdings"/>
                <a:ea typeface="Wingdings"/>
                <a:cs typeface="Wingdings"/>
              </a:rPr>
              <a:t></a:t>
            </a:r>
            <a:r>
              <a:rPr lang="en-US" sz="2800" dirty="0" smtClean="0"/>
              <a:t> Ezekiel 36:27, “I will put my Spirit within you and cause you to walk in my statutes…”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latin typeface="Wingdings"/>
                <a:ea typeface="Wingdings"/>
                <a:cs typeface="Wingdings"/>
              </a:rPr>
              <a:t></a:t>
            </a:r>
            <a:r>
              <a:rPr lang="en-US" sz="2800" dirty="0" smtClean="0"/>
              <a:t> Ezekiel 37:14, “I will put my Spirit in you, and you shall live…”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Promise of the Father”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556" y="4872333"/>
            <a:ext cx="3128394" cy="1729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0819" y="1617364"/>
            <a:ext cx="8655729" cy="389040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480" dirty="0" smtClean="0"/>
              <a:t>	</a:t>
            </a:r>
            <a:r>
              <a:rPr lang="en-US" sz="4960" dirty="0" smtClean="0">
                <a:latin typeface="Wingdings"/>
                <a:ea typeface="Wingdings"/>
                <a:cs typeface="Wingdings"/>
              </a:rPr>
              <a:t></a:t>
            </a:r>
            <a:r>
              <a:rPr lang="en-US" sz="4960" dirty="0" smtClean="0"/>
              <a:t> Ezekiel 39:29, “…I shall have poured out my Spirit on the house of Israel, says the Lord.”</a:t>
            </a:r>
          </a:p>
          <a:p>
            <a:pPr>
              <a:buNone/>
            </a:pPr>
            <a:r>
              <a:rPr lang="en-US" sz="4960" dirty="0" smtClean="0"/>
              <a:t>	</a:t>
            </a:r>
            <a:r>
              <a:rPr lang="en-US" sz="4960" dirty="0" smtClean="0">
                <a:latin typeface="Wingdings"/>
                <a:ea typeface="Wingdings"/>
                <a:cs typeface="Wingdings"/>
              </a:rPr>
              <a:t></a:t>
            </a:r>
            <a:r>
              <a:rPr lang="en-US" sz="4960" dirty="0" smtClean="0"/>
              <a:t> Joel 2:28-29, “I will pour out my Spirit on all flesh…I will pour out my Spirit in those days.”</a:t>
            </a:r>
          </a:p>
          <a:p>
            <a:pPr>
              <a:buNone/>
            </a:pPr>
            <a:r>
              <a:rPr lang="en-US" sz="3459" dirty="0" smtClean="0"/>
              <a:t>	</a:t>
            </a:r>
            <a:endParaRPr lang="en-US" sz="4800" dirty="0" smtClean="0"/>
          </a:p>
          <a:p>
            <a:pPr algn="ctr">
              <a:buNone/>
            </a:pPr>
            <a:r>
              <a:rPr lang="en-US" sz="4500" i="1" dirty="0" smtClean="0">
                <a:solidFill>
                  <a:srgbClr val="FFFF00"/>
                </a:solidFill>
                <a:latin typeface="Britannic Bold"/>
                <a:cs typeface="Britannic Bold"/>
              </a:rPr>
              <a:t>The context for all these verses is the Kingdom!</a:t>
            </a:r>
          </a:p>
          <a:p>
            <a:pPr>
              <a:buNone/>
            </a:pPr>
            <a:endParaRPr lang="en-US" sz="1765" i="1" dirty="0" smtClean="0">
              <a:latin typeface="Britannic Bold"/>
              <a:cs typeface="Britannic Bold"/>
            </a:endParaRPr>
          </a:p>
          <a:p>
            <a:pPr>
              <a:buNone/>
            </a:pPr>
            <a:r>
              <a:rPr lang="en-US" sz="3459" dirty="0" smtClean="0"/>
              <a:t>	</a:t>
            </a:r>
            <a:endParaRPr lang="en-US" sz="3765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Promise of the Father”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0819" y="1600200"/>
            <a:ext cx="8655729" cy="470286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000" dirty="0" smtClean="0"/>
              <a:t>	</a:t>
            </a:r>
            <a:r>
              <a:rPr lang="en-US" sz="4000" dirty="0" smtClean="0">
                <a:latin typeface="Wingdings"/>
                <a:ea typeface="Wingdings"/>
                <a:cs typeface="Wingdings"/>
              </a:rPr>
              <a:t></a:t>
            </a:r>
            <a:r>
              <a:rPr lang="en-US" sz="4000" dirty="0" smtClean="0"/>
              <a:t> Ezekiel 39:29, “…I shall have poured out my Spirit on the house of Israel, says the Lord.”</a:t>
            </a:r>
          </a:p>
          <a:p>
            <a:pPr>
              <a:buNone/>
            </a:pPr>
            <a:r>
              <a:rPr lang="en-US" sz="4000" dirty="0" smtClean="0"/>
              <a:t>	</a:t>
            </a:r>
            <a:r>
              <a:rPr lang="en-US" sz="4000" dirty="0" smtClean="0">
                <a:latin typeface="Wingdings"/>
                <a:ea typeface="Wingdings"/>
                <a:cs typeface="Wingdings"/>
              </a:rPr>
              <a:t></a:t>
            </a:r>
            <a:r>
              <a:rPr lang="en-US" sz="4000" dirty="0" smtClean="0"/>
              <a:t> Joel 2:28-29, “I will pour out my Spirit on all flesh…I will pour out my Spirit in those days.”</a:t>
            </a:r>
          </a:p>
          <a:p>
            <a:pPr>
              <a:buNone/>
            </a:pPr>
            <a:r>
              <a:rPr lang="en-US" sz="3459" dirty="0" smtClean="0"/>
              <a:t>	</a:t>
            </a:r>
            <a:endParaRPr lang="en-US" sz="2581" dirty="0" smtClean="0"/>
          </a:p>
          <a:p>
            <a:pPr algn="ctr">
              <a:buNone/>
            </a:pPr>
            <a:r>
              <a:rPr lang="en-US" sz="3613" i="1" dirty="0" smtClean="0">
                <a:solidFill>
                  <a:srgbClr val="FFFF00"/>
                </a:solidFill>
                <a:latin typeface="Britannic Bold"/>
                <a:cs typeface="Britannic Bold"/>
              </a:rPr>
              <a:t>The context for all these verses is the Kingdom!</a:t>
            </a:r>
          </a:p>
          <a:p>
            <a:pPr>
              <a:buNone/>
            </a:pPr>
            <a:endParaRPr lang="en-US" sz="1765" i="1" dirty="0" smtClean="0">
              <a:latin typeface="Britannic Bold"/>
              <a:cs typeface="Britannic Bold"/>
            </a:endParaRPr>
          </a:p>
          <a:p>
            <a:pPr>
              <a:buNone/>
            </a:pPr>
            <a:r>
              <a:rPr lang="en-US" sz="4000" dirty="0" smtClean="0"/>
              <a:t>	</a:t>
            </a:r>
            <a:r>
              <a:rPr lang="en-US" sz="4000" dirty="0" smtClean="0">
                <a:latin typeface="Wingdings"/>
                <a:ea typeface="Wingdings"/>
                <a:cs typeface="Wingdings"/>
              </a:rPr>
              <a:t></a:t>
            </a:r>
            <a:r>
              <a:rPr lang="en-US" sz="4000" dirty="0" smtClean="0"/>
              <a:t> Luke 11:13, “…How much more will your heavenly Father give the Holy Spirit to those who ask him?”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Promise of the Father”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Luke 1:1-4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09" y="1600200"/>
            <a:ext cx="8735627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/>
              <a:t>Inasmuch as many have taken in hand to set in </a:t>
            </a:r>
          </a:p>
          <a:p>
            <a:pPr algn="ctr">
              <a:buNone/>
            </a:pPr>
            <a:r>
              <a:rPr lang="en-US" b="1" dirty="0" smtClean="0"/>
              <a:t>order a narrative of those things which have been </a:t>
            </a:r>
          </a:p>
          <a:p>
            <a:pPr algn="ctr">
              <a:buNone/>
            </a:pPr>
            <a:r>
              <a:rPr lang="en-US" b="1" dirty="0" smtClean="0"/>
              <a:t>fulfilled among us, just as those who from the </a:t>
            </a:r>
          </a:p>
          <a:p>
            <a:pPr algn="ctr">
              <a:buNone/>
            </a:pPr>
            <a:r>
              <a:rPr lang="en-US" b="1" dirty="0" smtClean="0"/>
              <a:t>beginning were eyewitnesses and ministers of the </a:t>
            </a:r>
          </a:p>
          <a:p>
            <a:pPr algn="ctr">
              <a:buNone/>
            </a:pPr>
            <a:r>
              <a:rPr lang="en-US" b="1" dirty="0" smtClean="0"/>
              <a:t>word delivered them to us, it seemed good to me </a:t>
            </a:r>
          </a:p>
          <a:p>
            <a:pPr algn="ctr">
              <a:buNone/>
            </a:pPr>
            <a:r>
              <a:rPr lang="en-US" b="1" dirty="0" smtClean="0"/>
              <a:t>also, having had perfect understanding of all things </a:t>
            </a:r>
          </a:p>
          <a:p>
            <a:pPr algn="ctr">
              <a:buNone/>
            </a:pPr>
            <a:r>
              <a:rPr lang="en-US" b="1" dirty="0" smtClean="0"/>
              <a:t>from the very first, to write to you an orderly </a:t>
            </a:r>
          </a:p>
          <a:p>
            <a:pPr algn="ctr">
              <a:buNone/>
            </a:pPr>
            <a:r>
              <a:rPr lang="en-US" b="1" dirty="0" smtClean="0"/>
              <a:t>account, most excellent Theophilus, that you may </a:t>
            </a:r>
          </a:p>
          <a:p>
            <a:pPr algn="ctr">
              <a:buNone/>
            </a:pPr>
            <a:r>
              <a:rPr lang="en-US" b="1" dirty="0" smtClean="0"/>
              <a:t>know the certainty of those things in which you </a:t>
            </a:r>
          </a:p>
          <a:p>
            <a:pPr algn="ctr">
              <a:buNone/>
            </a:pPr>
            <a:r>
              <a:rPr lang="en-US" b="1" dirty="0" smtClean="0"/>
              <a:t>were instructed.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7452" y="1600200"/>
            <a:ext cx="8537950" cy="467217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800" dirty="0" smtClean="0">
                <a:latin typeface="Wingdings"/>
                <a:ea typeface="Wingdings"/>
                <a:cs typeface="Wingdings"/>
              </a:rPr>
              <a:t></a:t>
            </a:r>
            <a:r>
              <a:rPr lang="en-US" sz="3800" dirty="0" smtClean="0"/>
              <a:t> John 14:15, “And I will pray the Father, and    he will give you another Comforter that he  may  abide with you forever.”</a:t>
            </a:r>
          </a:p>
          <a:p>
            <a:pPr>
              <a:buNone/>
            </a:pPr>
            <a:r>
              <a:rPr lang="en-US" sz="3800" dirty="0" smtClean="0"/>
              <a:t>	</a:t>
            </a:r>
            <a:r>
              <a:rPr lang="en-US" sz="3800" dirty="0" smtClean="0">
                <a:latin typeface="Wingdings"/>
                <a:ea typeface="Wingdings"/>
                <a:cs typeface="Wingdings"/>
              </a:rPr>
              <a:t></a:t>
            </a:r>
            <a:r>
              <a:rPr lang="en-US" sz="3800" dirty="0" smtClean="0"/>
              <a:t> John 14:26, “But the Comforter, the Holy Spirit, whom the Father will send in my name, he will teach you all things…”</a:t>
            </a:r>
          </a:p>
          <a:p>
            <a:pPr>
              <a:buNone/>
            </a:pPr>
            <a:r>
              <a:rPr lang="en-US" sz="3800" dirty="0" smtClean="0"/>
              <a:t>	</a:t>
            </a:r>
            <a:r>
              <a:rPr lang="en-US" sz="3800" dirty="0" smtClean="0">
                <a:latin typeface="Wingdings"/>
                <a:ea typeface="Wingdings"/>
                <a:cs typeface="Wingdings"/>
              </a:rPr>
              <a:t></a:t>
            </a:r>
            <a:r>
              <a:rPr lang="en-US" sz="3800" dirty="0" smtClean="0"/>
              <a:t> John 15:26, “But when the Comforter comes  …he will testify of me.”</a:t>
            </a:r>
          </a:p>
          <a:p>
            <a:pPr>
              <a:buNone/>
            </a:pPr>
            <a:r>
              <a:rPr lang="en-US" sz="3800" dirty="0" smtClean="0"/>
              <a:t>	</a:t>
            </a:r>
            <a:r>
              <a:rPr lang="en-US" sz="3800" dirty="0" smtClean="0">
                <a:latin typeface="Wingdings"/>
                <a:ea typeface="Wingdings"/>
                <a:cs typeface="Wingdings"/>
              </a:rPr>
              <a:t></a:t>
            </a:r>
            <a:r>
              <a:rPr lang="en-US" sz="3800" dirty="0" smtClean="0"/>
              <a:t> John 16:7, “If I do not go away, the   Comforter will not come to you.”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Promise of the Father”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1:6-7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Therefore, when they had come together, they </a:t>
            </a:r>
          </a:p>
          <a:p>
            <a:pPr algn="ctr">
              <a:buNone/>
            </a:pPr>
            <a:r>
              <a:rPr lang="en-US" b="1" dirty="0" smtClean="0"/>
              <a:t>asked him, saying, “Lord, will you at this time </a:t>
            </a:r>
          </a:p>
          <a:p>
            <a:pPr algn="ctr">
              <a:buNone/>
            </a:pPr>
            <a:r>
              <a:rPr lang="en-US" b="1" dirty="0" smtClean="0"/>
              <a:t>restore the kingdom to Israel?” And he said to </a:t>
            </a:r>
          </a:p>
          <a:p>
            <a:pPr algn="ctr">
              <a:buNone/>
            </a:pPr>
            <a:r>
              <a:rPr lang="en-US" b="1" dirty="0" smtClean="0"/>
              <a:t>them, “It is not for you to know times or </a:t>
            </a:r>
          </a:p>
          <a:p>
            <a:pPr algn="ctr">
              <a:buNone/>
            </a:pPr>
            <a:r>
              <a:rPr lang="en-US" b="1" dirty="0" smtClean="0"/>
              <a:t>seasons which the Father has put </a:t>
            </a:r>
          </a:p>
          <a:p>
            <a:pPr algn="ctr">
              <a:buNone/>
            </a:pPr>
            <a:r>
              <a:rPr lang="en-US" b="1" dirty="0" smtClean="0"/>
              <a:t>in his own authority.”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31193" t="48291" r="11173" b="10688"/>
          <a:stretch>
            <a:fillRect/>
          </a:stretch>
        </p:blipFill>
        <p:spPr>
          <a:xfrm>
            <a:off x="6502105" y="4713611"/>
            <a:ext cx="1984619" cy="1412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“No”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3" y="1600200"/>
            <a:ext cx="887767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Jesus didn’t give the disciples a “no” answer.  That means two things: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“No”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" y="1600200"/>
            <a:ext cx="8904303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Jesus didn’t give the disciples a “no” answer.  That means two things:</a:t>
            </a:r>
          </a:p>
          <a:p>
            <a:pPr marL="514350" indent="-514350">
              <a:buAutoNum type="arabicParenBoth"/>
            </a:pPr>
            <a:endParaRPr lang="en-US" dirty="0" smtClean="0"/>
          </a:p>
          <a:p>
            <a:pPr marL="514350" indent="-514350">
              <a:buAutoNum type="arabicParenBoth"/>
            </a:pPr>
            <a:r>
              <a:rPr lang="en-US" sz="2800" dirty="0" smtClean="0"/>
              <a:t>They </a:t>
            </a:r>
            <a:r>
              <a:rPr lang="en-US" sz="2800" i="1" u="sng" dirty="0" smtClean="0"/>
              <a:t>were</a:t>
            </a:r>
            <a:r>
              <a:rPr lang="en-US" sz="2800" i="1" dirty="0" smtClean="0"/>
              <a:t> </a:t>
            </a:r>
            <a:r>
              <a:rPr lang="en-US" sz="2800" dirty="0" smtClean="0"/>
              <a:t>thinking in the right direction (about God’s Kingdom coming soon).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217" y="3134957"/>
            <a:ext cx="34925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“No”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20" y="1600200"/>
            <a:ext cx="8886548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Jesus didn’t give the disciples a “no” answer.  That means two things:</a:t>
            </a:r>
          </a:p>
          <a:p>
            <a:pPr marL="514350" indent="-514350">
              <a:buAutoNum type="arabicParenBoth"/>
            </a:pPr>
            <a:endParaRPr lang="en-US" dirty="0" smtClean="0"/>
          </a:p>
          <a:p>
            <a:pPr marL="514350" indent="-514350">
              <a:buAutoNum type="arabicParenBoth"/>
            </a:pPr>
            <a:r>
              <a:rPr lang="en-US" sz="2800" dirty="0" smtClean="0"/>
              <a:t>They </a:t>
            </a:r>
            <a:r>
              <a:rPr lang="en-US" sz="2800" i="1" u="sng" dirty="0" smtClean="0"/>
              <a:t>were</a:t>
            </a:r>
            <a:r>
              <a:rPr lang="en-US" sz="2800" i="1" dirty="0" smtClean="0"/>
              <a:t> </a:t>
            </a:r>
            <a:r>
              <a:rPr lang="en-US" sz="2800" dirty="0" smtClean="0"/>
              <a:t>thinking in the right direction (about God’s Kingdom coming soon).</a:t>
            </a:r>
          </a:p>
          <a:p>
            <a:pPr marL="514350" indent="-514350">
              <a:buAutoNum type="arabicParenBoth"/>
            </a:pPr>
            <a:r>
              <a:rPr lang="en-US" sz="2800" dirty="0" smtClean="0"/>
              <a:t>They </a:t>
            </a:r>
            <a:r>
              <a:rPr lang="en-US" sz="2800" i="1" u="sng" dirty="0" smtClean="0"/>
              <a:t>were</a:t>
            </a:r>
            <a:r>
              <a:rPr lang="en-US" sz="2800" i="1" dirty="0" smtClean="0"/>
              <a:t> </a:t>
            </a:r>
            <a:r>
              <a:rPr lang="en-US" sz="2800" i="1" u="sng" dirty="0" smtClean="0"/>
              <a:t>not</a:t>
            </a:r>
            <a:r>
              <a:rPr lang="en-US" sz="2800" i="1" dirty="0" smtClean="0"/>
              <a:t> </a:t>
            </a:r>
            <a:r>
              <a:rPr lang="en-US" sz="2800" dirty="0" smtClean="0"/>
              <a:t>thinking correctly about the Kingdom being  primarily related “to Israel.” What is coming would be much different than their expectation.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596" y="4416750"/>
            <a:ext cx="1710297" cy="1828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“Times or Seasons”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00039" y="1710124"/>
          <a:ext cx="6490178" cy="309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041"/>
                <a:gridCol w="2570070"/>
                <a:gridCol w="2400067"/>
              </a:tblGrid>
              <a:tr h="62035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English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Times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Seasons</a:t>
                      </a:r>
                      <a:endParaRPr lang="en-US" sz="2400" dirty="0"/>
                    </a:p>
                  </a:txBody>
                  <a:tcPr/>
                </a:tc>
              </a:tr>
              <a:tr h="5547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Greek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Chronos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575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Meaning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Length</a:t>
                      </a:r>
                      <a:r>
                        <a:rPr lang="en-US" sz="2400" baseline="0" dirty="0" smtClean="0"/>
                        <a:t> of time period or duration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575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Identifies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Quantity</a:t>
                      </a:r>
                      <a:r>
                        <a:rPr lang="en-US" sz="2400" baseline="0" dirty="0" smtClean="0"/>
                        <a:t> (years, months, etc.)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126" y="5066650"/>
            <a:ext cx="2783346" cy="1558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“Times or Seasons”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00039" y="1710124"/>
          <a:ext cx="6490178" cy="309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041"/>
                <a:gridCol w="2570070"/>
                <a:gridCol w="2400067"/>
              </a:tblGrid>
              <a:tr h="62035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English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Times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Seasons</a:t>
                      </a:r>
                      <a:endParaRPr lang="en-US" sz="2400" dirty="0"/>
                    </a:p>
                  </a:txBody>
                  <a:tcPr/>
                </a:tc>
              </a:tr>
              <a:tr h="5547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Greek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Chronos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Kairos</a:t>
                      </a:r>
                      <a:endParaRPr lang="en-US" sz="2400" i="1" dirty="0"/>
                    </a:p>
                  </a:txBody>
                  <a:tcPr/>
                </a:tc>
              </a:tr>
              <a:tr h="9575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Meaning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Length</a:t>
                      </a:r>
                      <a:r>
                        <a:rPr lang="en-US" sz="2400" baseline="0" dirty="0" smtClean="0"/>
                        <a:t> of time period or duration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Epoch with   event markers</a:t>
                      </a:r>
                      <a:endParaRPr lang="en-US" sz="2400" dirty="0"/>
                    </a:p>
                  </a:txBody>
                  <a:tcPr/>
                </a:tc>
              </a:tr>
              <a:tr h="9575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Identifies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Quantity</a:t>
                      </a:r>
                      <a:r>
                        <a:rPr lang="en-US" sz="2400" baseline="0" dirty="0" smtClean="0"/>
                        <a:t> (years, months, etc.)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Quality (planting</a:t>
                      </a:r>
                      <a:r>
                        <a:rPr lang="en-US" sz="2400" baseline="0" dirty="0" smtClean="0"/>
                        <a:t>, harvesting, etc.)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662" y="5090682"/>
            <a:ext cx="2842497" cy="1359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“Times or Seasons”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i="1" dirty="0" smtClean="0">
                <a:latin typeface="Arial Black"/>
                <a:cs typeface="Arial Black"/>
              </a:rPr>
              <a:t>Only God knows both!</a:t>
            </a:r>
            <a:endParaRPr lang="en-US" i="1" dirty="0">
              <a:latin typeface="Arial Black"/>
              <a:cs typeface="Arial Black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00039" y="1710124"/>
          <a:ext cx="6490178" cy="309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041"/>
                <a:gridCol w="2570070"/>
                <a:gridCol w="2400067"/>
              </a:tblGrid>
              <a:tr h="62035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English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Times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Seasons</a:t>
                      </a:r>
                      <a:endParaRPr lang="en-US" sz="2400" dirty="0"/>
                    </a:p>
                  </a:txBody>
                  <a:tcPr/>
                </a:tc>
              </a:tr>
              <a:tr h="5547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Greek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Chronos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Kairos</a:t>
                      </a:r>
                      <a:endParaRPr lang="en-US" sz="2400" i="1" dirty="0"/>
                    </a:p>
                  </a:txBody>
                  <a:tcPr/>
                </a:tc>
              </a:tr>
              <a:tr h="9575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Meaning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Length</a:t>
                      </a:r>
                      <a:r>
                        <a:rPr lang="en-US" sz="2400" baseline="0" dirty="0" smtClean="0"/>
                        <a:t> of time period or duration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Epoch with   event markers</a:t>
                      </a:r>
                      <a:endParaRPr lang="en-US" sz="2400" dirty="0"/>
                    </a:p>
                  </a:txBody>
                  <a:tcPr/>
                </a:tc>
              </a:tr>
              <a:tr h="9575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Identifies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Quantity</a:t>
                      </a:r>
                      <a:r>
                        <a:rPr lang="en-US" sz="2400" baseline="0" dirty="0" smtClean="0"/>
                        <a:t> (years, months, etc.)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Quality (planting</a:t>
                      </a:r>
                      <a:r>
                        <a:rPr lang="en-US" sz="2400" baseline="0" dirty="0" smtClean="0"/>
                        <a:t>, harvesting, etc.)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007457"/>
            <a:ext cx="1444523" cy="808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982" y="5090683"/>
            <a:ext cx="1341277" cy="641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1:8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800" b="1" dirty="0" smtClean="0"/>
              <a:t>But you shall receive power when the </a:t>
            </a:r>
          </a:p>
          <a:p>
            <a:pPr algn="ctr">
              <a:buNone/>
            </a:pPr>
            <a:r>
              <a:rPr lang="en-US" sz="3800" b="1" dirty="0" smtClean="0"/>
              <a:t>Holy Spirit has come upon you; and you </a:t>
            </a:r>
          </a:p>
          <a:p>
            <a:pPr algn="ctr">
              <a:buNone/>
            </a:pPr>
            <a:r>
              <a:rPr lang="en-US" sz="3800" b="1" dirty="0" smtClean="0"/>
              <a:t>shall be witnesses to me in Jerusalem, </a:t>
            </a:r>
          </a:p>
          <a:p>
            <a:pPr algn="ctr">
              <a:buNone/>
            </a:pPr>
            <a:r>
              <a:rPr lang="en-US" sz="3800" b="1" dirty="0" smtClean="0"/>
              <a:t>and in all Judea and Samaria, </a:t>
            </a:r>
          </a:p>
          <a:p>
            <a:pPr algn="ctr">
              <a:buNone/>
            </a:pPr>
            <a:r>
              <a:rPr lang="en-US" sz="3800" b="1" dirty="0" smtClean="0"/>
              <a:t>and to the end of the earth.</a:t>
            </a:r>
            <a:endParaRPr lang="en-US" sz="3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857" y="5030541"/>
            <a:ext cx="1975470" cy="1479696"/>
          </a:xfrm>
          <a:prstGeom prst="ellipse">
            <a:avLst/>
          </a:prstGeom>
          <a:solidFill>
            <a:srgbClr val="FFFF00"/>
          </a:solidFill>
          <a:ln w="63500" cap="rnd">
            <a:solidFill>
              <a:srgbClr val="4F81B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ruce\AppData\Local\Microsoft\Windows\Temporary Internet Files\Content.IE5\WBISEZA7\MC900014254[1].wmf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</a:rPr>
              <a:t>“Receive power” for 3 reasons:</a:t>
            </a:r>
            <a:endParaRPr lang="en-US" b="1" dirty="0"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53041" cy="4525963"/>
          </a:xfrm>
        </p:spPr>
        <p:txBody>
          <a:bodyPr/>
          <a:lstStyle/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</a:t>
            </a:r>
            <a:r>
              <a:rPr lang="en-US" dirty="0" err="1" smtClean="0"/>
              <a:t>Theophilus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Since there are several theories, this shows not </a:t>
            </a:r>
          </a:p>
          <a:p>
            <a:pPr>
              <a:buNone/>
            </a:pPr>
            <a:r>
              <a:rPr lang="en-US" b="1" dirty="0" smtClean="0"/>
              <a:t>enough information has survived to say for </a:t>
            </a:r>
          </a:p>
          <a:p>
            <a:pPr>
              <a:buNone/>
            </a:pPr>
            <a:r>
              <a:rPr lang="en-US" b="1" dirty="0" smtClean="0"/>
              <a:t>sure. He was obviously someone Luke knew.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ruce\AppData\Local\Microsoft\Windows\Temporary Internet Files\Content.IE5\WBISEZA7\MC900014254[1].wmf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</a:rPr>
              <a:t>“Receive power” for 3 reasons:</a:t>
            </a:r>
            <a:endParaRPr lang="en-US" b="1" dirty="0"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53041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en-US" sz="3000" dirty="0" smtClean="0">
                <a:ln w="19050">
                  <a:solidFill>
                    <a:schemeClr val="tx1"/>
                  </a:solidFill>
                </a:ln>
                <a:solidFill>
                  <a:srgbClr val="000000"/>
                </a:solidFill>
                <a:latin typeface="Book Antiqua"/>
                <a:cs typeface="Book Antiqua"/>
              </a:rPr>
              <a:t>In the Bible, fear is the opposite of power.  The Holy Spirit power eliminates fear.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ruce\AppData\Local\Microsoft\Windows\Temporary Internet Files\Content.IE5\WBISEZA7\MC900014254[1].wmf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</a:rPr>
              <a:t>“Receive power” for 3 reasons:</a:t>
            </a:r>
            <a:endParaRPr lang="en-US" b="1" dirty="0"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53041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en-US" sz="3000" dirty="0" smtClean="0">
                <a:ln w="19050">
                  <a:solidFill>
                    <a:schemeClr val="tx1"/>
                  </a:solidFill>
                </a:ln>
                <a:solidFill>
                  <a:srgbClr val="000000"/>
                </a:solidFill>
                <a:latin typeface="Book Antiqua"/>
                <a:cs typeface="Book Antiqua"/>
              </a:rPr>
              <a:t>In the Bible, fear is the opposite of power.  The Holy Spirit power eliminates fear.</a:t>
            </a:r>
          </a:p>
          <a:p>
            <a:pPr marL="514350" indent="-514350">
              <a:buAutoNum type="arabicParenBoth"/>
            </a:pPr>
            <a:r>
              <a:rPr lang="en-US" sz="3000" dirty="0" smtClean="0">
                <a:ln w="19050">
                  <a:solidFill>
                    <a:schemeClr val="tx1"/>
                  </a:solidFill>
                </a:ln>
                <a:solidFill>
                  <a:srgbClr val="000000"/>
                </a:solidFill>
                <a:latin typeface="Book Antiqua"/>
                <a:cs typeface="Book Antiqua"/>
              </a:rPr>
              <a:t>To be “witnesses.” The Greek word is   </a:t>
            </a:r>
            <a:r>
              <a:rPr lang="en-US" sz="3000" i="1" dirty="0" err="1" smtClean="0">
                <a:ln w="19050">
                  <a:solidFill>
                    <a:schemeClr val="tx1"/>
                  </a:solidFill>
                </a:ln>
                <a:solidFill>
                  <a:srgbClr val="000000"/>
                </a:solidFill>
                <a:latin typeface="Book Antiqua"/>
                <a:cs typeface="Book Antiqua"/>
              </a:rPr>
              <a:t>martus</a:t>
            </a:r>
            <a:r>
              <a:rPr lang="en-US" sz="3000" i="1" dirty="0" smtClean="0">
                <a:ln w="19050">
                  <a:solidFill>
                    <a:schemeClr val="tx1"/>
                  </a:solidFill>
                </a:ln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lang="en-US" sz="3000" dirty="0" smtClean="0">
                <a:ln w="19050">
                  <a:solidFill>
                    <a:schemeClr val="tx1"/>
                  </a:solidFill>
                </a:ln>
                <a:solidFill>
                  <a:srgbClr val="000000"/>
                </a:solidFill>
                <a:latin typeface="Book Antiqua"/>
                <a:cs typeface="Book Antiqua"/>
              </a:rPr>
              <a:t>meaning observer or spectator in a legal, historical or ethical sense. It gives us the English word “martyr.”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uce\AppData\Local\Microsoft\Windows\Temporary Internet Files\Content.IE5\WBISEZA7\MC900014254[1].wmf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</a:rPr>
              <a:t>“Receive power” for 3 reasons:</a:t>
            </a:r>
            <a:endParaRPr lang="en-US" b="1" dirty="0"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53041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en-US" sz="3000" dirty="0" smtClean="0">
                <a:ln w="19050">
                  <a:solidFill>
                    <a:schemeClr val="tx1"/>
                  </a:solidFill>
                </a:ln>
                <a:latin typeface="Book Antiqua"/>
                <a:cs typeface="Book Antiqua"/>
              </a:rPr>
              <a:t>In the Bible, fear is the opposite of power.  The Holy Spirit power eliminates fear.</a:t>
            </a:r>
          </a:p>
          <a:p>
            <a:pPr marL="514350" indent="-514350">
              <a:buAutoNum type="arabicParenBoth"/>
            </a:pPr>
            <a:r>
              <a:rPr lang="en-US" sz="3000" dirty="0" smtClean="0">
                <a:ln w="19050">
                  <a:solidFill>
                    <a:schemeClr val="tx1"/>
                  </a:solidFill>
                </a:ln>
                <a:latin typeface="Book Antiqua"/>
                <a:cs typeface="Book Antiqua"/>
              </a:rPr>
              <a:t>To be “witnesses.” The Greek word is   </a:t>
            </a:r>
            <a:r>
              <a:rPr lang="en-US" sz="3000" i="1" dirty="0" err="1" smtClean="0">
                <a:ln w="19050">
                  <a:solidFill>
                    <a:schemeClr val="tx1"/>
                  </a:solidFill>
                </a:ln>
                <a:latin typeface="Book Antiqua"/>
                <a:cs typeface="Book Antiqua"/>
              </a:rPr>
              <a:t>martus</a:t>
            </a:r>
            <a:r>
              <a:rPr lang="en-US" sz="3000" i="1" dirty="0" smtClean="0">
                <a:ln w="19050">
                  <a:solidFill>
                    <a:schemeClr val="tx1"/>
                  </a:solidFill>
                </a:ln>
                <a:latin typeface="Book Antiqua"/>
                <a:cs typeface="Book Antiqua"/>
              </a:rPr>
              <a:t> </a:t>
            </a:r>
            <a:r>
              <a:rPr lang="en-US" sz="3000" dirty="0" smtClean="0">
                <a:ln w="19050">
                  <a:solidFill>
                    <a:schemeClr val="tx1"/>
                  </a:solidFill>
                </a:ln>
                <a:latin typeface="Book Antiqua"/>
                <a:cs typeface="Book Antiqua"/>
              </a:rPr>
              <a:t>meaning observer or spectator in a legal, historical or ethical sense. It gives us the English word “martyr.”</a:t>
            </a:r>
          </a:p>
          <a:p>
            <a:pPr marL="514350" indent="-514350">
              <a:buAutoNum type="arabicParenBoth"/>
            </a:pPr>
            <a:r>
              <a:rPr lang="en-US" sz="3000" dirty="0" smtClean="0">
                <a:ln w="19050">
                  <a:solidFill>
                    <a:schemeClr val="tx1"/>
                  </a:solidFill>
                </a:ln>
                <a:latin typeface="Book Antiqua"/>
                <a:cs typeface="Book Antiqua"/>
              </a:rPr>
              <a:t>To travel: “…in all Judea and Samaria, and  to the end of the earth.”</a:t>
            </a:r>
            <a:endParaRPr lang="en-US" sz="3000" dirty="0">
              <a:ln w="19050">
                <a:solidFill>
                  <a:schemeClr val="tx1"/>
                </a:solidFill>
              </a:ln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Galatians 3:13-14  </a:t>
            </a:r>
            <a:r>
              <a:rPr lang="en-US" sz="3800" dirty="0" smtClean="0"/>
              <a:t>(18 yrs later)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Christ has redeemed us from the curse of the </a:t>
            </a:r>
          </a:p>
          <a:p>
            <a:pPr algn="ctr">
              <a:buNone/>
            </a:pPr>
            <a:r>
              <a:rPr lang="en-US" b="1" dirty="0" smtClean="0"/>
              <a:t>law, having become a curse for us … that the </a:t>
            </a:r>
          </a:p>
          <a:p>
            <a:pPr algn="ctr">
              <a:buNone/>
            </a:pPr>
            <a:r>
              <a:rPr lang="en-US" b="1" dirty="0" smtClean="0"/>
              <a:t>blessing of Abraham might come upon the </a:t>
            </a:r>
          </a:p>
          <a:p>
            <a:pPr algn="ctr">
              <a:buNone/>
            </a:pPr>
            <a:r>
              <a:rPr lang="en-US" b="1" dirty="0" smtClean="0"/>
              <a:t>Gentiles in Christ Jesus, that we might receive </a:t>
            </a:r>
          </a:p>
          <a:p>
            <a:pPr algn="ctr">
              <a:buNone/>
            </a:pPr>
            <a:r>
              <a:rPr lang="en-US" b="1" dirty="0" smtClean="0"/>
              <a:t>the promise of the Spirit </a:t>
            </a:r>
          </a:p>
          <a:p>
            <a:pPr algn="ctr">
              <a:buNone/>
            </a:pPr>
            <a:r>
              <a:rPr lang="en-US" b="1" dirty="0" smtClean="0"/>
              <a:t>through faith.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334" y="5321409"/>
            <a:ext cx="3017828" cy="80475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</p:nvPr>
        </p:nvGraphicFramePr>
        <p:xfrm>
          <a:off x="457200" y="2020888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092"/>
                <a:gridCol w="1630800"/>
                <a:gridCol w="2040055"/>
                <a:gridCol w="1810050"/>
                <a:gridCol w="14866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Place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Acts chapters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Group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Culture/Language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Evangelism      designation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Jerusalem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1:1 – 8:3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Jews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E-0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Judea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8:4 – 11:18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Jews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Same,</a:t>
                      </a:r>
                      <a:r>
                        <a:rPr lang="en-US" sz="2000" baseline="0" dirty="0" smtClean="0"/>
                        <a:t> little farther away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E-1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Samaria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8:4 – 11:18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Samaritans (half Jew/half Gentile)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Different,</a:t>
                      </a:r>
                      <a:r>
                        <a:rPr lang="en-US" sz="2000" baseline="0" dirty="0" smtClean="0"/>
                        <a:t> little farther away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E-2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End of the earth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11:19 – 28:31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Gentiles (nations: many of them!)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Vastly</a:t>
                      </a:r>
                      <a:r>
                        <a:rPr lang="en-US" sz="2000" baseline="0" dirty="0" smtClean="0"/>
                        <a:t> different; very far away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E-3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“Witnesses in…and to…”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472712"/>
            <a:ext cx="4114800" cy="1064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</p:nvPr>
        </p:nvGraphicFramePr>
        <p:xfrm>
          <a:off x="457200" y="2020888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092"/>
                <a:gridCol w="1630800"/>
                <a:gridCol w="2040055"/>
                <a:gridCol w="1810050"/>
                <a:gridCol w="14866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Place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Acts chapters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Group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Culture/Language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Evangelism      designation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Jerusalem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1:1 – 8:3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Jews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E-0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Judea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8:4 – 11:18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Jews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Same,</a:t>
                      </a:r>
                      <a:r>
                        <a:rPr lang="en-US" sz="2000" baseline="0" dirty="0" smtClean="0"/>
                        <a:t> little farther away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E-1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Samaria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8:4 – 11:18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Samaritans (half Jew/half Gentile)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Different,</a:t>
                      </a:r>
                      <a:r>
                        <a:rPr lang="en-US" sz="2000" baseline="0" dirty="0" smtClean="0"/>
                        <a:t> little farther away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E-2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End of the earth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11:19 – 28:31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Gentiles (nations: many of them!)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Vastly</a:t>
                      </a:r>
                      <a:r>
                        <a:rPr lang="en-US" sz="2000" baseline="0" dirty="0" smtClean="0"/>
                        <a:t> different; very far away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E-3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“Witnesses in…and to…”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5377194"/>
            <a:ext cx="7974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FF00"/>
                </a:solidFill>
                <a:latin typeface="Book Antiqua"/>
                <a:cs typeface="Book Antiqua"/>
              </a:rPr>
              <a:t>Realize that when God speaks of geography he is means people in that geography (17:26 – “[God] has made from one every nation of men</a:t>
            </a:r>
          </a:p>
          <a:p>
            <a:pPr algn="ctr"/>
            <a:r>
              <a:rPr lang="en-US" sz="2000" i="1" dirty="0" smtClean="0">
                <a:solidFill>
                  <a:srgbClr val="FFFF00"/>
                </a:solidFill>
                <a:latin typeface="Book Antiqua"/>
                <a:cs typeface="Book Antiqua"/>
              </a:rPr>
              <a:t> to dwell on all the face of the earth”).</a:t>
            </a:r>
            <a:endParaRPr lang="en-US" sz="2000" i="1" dirty="0">
              <a:solidFill>
                <a:srgbClr val="FFFF00"/>
              </a:solidFill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</p:nvPr>
        </p:nvGraphicFramePr>
        <p:xfrm>
          <a:off x="457200" y="2020888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092"/>
                <a:gridCol w="1630800"/>
                <a:gridCol w="2040055"/>
                <a:gridCol w="1810050"/>
                <a:gridCol w="14866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Place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Acts chapters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Group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Culture/Language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Evangelism      designation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Jerusalem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1:1 – 8:3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Jews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E-0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Judea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8:4 – 11:18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Jews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Same,</a:t>
                      </a:r>
                      <a:r>
                        <a:rPr lang="en-US" sz="2000" baseline="0" dirty="0" smtClean="0"/>
                        <a:t> little farther away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E-1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Samaria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8:4 – 11:18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Samaritans (half Jew/half Gentile)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Different,</a:t>
                      </a:r>
                      <a:r>
                        <a:rPr lang="en-US" sz="2000" baseline="0" dirty="0" smtClean="0"/>
                        <a:t> little farther away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E-2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End of the earth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11:19 – 28:31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Gentiles (nations: many of them!)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Vastly</a:t>
                      </a:r>
                      <a:r>
                        <a:rPr lang="en-US" sz="2000" baseline="0" dirty="0" smtClean="0"/>
                        <a:t> different; very far away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E-3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“Witnesses in…and to…”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5365325"/>
            <a:ext cx="7974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00"/>
                </a:solidFill>
              </a:rPr>
              <a:t>In other words, the Kingdom of God would come in installments that include every nation worldwide.</a:t>
            </a:r>
            <a:endParaRPr lang="en-US" sz="28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And Jesus came and spoke to them, saying,       </a:t>
            </a:r>
          </a:p>
          <a:p>
            <a:r>
              <a:rPr lang="en-US" sz="2800" dirty="0" smtClean="0"/>
              <a:t>"All authority has been given to me in </a:t>
            </a:r>
          </a:p>
          <a:p>
            <a:r>
              <a:rPr lang="en-US" sz="2800" dirty="0" smtClean="0"/>
              <a:t>heaven and on earth. "Go therefore and </a:t>
            </a:r>
          </a:p>
          <a:p>
            <a:r>
              <a:rPr lang="en-US" sz="2800" dirty="0" smtClean="0"/>
              <a:t>make disciples of all the nations, baptizing </a:t>
            </a:r>
          </a:p>
          <a:p>
            <a:r>
              <a:rPr lang="en-US" sz="2800" dirty="0" smtClean="0"/>
              <a:t>them in the name of the Father and of the Son </a:t>
            </a:r>
          </a:p>
          <a:p>
            <a:r>
              <a:rPr lang="en-US" sz="2800" dirty="0" smtClean="0"/>
              <a:t>and of the Holy Spirit, "teaching them to observe </a:t>
            </a:r>
          </a:p>
          <a:p>
            <a:r>
              <a:rPr lang="en-US" sz="2800" dirty="0" smtClean="0"/>
              <a:t>all things that I have commanded you; and lo, I </a:t>
            </a:r>
          </a:p>
          <a:p>
            <a:r>
              <a:rPr lang="en-US" sz="2800" dirty="0" smtClean="0"/>
              <a:t>am with you always, even to the end of the age."</a:t>
            </a:r>
            <a:endParaRPr lang="en-US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28:18-20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187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1:9-11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026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Now when he had spoken these things, while </a:t>
            </a:r>
          </a:p>
          <a:p>
            <a:pPr algn="ctr">
              <a:buNone/>
            </a:pPr>
            <a:r>
              <a:rPr lang="en-US" dirty="0" smtClean="0"/>
              <a:t>they watched, he was taken up, and a cloud </a:t>
            </a:r>
          </a:p>
          <a:p>
            <a:pPr algn="ctr">
              <a:buNone/>
            </a:pPr>
            <a:r>
              <a:rPr lang="en-US" dirty="0" smtClean="0"/>
              <a:t>received him out of their sight. And while they </a:t>
            </a:r>
          </a:p>
          <a:p>
            <a:pPr algn="ctr">
              <a:buNone/>
            </a:pPr>
            <a:r>
              <a:rPr lang="en-US" dirty="0" smtClean="0"/>
              <a:t>looked steadfastly toward heaven as he went up, </a:t>
            </a:r>
          </a:p>
          <a:p>
            <a:pPr algn="ctr">
              <a:buNone/>
            </a:pPr>
            <a:r>
              <a:rPr lang="en-US" dirty="0" smtClean="0"/>
              <a:t>behold, two men stood by them in white apparel, </a:t>
            </a:r>
          </a:p>
          <a:p>
            <a:pPr algn="ctr">
              <a:buNone/>
            </a:pPr>
            <a:r>
              <a:rPr lang="en-US" dirty="0" smtClean="0"/>
              <a:t>who also said, “Men of Galilee, why do you stand </a:t>
            </a:r>
          </a:p>
          <a:p>
            <a:pPr algn="ctr">
              <a:buNone/>
            </a:pPr>
            <a:r>
              <a:rPr lang="en-US" dirty="0" smtClean="0"/>
              <a:t>gazing up into heaven? This same Jesus, who was </a:t>
            </a:r>
          </a:p>
          <a:p>
            <a:pPr algn="ctr">
              <a:buNone/>
            </a:pPr>
            <a:r>
              <a:rPr lang="en-US" dirty="0" smtClean="0"/>
              <a:t>taken up from you into heaven, will so come in like </a:t>
            </a:r>
          </a:p>
          <a:p>
            <a:pPr algn="ctr">
              <a:buNone/>
            </a:pPr>
            <a:r>
              <a:rPr lang="en-US" dirty="0" smtClean="0"/>
              <a:t>manner as you saw him go into heaven.”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the scenes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i="1" dirty="0" smtClean="0"/>
              <a:t>What was it like in heaven at that moment when Jesus arrived back     in heaven? What was going on?</a:t>
            </a:r>
          </a:p>
          <a:p>
            <a:pPr algn="ctr">
              <a:buNone/>
            </a:pPr>
            <a:endParaRPr lang="en-US" sz="1000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749" y="3610142"/>
            <a:ext cx="3775639" cy="278530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</a:t>
            </a:r>
            <a:r>
              <a:rPr lang="en-US" dirty="0" err="1" smtClean="0"/>
              <a:t>Theophilus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Since there are several theories, this shows not </a:t>
            </a:r>
          </a:p>
          <a:p>
            <a:pPr>
              <a:buNone/>
            </a:pPr>
            <a:r>
              <a:rPr lang="en-US" b="1" dirty="0" smtClean="0"/>
              <a:t>enough information has survived to say for </a:t>
            </a:r>
          </a:p>
          <a:p>
            <a:pPr>
              <a:buNone/>
            </a:pPr>
            <a:r>
              <a:rPr lang="en-US" b="1" dirty="0" smtClean="0"/>
              <a:t>sure. He was obviously someone Luke knew.</a:t>
            </a:r>
          </a:p>
          <a:p>
            <a:pPr>
              <a:buNone/>
            </a:pPr>
            <a:r>
              <a:rPr lang="en-US" b="1" dirty="0" smtClean="0"/>
              <a:t>* “</a:t>
            </a:r>
            <a:r>
              <a:rPr lang="en-US" b="1" dirty="0" err="1" smtClean="0"/>
              <a:t>Theophilus</a:t>
            </a:r>
            <a:r>
              <a:rPr lang="en-US" b="1" dirty="0" smtClean="0"/>
              <a:t>” means </a:t>
            </a:r>
            <a:r>
              <a:rPr lang="en-US" b="1" i="1" dirty="0" smtClean="0"/>
              <a:t>friend of God </a:t>
            </a:r>
            <a:r>
              <a:rPr lang="en-US" b="1" dirty="0" smtClean="0"/>
              <a:t>or </a:t>
            </a:r>
            <a:r>
              <a:rPr lang="en-US" b="1" i="1" dirty="0" smtClean="0"/>
              <a:t>loving God </a:t>
            </a:r>
            <a:r>
              <a:rPr lang="en-US" b="1" dirty="0" smtClean="0"/>
              <a:t>and thus could be any Christian.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the scenes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286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sz="1000" i="1" dirty="0" smtClean="0"/>
          </a:p>
          <a:p>
            <a:pPr algn="ctr">
              <a:buNone/>
            </a:pPr>
            <a:endParaRPr lang="en-US" sz="1000" i="1" dirty="0" smtClean="0"/>
          </a:p>
          <a:p>
            <a:pPr algn="ctr">
              <a:buNone/>
            </a:pPr>
            <a:endParaRPr lang="en-US" sz="1000" i="1" dirty="0" smtClean="0"/>
          </a:p>
          <a:p>
            <a:pPr algn="ctr">
              <a:buNone/>
            </a:pPr>
            <a:endParaRPr lang="en-US" sz="1000" i="1" dirty="0" smtClean="0"/>
          </a:p>
          <a:p>
            <a:pPr algn="ctr">
              <a:buNone/>
            </a:pPr>
            <a:endParaRPr lang="en-US" sz="1000" i="1" dirty="0" smtClean="0"/>
          </a:p>
          <a:p>
            <a:pPr algn="ctr">
              <a:buNone/>
            </a:pPr>
            <a:endParaRPr lang="en-US" sz="1000" i="1" dirty="0" smtClean="0"/>
          </a:p>
          <a:p>
            <a:pPr algn="ctr">
              <a:buNone/>
            </a:pPr>
            <a:endParaRPr lang="en-US" sz="1000" i="1" dirty="0" smtClean="0"/>
          </a:p>
          <a:p>
            <a:pPr algn="ctr">
              <a:buNone/>
            </a:pPr>
            <a:endParaRPr lang="en-US" sz="1000" i="1" dirty="0" smtClean="0"/>
          </a:p>
          <a:p>
            <a:pPr algn="ctr">
              <a:buNone/>
            </a:pPr>
            <a:endParaRPr lang="en-US" sz="1000" i="1" dirty="0" smtClean="0"/>
          </a:p>
          <a:p>
            <a:pPr algn="ctr">
              <a:buNone/>
            </a:pPr>
            <a:endParaRPr lang="en-US" sz="1000" i="1" dirty="0" smtClean="0"/>
          </a:p>
          <a:p>
            <a:pPr algn="ctr">
              <a:buNone/>
            </a:pPr>
            <a:endParaRPr lang="en-US" sz="1000" i="1" dirty="0" smtClean="0"/>
          </a:p>
          <a:p>
            <a:pPr algn="ctr">
              <a:buNone/>
            </a:pPr>
            <a:endParaRPr lang="en-US" sz="1000" i="1" dirty="0" smtClean="0"/>
          </a:p>
          <a:p>
            <a:pPr algn="ctr"/>
            <a:endParaRPr lang="en-US" sz="4000" i="1" dirty="0" smtClean="0"/>
          </a:p>
          <a:p>
            <a:pPr algn="ctr"/>
            <a:r>
              <a:rPr lang="en-US" sz="4000" i="1" dirty="0" smtClean="0"/>
              <a:t>What was it like for the disciples  back on the mountaintop after    Jesus left them (v. 12)?  </a:t>
            </a:r>
            <a:endParaRPr lang="en-US" sz="4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783" y="1234499"/>
            <a:ext cx="2864853" cy="309577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52426" y="2777624"/>
            <a:ext cx="5000738" cy="1578733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en-US" sz="6316" dirty="0" smtClean="0"/>
          </a:p>
          <a:p>
            <a:pPr>
              <a:buNone/>
            </a:pPr>
            <a:r>
              <a:rPr lang="en-US" sz="8421" dirty="0" smtClean="0"/>
              <a:t>How must the disciples                       walk now?</a:t>
            </a:r>
          </a:p>
          <a:p>
            <a:pPr algn="ctr"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1679433"/>
          </a:xfrm>
        </p:spPr>
        <p:txBody>
          <a:bodyPr>
            <a:normAutofit/>
          </a:bodyPr>
          <a:lstStyle/>
          <a:p>
            <a:r>
              <a:rPr lang="en-US" sz="5000" dirty="0" smtClean="0"/>
              <a:t>“Taken up…out of          their sight.”</a:t>
            </a:r>
            <a:endParaRPr lang="en-US" sz="5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52426" y="2777624"/>
            <a:ext cx="5000738" cy="1578733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en-US" sz="6316" dirty="0" smtClean="0"/>
          </a:p>
          <a:p>
            <a:pPr>
              <a:buNone/>
            </a:pPr>
            <a:r>
              <a:rPr lang="en-US" sz="8421" dirty="0" smtClean="0"/>
              <a:t>How must the disciples                       walk now?</a:t>
            </a:r>
          </a:p>
          <a:p>
            <a:pPr algn="ctr"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1679433"/>
          </a:xfrm>
        </p:spPr>
        <p:txBody>
          <a:bodyPr>
            <a:normAutofit/>
          </a:bodyPr>
          <a:lstStyle/>
          <a:p>
            <a:r>
              <a:rPr lang="en-US" sz="5000" dirty="0" smtClean="0"/>
              <a:t>“Taken up…out of          their sight.”</a:t>
            </a:r>
            <a:endParaRPr lang="en-US" sz="5000" dirty="0"/>
          </a:p>
        </p:txBody>
      </p:sp>
      <p:sp>
        <p:nvSpPr>
          <p:cNvPr id="5" name="TextBox 4"/>
          <p:cNvSpPr txBox="1"/>
          <p:nvPr/>
        </p:nvSpPr>
        <p:spPr>
          <a:xfrm>
            <a:off x="735913" y="5104185"/>
            <a:ext cx="76439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i="1" dirty="0" smtClean="0">
                <a:ln>
                  <a:solidFill>
                    <a:srgbClr val="FF0000"/>
                  </a:solidFill>
                </a:ln>
                <a:latin typeface="Cambria"/>
                <a:cs typeface="Cambria"/>
              </a:rPr>
              <a:t>By faith! </a:t>
            </a:r>
            <a:endParaRPr lang="en-US" sz="4000" b="1" i="1" dirty="0" smtClean="0">
              <a:ln>
                <a:solidFill>
                  <a:srgbClr val="FF0000"/>
                </a:solidFill>
              </a:ln>
              <a:latin typeface="Cambria"/>
              <a:cs typeface="Cambria"/>
            </a:endParaRPr>
          </a:p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52426" y="2777624"/>
            <a:ext cx="5000738" cy="1578733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en-US" sz="6316" dirty="0" smtClean="0"/>
          </a:p>
          <a:p>
            <a:pPr>
              <a:buNone/>
            </a:pPr>
            <a:r>
              <a:rPr lang="en-US" sz="8421" dirty="0" smtClean="0"/>
              <a:t>How must the disciples                       walk now?</a:t>
            </a:r>
          </a:p>
          <a:p>
            <a:pPr algn="ctr"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1679433"/>
          </a:xfrm>
        </p:spPr>
        <p:txBody>
          <a:bodyPr>
            <a:normAutofit/>
          </a:bodyPr>
          <a:lstStyle/>
          <a:p>
            <a:r>
              <a:rPr lang="en-US" sz="5000" dirty="0" smtClean="0"/>
              <a:t>“Taken up…out of          their sight.”</a:t>
            </a:r>
            <a:endParaRPr lang="en-US" sz="5000" dirty="0"/>
          </a:p>
        </p:txBody>
      </p:sp>
      <p:sp>
        <p:nvSpPr>
          <p:cNvPr id="5" name="TextBox 4"/>
          <p:cNvSpPr txBox="1"/>
          <p:nvPr/>
        </p:nvSpPr>
        <p:spPr>
          <a:xfrm>
            <a:off x="735912" y="5104185"/>
            <a:ext cx="8023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i="1" dirty="0" smtClean="0">
                <a:ln>
                  <a:solidFill>
                    <a:srgbClr val="FF0000"/>
                  </a:solidFill>
                </a:ln>
                <a:latin typeface="Cambria"/>
                <a:cs typeface="Cambria"/>
              </a:rPr>
              <a:t>By faith! </a:t>
            </a:r>
            <a:r>
              <a:rPr lang="en-US" sz="4000" b="1" i="1" dirty="0" smtClean="0">
                <a:ln>
                  <a:solidFill>
                    <a:srgbClr val="FF0000"/>
                  </a:solidFill>
                </a:ln>
                <a:latin typeface="Cambria"/>
                <a:cs typeface="Cambria"/>
              </a:rPr>
              <a:t>(no more sight!)</a:t>
            </a:r>
          </a:p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just getting started!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Another ‘promise from the Father’:  </a:t>
            </a:r>
            <a:r>
              <a:rPr lang="en-US" dirty="0" smtClean="0"/>
              <a:t>“This same </a:t>
            </a:r>
          </a:p>
          <a:p>
            <a:pPr algn="ctr">
              <a:buNone/>
            </a:pPr>
            <a:r>
              <a:rPr lang="en-US" dirty="0" smtClean="0"/>
              <a:t>Jesus, who was taken up from you into heaven, </a:t>
            </a:r>
          </a:p>
          <a:p>
            <a:pPr algn="ctr">
              <a:buNone/>
            </a:pPr>
            <a:r>
              <a:rPr lang="en-US" dirty="0" smtClean="0"/>
              <a:t>will so come in like manner as you saw him go </a:t>
            </a:r>
          </a:p>
          <a:p>
            <a:pPr algn="ctr">
              <a:buNone/>
            </a:pPr>
            <a:r>
              <a:rPr lang="en-US" dirty="0" smtClean="0"/>
              <a:t>into heaven.”</a:t>
            </a:r>
          </a:p>
          <a:p>
            <a:pPr algn="ctr">
              <a:buNone/>
            </a:pPr>
            <a:endParaRPr lang="en-US" sz="2500" dirty="0" smtClean="0"/>
          </a:p>
          <a:p>
            <a:pPr algn="ctr">
              <a:buNone/>
            </a:pPr>
            <a:r>
              <a:rPr lang="en-US" sz="3400" b="1" i="1" dirty="0" smtClean="0">
                <a:ln>
                  <a:solidFill>
                    <a:srgbClr val="FF0000"/>
                  </a:solidFill>
                </a:ln>
                <a:latin typeface="+mj-lt"/>
                <a:cs typeface="Apple Casual"/>
              </a:rPr>
              <a:t>What does this mean?</a:t>
            </a:r>
            <a:endParaRPr lang="en-US" sz="3400" b="1" i="1" dirty="0">
              <a:ln>
                <a:solidFill>
                  <a:srgbClr val="FF0000"/>
                </a:solidFill>
              </a:ln>
              <a:latin typeface="+mj-lt"/>
              <a:cs typeface="Apple Casu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3" y="3952772"/>
            <a:ext cx="1484891" cy="187407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just getting started!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8002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Another ‘promise from the Father’:  </a:t>
            </a:r>
            <a:r>
              <a:rPr lang="en-US" dirty="0" smtClean="0"/>
              <a:t>“This same </a:t>
            </a:r>
          </a:p>
          <a:p>
            <a:pPr algn="ctr">
              <a:buNone/>
            </a:pPr>
            <a:r>
              <a:rPr lang="en-US" dirty="0" smtClean="0"/>
              <a:t>Jesus, who was taken up from you into heaven, </a:t>
            </a:r>
          </a:p>
          <a:p>
            <a:pPr algn="ctr">
              <a:buNone/>
            </a:pPr>
            <a:r>
              <a:rPr lang="en-US" dirty="0" smtClean="0"/>
              <a:t>will so come in like manner as you saw him go </a:t>
            </a:r>
          </a:p>
          <a:p>
            <a:pPr algn="ctr">
              <a:buNone/>
            </a:pPr>
            <a:r>
              <a:rPr lang="en-US" dirty="0" smtClean="0"/>
              <a:t>into heaven.”</a:t>
            </a:r>
          </a:p>
          <a:p>
            <a:pPr algn="ctr">
              <a:buNone/>
            </a:pPr>
            <a:endParaRPr lang="en-US" sz="2500" dirty="0" smtClean="0"/>
          </a:p>
          <a:p>
            <a:pPr algn="ctr">
              <a:buNone/>
            </a:pPr>
            <a:r>
              <a:rPr lang="en-US" b="1" i="1" dirty="0" smtClean="0">
                <a:ln>
                  <a:solidFill>
                    <a:srgbClr val="FFFF00"/>
                  </a:solidFill>
                </a:ln>
                <a:latin typeface="+mj-lt"/>
                <a:cs typeface="Apple Casual"/>
              </a:rPr>
              <a:t>He will return to the same place in the same </a:t>
            </a:r>
          </a:p>
          <a:p>
            <a:pPr algn="ctr">
              <a:buNone/>
            </a:pPr>
            <a:r>
              <a:rPr lang="en-US" b="1" i="1" dirty="0" smtClean="0">
                <a:ln>
                  <a:solidFill>
                    <a:srgbClr val="FFFF00"/>
                  </a:solidFill>
                </a:ln>
                <a:latin typeface="+mj-lt"/>
                <a:cs typeface="Apple Casual"/>
              </a:rPr>
              <a:t>way and finish installing the Kingdom of God </a:t>
            </a:r>
          </a:p>
          <a:p>
            <a:pPr algn="ctr">
              <a:buNone/>
            </a:pPr>
            <a:r>
              <a:rPr lang="en-US" b="1" i="1" dirty="0" smtClean="0">
                <a:ln>
                  <a:solidFill>
                    <a:srgbClr val="FFFF00"/>
                  </a:solidFill>
                </a:ln>
                <a:latin typeface="+mj-lt"/>
                <a:cs typeface="Apple Casual"/>
              </a:rPr>
              <a:t>and reclaim everything as his!  </a:t>
            </a:r>
            <a:endParaRPr lang="en-US" b="1" i="1" dirty="0">
              <a:ln>
                <a:solidFill>
                  <a:srgbClr val="FFFF00"/>
                </a:solidFill>
              </a:ln>
              <a:latin typeface="+mj-lt"/>
              <a:cs typeface="Apple Casu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have trusted Christ: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831019" y="1096862"/>
            <a:ext cx="5294526" cy="5206284"/>
          </a:xfrm>
          <a:effectLst>
            <a:reflection blurRad="6350" stA="50000" endA="300" endPos="55000" dir="5400000" sy="-100000" algn="bl" rotWithShape="0"/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831019" y="1096862"/>
            <a:ext cx="5294526" cy="5206284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have trusted Christ: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FF00"/>
              </a:buClr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1)  Christ defines you as his witness. That is your identity! That is who you 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831019" y="1096862"/>
            <a:ext cx="5294526" cy="5206284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have trusted Christ: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FF00"/>
              </a:buClr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1)  Christ defines you as his witness. That is your identity! That is who you are.</a:t>
            </a:r>
          </a:p>
          <a:p>
            <a:pPr marL="514350" indent="-514350">
              <a:buClr>
                <a:srgbClr val="FFFF00"/>
              </a:buClr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2)  What you do for the Kingdom every day brings a Kingdom reward. So be diligent.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831019" y="1096862"/>
            <a:ext cx="5294526" cy="5206284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have trusted Christ: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FF00"/>
              </a:buClr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1)  Christ defines you as his witness. That is your identity! That is who you are.</a:t>
            </a:r>
          </a:p>
          <a:p>
            <a:pPr marL="514350" indent="-514350">
              <a:buClr>
                <a:srgbClr val="FFFF00"/>
              </a:buClr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2)  What you do for the Kingdom every day brings a Kingdom reward. So be diligent.</a:t>
            </a:r>
          </a:p>
          <a:p>
            <a:pPr marL="514350" indent="-514350">
              <a:buClr>
                <a:srgbClr val="FFFF00"/>
              </a:buClr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3)  Like the apostles, the King calls you to walk  by faith. You have received power because the (invisible) Holy Spirit has come upon you.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</a:t>
            </a:r>
            <a:r>
              <a:rPr lang="en-US" dirty="0" err="1" smtClean="0"/>
              <a:t>Theophilus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Since there are several theories, this shows not </a:t>
            </a:r>
          </a:p>
          <a:p>
            <a:pPr>
              <a:buNone/>
            </a:pPr>
            <a:r>
              <a:rPr lang="en-US" b="1" dirty="0" smtClean="0"/>
              <a:t>enough information has survived to say for </a:t>
            </a:r>
          </a:p>
          <a:p>
            <a:pPr>
              <a:buNone/>
            </a:pPr>
            <a:r>
              <a:rPr lang="en-US" b="1" dirty="0" smtClean="0"/>
              <a:t>sure. He was obviously someone Luke knew.</a:t>
            </a:r>
          </a:p>
          <a:p>
            <a:pPr>
              <a:buNone/>
            </a:pPr>
            <a:r>
              <a:rPr lang="en-US" b="1" dirty="0" smtClean="0"/>
              <a:t>* “</a:t>
            </a:r>
            <a:r>
              <a:rPr lang="en-US" b="1" dirty="0" err="1" smtClean="0"/>
              <a:t>Theophilus</a:t>
            </a:r>
            <a:r>
              <a:rPr lang="en-US" b="1" dirty="0" smtClean="0"/>
              <a:t>” means </a:t>
            </a:r>
            <a:r>
              <a:rPr lang="en-US" b="1" i="1" dirty="0" smtClean="0"/>
              <a:t>friend of God </a:t>
            </a:r>
            <a:r>
              <a:rPr lang="en-US" b="1" dirty="0" smtClean="0"/>
              <a:t>or </a:t>
            </a:r>
            <a:r>
              <a:rPr lang="en-US" b="1" i="1" dirty="0" smtClean="0"/>
              <a:t>loving God </a:t>
            </a:r>
            <a:r>
              <a:rPr lang="en-US" b="1" dirty="0" smtClean="0"/>
              <a:t>and thus could be any Christian.</a:t>
            </a:r>
          </a:p>
          <a:p>
            <a:pPr>
              <a:buNone/>
            </a:pPr>
            <a:r>
              <a:rPr lang="en-US" b="1" dirty="0" smtClean="0"/>
              <a:t>* The title “most excellent” is used of Roman officials (Acts 26:25), so he might be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Pushback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80026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b="1" i="1" dirty="0" smtClean="0"/>
          </a:p>
          <a:p>
            <a:pPr algn="ctr">
              <a:buNone/>
            </a:pPr>
            <a:r>
              <a:rPr lang="en-US" b="1" i="1" dirty="0" smtClean="0">
                <a:ln>
                  <a:solidFill>
                    <a:srgbClr val="800000"/>
                  </a:solidFill>
                </a:ln>
                <a:solidFill>
                  <a:srgbClr val="FFFF00"/>
                </a:solidFill>
              </a:rPr>
              <a:t>Where do you see God working in this story?</a:t>
            </a:r>
          </a:p>
          <a:p>
            <a:pPr algn="ctr">
              <a:buNone/>
            </a:pPr>
            <a:endParaRPr lang="en-US" b="1" i="1" dirty="0" smtClean="0"/>
          </a:p>
          <a:p>
            <a:pPr algn="ctr">
              <a:buNone/>
            </a:pPr>
            <a:endParaRPr lang="en-US" sz="1000" b="1" i="1" dirty="0" smtClean="0"/>
          </a:p>
          <a:p>
            <a:pPr algn="ctr">
              <a:buNone/>
            </a:pPr>
            <a:r>
              <a:rPr lang="en-US" b="1" i="1" dirty="0" smtClean="0">
                <a:ln>
                  <a:solidFill>
                    <a:srgbClr val="800000"/>
                  </a:solidFill>
                </a:ln>
                <a:solidFill>
                  <a:srgbClr val="FFFF00"/>
                </a:solidFill>
              </a:rPr>
              <a:t>What are your take-home points?</a:t>
            </a:r>
            <a:endParaRPr lang="en-US" b="1" i="1" dirty="0">
              <a:ln>
                <a:solidFill>
                  <a:srgbClr val="800000"/>
                </a:solidFill>
              </a:ln>
              <a:solidFill>
                <a:srgbClr val="FFFF00"/>
              </a:solidFill>
              <a:latin typeface="+mj-lt"/>
              <a:cs typeface="Apple Casu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</a:t>
            </a:r>
            <a:r>
              <a:rPr lang="en-US" dirty="0" err="1" smtClean="0"/>
              <a:t>Theophilus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Since there are several theories, this shows not </a:t>
            </a:r>
          </a:p>
          <a:p>
            <a:pPr>
              <a:buNone/>
            </a:pPr>
            <a:r>
              <a:rPr lang="en-US" b="1" dirty="0" smtClean="0"/>
              <a:t>enough information has survived to say for </a:t>
            </a:r>
          </a:p>
          <a:p>
            <a:pPr>
              <a:buNone/>
            </a:pPr>
            <a:r>
              <a:rPr lang="en-US" b="1" dirty="0" smtClean="0"/>
              <a:t>sure. He was obviously someone Luke knew.</a:t>
            </a:r>
          </a:p>
          <a:p>
            <a:pPr>
              <a:buNone/>
            </a:pPr>
            <a:r>
              <a:rPr lang="en-US" b="1" dirty="0" smtClean="0"/>
              <a:t>* “</a:t>
            </a:r>
            <a:r>
              <a:rPr lang="en-US" b="1" dirty="0" err="1" smtClean="0"/>
              <a:t>Theophilus</a:t>
            </a:r>
            <a:r>
              <a:rPr lang="en-US" b="1" dirty="0" smtClean="0"/>
              <a:t>” means </a:t>
            </a:r>
            <a:r>
              <a:rPr lang="en-US" b="1" i="1" dirty="0" smtClean="0"/>
              <a:t>friend of God </a:t>
            </a:r>
            <a:r>
              <a:rPr lang="en-US" b="1" dirty="0" smtClean="0"/>
              <a:t>or </a:t>
            </a:r>
            <a:r>
              <a:rPr lang="en-US" b="1" i="1" dirty="0" smtClean="0"/>
              <a:t>loving God </a:t>
            </a:r>
            <a:r>
              <a:rPr lang="en-US" b="1" dirty="0" smtClean="0"/>
              <a:t>and thus could be any Christian.</a:t>
            </a:r>
          </a:p>
          <a:p>
            <a:pPr>
              <a:buNone/>
            </a:pPr>
            <a:r>
              <a:rPr lang="en-US" b="1" dirty="0" smtClean="0"/>
              <a:t>* The title “most excellent” is used of Roman officials (Acts 26:25), so he might be one.</a:t>
            </a:r>
          </a:p>
          <a:p>
            <a:pPr>
              <a:buNone/>
            </a:pPr>
            <a:r>
              <a:rPr lang="en-US" b="1" dirty="0" smtClean="0"/>
              <a:t>* He could have been a Temple high priest, a Roman lawyer, etc.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Luke’s “orderly account”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r">
              <a:buNone/>
            </a:pPr>
            <a:r>
              <a:rPr lang="en-US" b="1" dirty="0" smtClean="0"/>
              <a:t>The Gospel of Luke = </a:t>
            </a:r>
          </a:p>
          <a:p>
            <a:pPr algn="r">
              <a:buNone/>
            </a:pPr>
            <a:r>
              <a:rPr lang="en-US" b="1" dirty="0" smtClean="0"/>
              <a:t>History of Jesus of Nazareth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	The Acts of the Apostles = History of the Growth of the Church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075" y="3420906"/>
            <a:ext cx="3544982" cy="2169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54" y="3477966"/>
            <a:ext cx="3492500" cy="21602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1:1-3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97" y="1600200"/>
            <a:ext cx="8673484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/>
              <a:t>The former account I made, O Theophilus, of all </a:t>
            </a:r>
          </a:p>
          <a:p>
            <a:pPr algn="ctr">
              <a:buNone/>
            </a:pPr>
            <a:r>
              <a:rPr lang="en-US" b="1" dirty="0" smtClean="0"/>
              <a:t>that Jesus began both to do and teach, until the day </a:t>
            </a:r>
          </a:p>
          <a:p>
            <a:pPr algn="ctr">
              <a:buNone/>
            </a:pPr>
            <a:r>
              <a:rPr lang="en-US" b="1" dirty="0" smtClean="0"/>
              <a:t>in which he was taken up, after he through the </a:t>
            </a:r>
          </a:p>
          <a:p>
            <a:pPr algn="ctr">
              <a:buNone/>
            </a:pPr>
            <a:r>
              <a:rPr lang="en-US" b="1" dirty="0" smtClean="0"/>
              <a:t>Holy Spirit had given commandments to the </a:t>
            </a:r>
          </a:p>
          <a:p>
            <a:pPr algn="ctr">
              <a:buNone/>
            </a:pPr>
            <a:r>
              <a:rPr lang="en-US" b="1" dirty="0" smtClean="0"/>
              <a:t>apostles whom he had chosen, to whom </a:t>
            </a:r>
            <a:r>
              <a:rPr lang="en-US" b="1" u="sng" dirty="0" smtClean="0"/>
              <a:t>he also </a:t>
            </a:r>
          </a:p>
          <a:p>
            <a:pPr algn="ctr">
              <a:buNone/>
            </a:pPr>
            <a:r>
              <a:rPr lang="en-US" b="1" u="sng" dirty="0" smtClean="0"/>
              <a:t>presented himself alive</a:t>
            </a:r>
            <a:r>
              <a:rPr lang="en-US" b="1" dirty="0" smtClean="0"/>
              <a:t> after his suffering </a:t>
            </a:r>
            <a:r>
              <a:rPr lang="en-US" b="1" u="sng" dirty="0" smtClean="0"/>
              <a:t>by many </a:t>
            </a:r>
          </a:p>
          <a:p>
            <a:pPr algn="ctr">
              <a:buNone/>
            </a:pPr>
            <a:r>
              <a:rPr lang="en-US" b="1" u="sng" dirty="0" smtClean="0"/>
              <a:t>infallible proofs</a:t>
            </a:r>
            <a:r>
              <a:rPr lang="en-US" b="1" dirty="0" smtClean="0"/>
              <a:t>, being seen by them during forty </a:t>
            </a:r>
          </a:p>
          <a:p>
            <a:pPr algn="ctr">
              <a:buNone/>
            </a:pPr>
            <a:r>
              <a:rPr lang="en-US" b="1" dirty="0" smtClean="0"/>
              <a:t>days and speaking of the things pertaining to the </a:t>
            </a:r>
          </a:p>
          <a:p>
            <a:pPr algn="ctr">
              <a:buNone/>
            </a:pPr>
            <a:r>
              <a:rPr lang="en-US" b="1" dirty="0" smtClean="0"/>
              <a:t>kingdom of God.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3488</Words>
  <Application>Microsoft Macintosh PowerPoint</Application>
  <PresentationFormat>On-screen Show (4:3)</PresentationFormat>
  <Paragraphs>458</Paragraphs>
  <Slides>60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8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Office Theme</vt:lpstr>
      <vt:lpstr>Apex</vt:lpstr>
      <vt:lpstr>BlackTie</vt:lpstr>
      <vt:lpstr>Grid</vt:lpstr>
      <vt:lpstr>Opulent</vt:lpstr>
      <vt:lpstr>Mylar</vt:lpstr>
      <vt:lpstr>Thatch</vt:lpstr>
      <vt:lpstr>Metro</vt:lpstr>
      <vt:lpstr>Acts: Luke Volume 2</vt:lpstr>
      <vt:lpstr>Acts 1:1-3</vt:lpstr>
      <vt:lpstr>Luke 1:1-4</vt:lpstr>
      <vt:lpstr>Who was Theophilus?</vt:lpstr>
      <vt:lpstr>Who was Theophilus?</vt:lpstr>
      <vt:lpstr>Who was Theophilus?</vt:lpstr>
      <vt:lpstr>Who was Theophilus?</vt:lpstr>
      <vt:lpstr>Luke’s “orderly account”</vt:lpstr>
      <vt:lpstr>Acts 1:1-3</vt:lpstr>
      <vt:lpstr>“He also  presented himself alive…                                    by many infallible proofs”</vt:lpstr>
      <vt:lpstr>“During forty days…”</vt:lpstr>
      <vt:lpstr>“During forty days…”</vt:lpstr>
      <vt:lpstr>What did Jesus speak about?</vt:lpstr>
      <vt:lpstr>What did Jesus speak about?</vt:lpstr>
      <vt:lpstr>The Kingdom of God</vt:lpstr>
      <vt:lpstr>The Kingdom of God</vt:lpstr>
      <vt:lpstr>How Acts finishes (28:30-31)</vt:lpstr>
      <vt:lpstr>What must it have been like  to listen to Jesus speak?</vt:lpstr>
      <vt:lpstr>What must it have been like  TO LISTEN TO JESUS SPEAK?</vt:lpstr>
      <vt:lpstr>What must it have been like  TO LISTEN TO JESUS SPEAK?</vt:lpstr>
      <vt:lpstr>Acts 1:4-5</vt:lpstr>
      <vt:lpstr>Why stay in Jerusalem?</vt:lpstr>
      <vt:lpstr>Why stay in Jerusalem?</vt:lpstr>
      <vt:lpstr>Why stay in Jerusalem?</vt:lpstr>
      <vt:lpstr>John the Baptist (2 years before):</vt:lpstr>
      <vt:lpstr>“The Promise of the Father”</vt:lpstr>
      <vt:lpstr>“The Promise of the Father”</vt:lpstr>
      <vt:lpstr>“The Promise of the Father”</vt:lpstr>
      <vt:lpstr>“The Promise of the Father”</vt:lpstr>
      <vt:lpstr>“The Promise of the Father”</vt:lpstr>
      <vt:lpstr>Acts 1:6-7</vt:lpstr>
      <vt:lpstr>Not a “No” </vt:lpstr>
      <vt:lpstr>Not a “No” </vt:lpstr>
      <vt:lpstr>Not a “No” </vt:lpstr>
      <vt:lpstr>“Times or Seasons”</vt:lpstr>
      <vt:lpstr>“Times or Seasons”</vt:lpstr>
      <vt:lpstr>“Times or Seasons”</vt:lpstr>
      <vt:lpstr>Acts 1:8</vt:lpstr>
      <vt:lpstr>“Receive power” for 3 reasons:</vt:lpstr>
      <vt:lpstr>“Receive power” for 3 reasons:</vt:lpstr>
      <vt:lpstr>“Receive power” for 3 reasons:</vt:lpstr>
      <vt:lpstr>“Receive power” for 3 reasons:</vt:lpstr>
      <vt:lpstr>Galatians 3:13-14  (18 yrs later)</vt:lpstr>
      <vt:lpstr>“Witnesses in…and to…”</vt:lpstr>
      <vt:lpstr>“Witnesses in…and to…”</vt:lpstr>
      <vt:lpstr>“Witnesses in…and to…”</vt:lpstr>
      <vt:lpstr>Matthew 28:18-20</vt:lpstr>
      <vt:lpstr>Acts 1:9-11</vt:lpstr>
      <vt:lpstr>Contrast the scenes</vt:lpstr>
      <vt:lpstr>Contrast the scenes</vt:lpstr>
      <vt:lpstr>“Taken up…out of          their sight.”</vt:lpstr>
      <vt:lpstr>“Taken up…out of          their sight.”</vt:lpstr>
      <vt:lpstr>“Taken up…out of          their sight.”</vt:lpstr>
      <vt:lpstr>We’re just getting started!</vt:lpstr>
      <vt:lpstr>We’re just getting started!</vt:lpstr>
      <vt:lpstr>If you have trusted Christ:</vt:lpstr>
      <vt:lpstr>If you have trusted Christ:</vt:lpstr>
      <vt:lpstr>If you have trusted Christ:</vt:lpstr>
      <vt:lpstr>If you have trusted Christ:</vt:lpstr>
      <vt:lpstr>Pushback Time</vt:lpstr>
    </vt:vector>
  </TitlesOfParts>
  <Company>Interface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Perry</dc:creator>
  <cp:lastModifiedBy>Bill Perry</cp:lastModifiedBy>
  <cp:revision>85</cp:revision>
  <dcterms:created xsi:type="dcterms:W3CDTF">2016-10-08T20:54:55Z</dcterms:created>
  <dcterms:modified xsi:type="dcterms:W3CDTF">2016-10-08T20:55:39Z</dcterms:modified>
</cp:coreProperties>
</file>