
<file path=[Content_Types].xml><?xml version="1.0" encoding="utf-8"?>
<Types xmlns="http://schemas.openxmlformats.org/package/2006/content-types">
  <Default Extension="bin" ContentType="application/vnd.openxmlformats-officedocument.presentationml.printerSettings"/>
  <Default Extension="gif" ContentType="image/gif"/>
  <Override PartName="/ppt/slides/slide14.xml" ContentType="application/vnd.openxmlformats-officedocument.presentationml.slide+xml"/>
  <Override PartName="/ppt/slideMasters/slideMaster2.xml" ContentType="application/vnd.openxmlformats-officedocument.presentationml.slideMaster+xml"/>
  <Default Extension="rels" ContentType="application/vnd.openxmlformats-package.relationships+xml"/>
  <Default Extension="xml" ContentType="application/xml"/>
  <Override PartName="/ppt/tableStyles.xml" ContentType="application/vnd.openxmlformats-officedocument.presentationml.tableStyles+xml"/>
  <Override PartName="/ppt/slideLayouts/slideLayout33.xml" ContentType="application/vnd.openxmlformats-officedocument.presentationml.slideLayout+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Layouts/slideLayout25.xml" ContentType="application/vnd.openxmlformats-officedocument.presentationml.slideLayout+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44.xml" ContentType="application/vnd.openxmlformats-officedocument.presentationml.slide+xml"/>
  <Override PartName="/ppt/slideLayouts/slideLayout32.xml" ContentType="application/vnd.openxmlformats-officedocument.presentationml.slideLayout+xml"/>
  <Override PartName="/ppt/slideLayouts/slideLayout15.xml" ContentType="application/vnd.openxmlformats-officedocument.presentationml.slideLayout+xml"/>
  <Override PartName="/ppt/slides/slide27.xml" ContentType="application/vnd.openxmlformats-officedocument.presentationml.slide+xml"/>
  <Override PartName="/ppt/slides/slide20.xml" ContentType="application/vnd.openxmlformats-officedocument.presentationml.slide+xml"/>
  <Override PartName="/ppt/slideLayouts/slideLayout24.xml" ContentType="application/vnd.openxmlformats-officedocument.presentationml.slideLayout+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Layouts/slideLayout31.xml" ContentType="application/vnd.openxmlformats-officedocument.presentationml.slideLayout+xml"/>
  <Override PartName="/ppt/slides/slide26.xml" ContentType="application/vnd.openxmlformats-officedocument.presentationml.sl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2.xml" ContentType="application/vnd.openxmlformats-officedocument.presentationml.slide+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Layouts/slideLayout19.xml" ContentType="application/vnd.openxmlformats-officedocument.presentationml.slideLayout+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Layouts/slideLayout18.xml" ContentType="application/vnd.openxmlformats-officedocument.presentationml.slideLayout+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slides/slide15.xml" ContentType="application/vnd.openxmlformats-officedocument.presentationml.slide+xml"/>
  <Override PartName="/ppt/slideMasters/slideMaster3.xml" ContentType="application/vnd.openxmlformats-officedocument.presentationml.slideMaster+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19" r:id="rId1"/>
    <p:sldMasterId id="2147483831" r:id="rId2"/>
    <p:sldMasterId id="2147483843" r:id="rId3"/>
  </p:sldMasterIdLst>
  <p:sldIdLst>
    <p:sldId id="256" r:id="rId4"/>
    <p:sldId id="258" r:id="rId5"/>
    <p:sldId id="259" r:id="rId6"/>
    <p:sldId id="260" r:id="rId7"/>
    <p:sldId id="262" r:id="rId8"/>
    <p:sldId id="263" r:id="rId9"/>
    <p:sldId id="261" r:id="rId10"/>
    <p:sldId id="264" r:id="rId11"/>
    <p:sldId id="266" r:id="rId12"/>
    <p:sldId id="265" r:id="rId13"/>
    <p:sldId id="267" r:id="rId14"/>
    <p:sldId id="268" r:id="rId15"/>
    <p:sldId id="269" r:id="rId16"/>
    <p:sldId id="270" r:id="rId17"/>
    <p:sldId id="300" r:id="rId18"/>
    <p:sldId id="272" r:id="rId19"/>
    <p:sldId id="273" r:id="rId20"/>
    <p:sldId id="274" r:id="rId21"/>
    <p:sldId id="275" r:id="rId22"/>
    <p:sldId id="302" r:id="rId23"/>
    <p:sldId id="276" r:id="rId24"/>
    <p:sldId id="277" r:id="rId25"/>
    <p:sldId id="278" r:id="rId26"/>
    <p:sldId id="279" r:id="rId27"/>
    <p:sldId id="280" r:id="rId28"/>
    <p:sldId id="296" r:id="rId29"/>
    <p:sldId id="281" r:id="rId30"/>
    <p:sldId id="298" r:id="rId31"/>
    <p:sldId id="282" r:id="rId32"/>
    <p:sldId id="283" r:id="rId33"/>
    <p:sldId id="301" r:id="rId34"/>
    <p:sldId id="284" r:id="rId35"/>
    <p:sldId id="286" r:id="rId36"/>
    <p:sldId id="287" r:id="rId37"/>
    <p:sldId id="288" r:id="rId38"/>
    <p:sldId id="289" r:id="rId39"/>
    <p:sldId id="290" r:id="rId40"/>
    <p:sldId id="291" r:id="rId41"/>
    <p:sldId id="292" r:id="rId42"/>
    <p:sldId id="293" r:id="rId43"/>
    <p:sldId id="299" r:id="rId44"/>
    <p:sldId id="294" r:id="rId45"/>
    <p:sldId id="297" r:id="rId46"/>
    <p:sldId id="295"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DE4204"/>
    <a:srgbClr val="DA2B08"/>
    <a:srgbClr val="DA6208"/>
    <a:srgbClr val="65BF76"/>
    <a:srgbClr val="F67616"/>
    <a:srgbClr val="46A864"/>
    <a:srgbClr val="E33E0B"/>
    <a:srgbClr val="DD7255"/>
    <a:srgbClr val="5CDC56"/>
    <a:srgbClr val="5FBD7C"/>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107" d="100"/>
          <a:sy n="107" d="100"/>
        </p:scale>
        <p:origin x="-2496" y="-9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F9B8CD-342D-4579-98EC-A8FD6B7370E1}"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4AE80-B894-6947-9C4F-6A24FEF9B8C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4AE80-B894-6947-9C4F-6A24FEF9B8C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6F9B8CD-342D-4579-98EC-A8FD6B7370E1}" type="datetimeFigureOut">
              <a:rPr lang="en-US" smtClean="0"/>
              <a:pPr/>
              <a:t>1/14/16</a:t>
            </a:fld>
            <a:endParaRPr lang="en-US" dirty="0"/>
          </a:p>
        </p:txBody>
      </p:sp>
      <p:sp>
        <p:nvSpPr>
          <p:cNvPr id="16" name="Slide Number Placeholder 15"/>
          <p:cNvSpPr>
            <a:spLocks noGrp="1"/>
          </p:cNvSpPr>
          <p:nvPr>
            <p:ph type="sldNum" sz="quarter" idx="11"/>
          </p:nvPr>
        </p:nvSpPr>
        <p:spPr/>
        <p:txBody>
          <a:bodyPr/>
          <a:lstStyle/>
          <a:p>
            <a:fld id="{2BBB5E19-F10A-4C2F-BF6F-11C513378A2E}" type="slidenum">
              <a:rPr kumimoji="0" lang="en-US" smtClean="0"/>
              <a:pPr/>
              <a:t>‹#›</a:t>
            </a:fld>
            <a:endParaRPr kumimoji="0" lang="en-US" dirty="0"/>
          </a:p>
        </p:txBody>
      </p:sp>
      <p:sp>
        <p:nvSpPr>
          <p:cNvPr id="17" name="Footer Placeholder 16"/>
          <p:cNvSpPr>
            <a:spLocks noGrp="1"/>
          </p:cNvSpPr>
          <p:nvPr>
            <p:ph type="ftr" sz="quarter" idx="12"/>
          </p:nvPr>
        </p:nvSpPr>
        <p:spPr/>
        <p:txBody>
          <a:bodyPr/>
          <a:lstStyle/>
          <a:p>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449E3E4-CA17-C54C-AEB4-5CE4F2B652DB}" type="datetimeFigureOut">
              <a:rPr lang="en-US" smtClean="0"/>
              <a:pPr/>
              <a:t>1/14/16</a:t>
            </a:fld>
            <a:endParaRPr lang="en-US" dirty="0"/>
          </a:p>
        </p:txBody>
      </p:sp>
      <p:sp>
        <p:nvSpPr>
          <p:cNvPr id="15" name="Slide Number Placeholder 14"/>
          <p:cNvSpPr>
            <a:spLocks noGrp="1"/>
          </p:cNvSpPr>
          <p:nvPr>
            <p:ph type="sldNum" sz="quarter" idx="15"/>
          </p:nvPr>
        </p:nvSpPr>
        <p:spPr/>
        <p:txBody>
          <a:bodyPr/>
          <a:lstStyle>
            <a:lvl1pPr algn="ctr">
              <a:defRPr/>
            </a:lvl1pPr>
          </a:lstStyle>
          <a:p>
            <a:fld id="{5424AE80-B894-6947-9C4F-6A24FEF9B8C0}"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F9B8CD-342D-4579-98EC-A8FD6B7370E1}"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4AE80-B894-6947-9C4F-6A24FEF9B8C0}"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424AE80-B894-6947-9C4F-6A24FEF9B8C0}"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24AE80-B894-6947-9C4F-6A24FEF9B8C0}"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24AE80-B894-6947-9C4F-6A24FEF9B8C0}"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449E3E4-CA17-C54C-AEB4-5CE4F2B652DB}" type="datetimeFigureOut">
              <a:rPr lang="en-US" smtClean="0"/>
              <a:pPr/>
              <a:t>1/14/16</a:t>
            </a:fld>
            <a:endParaRPr lang="en-US" dirty="0"/>
          </a:p>
        </p:txBody>
      </p:sp>
      <p:sp>
        <p:nvSpPr>
          <p:cNvPr id="9" name="Slide Number Placeholder 8"/>
          <p:cNvSpPr>
            <a:spLocks noGrp="1"/>
          </p:cNvSpPr>
          <p:nvPr>
            <p:ph type="sldNum" sz="quarter" idx="15"/>
          </p:nvPr>
        </p:nvSpPr>
        <p:spPr/>
        <p:txBody>
          <a:bodyPr/>
          <a:lstStyle/>
          <a:p>
            <a:fld id="{5424AE80-B894-6947-9C4F-6A24FEF9B8C0}"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4AE80-B894-6947-9C4F-6A24FEF9B8C0}"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9" name="Slide Number Placeholder 8"/>
          <p:cNvSpPr>
            <a:spLocks noGrp="1"/>
          </p:cNvSpPr>
          <p:nvPr>
            <p:ph type="sldNum" sz="quarter" idx="11"/>
          </p:nvPr>
        </p:nvSpPr>
        <p:spPr/>
        <p:txBody>
          <a:bodyPr/>
          <a:lstStyle/>
          <a:p>
            <a:fld id="{5424AE80-B894-6947-9C4F-6A24FEF9B8C0}"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4AE80-B894-6947-9C4F-6A24FEF9B8C0}"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4AE80-B894-6947-9C4F-6A24FEF9B8C0}"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F9B8CD-342D-4579-98EC-A8FD6B7370E1}"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BBB5E19-F10A-4C2F-BF6F-11C513378A2E}" type="slidenum">
              <a:rPr kumimoji="0" lang="en-US" smtClean="0"/>
              <a:pPr/>
              <a:t>‹#›</a:t>
            </a:fld>
            <a:endParaRPr kumimoji="0"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4AE80-B894-6947-9C4F-6A24FEF9B8C0}"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6F9B8CD-342D-4579-98EC-A8FD6B7370E1}" type="datetimeFigureOut">
              <a:rPr lang="en-US" smtClean="0"/>
              <a:pPr/>
              <a:t>1/14/16</a:t>
            </a:fld>
            <a:endParaRPr lang="en-US" dirty="0"/>
          </a:p>
        </p:txBody>
      </p:sp>
      <p:sp>
        <p:nvSpPr>
          <p:cNvPr id="8" name="Slide Number Placeholder 7"/>
          <p:cNvSpPr>
            <a:spLocks noGrp="1"/>
          </p:cNvSpPr>
          <p:nvPr>
            <p:ph type="sldNum" sz="quarter" idx="11"/>
          </p:nvPr>
        </p:nvSpPr>
        <p:spPr/>
        <p:txBody>
          <a:bodyPr/>
          <a:lstStyle/>
          <a:p>
            <a:fld id="{2BBB5E19-F10A-4C2F-BF6F-11C513378A2E}" type="slidenum">
              <a:rPr kumimoji="0" lang="en-US" smtClean="0"/>
              <a:pPr/>
              <a:t>‹#›</a:t>
            </a:fld>
            <a:endParaRPr kumimoji="0" lang="en-US" dirty="0"/>
          </a:p>
        </p:txBody>
      </p:sp>
      <p:sp>
        <p:nvSpPr>
          <p:cNvPr id="9" name="Footer Placeholder 8"/>
          <p:cNvSpPr>
            <a:spLocks noGrp="1"/>
          </p:cNvSpPr>
          <p:nvPr>
            <p:ph type="ftr" sz="quarter" idx="12"/>
          </p:nvPr>
        </p:nvSpPr>
        <p:spPr/>
        <p:txBody>
          <a:bodyPr/>
          <a:lstStyle/>
          <a:p>
            <a:endParaRPr kumimoji="0"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4AE80-B894-6947-9C4F-6A24FEF9B8C0}"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24AE80-B894-6947-9C4F-6A24FEF9B8C0}"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24AE80-B894-6947-9C4F-6A24FEF9B8C0}"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24AE80-B894-6947-9C4F-6A24FEF9B8C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F9B8CD-342D-4579-98EC-A8FD6B7370E1}"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4AE80-B894-6947-9C4F-6A24FEF9B8C0}"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424AE80-B894-6947-9C4F-6A24FEF9B8C0}"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4AE80-B894-6947-9C4F-6A24FEF9B8C0}"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4AE80-B894-6947-9C4F-6A24FEF9B8C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4AE80-B894-6947-9C4F-6A24FEF9B8C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24AE80-B894-6947-9C4F-6A24FEF9B8C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24AE80-B894-6947-9C4F-6A24FEF9B8C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24AE80-B894-6947-9C4F-6A24FEF9B8C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4AE80-B894-6947-9C4F-6A24FEF9B8C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9E3E4-CA17-C54C-AEB4-5CE4F2B652DB}" type="datetimeFigureOut">
              <a:rPr lang="en-US" smtClean="0"/>
              <a:pPr/>
              <a:t>1/14/16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4AE80-B894-6947-9C4F-6A24FEF9B8C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9E3E4-CA17-C54C-AEB4-5CE4F2B652DB}" type="datetimeFigureOut">
              <a:rPr lang="en-US" smtClean="0"/>
              <a:pPr/>
              <a:t>1/14/16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4AE80-B894-6947-9C4F-6A24FEF9B8C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449E3E4-CA17-C54C-AEB4-5CE4F2B652DB}" type="datetimeFigureOut">
              <a:rPr lang="en-US" smtClean="0"/>
              <a:pPr/>
              <a:t>1/14/16</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424AE80-B894-6947-9C4F-6A24FEF9B8C0}"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4449E3E4-CA17-C54C-AEB4-5CE4F2B652DB}" type="datetimeFigureOut">
              <a:rPr lang="en-US" smtClean="0"/>
              <a:pPr/>
              <a:t>1/14/16</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5424AE80-B894-6947-9C4F-6A24FEF9B8C0}"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 Id="rId3" Type="http://schemas.openxmlformats.org/officeDocument/2006/relationships/image" Target="../media/image13.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8.png"/><Relationship Id="rId3"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32000">
              <a:srgbClr val="E33E0B"/>
            </a:gs>
            <a:gs pos="99000">
              <a:srgbClr val="46A864"/>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rgbClr val="FFFF00"/>
                </a:solidFill>
                <a:effectLst>
                  <a:outerShdw blurRad="38100" dist="38100" dir="2700000" algn="tl">
                    <a:srgbClr val="000000">
                      <a:alpha val="43137"/>
                    </a:srgbClr>
                  </a:outerShdw>
                </a:effectLst>
              </a:rPr>
              <a:t>Christmas: </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solidFill>
                  <a:srgbClr val="FFFF00"/>
                </a:solidFill>
                <a:effectLst>
                  <a:outerShdw blurRad="38100" dist="38100" dir="2700000" algn="tl">
                    <a:srgbClr val="000000">
                      <a:alpha val="43137"/>
                    </a:srgbClr>
                  </a:outerShdw>
                </a:effectLst>
              </a:rPr>
              <a:t>The Promised One Arrives!</a:t>
            </a:r>
            <a:endParaRPr lang="en-US" b="1" dirty="0">
              <a:solidFill>
                <a:srgbClr val="FFFF00"/>
              </a:solidFill>
              <a:effectLst>
                <a:outerShdw blurRad="38100" dist="38100" dir="2700000" algn="tl">
                  <a:srgbClr val="000000">
                    <a:alpha val="43137"/>
                  </a:srgbClr>
                </a:outerShdw>
              </a:effectLst>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00">
        <p:zoom/>
      </p:transition>
    </mc:Choice>
    <mc:Fallback>
      <p:transition spd="slow">
        <p:zo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2:1-3</a:t>
            </a:r>
            <a:endParaRPr lang="en-US" dirty="0"/>
          </a:p>
        </p:txBody>
      </p:sp>
      <p:sp>
        <p:nvSpPr>
          <p:cNvPr id="5" name="Content Placeholder 4"/>
          <p:cNvSpPr>
            <a:spLocks noGrp="1"/>
          </p:cNvSpPr>
          <p:nvPr>
            <p:ph sz="half" idx="1"/>
          </p:nvPr>
        </p:nvSpPr>
        <p:spPr>
          <a:xfrm>
            <a:off x="609698" y="2143759"/>
            <a:ext cx="3815080" cy="3769754"/>
          </a:xfrm>
        </p:spPr>
        <p:txBody>
          <a:bodyPr>
            <a:normAutofit fontScale="77500" lnSpcReduction="20000"/>
          </a:bodyPr>
          <a:lstStyle/>
          <a:p>
            <a:pPr>
              <a:buNone/>
            </a:pPr>
            <a:r>
              <a:rPr lang="en-US" sz="2600" dirty="0" smtClean="0"/>
              <a:t>And it came to pass in those </a:t>
            </a:r>
          </a:p>
          <a:p>
            <a:pPr>
              <a:buNone/>
            </a:pPr>
            <a:r>
              <a:rPr lang="en-US" sz="2600" dirty="0" smtClean="0"/>
              <a:t>days that a decree went out </a:t>
            </a:r>
          </a:p>
          <a:p>
            <a:pPr>
              <a:buNone/>
            </a:pPr>
            <a:r>
              <a:rPr lang="en-US" sz="2600" dirty="0" smtClean="0"/>
              <a:t>from </a:t>
            </a:r>
            <a:r>
              <a:rPr lang="en-US" sz="2600" b="1" u="sng" dirty="0" smtClean="0"/>
              <a:t>Caesar Augustus </a:t>
            </a:r>
            <a:r>
              <a:rPr lang="en-US" sz="2600" dirty="0" smtClean="0"/>
              <a:t>that </a:t>
            </a:r>
          </a:p>
          <a:p>
            <a:pPr>
              <a:buNone/>
            </a:pPr>
            <a:r>
              <a:rPr lang="en-US" sz="2600" dirty="0" smtClean="0"/>
              <a:t>all the world should be </a:t>
            </a:r>
          </a:p>
          <a:p>
            <a:pPr>
              <a:buNone/>
            </a:pPr>
            <a:r>
              <a:rPr lang="en-US" sz="2600" dirty="0" smtClean="0"/>
              <a:t>registered. This census first </a:t>
            </a:r>
          </a:p>
          <a:p>
            <a:pPr>
              <a:buNone/>
            </a:pPr>
            <a:r>
              <a:rPr lang="en-US" sz="2600" dirty="0" smtClean="0"/>
              <a:t>took place while Quirinius </a:t>
            </a:r>
          </a:p>
          <a:p>
            <a:pPr>
              <a:buNone/>
            </a:pPr>
            <a:r>
              <a:rPr lang="en-US" sz="2600" dirty="0" smtClean="0"/>
              <a:t>was governing Syria. So all </a:t>
            </a:r>
          </a:p>
          <a:p>
            <a:pPr>
              <a:buNone/>
            </a:pPr>
            <a:r>
              <a:rPr lang="en-US" sz="2600" dirty="0" smtClean="0"/>
              <a:t>went to be registered, </a:t>
            </a:r>
          </a:p>
          <a:p>
            <a:pPr>
              <a:buNone/>
            </a:pPr>
            <a:r>
              <a:rPr lang="en-US" sz="2600" dirty="0" smtClean="0"/>
              <a:t>everyone to his own city.</a:t>
            </a:r>
          </a:p>
          <a:p>
            <a:pPr>
              <a:buNone/>
            </a:pPr>
            <a:endParaRPr lang="en-US" dirty="0"/>
          </a:p>
        </p:txBody>
      </p:sp>
      <p:sp>
        <p:nvSpPr>
          <p:cNvPr id="6" name="Content Placeholder 5"/>
          <p:cNvSpPr>
            <a:spLocks noGrp="1"/>
          </p:cNvSpPr>
          <p:nvPr>
            <p:ph sz="half" idx="2"/>
          </p:nvPr>
        </p:nvSpPr>
        <p:spPr>
          <a:xfrm>
            <a:off x="4648200" y="2143759"/>
            <a:ext cx="4038600" cy="3982403"/>
          </a:xfrm>
        </p:spPr>
        <p:txBody>
          <a:bodyPr>
            <a:normAutofit fontScale="77500" lnSpcReduction="20000"/>
          </a:bodyPr>
          <a:lstStyle/>
          <a:p>
            <a:pPr>
              <a:buNone/>
            </a:pPr>
            <a:r>
              <a:rPr lang="en-US" i="1" dirty="0" smtClean="0"/>
              <a:t>Caesar Augustus (63 BC – </a:t>
            </a:r>
          </a:p>
          <a:p>
            <a:pPr>
              <a:buNone/>
            </a:pPr>
            <a:r>
              <a:rPr lang="en-US" i="1" dirty="0" smtClean="0"/>
              <a:t>14AD) founded the Roman </a:t>
            </a:r>
          </a:p>
          <a:p>
            <a:pPr>
              <a:buNone/>
            </a:pPr>
            <a:r>
              <a:rPr lang="en-US" i="1" dirty="0" smtClean="0"/>
              <a:t>Empire. He ordered this </a:t>
            </a:r>
          </a:p>
          <a:p>
            <a:pPr>
              <a:buNone/>
            </a:pPr>
            <a:r>
              <a:rPr lang="en-US" i="1" dirty="0" smtClean="0"/>
              <a:t>registration in 8BC. But </a:t>
            </a:r>
          </a:p>
          <a:p>
            <a:pPr>
              <a:buNone/>
            </a:pPr>
            <a:r>
              <a:rPr lang="en-US" i="1" dirty="0" smtClean="0"/>
              <a:t>political troubles in Syria </a:t>
            </a:r>
          </a:p>
          <a:p>
            <a:pPr>
              <a:buNone/>
            </a:pPr>
            <a:r>
              <a:rPr lang="en-US" i="1" dirty="0" smtClean="0"/>
              <a:t>delayed the registration for </a:t>
            </a:r>
          </a:p>
          <a:p>
            <a:pPr>
              <a:buNone/>
            </a:pPr>
            <a:r>
              <a:rPr lang="en-US" i="1" dirty="0" smtClean="0"/>
              <a:t>several years.</a:t>
            </a:r>
          </a:p>
          <a:p>
            <a:pPr>
              <a:buNone/>
            </a:pP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2:1-3</a:t>
            </a:r>
            <a:endParaRPr lang="en-US" dirty="0"/>
          </a:p>
        </p:txBody>
      </p:sp>
      <p:sp>
        <p:nvSpPr>
          <p:cNvPr id="6" name="Content Placeholder 5"/>
          <p:cNvSpPr>
            <a:spLocks noGrp="1"/>
          </p:cNvSpPr>
          <p:nvPr>
            <p:ph sz="half" idx="2"/>
          </p:nvPr>
        </p:nvSpPr>
        <p:spPr>
          <a:xfrm>
            <a:off x="4629204" y="2080428"/>
            <a:ext cx="4035408" cy="4426900"/>
          </a:xfrm>
        </p:spPr>
        <p:txBody>
          <a:bodyPr>
            <a:noAutofit/>
          </a:bodyPr>
          <a:lstStyle/>
          <a:p>
            <a:pPr>
              <a:buNone/>
            </a:pPr>
            <a:r>
              <a:rPr lang="en-US" sz="2000" i="1" dirty="0" smtClean="0"/>
              <a:t>Quirinius (~51BC – 21AD) </a:t>
            </a:r>
          </a:p>
          <a:p>
            <a:pPr>
              <a:buNone/>
            </a:pPr>
            <a:r>
              <a:rPr lang="en-US" sz="2000" i="1" dirty="0" smtClean="0"/>
              <a:t>was the governor of Syria </a:t>
            </a:r>
          </a:p>
          <a:p>
            <a:pPr>
              <a:buNone/>
            </a:pPr>
            <a:r>
              <a:rPr lang="en-US" sz="2000" i="1" dirty="0" smtClean="0"/>
              <a:t>twice. This registration </a:t>
            </a:r>
          </a:p>
          <a:p>
            <a:pPr>
              <a:buNone/>
            </a:pPr>
            <a:r>
              <a:rPr lang="en-US" sz="2000" i="1" dirty="0" smtClean="0"/>
              <a:t>occurred in his second term </a:t>
            </a:r>
          </a:p>
          <a:p>
            <a:pPr>
              <a:buNone/>
            </a:pPr>
            <a:r>
              <a:rPr lang="en-US" sz="2000" i="1" dirty="0" smtClean="0"/>
              <a:t>around 4BC.</a:t>
            </a:r>
          </a:p>
          <a:p>
            <a:pPr>
              <a:buNone/>
            </a:pPr>
            <a:endParaRPr lang="en-US" sz="2000" dirty="0"/>
          </a:p>
        </p:txBody>
      </p:sp>
      <p:sp>
        <p:nvSpPr>
          <p:cNvPr id="7" name="Content Placeholder 4"/>
          <p:cNvSpPr>
            <a:spLocks noGrp="1"/>
          </p:cNvSpPr>
          <p:nvPr>
            <p:ph sz="half" idx="1"/>
          </p:nvPr>
        </p:nvSpPr>
        <p:spPr>
          <a:xfrm>
            <a:off x="613362" y="2142892"/>
            <a:ext cx="3856038" cy="3759200"/>
          </a:xfrm>
        </p:spPr>
        <p:txBody>
          <a:bodyPr>
            <a:normAutofit fontScale="77500" lnSpcReduction="20000"/>
          </a:bodyPr>
          <a:lstStyle/>
          <a:p>
            <a:pPr>
              <a:buNone/>
            </a:pPr>
            <a:r>
              <a:rPr lang="en-US" sz="2600" dirty="0" smtClean="0"/>
              <a:t>And it came to pass in those </a:t>
            </a:r>
          </a:p>
          <a:p>
            <a:pPr>
              <a:buNone/>
            </a:pPr>
            <a:r>
              <a:rPr lang="en-US" sz="2600" dirty="0" smtClean="0"/>
              <a:t>days that a decree went out </a:t>
            </a:r>
          </a:p>
          <a:p>
            <a:pPr>
              <a:buNone/>
            </a:pPr>
            <a:r>
              <a:rPr lang="en-US" sz="2600" dirty="0" smtClean="0"/>
              <a:t>from </a:t>
            </a:r>
            <a:r>
              <a:rPr lang="en-US" sz="2600" b="1" dirty="0" smtClean="0"/>
              <a:t>Caesar Augustus </a:t>
            </a:r>
            <a:r>
              <a:rPr lang="en-US" sz="2600" dirty="0" smtClean="0"/>
              <a:t>that </a:t>
            </a:r>
          </a:p>
          <a:p>
            <a:pPr>
              <a:buNone/>
            </a:pPr>
            <a:r>
              <a:rPr lang="en-US" sz="2600" dirty="0" smtClean="0"/>
              <a:t>all the world should be </a:t>
            </a:r>
          </a:p>
          <a:p>
            <a:pPr>
              <a:buNone/>
            </a:pPr>
            <a:r>
              <a:rPr lang="en-US" sz="2600" dirty="0" smtClean="0"/>
              <a:t>registered. This census first </a:t>
            </a:r>
          </a:p>
          <a:p>
            <a:pPr>
              <a:buNone/>
            </a:pPr>
            <a:r>
              <a:rPr lang="en-US" sz="2600" dirty="0" smtClean="0"/>
              <a:t>took place while </a:t>
            </a:r>
            <a:r>
              <a:rPr lang="en-US" sz="2600" u="sng" dirty="0" smtClean="0"/>
              <a:t>Quirinius</a:t>
            </a:r>
            <a:r>
              <a:rPr lang="en-US" sz="2600" dirty="0" smtClean="0"/>
              <a:t> </a:t>
            </a:r>
          </a:p>
          <a:p>
            <a:pPr>
              <a:buNone/>
            </a:pPr>
            <a:r>
              <a:rPr lang="en-US" sz="2600" dirty="0" smtClean="0"/>
              <a:t>was governing Syria. So all </a:t>
            </a:r>
          </a:p>
          <a:p>
            <a:pPr>
              <a:buNone/>
            </a:pPr>
            <a:r>
              <a:rPr lang="en-US" sz="2600" dirty="0" smtClean="0"/>
              <a:t>went to be registered, </a:t>
            </a:r>
          </a:p>
          <a:p>
            <a:pPr>
              <a:buNone/>
            </a:pPr>
            <a:r>
              <a:rPr lang="en-US" sz="2600" dirty="0" smtClean="0"/>
              <a:t>everyone to his own city.</a:t>
            </a:r>
          </a:p>
          <a:p>
            <a:pPr>
              <a:buNone/>
            </a:pP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2:1-3</a:t>
            </a:r>
            <a:endParaRPr lang="en-US" dirty="0"/>
          </a:p>
        </p:txBody>
      </p:sp>
      <p:sp>
        <p:nvSpPr>
          <p:cNvPr id="5" name="Content Placeholder 4"/>
          <p:cNvSpPr>
            <a:spLocks noGrp="1"/>
          </p:cNvSpPr>
          <p:nvPr>
            <p:ph sz="half" idx="1"/>
          </p:nvPr>
        </p:nvSpPr>
        <p:spPr>
          <a:xfrm>
            <a:off x="621636" y="2142673"/>
            <a:ext cx="3896360" cy="3718559"/>
          </a:xfrm>
        </p:spPr>
        <p:txBody>
          <a:bodyPr>
            <a:normAutofit fontScale="70000" lnSpcReduction="20000"/>
          </a:bodyPr>
          <a:lstStyle/>
          <a:p>
            <a:pPr>
              <a:buNone/>
            </a:pPr>
            <a:r>
              <a:rPr lang="en-US" dirty="0" smtClean="0"/>
              <a:t>And it came to pass in those </a:t>
            </a:r>
          </a:p>
          <a:p>
            <a:pPr>
              <a:buNone/>
            </a:pPr>
            <a:r>
              <a:rPr lang="en-US" dirty="0" smtClean="0"/>
              <a:t>days that a decree went out </a:t>
            </a:r>
          </a:p>
          <a:p>
            <a:pPr>
              <a:buNone/>
            </a:pPr>
            <a:r>
              <a:rPr lang="en-US" dirty="0" smtClean="0"/>
              <a:t>from Caesar Augustus that </a:t>
            </a:r>
          </a:p>
          <a:p>
            <a:pPr>
              <a:buNone/>
            </a:pPr>
            <a:r>
              <a:rPr lang="en-US" dirty="0" smtClean="0"/>
              <a:t>all the world should be </a:t>
            </a:r>
          </a:p>
          <a:p>
            <a:pPr>
              <a:buNone/>
            </a:pPr>
            <a:r>
              <a:rPr lang="en-US" b="1" u="sng" dirty="0" smtClean="0"/>
              <a:t>registered</a:t>
            </a:r>
            <a:r>
              <a:rPr lang="en-US" dirty="0" smtClean="0"/>
              <a:t>. This census first </a:t>
            </a:r>
          </a:p>
          <a:p>
            <a:pPr>
              <a:buNone/>
            </a:pPr>
            <a:r>
              <a:rPr lang="en-US" dirty="0" smtClean="0"/>
              <a:t>took place while Quirinius </a:t>
            </a:r>
          </a:p>
          <a:p>
            <a:pPr>
              <a:buNone/>
            </a:pPr>
            <a:r>
              <a:rPr lang="en-US" dirty="0" smtClean="0"/>
              <a:t>was governing Syria. So all </a:t>
            </a:r>
          </a:p>
          <a:p>
            <a:pPr>
              <a:buNone/>
            </a:pPr>
            <a:r>
              <a:rPr lang="en-US" dirty="0" smtClean="0"/>
              <a:t>went to be registered, </a:t>
            </a:r>
          </a:p>
          <a:p>
            <a:pPr>
              <a:buNone/>
            </a:pPr>
            <a:r>
              <a:rPr lang="en-US" dirty="0" smtClean="0"/>
              <a:t>everyone to his own city.</a:t>
            </a:r>
          </a:p>
          <a:p>
            <a:pPr>
              <a:buNone/>
            </a:pPr>
            <a:endParaRPr lang="en-US" dirty="0"/>
          </a:p>
        </p:txBody>
      </p:sp>
      <p:sp>
        <p:nvSpPr>
          <p:cNvPr id="6" name="Content Placeholder 5"/>
          <p:cNvSpPr>
            <a:spLocks noGrp="1"/>
          </p:cNvSpPr>
          <p:nvPr>
            <p:ph sz="half" idx="2"/>
          </p:nvPr>
        </p:nvSpPr>
        <p:spPr>
          <a:xfrm>
            <a:off x="4648200" y="1384345"/>
            <a:ext cx="4038600" cy="4525963"/>
          </a:xfrm>
        </p:spPr>
        <p:txBody>
          <a:bodyPr>
            <a:normAutofit fontScale="70000" lnSpcReduction="20000"/>
          </a:bodyPr>
          <a:lstStyle/>
          <a:p>
            <a:pPr>
              <a:buNone/>
            </a:pPr>
            <a:endParaRPr lang="en-US" i="1" dirty="0" smtClean="0"/>
          </a:p>
          <a:p>
            <a:pPr>
              <a:buNone/>
            </a:pPr>
            <a:endParaRPr lang="en-US" i="1" dirty="0"/>
          </a:p>
          <a:p>
            <a:pPr>
              <a:buNone/>
            </a:pPr>
            <a:r>
              <a:rPr lang="en-US" i="1" dirty="0" smtClean="0"/>
              <a:t>This registration was to </a:t>
            </a:r>
          </a:p>
          <a:p>
            <a:pPr>
              <a:buNone/>
            </a:pPr>
            <a:r>
              <a:rPr lang="en-US" i="1" dirty="0" smtClean="0"/>
              <a:t>count the people by tribes, </a:t>
            </a:r>
          </a:p>
          <a:p>
            <a:pPr>
              <a:buNone/>
            </a:pPr>
            <a:r>
              <a:rPr lang="en-US" i="1" dirty="0" smtClean="0"/>
              <a:t>clans and families. It would </a:t>
            </a:r>
          </a:p>
          <a:p>
            <a:pPr>
              <a:buNone/>
            </a:pPr>
            <a:r>
              <a:rPr lang="en-US" i="1" dirty="0" smtClean="0"/>
              <a:t>then be used for taxing </a:t>
            </a:r>
          </a:p>
          <a:p>
            <a:pPr>
              <a:buNone/>
            </a:pPr>
            <a:r>
              <a:rPr lang="en-US" i="1" dirty="0" smtClean="0"/>
              <a:t>purposes.</a:t>
            </a:r>
          </a:p>
          <a:p>
            <a:pPr>
              <a:buNone/>
            </a:pP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2:4-5</a:t>
            </a:r>
            <a:endParaRPr lang="en-US" dirty="0"/>
          </a:p>
        </p:txBody>
      </p:sp>
      <p:sp>
        <p:nvSpPr>
          <p:cNvPr id="5" name="Content Placeholder 4"/>
          <p:cNvSpPr>
            <a:spLocks noGrp="1"/>
          </p:cNvSpPr>
          <p:nvPr>
            <p:ph sz="half" idx="1"/>
          </p:nvPr>
        </p:nvSpPr>
        <p:spPr>
          <a:xfrm>
            <a:off x="457200" y="1899229"/>
            <a:ext cx="4038600" cy="4201533"/>
          </a:xfrm>
        </p:spPr>
        <p:txBody>
          <a:bodyPr>
            <a:normAutofit fontScale="77500" lnSpcReduction="20000"/>
          </a:bodyPr>
          <a:lstStyle/>
          <a:p>
            <a:pPr>
              <a:buNone/>
            </a:pPr>
            <a:r>
              <a:rPr lang="en-US" sz="2703" dirty="0" smtClean="0"/>
              <a:t>Joseph also went up from </a:t>
            </a:r>
          </a:p>
          <a:p>
            <a:pPr>
              <a:buNone/>
            </a:pPr>
            <a:r>
              <a:rPr lang="en-US" sz="2703" dirty="0" smtClean="0"/>
              <a:t>Galilee, out of the city of </a:t>
            </a:r>
          </a:p>
          <a:p>
            <a:pPr>
              <a:buNone/>
            </a:pPr>
            <a:r>
              <a:rPr lang="en-US" sz="2703" dirty="0" smtClean="0"/>
              <a:t>Nazareth, into Judea, to </a:t>
            </a:r>
          </a:p>
          <a:p>
            <a:pPr>
              <a:buNone/>
            </a:pPr>
            <a:r>
              <a:rPr lang="en-US" sz="2703" dirty="0" smtClean="0"/>
              <a:t>the city of David, which is </a:t>
            </a:r>
          </a:p>
          <a:p>
            <a:pPr>
              <a:buNone/>
            </a:pPr>
            <a:r>
              <a:rPr lang="en-US" sz="2703" dirty="0" smtClean="0"/>
              <a:t>called Bethlehem, because </a:t>
            </a:r>
          </a:p>
          <a:p>
            <a:pPr>
              <a:buNone/>
            </a:pPr>
            <a:r>
              <a:rPr lang="en-US" sz="2703" dirty="0" smtClean="0"/>
              <a:t>he was of the house and </a:t>
            </a:r>
          </a:p>
          <a:p>
            <a:pPr>
              <a:buNone/>
            </a:pPr>
            <a:r>
              <a:rPr lang="en-US" sz="2703" dirty="0" smtClean="0"/>
              <a:t>lineage of David, to be </a:t>
            </a:r>
          </a:p>
          <a:p>
            <a:pPr>
              <a:buNone/>
            </a:pPr>
            <a:r>
              <a:rPr lang="en-US" sz="2703" dirty="0" smtClean="0"/>
              <a:t>registered with Mary, his </a:t>
            </a:r>
          </a:p>
          <a:p>
            <a:pPr>
              <a:buNone/>
            </a:pPr>
            <a:r>
              <a:rPr lang="en-US" sz="2703" dirty="0" smtClean="0"/>
              <a:t>betrothed [wife], who was </a:t>
            </a:r>
          </a:p>
          <a:p>
            <a:pPr>
              <a:buNone/>
            </a:pPr>
            <a:r>
              <a:rPr lang="en-US" sz="2703" dirty="0" smtClean="0"/>
              <a:t>with child. </a:t>
            </a:r>
          </a:p>
          <a:p>
            <a:pPr>
              <a:buNone/>
            </a:pPr>
            <a:endParaRPr lang="en-US" dirty="0"/>
          </a:p>
        </p:txBody>
      </p:sp>
      <p:sp>
        <p:nvSpPr>
          <p:cNvPr id="6" name="Content Placeholder 5"/>
          <p:cNvSpPr>
            <a:spLocks noGrp="1"/>
          </p:cNvSpPr>
          <p:nvPr>
            <p:ph sz="half" idx="2"/>
          </p:nvPr>
        </p:nvSpPr>
        <p:spPr/>
        <p:txBody>
          <a:bodyPr>
            <a:normAutofit fontScale="77500" lnSpcReduction="20000"/>
          </a:bodyPr>
          <a:lstStyle/>
          <a:p>
            <a:pPr>
              <a:buNone/>
            </a:pPr>
            <a:endParaRPr lang="en-US" i="1" dirty="0" smtClean="0"/>
          </a:p>
          <a:p>
            <a:pPr>
              <a:buNone/>
            </a:pPr>
            <a:endParaRPr lang="en-US" i="1" dirty="0" smtClean="0"/>
          </a:p>
          <a:p>
            <a:pPr>
              <a:buNone/>
            </a:pPr>
            <a:endParaRPr lang="en-US" dirty="0"/>
          </a:p>
        </p:txBody>
      </p:sp>
      <p:pic>
        <p:nvPicPr>
          <p:cNvPr id="7" name="Picture 6"/>
          <p:cNvPicPr>
            <a:picLocks noChangeAspect="1"/>
          </p:cNvPicPr>
          <p:nvPr/>
        </p:nvPicPr>
        <p:blipFill>
          <a:blip r:embed="rId2"/>
          <a:stretch>
            <a:fillRect/>
          </a:stretch>
        </p:blipFill>
        <p:spPr>
          <a:xfrm>
            <a:off x="4648200" y="2249296"/>
            <a:ext cx="4169466" cy="2996191"/>
          </a:xfrm>
          <a:prstGeom prst="ellipse">
            <a:avLst/>
          </a:prstGeom>
          <a:ln>
            <a:noFill/>
          </a:ln>
          <a:effectLst>
            <a:softEdge rad="112500"/>
          </a:effectLst>
        </p:spPr>
      </p:pic>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2:4-5</a:t>
            </a:r>
            <a:endParaRPr lang="en-US" dirty="0"/>
          </a:p>
        </p:txBody>
      </p:sp>
      <p:sp>
        <p:nvSpPr>
          <p:cNvPr id="6" name="Content Placeholder 5"/>
          <p:cNvSpPr>
            <a:spLocks noGrp="1"/>
          </p:cNvSpPr>
          <p:nvPr>
            <p:ph sz="half" idx="2"/>
          </p:nvPr>
        </p:nvSpPr>
        <p:spPr>
          <a:xfrm>
            <a:off x="4602480" y="1899231"/>
            <a:ext cx="3868348" cy="4525963"/>
          </a:xfrm>
        </p:spPr>
        <p:txBody>
          <a:bodyPr>
            <a:normAutofit fontScale="77500" lnSpcReduction="20000"/>
          </a:bodyPr>
          <a:lstStyle/>
          <a:p>
            <a:pPr>
              <a:buNone/>
            </a:pPr>
            <a:endParaRPr lang="en-US" sz="2378" i="1" dirty="0" smtClean="0"/>
          </a:p>
          <a:p>
            <a:pPr>
              <a:buNone/>
            </a:pPr>
            <a:endParaRPr lang="en-US" sz="2378" i="1" dirty="0" smtClean="0"/>
          </a:p>
          <a:p>
            <a:pPr>
              <a:buNone/>
            </a:pPr>
            <a:endParaRPr lang="en-US" sz="2378" i="1" dirty="0" smtClean="0"/>
          </a:p>
          <a:p>
            <a:pPr>
              <a:buNone/>
            </a:pPr>
            <a:endParaRPr lang="en-US" sz="2378" i="1" dirty="0" smtClean="0"/>
          </a:p>
          <a:p>
            <a:pPr>
              <a:buNone/>
            </a:pPr>
            <a:endParaRPr lang="en-US" sz="2378" i="1" dirty="0" smtClean="0"/>
          </a:p>
          <a:p>
            <a:pPr>
              <a:buNone/>
            </a:pPr>
            <a:r>
              <a:rPr lang="en-US" sz="2581" i="1" dirty="0" smtClean="0"/>
              <a:t>Traveling </a:t>
            </a:r>
          </a:p>
          <a:p>
            <a:pPr>
              <a:buNone/>
            </a:pPr>
            <a:r>
              <a:rPr lang="en-US" sz="2581" i="1" dirty="0" smtClean="0"/>
              <a:t>from Nazareth to Bethlehem </a:t>
            </a:r>
          </a:p>
          <a:p>
            <a:pPr>
              <a:buNone/>
            </a:pPr>
            <a:r>
              <a:rPr lang="en-US" sz="2581" i="1" dirty="0" smtClean="0"/>
              <a:t>required going over </a:t>
            </a:r>
          </a:p>
          <a:p>
            <a:pPr>
              <a:buNone/>
            </a:pPr>
            <a:r>
              <a:rPr lang="en-US" sz="2581" i="1" dirty="0" smtClean="0"/>
              <a:t>mountainous roads. The trip </a:t>
            </a:r>
          </a:p>
          <a:p>
            <a:pPr>
              <a:buNone/>
            </a:pPr>
            <a:r>
              <a:rPr lang="en-US" sz="2581" i="1" dirty="0" smtClean="0"/>
              <a:t>normally took about 3 days </a:t>
            </a:r>
          </a:p>
          <a:p>
            <a:pPr>
              <a:buNone/>
            </a:pPr>
            <a:r>
              <a:rPr lang="en-US" sz="2581" i="1" dirty="0" smtClean="0"/>
              <a:t>by walking.</a:t>
            </a:r>
          </a:p>
          <a:p>
            <a:pPr>
              <a:buNone/>
            </a:pPr>
            <a:endParaRPr lang="en-US" dirty="0"/>
          </a:p>
        </p:txBody>
      </p:sp>
      <p:pic>
        <p:nvPicPr>
          <p:cNvPr id="8" name="Picture 7" descr="israelmap1.jpg"/>
          <p:cNvPicPr>
            <a:picLocks noChangeAspect="1"/>
          </p:cNvPicPr>
          <p:nvPr/>
        </p:nvPicPr>
        <p:blipFill>
          <a:blip r:embed="rId2"/>
          <a:stretch>
            <a:fillRect/>
          </a:stretch>
        </p:blipFill>
        <p:spPr>
          <a:xfrm>
            <a:off x="5942603" y="549154"/>
            <a:ext cx="2528225" cy="3423638"/>
          </a:xfrm>
          <a:prstGeom prst="rect">
            <a:avLst/>
          </a:prstGeom>
        </p:spPr>
      </p:pic>
      <p:sp>
        <p:nvSpPr>
          <p:cNvPr id="9" name="Content Placeholder 4"/>
          <p:cNvSpPr>
            <a:spLocks noGrp="1"/>
          </p:cNvSpPr>
          <p:nvPr>
            <p:ph sz="half" idx="1"/>
          </p:nvPr>
        </p:nvSpPr>
        <p:spPr>
          <a:xfrm>
            <a:off x="457200" y="1899231"/>
            <a:ext cx="4038600" cy="4071473"/>
          </a:xfrm>
        </p:spPr>
        <p:txBody>
          <a:bodyPr>
            <a:normAutofit fontScale="77500" lnSpcReduction="20000"/>
          </a:bodyPr>
          <a:lstStyle/>
          <a:p>
            <a:pPr>
              <a:buNone/>
            </a:pPr>
            <a:r>
              <a:rPr lang="en-US" sz="2703" dirty="0" smtClean="0"/>
              <a:t>Joseph also went up from </a:t>
            </a:r>
          </a:p>
          <a:p>
            <a:pPr>
              <a:buNone/>
            </a:pPr>
            <a:r>
              <a:rPr lang="en-US" sz="2703" dirty="0" smtClean="0"/>
              <a:t>Galilee, </a:t>
            </a:r>
            <a:r>
              <a:rPr lang="en-US" sz="2703" u="sng" dirty="0" smtClean="0"/>
              <a:t>out of the city of </a:t>
            </a:r>
          </a:p>
          <a:p>
            <a:pPr>
              <a:buNone/>
            </a:pPr>
            <a:r>
              <a:rPr lang="en-US" sz="2703" u="sng" dirty="0" smtClean="0"/>
              <a:t>Nazareth, into Judea, to </a:t>
            </a:r>
          </a:p>
          <a:p>
            <a:pPr>
              <a:buNone/>
            </a:pPr>
            <a:r>
              <a:rPr lang="en-US" sz="2703" u="sng" dirty="0" smtClean="0"/>
              <a:t>the city of David, which is </a:t>
            </a:r>
          </a:p>
          <a:p>
            <a:pPr>
              <a:buNone/>
            </a:pPr>
            <a:r>
              <a:rPr lang="en-US" sz="2703" u="sng" dirty="0" smtClean="0"/>
              <a:t>called Bethlehem</a:t>
            </a:r>
            <a:r>
              <a:rPr lang="en-US" sz="2703" dirty="0" smtClean="0"/>
              <a:t>, because </a:t>
            </a:r>
          </a:p>
          <a:p>
            <a:pPr>
              <a:buNone/>
            </a:pPr>
            <a:r>
              <a:rPr lang="en-US" sz="2703" dirty="0" smtClean="0"/>
              <a:t>he was of the house and </a:t>
            </a:r>
          </a:p>
          <a:p>
            <a:pPr>
              <a:buNone/>
            </a:pPr>
            <a:r>
              <a:rPr lang="en-US" sz="2703" dirty="0" smtClean="0"/>
              <a:t>lineage of David, to be </a:t>
            </a:r>
          </a:p>
          <a:p>
            <a:pPr>
              <a:buNone/>
            </a:pPr>
            <a:r>
              <a:rPr lang="en-US" sz="2703" dirty="0" smtClean="0"/>
              <a:t>registered with Mary, his </a:t>
            </a:r>
          </a:p>
          <a:p>
            <a:pPr>
              <a:buNone/>
            </a:pPr>
            <a:r>
              <a:rPr lang="en-US" sz="2703" dirty="0" smtClean="0"/>
              <a:t>betrothed [wife], who was </a:t>
            </a:r>
          </a:p>
          <a:p>
            <a:pPr>
              <a:buNone/>
            </a:pPr>
            <a:r>
              <a:rPr lang="en-US" sz="2703" dirty="0" smtClean="0"/>
              <a:t>with child. </a:t>
            </a:r>
          </a:p>
          <a:p>
            <a:pPr>
              <a:buNone/>
            </a:pP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2:4-5</a:t>
            </a:r>
            <a:endParaRPr lang="en-US" dirty="0"/>
          </a:p>
        </p:txBody>
      </p:sp>
      <p:sp>
        <p:nvSpPr>
          <p:cNvPr id="6" name="Content Placeholder 5"/>
          <p:cNvSpPr>
            <a:spLocks noGrp="1"/>
          </p:cNvSpPr>
          <p:nvPr>
            <p:ph sz="half" idx="2"/>
          </p:nvPr>
        </p:nvSpPr>
        <p:spPr>
          <a:xfrm>
            <a:off x="4495800" y="1595287"/>
            <a:ext cx="4123678" cy="4755010"/>
          </a:xfrm>
        </p:spPr>
        <p:txBody>
          <a:bodyPr>
            <a:normAutofit fontScale="62500" lnSpcReduction="20000"/>
          </a:bodyPr>
          <a:lstStyle/>
          <a:p>
            <a:pPr>
              <a:buNone/>
            </a:pPr>
            <a:endParaRPr lang="en-US" sz="2378" i="1" dirty="0" smtClean="0"/>
          </a:p>
          <a:p>
            <a:pPr>
              <a:buNone/>
            </a:pPr>
            <a:endParaRPr lang="en-US" sz="2378" i="1" dirty="0" smtClean="0"/>
          </a:p>
          <a:p>
            <a:pPr>
              <a:buNone/>
            </a:pPr>
            <a:endParaRPr lang="en-US" sz="2378" i="1" dirty="0" smtClean="0"/>
          </a:p>
          <a:p>
            <a:pPr>
              <a:buNone/>
            </a:pPr>
            <a:endParaRPr lang="en-US" sz="2378" i="1" dirty="0" smtClean="0"/>
          </a:p>
          <a:p>
            <a:pPr>
              <a:buNone/>
            </a:pPr>
            <a:r>
              <a:rPr lang="en-US" sz="3200" i="1" dirty="0" smtClean="0"/>
              <a:t>Bethlehem </a:t>
            </a:r>
          </a:p>
          <a:p>
            <a:pPr>
              <a:buNone/>
            </a:pPr>
            <a:r>
              <a:rPr lang="en-US" sz="3200" i="1" dirty="0" smtClean="0"/>
              <a:t>was the </a:t>
            </a:r>
          </a:p>
          <a:p>
            <a:pPr>
              <a:buNone/>
            </a:pPr>
            <a:r>
              <a:rPr lang="en-US" sz="3200" i="1" dirty="0" smtClean="0"/>
              <a:t>birthplace </a:t>
            </a:r>
          </a:p>
          <a:p>
            <a:pPr>
              <a:buNone/>
            </a:pPr>
            <a:r>
              <a:rPr lang="en-US" sz="3200" i="1" dirty="0" smtClean="0"/>
              <a:t>of Israel’s most famous king, </a:t>
            </a:r>
          </a:p>
          <a:p>
            <a:pPr>
              <a:buNone/>
            </a:pPr>
            <a:r>
              <a:rPr lang="en-US" sz="3200" i="1" dirty="0" smtClean="0"/>
              <a:t>David. Both Joseph and Mary </a:t>
            </a:r>
          </a:p>
          <a:p>
            <a:pPr>
              <a:buNone/>
            </a:pPr>
            <a:r>
              <a:rPr lang="en-US" sz="3200" i="1" dirty="0" smtClean="0"/>
              <a:t>were members of the royal </a:t>
            </a:r>
          </a:p>
          <a:p>
            <a:pPr>
              <a:buNone/>
            </a:pPr>
            <a:r>
              <a:rPr lang="en-US" sz="3200" i="1" dirty="0" smtClean="0"/>
              <a:t>family and descendants of </a:t>
            </a:r>
          </a:p>
          <a:p>
            <a:pPr>
              <a:buNone/>
            </a:pPr>
            <a:r>
              <a:rPr lang="en-US" sz="3200" i="1" dirty="0" smtClean="0"/>
              <a:t>David (Matthew 1 and Luke 3).</a:t>
            </a:r>
          </a:p>
          <a:p>
            <a:pPr>
              <a:buNone/>
            </a:pPr>
            <a:endParaRPr lang="en-US" dirty="0"/>
          </a:p>
        </p:txBody>
      </p:sp>
      <p:pic>
        <p:nvPicPr>
          <p:cNvPr id="8" name="Picture 7" descr="israelmap1.jpg"/>
          <p:cNvPicPr>
            <a:picLocks noChangeAspect="1"/>
          </p:cNvPicPr>
          <p:nvPr/>
        </p:nvPicPr>
        <p:blipFill>
          <a:blip r:embed="rId2"/>
          <a:stretch>
            <a:fillRect/>
          </a:stretch>
        </p:blipFill>
        <p:spPr>
          <a:xfrm>
            <a:off x="5942603" y="549154"/>
            <a:ext cx="2528225" cy="3423638"/>
          </a:xfrm>
          <a:prstGeom prst="rect">
            <a:avLst/>
          </a:prstGeom>
        </p:spPr>
      </p:pic>
      <p:sp>
        <p:nvSpPr>
          <p:cNvPr id="9" name="Content Placeholder 4"/>
          <p:cNvSpPr>
            <a:spLocks noGrp="1"/>
          </p:cNvSpPr>
          <p:nvPr>
            <p:ph sz="half" idx="1"/>
          </p:nvPr>
        </p:nvSpPr>
        <p:spPr>
          <a:xfrm>
            <a:off x="457200" y="1934840"/>
            <a:ext cx="4038600" cy="4415457"/>
          </a:xfrm>
        </p:spPr>
        <p:txBody>
          <a:bodyPr>
            <a:normAutofit fontScale="62500" lnSpcReduction="20000"/>
          </a:bodyPr>
          <a:lstStyle/>
          <a:p>
            <a:pPr>
              <a:buNone/>
            </a:pPr>
            <a:r>
              <a:rPr lang="en-US" sz="3360" dirty="0" smtClean="0"/>
              <a:t>Joseph also went up from </a:t>
            </a:r>
          </a:p>
          <a:p>
            <a:pPr>
              <a:buNone/>
            </a:pPr>
            <a:r>
              <a:rPr lang="en-US" sz="3360" dirty="0" smtClean="0"/>
              <a:t>Galilee, out of the city of </a:t>
            </a:r>
          </a:p>
          <a:p>
            <a:pPr>
              <a:buNone/>
            </a:pPr>
            <a:r>
              <a:rPr lang="en-US" sz="3360" dirty="0" smtClean="0"/>
              <a:t>Nazareth, into Judea, to </a:t>
            </a:r>
          </a:p>
          <a:p>
            <a:pPr>
              <a:buNone/>
            </a:pPr>
            <a:r>
              <a:rPr lang="en-US" sz="3360" dirty="0" smtClean="0"/>
              <a:t>the city of David, which is </a:t>
            </a:r>
          </a:p>
          <a:p>
            <a:pPr>
              <a:buNone/>
            </a:pPr>
            <a:r>
              <a:rPr lang="en-US" sz="3360" dirty="0" smtClean="0"/>
              <a:t>called </a:t>
            </a:r>
            <a:r>
              <a:rPr lang="en-US" sz="3360" u="sng" dirty="0" smtClean="0"/>
              <a:t>Bethlehem</a:t>
            </a:r>
            <a:r>
              <a:rPr lang="en-US" sz="3360" dirty="0" smtClean="0"/>
              <a:t>, because </a:t>
            </a:r>
          </a:p>
          <a:p>
            <a:pPr>
              <a:buNone/>
            </a:pPr>
            <a:r>
              <a:rPr lang="en-US" sz="3360" dirty="0" smtClean="0"/>
              <a:t>he was of the house and </a:t>
            </a:r>
          </a:p>
          <a:p>
            <a:pPr>
              <a:buNone/>
            </a:pPr>
            <a:r>
              <a:rPr lang="en-US" sz="3360" dirty="0" smtClean="0"/>
              <a:t>lineage of David, to be </a:t>
            </a:r>
          </a:p>
          <a:p>
            <a:pPr>
              <a:buNone/>
            </a:pPr>
            <a:r>
              <a:rPr lang="en-US" sz="3360" dirty="0" smtClean="0"/>
              <a:t>registered with Mary, his </a:t>
            </a:r>
          </a:p>
          <a:p>
            <a:pPr>
              <a:buNone/>
            </a:pPr>
            <a:r>
              <a:rPr lang="en-US" sz="3360" dirty="0" smtClean="0"/>
              <a:t>betrothed [wife], who was </a:t>
            </a:r>
          </a:p>
          <a:p>
            <a:pPr>
              <a:buNone/>
            </a:pPr>
            <a:r>
              <a:rPr lang="en-US" sz="3360" dirty="0" smtClean="0"/>
              <a:t>with child. </a:t>
            </a:r>
          </a:p>
          <a:p>
            <a:pPr>
              <a:buNone/>
            </a:pP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2:4-5</a:t>
            </a:r>
            <a:endParaRPr lang="en-US" dirty="0"/>
          </a:p>
        </p:txBody>
      </p:sp>
      <p:sp>
        <p:nvSpPr>
          <p:cNvPr id="6" name="Content Placeholder 5"/>
          <p:cNvSpPr>
            <a:spLocks noGrp="1"/>
          </p:cNvSpPr>
          <p:nvPr>
            <p:ph sz="half" idx="2"/>
          </p:nvPr>
        </p:nvSpPr>
        <p:spPr>
          <a:xfrm>
            <a:off x="4726174" y="1994190"/>
            <a:ext cx="3476791" cy="4012123"/>
          </a:xfrm>
        </p:spPr>
        <p:txBody>
          <a:bodyPr>
            <a:normAutofit fontScale="70000" lnSpcReduction="20000"/>
          </a:bodyPr>
          <a:lstStyle/>
          <a:p>
            <a:pPr>
              <a:buNone/>
            </a:pPr>
            <a:endParaRPr lang="en-US" i="1" dirty="0" smtClean="0"/>
          </a:p>
          <a:p>
            <a:pPr>
              <a:buNone/>
            </a:pPr>
            <a:endParaRPr lang="en-US" i="1" dirty="0" smtClean="0"/>
          </a:p>
          <a:p>
            <a:pPr>
              <a:buNone/>
            </a:pPr>
            <a:endParaRPr lang="en-US" i="1" dirty="0" smtClean="0"/>
          </a:p>
          <a:p>
            <a:pPr>
              <a:buNone/>
            </a:pPr>
            <a:r>
              <a:rPr lang="en-US" i="1" dirty="0" smtClean="0"/>
              <a:t>Mary was not completely</a:t>
            </a:r>
          </a:p>
          <a:p>
            <a:pPr>
              <a:buNone/>
            </a:pPr>
            <a:r>
              <a:rPr lang="en-US" i="1" dirty="0" smtClean="0"/>
              <a:t>Joseph’s wife at this time.  </a:t>
            </a:r>
          </a:p>
          <a:p>
            <a:pPr>
              <a:buNone/>
            </a:pPr>
            <a:r>
              <a:rPr lang="en-US" i="1" dirty="0" smtClean="0"/>
              <a:t>She was legally bound to </a:t>
            </a:r>
          </a:p>
          <a:p>
            <a:pPr>
              <a:buNone/>
            </a:pPr>
            <a:r>
              <a:rPr lang="en-US" i="1" dirty="0" smtClean="0"/>
              <a:t>Joseph to become his wife </a:t>
            </a:r>
          </a:p>
          <a:p>
            <a:pPr>
              <a:buNone/>
            </a:pPr>
            <a:r>
              <a:rPr lang="en-US" i="1" dirty="0" smtClean="0"/>
              <a:t>(betrothed), but they had </a:t>
            </a:r>
          </a:p>
          <a:p>
            <a:pPr>
              <a:buNone/>
            </a:pPr>
            <a:r>
              <a:rPr lang="en-US" i="1" dirty="0" smtClean="0"/>
              <a:t>not formally married yet .</a:t>
            </a:r>
          </a:p>
          <a:p>
            <a:pPr>
              <a:buNone/>
            </a:pPr>
            <a:endParaRPr lang="en-US" dirty="0"/>
          </a:p>
        </p:txBody>
      </p:sp>
      <p:sp>
        <p:nvSpPr>
          <p:cNvPr id="7" name="Content Placeholder 4"/>
          <p:cNvSpPr>
            <a:spLocks noGrp="1"/>
          </p:cNvSpPr>
          <p:nvPr>
            <p:ph sz="half" idx="1"/>
          </p:nvPr>
        </p:nvSpPr>
        <p:spPr>
          <a:xfrm>
            <a:off x="457200" y="1816138"/>
            <a:ext cx="4038600" cy="4190176"/>
          </a:xfrm>
        </p:spPr>
        <p:txBody>
          <a:bodyPr>
            <a:normAutofit fontScale="70000" lnSpcReduction="20000"/>
          </a:bodyPr>
          <a:lstStyle/>
          <a:p>
            <a:pPr>
              <a:buNone/>
            </a:pPr>
            <a:r>
              <a:rPr lang="en-US" sz="3000" dirty="0" smtClean="0"/>
              <a:t>Joseph also went up from </a:t>
            </a:r>
          </a:p>
          <a:p>
            <a:pPr>
              <a:buNone/>
            </a:pPr>
            <a:r>
              <a:rPr lang="en-US" sz="3000" dirty="0" smtClean="0"/>
              <a:t>Galilee, out of the city of </a:t>
            </a:r>
          </a:p>
          <a:p>
            <a:pPr>
              <a:buNone/>
            </a:pPr>
            <a:r>
              <a:rPr lang="en-US" sz="3000" dirty="0" smtClean="0"/>
              <a:t>Nazareth, into Judea, to </a:t>
            </a:r>
          </a:p>
          <a:p>
            <a:pPr>
              <a:buNone/>
            </a:pPr>
            <a:r>
              <a:rPr lang="en-US" sz="3000" dirty="0" smtClean="0"/>
              <a:t>the city of David, which is </a:t>
            </a:r>
          </a:p>
          <a:p>
            <a:pPr>
              <a:buNone/>
            </a:pPr>
            <a:r>
              <a:rPr lang="en-US" sz="3000" dirty="0" smtClean="0"/>
              <a:t>called Bethlehem, because </a:t>
            </a:r>
          </a:p>
          <a:p>
            <a:pPr>
              <a:buNone/>
            </a:pPr>
            <a:r>
              <a:rPr lang="en-US" sz="3000" dirty="0" smtClean="0"/>
              <a:t>he was of the house and </a:t>
            </a:r>
          </a:p>
          <a:p>
            <a:pPr>
              <a:buNone/>
            </a:pPr>
            <a:r>
              <a:rPr lang="en-US" sz="3000" dirty="0" smtClean="0"/>
              <a:t>lineage of David, to be </a:t>
            </a:r>
          </a:p>
          <a:p>
            <a:pPr>
              <a:buNone/>
            </a:pPr>
            <a:r>
              <a:rPr lang="en-US" sz="3000" dirty="0" smtClean="0"/>
              <a:t>registered with </a:t>
            </a:r>
            <a:r>
              <a:rPr lang="en-US" sz="3000" u="sng" dirty="0" smtClean="0"/>
              <a:t>Mary, his </a:t>
            </a:r>
          </a:p>
          <a:p>
            <a:pPr>
              <a:buNone/>
            </a:pPr>
            <a:r>
              <a:rPr lang="en-US" sz="3000" u="sng" dirty="0" smtClean="0"/>
              <a:t>betrothed</a:t>
            </a:r>
            <a:r>
              <a:rPr lang="en-US" sz="3000" dirty="0" smtClean="0"/>
              <a:t> [wife], who was </a:t>
            </a:r>
          </a:p>
          <a:p>
            <a:pPr>
              <a:buNone/>
            </a:pPr>
            <a:r>
              <a:rPr lang="en-US" sz="3000" dirty="0" smtClean="0"/>
              <a:t>with child. </a:t>
            </a:r>
          </a:p>
          <a:p>
            <a:pPr>
              <a:buNone/>
            </a:pP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2:6-7</a:t>
            </a:r>
            <a:endParaRPr lang="en-US" dirty="0"/>
          </a:p>
        </p:txBody>
      </p:sp>
      <p:sp>
        <p:nvSpPr>
          <p:cNvPr id="5" name="Content Placeholder 4"/>
          <p:cNvSpPr>
            <a:spLocks noGrp="1"/>
          </p:cNvSpPr>
          <p:nvPr>
            <p:ph sz="half" idx="1"/>
          </p:nvPr>
        </p:nvSpPr>
        <p:spPr>
          <a:xfrm>
            <a:off x="457200" y="1764684"/>
            <a:ext cx="3599747" cy="4525963"/>
          </a:xfrm>
        </p:spPr>
        <p:txBody>
          <a:bodyPr>
            <a:normAutofit fontScale="77500" lnSpcReduction="20000"/>
          </a:bodyPr>
          <a:lstStyle/>
          <a:p>
            <a:pPr>
              <a:buNone/>
            </a:pPr>
            <a:r>
              <a:rPr lang="en-US" sz="2600" dirty="0" smtClean="0"/>
              <a:t>So it was, that while they </a:t>
            </a:r>
          </a:p>
          <a:p>
            <a:pPr>
              <a:buNone/>
            </a:pPr>
            <a:r>
              <a:rPr lang="en-US" sz="2600" dirty="0" smtClean="0"/>
              <a:t>were there, the days were </a:t>
            </a:r>
          </a:p>
          <a:p>
            <a:pPr>
              <a:buNone/>
            </a:pPr>
            <a:r>
              <a:rPr lang="en-US" sz="2600" dirty="0" smtClean="0"/>
              <a:t>completed for her to be </a:t>
            </a:r>
          </a:p>
          <a:p>
            <a:pPr>
              <a:buNone/>
            </a:pPr>
            <a:r>
              <a:rPr lang="en-US" sz="2600" dirty="0" smtClean="0"/>
              <a:t>delivered. And she brought </a:t>
            </a:r>
          </a:p>
          <a:p>
            <a:pPr>
              <a:buNone/>
            </a:pPr>
            <a:r>
              <a:rPr lang="en-US" sz="2600" dirty="0" smtClean="0"/>
              <a:t>forth her firstborn son, and </a:t>
            </a:r>
          </a:p>
          <a:p>
            <a:pPr>
              <a:buNone/>
            </a:pPr>
            <a:r>
              <a:rPr lang="en-US" sz="2600" dirty="0" smtClean="0"/>
              <a:t>wrapped him in swaddling </a:t>
            </a:r>
          </a:p>
          <a:p>
            <a:pPr>
              <a:buNone/>
            </a:pPr>
            <a:r>
              <a:rPr lang="en-US" sz="2600" dirty="0" smtClean="0"/>
              <a:t>cloths, and laid him in a </a:t>
            </a:r>
          </a:p>
          <a:p>
            <a:pPr>
              <a:buNone/>
            </a:pPr>
            <a:r>
              <a:rPr lang="en-US" sz="2600" dirty="0" smtClean="0"/>
              <a:t>manger, because there was </a:t>
            </a:r>
          </a:p>
          <a:p>
            <a:pPr>
              <a:buNone/>
            </a:pPr>
            <a:r>
              <a:rPr lang="en-US" sz="2600" dirty="0" smtClean="0"/>
              <a:t>no room for them in the inn.</a:t>
            </a:r>
          </a:p>
          <a:p>
            <a:pPr>
              <a:buNone/>
            </a:pPr>
            <a:endParaRPr lang="en-US" dirty="0"/>
          </a:p>
        </p:txBody>
      </p:sp>
      <p:sp>
        <p:nvSpPr>
          <p:cNvPr id="6" name="Content Placeholder 5"/>
          <p:cNvSpPr>
            <a:spLocks noGrp="1"/>
          </p:cNvSpPr>
          <p:nvPr>
            <p:ph sz="half" idx="2"/>
          </p:nvPr>
        </p:nvSpPr>
        <p:spPr>
          <a:xfrm>
            <a:off x="5146681" y="1574800"/>
            <a:ext cx="3291840" cy="4525963"/>
          </a:xfrm>
        </p:spPr>
        <p:txBody>
          <a:bodyPr>
            <a:normAutofit fontScale="77500" lnSpcReduction="20000"/>
          </a:bodyPr>
          <a:lstStyle/>
          <a:p>
            <a:pPr>
              <a:buNone/>
            </a:pPr>
            <a:endParaRPr lang="en-US" i="1" dirty="0" smtClean="0"/>
          </a:p>
          <a:p>
            <a:pPr>
              <a:buNone/>
            </a:pPr>
            <a:endParaRPr lang="en-US" i="1" dirty="0" smtClean="0"/>
          </a:p>
          <a:p>
            <a:pPr>
              <a:buNone/>
            </a:pPr>
            <a:endParaRPr lang="en-US" dirty="0"/>
          </a:p>
        </p:txBody>
      </p:sp>
      <p:pic>
        <p:nvPicPr>
          <p:cNvPr id="7" name="Picture 6" descr="baby-jesus-mary-joseph-by-dewey-300x192.jpg"/>
          <p:cNvPicPr>
            <a:picLocks noChangeAspect="1"/>
          </p:cNvPicPr>
          <p:nvPr/>
        </p:nvPicPr>
        <p:blipFill>
          <a:blip r:embed="rId2"/>
          <a:stretch>
            <a:fillRect/>
          </a:stretch>
        </p:blipFill>
        <p:spPr>
          <a:xfrm>
            <a:off x="4648200" y="2376605"/>
            <a:ext cx="4128806" cy="2642436"/>
          </a:xfrm>
          <a:prstGeom prst="rect">
            <a:avLst/>
          </a:prstGeom>
          <a:ln>
            <a:noFill/>
          </a:ln>
          <a:effectLst>
            <a:outerShdw blurRad="190500" algn="tl" rotWithShape="0">
              <a:srgbClr val="000000">
                <a:alpha val="70000"/>
              </a:srgbClr>
            </a:outerShdw>
          </a:effectLst>
        </p:spPr>
      </p:pic>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2:6-7</a:t>
            </a:r>
            <a:endParaRPr lang="en-US" dirty="0"/>
          </a:p>
        </p:txBody>
      </p:sp>
      <p:sp>
        <p:nvSpPr>
          <p:cNvPr id="6" name="Content Placeholder 5"/>
          <p:cNvSpPr>
            <a:spLocks noGrp="1"/>
          </p:cNvSpPr>
          <p:nvPr>
            <p:ph sz="half" idx="2"/>
          </p:nvPr>
        </p:nvSpPr>
        <p:spPr>
          <a:xfrm>
            <a:off x="4705165" y="1764684"/>
            <a:ext cx="3632161" cy="4525963"/>
          </a:xfrm>
        </p:spPr>
        <p:txBody>
          <a:bodyPr>
            <a:normAutofit fontScale="77500" lnSpcReduction="20000"/>
          </a:bodyPr>
          <a:lstStyle/>
          <a:p>
            <a:pPr>
              <a:buNone/>
            </a:pPr>
            <a:r>
              <a:rPr lang="en-US" sz="2600" i="1" dirty="0" smtClean="0"/>
              <a:t>Christians think Joseph and </a:t>
            </a:r>
          </a:p>
          <a:p>
            <a:pPr>
              <a:buNone/>
            </a:pPr>
            <a:r>
              <a:rPr lang="en-US" sz="2600" i="1" dirty="0" smtClean="0"/>
              <a:t>Mary arrived just as she was </a:t>
            </a:r>
          </a:p>
          <a:p>
            <a:pPr>
              <a:buNone/>
            </a:pPr>
            <a:r>
              <a:rPr lang="en-US" sz="2600" i="1" dirty="0" smtClean="0"/>
              <a:t>ready to give birth. </a:t>
            </a:r>
            <a:r>
              <a:rPr lang="en-US" sz="2600" b="1" i="1" dirty="0" smtClean="0"/>
              <a:t>NOT </a:t>
            </a:r>
          </a:p>
          <a:p>
            <a:pPr>
              <a:buNone/>
            </a:pPr>
            <a:r>
              <a:rPr lang="en-US" sz="2600" b="1" i="1" dirty="0" smtClean="0"/>
              <a:t>TRUE!</a:t>
            </a:r>
            <a:r>
              <a:rPr lang="en-US" sz="2600" i="1" dirty="0" smtClean="0"/>
              <a:t> The “days were </a:t>
            </a:r>
          </a:p>
          <a:p>
            <a:pPr>
              <a:buNone/>
            </a:pPr>
            <a:r>
              <a:rPr lang="en-US" sz="2600" i="1" dirty="0" smtClean="0"/>
              <a:t>completed for her to be </a:t>
            </a:r>
          </a:p>
          <a:p>
            <a:pPr>
              <a:buNone/>
            </a:pPr>
            <a:r>
              <a:rPr lang="en-US" sz="2600" i="1" dirty="0" smtClean="0"/>
              <a:t>delivered” means that </a:t>
            </a:r>
          </a:p>
          <a:p>
            <a:pPr>
              <a:buNone/>
            </a:pPr>
            <a:r>
              <a:rPr lang="en-US" sz="2600" i="1" dirty="0" smtClean="0"/>
              <a:t>Joseph had time to make </a:t>
            </a:r>
          </a:p>
          <a:p>
            <a:pPr>
              <a:buNone/>
            </a:pPr>
            <a:r>
              <a:rPr lang="en-US" sz="2600" i="1" dirty="0" smtClean="0"/>
              <a:t>the necessary preparations.</a:t>
            </a:r>
          </a:p>
          <a:p>
            <a:pPr>
              <a:buNone/>
            </a:pPr>
            <a:endParaRPr lang="en-US" dirty="0" smtClean="0"/>
          </a:p>
        </p:txBody>
      </p:sp>
      <p:sp>
        <p:nvSpPr>
          <p:cNvPr id="12" name="TextBox 11"/>
          <p:cNvSpPr txBox="1"/>
          <p:nvPr/>
        </p:nvSpPr>
        <p:spPr>
          <a:xfrm>
            <a:off x="6553200" y="2875280"/>
            <a:ext cx="184666" cy="369332"/>
          </a:xfrm>
          <a:prstGeom prst="rect">
            <a:avLst/>
          </a:prstGeom>
          <a:noFill/>
        </p:spPr>
        <p:txBody>
          <a:bodyPr wrap="none" rtlCol="0">
            <a:spAutoFit/>
          </a:bodyPr>
          <a:lstStyle/>
          <a:p>
            <a:endParaRPr lang="en-US" dirty="0"/>
          </a:p>
        </p:txBody>
      </p:sp>
      <p:sp>
        <p:nvSpPr>
          <p:cNvPr id="7" name="Content Placeholder 4"/>
          <p:cNvSpPr>
            <a:spLocks noGrp="1"/>
          </p:cNvSpPr>
          <p:nvPr>
            <p:ph sz="half" idx="1"/>
          </p:nvPr>
        </p:nvSpPr>
        <p:spPr>
          <a:xfrm>
            <a:off x="457200" y="1764684"/>
            <a:ext cx="3599747" cy="4525963"/>
          </a:xfrm>
        </p:spPr>
        <p:txBody>
          <a:bodyPr>
            <a:normAutofit fontScale="77500" lnSpcReduction="20000"/>
          </a:bodyPr>
          <a:lstStyle/>
          <a:p>
            <a:pPr>
              <a:buNone/>
            </a:pPr>
            <a:r>
              <a:rPr lang="en-US" sz="2600" dirty="0" smtClean="0"/>
              <a:t>So it was, that while they </a:t>
            </a:r>
          </a:p>
          <a:p>
            <a:pPr>
              <a:buNone/>
            </a:pPr>
            <a:r>
              <a:rPr lang="en-US" sz="2600" dirty="0" smtClean="0"/>
              <a:t>were there, </a:t>
            </a:r>
            <a:r>
              <a:rPr lang="en-US" sz="2600" u="sng" dirty="0" smtClean="0"/>
              <a:t>the days were </a:t>
            </a:r>
          </a:p>
          <a:p>
            <a:pPr>
              <a:buNone/>
            </a:pPr>
            <a:r>
              <a:rPr lang="en-US" sz="2600" u="sng" dirty="0" smtClean="0"/>
              <a:t>completed </a:t>
            </a:r>
            <a:r>
              <a:rPr lang="en-US" sz="2600" dirty="0" smtClean="0"/>
              <a:t>for her to be </a:t>
            </a:r>
          </a:p>
          <a:p>
            <a:pPr>
              <a:buNone/>
            </a:pPr>
            <a:r>
              <a:rPr lang="en-US" sz="2600" dirty="0" smtClean="0"/>
              <a:t>delivered. And she brought </a:t>
            </a:r>
          </a:p>
          <a:p>
            <a:pPr>
              <a:buNone/>
            </a:pPr>
            <a:r>
              <a:rPr lang="en-US" sz="2600" dirty="0" smtClean="0"/>
              <a:t>forth her firstborn son, and </a:t>
            </a:r>
          </a:p>
          <a:p>
            <a:pPr>
              <a:buNone/>
            </a:pPr>
            <a:r>
              <a:rPr lang="en-US" sz="2600" dirty="0" smtClean="0"/>
              <a:t>wrapped him in swaddling </a:t>
            </a:r>
          </a:p>
          <a:p>
            <a:pPr>
              <a:buNone/>
            </a:pPr>
            <a:r>
              <a:rPr lang="en-US" sz="2600" dirty="0" smtClean="0"/>
              <a:t>cloths, and laid him in a </a:t>
            </a:r>
          </a:p>
          <a:p>
            <a:pPr>
              <a:buNone/>
            </a:pPr>
            <a:r>
              <a:rPr lang="en-US" sz="2600" dirty="0" smtClean="0"/>
              <a:t>manger, because there was </a:t>
            </a:r>
          </a:p>
          <a:p>
            <a:pPr>
              <a:buNone/>
            </a:pPr>
            <a:r>
              <a:rPr lang="en-US" sz="2600" dirty="0" smtClean="0"/>
              <a:t>no room for them in the inn.</a:t>
            </a:r>
          </a:p>
          <a:p>
            <a:pPr>
              <a:buNone/>
            </a:pP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2:6-7</a:t>
            </a:r>
            <a:endParaRPr lang="en-US" dirty="0"/>
          </a:p>
        </p:txBody>
      </p:sp>
      <p:sp>
        <p:nvSpPr>
          <p:cNvPr id="6" name="Content Placeholder 5"/>
          <p:cNvSpPr>
            <a:spLocks noGrp="1"/>
          </p:cNvSpPr>
          <p:nvPr>
            <p:ph sz="half" idx="2"/>
          </p:nvPr>
        </p:nvSpPr>
        <p:spPr>
          <a:xfrm>
            <a:off x="4648200" y="1764684"/>
            <a:ext cx="4038600" cy="4495799"/>
          </a:xfrm>
        </p:spPr>
        <p:txBody>
          <a:bodyPr>
            <a:normAutofit fontScale="77500" lnSpcReduction="20000"/>
          </a:bodyPr>
          <a:lstStyle/>
          <a:p>
            <a:pPr>
              <a:buNone/>
            </a:pPr>
            <a:r>
              <a:rPr lang="en-US" sz="2595" i="1" dirty="0" smtClean="0"/>
              <a:t>Christians think Joseph had </a:t>
            </a:r>
          </a:p>
          <a:p>
            <a:pPr>
              <a:buNone/>
            </a:pPr>
            <a:r>
              <a:rPr lang="en-US" sz="2595" i="1" dirty="0" smtClean="0"/>
              <a:t>trouble finding a place because </a:t>
            </a:r>
          </a:p>
          <a:p>
            <a:pPr>
              <a:buNone/>
            </a:pPr>
            <a:r>
              <a:rPr lang="en-US" sz="2595" i="1" dirty="0" smtClean="0"/>
              <a:t>he and Mary were not married </a:t>
            </a:r>
          </a:p>
          <a:p>
            <a:pPr>
              <a:buNone/>
            </a:pPr>
            <a:r>
              <a:rPr lang="en-US" sz="2595" i="1" dirty="0" smtClean="0"/>
              <a:t>yet, so relatives would not </a:t>
            </a:r>
          </a:p>
          <a:p>
            <a:pPr>
              <a:buNone/>
            </a:pPr>
            <a:r>
              <a:rPr lang="en-US" sz="2595" i="1" dirty="0" smtClean="0"/>
              <a:t>welcome them. </a:t>
            </a:r>
            <a:r>
              <a:rPr lang="en-US" sz="2595" b="1" i="1" dirty="0" smtClean="0"/>
              <a:t>NOT TRUE!  </a:t>
            </a:r>
          </a:p>
          <a:p>
            <a:pPr>
              <a:buNone/>
            </a:pPr>
            <a:r>
              <a:rPr lang="en-US" sz="2595" i="1" dirty="0"/>
              <a:t>B</a:t>
            </a:r>
            <a:r>
              <a:rPr lang="en-US" sz="2595" i="1" dirty="0" smtClean="0"/>
              <a:t>oth Joseph and Mary were </a:t>
            </a:r>
          </a:p>
          <a:p>
            <a:pPr>
              <a:buNone/>
            </a:pPr>
            <a:r>
              <a:rPr lang="en-US" sz="2595" i="1" dirty="0" smtClean="0"/>
              <a:t>“royals,” descendants of King </a:t>
            </a:r>
          </a:p>
          <a:p>
            <a:pPr>
              <a:buNone/>
            </a:pPr>
            <a:r>
              <a:rPr lang="en-US" sz="2595" i="1" dirty="0" smtClean="0"/>
              <a:t>David. Relatives would quickly </a:t>
            </a:r>
          </a:p>
          <a:p>
            <a:pPr>
              <a:buNone/>
            </a:pPr>
            <a:r>
              <a:rPr lang="en-US" sz="2595" i="1" dirty="0" smtClean="0"/>
              <a:t>take them in.</a:t>
            </a:r>
          </a:p>
          <a:p>
            <a:pPr>
              <a:buNone/>
            </a:pPr>
            <a:endParaRPr lang="en-US" dirty="0" smtClean="0"/>
          </a:p>
        </p:txBody>
      </p:sp>
      <p:sp>
        <p:nvSpPr>
          <p:cNvPr id="12" name="TextBox 11"/>
          <p:cNvSpPr txBox="1"/>
          <p:nvPr/>
        </p:nvSpPr>
        <p:spPr>
          <a:xfrm>
            <a:off x="6553200" y="2875280"/>
            <a:ext cx="184666" cy="369332"/>
          </a:xfrm>
          <a:prstGeom prst="rect">
            <a:avLst/>
          </a:prstGeom>
          <a:noFill/>
        </p:spPr>
        <p:txBody>
          <a:bodyPr wrap="none" rtlCol="0">
            <a:spAutoFit/>
          </a:bodyPr>
          <a:lstStyle/>
          <a:p>
            <a:endParaRPr lang="en-US" dirty="0"/>
          </a:p>
        </p:txBody>
      </p:sp>
      <p:sp>
        <p:nvSpPr>
          <p:cNvPr id="7" name="Content Placeholder 4"/>
          <p:cNvSpPr>
            <a:spLocks noGrp="1"/>
          </p:cNvSpPr>
          <p:nvPr>
            <p:ph sz="half" idx="1"/>
          </p:nvPr>
        </p:nvSpPr>
        <p:spPr>
          <a:xfrm>
            <a:off x="457200" y="1764684"/>
            <a:ext cx="3599747" cy="4525963"/>
          </a:xfrm>
        </p:spPr>
        <p:txBody>
          <a:bodyPr>
            <a:normAutofit fontScale="77500" lnSpcReduction="20000"/>
          </a:bodyPr>
          <a:lstStyle/>
          <a:p>
            <a:pPr>
              <a:buNone/>
            </a:pPr>
            <a:r>
              <a:rPr lang="en-US" sz="2600" dirty="0" smtClean="0"/>
              <a:t>So it was, that while they </a:t>
            </a:r>
          </a:p>
          <a:p>
            <a:pPr>
              <a:buNone/>
            </a:pPr>
            <a:r>
              <a:rPr lang="en-US" sz="2600" dirty="0" smtClean="0"/>
              <a:t>were there, the days were </a:t>
            </a:r>
          </a:p>
          <a:p>
            <a:pPr>
              <a:buNone/>
            </a:pPr>
            <a:r>
              <a:rPr lang="en-US" sz="2600" dirty="0" smtClean="0"/>
              <a:t>completed for her to be </a:t>
            </a:r>
          </a:p>
          <a:p>
            <a:pPr>
              <a:buNone/>
            </a:pPr>
            <a:r>
              <a:rPr lang="en-US" sz="2600" dirty="0" smtClean="0"/>
              <a:t>delivered. And she brought </a:t>
            </a:r>
          </a:p>
          <a:p>
            <a:pPr>
              <a:buNone/>
            </a:pPr>
            <a:r>
              <a:rPr lang="en-US" sz="2600" dirty="0" smtClean="0"/>
              <a:t>forth her firstborn son, and </a:t>
            </a:r>
          </a:p>
          <a:p>
            <a:pPr>
              <a:buNone/>
            </a:pPr>
            <a:r>
              <a:rPr lang="en-US" sz="2600" dirty="0" smtClean="0"/>
              <a:t>wrapped him in swaddling </a:t>
            </a:r>
          </a:p>
          <a:p>
            <a:pPr>
              <a:buNone/>
            </a:pPr>
            <a:r>
              <a:rPr lang="en-US" sz="2600" dirty="0" smtClean="0"/>
              <a:t>cloths, and laid him in a </a:t>
            </a:r>
          </a:p>
          <a:p>
            <a:pPr>
              <a:buNone/>
            </a:pPr>
            <a:r>
              <a:rPr lang="en-US" sz="2600" dirty="0" smtClean="0"/>
              <a:t>manger, because there was </a:t>
            </a:r>
          </a:p>
          <a:p>
            <a:pPr>
              <a:buNone/>
            </a:pPr>
            <a:r>
              <a:rPr lang="en-US" sz="2600" dirty="0" smtClean="0"/>
              <a:t>no room for them in the inn.</a:t>
            </a:r>
          </a:p>
          <a:p>
            <a:pPr>
              <a:buNone/>
            </a:pP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000" dirty="0" smtClean="0"/>
              <a:t>It claims to be God’s message to all people.</a:t>
            </a:r>
          </a:p>
          <a:p>
            <a:r>
              <a:rPr lang="en-US" sz="3000" dirty="0" smtClean="0"/>
              <a:t>It has 2 main parts: </a:t>
            </a:r>
          </a:p>
          <a:p>
            <a:pPr>
              <a:buNone/>
            </a:pPr>
            <a:endParaRPr lang="en-US" sz="1600" dirty="0" smtClean="0"/>
          </a:p>
          <a:p>
            <a:pPr>
              <a:buNone/>
            </a:pPr>
            <a:r>
              <a:rPr lang="en-US" dirty="0" smtClean="0"/>
              <a:t>	</a:t>
            </a:r>
            <a:r>
              <a:rPr lang="en-US" sz="3000" dirty="0" smtClean="0">
                <a:latin typeface="Wingdings"/>
                <a:ea typeface="Wingdings"/>
                <a:cs typeface="Wingdings"/>
              </a:rPr>
              <a:t></a:t>
            </a:r>
            <a:r>
              <a:rPr lang="en-US" sz="3000" i="1" dirty="0" smtClean="0"/>
              <a:t>First Part – </a:t>
            </a:r>
            <a:r>
              <a:rPr lang="en-US" sz="3000" i="1" u="sng" dirty="0" smtClean="0"/>
              <a:t>Old Testament</a:t>
            </a:r>
            <a:r>
              <a:rPr lang="en-US" sz="3000" i="1" dirty="0" smtClean="0"/>
              <a:t>:</a:t>
            </a:r>
            <a:r>
              <a:rPr lang="en-US" sz="3000" dirty="0" smtClean="0"/>
              <a:t> </a:t>
            </a:r>
            <a:r>
              <a:rPr lang="en-US" sz="3000" i="1" dirty="0" smtClean="0"/>
              <a:t>about God’s 				people, the Jews</a:t>
            </a:r>
          </a:p>
          <a:p>
            <a:pPr>
              <a:buNone/>
            </a:pPr>
            <a:r>
              <a:rPr lang="en-US" sz="3000" i="1" dirty="0" smtClean="0"/>
              <a:t>	</a:t>
            </a:r>
            <a:r>
              <a:rPr lang="en-US" sz="3000" dirty="0" smtClean="0">
                <a:latin typeface="Wingdings"/>
                <a:ea typeface="Wingdings"/>
                <a:cs typeface="Wingdings"/>
              </a:rPr>
              <a:t></a:t>
            </a:r>
            <a:r>
              <a:rPr lang="en-US" sz="3000" i="1" dirty="0" smtClean="0"/>
              <a:t>Second Part – </a:t>
            </a:r>
            <a:r>
              <a:rPr lang="en-US" sz="3000" i="1" u="sng" dirty="0" smtClean="0"/>
              <a:t>New Testament</a:t>
            </a:r>
            <a:r>
              <a:rPr lang="en-US" sz="3000" i="1" dirty="0" smtClean="0"/>
              <a:t>: about God’s 		people, the Christians</a:t>
            </a:r>
          </a:p>
          <a:p>
            <a:endParaRPr lang="en-US" dirty="0"/>
          </a:p>
        </p:txBody>
      </p:sp>
      <p:sp>
        <p:nvSpPr>
          <p:cNvPr id="2" name="Title 1"/>
          <p:cNvSpPr>
            <a:spLocks noGrp="1"/>
          </p:cNvSpPr>
          <p:nvPr>
            <p:ph type="title"/>
          </p:nvPr>
        </p:nvSpPr>
        <p:spPr/>
        <p:txBody>
          <a:bodyPr/>
          <a:lstStyle/>
          <a:p>
            <a:r>
              <a:rPr lang="en-US" dirty="0" smtClean="0"/>
              <a:t>About the Bible</a:t>
            </a:r>
            <a:endParaRPr lang="en-US"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2:6-7</a:t>
            </a:r>
            <a:endParaRPr lang="en-US" dirty="0"/>
          </a:p>
        </p:txBody>
      </p:sp>
      <p:sp>
        <p:nvSpPr>
          <p:cNvPr id="6" name="Content Placeholder 5"/>
          <p:cNvSpPr>
            <a:spLocks noGrp="1"/>
          </p:cNvSpPr>
          <p:nvPr>
            <p:ph sz="half" idx="2"/>
          </p:nvPr>
        </p:nvSpPr>
        <p:spPr>
          <a:xfrm>
            <a:off x="4648200" y="2875280"/>
            <a:ext cx="4038600" cy="3385203"/>
          </a:xfrm>
        </p:spPr>
        <p:txBody>
          <a:bodyPr>
            <a:normAutofit fontScale="77500" lnSpcReduction="20000"/>
          </a:bodyPr>
          <a:lstStyle/>
          <a:p>
            <a:r>
              <a:rPr lang="en-US" sz="2581" i="1" dirty="0" smtClean="0"/>
              <a:t>“Swaddling cloths” are strips  </a:t>
            </a:r>
          </a:p>
          <a:p>
            <a:r>
              <a:rPr lang="en-US" sz="2581" i="1" dirty="0" smtClean="0"/>
              <a:t>of linen (cloth material) used </a:t>
            </a:r>
          </a:p>
          <a:p>
            <a:r>
              <a:rPr lang="en-US" sz="2581" i="1" dirty="0" smtClean="0"/>
              <a:t>to wrap the baby to keep him </a:t>
            </a:r>
          </a:p>
          <a:p>
            <a:r>
              <a:rPr lang="en-US" sz="2581" i="1" dirty="0" smtClean="0"/>
              <a:t>still and warm.</a:t>
            </a:r>
          </a:p>
          <a:p>
            <a:pPr>
              <a:buNone/>
            </a:pPr>
            <a:endParaRPr lang="en-US" dirty="0" smtClean="0"/>
          </a:p>
        </p:txBody>
      </p:sp>
      <p:sp>
        <p:nvSpPr>
          <p:cNvPr id="12" name="TextBox 11"/>
          <p:cNvSpPr txBox="1"/>
          <p:nvPr/>
        </p:nvSpPr>
        <p:spPr>
          <a:xfrm>
            <a:off x="6553200" y="2875280"/>
            <a:ext cx="184666" cy="369332"/>
          </a:xfrm>
          <a:prstGeom prst="rect">
            <a:avLst/>
          </a:prstGeom>
          <a:noFill/>
        </p:spPr>
        <p:txBody>
          <a:bodyPr wrap="none" rtlCol="0">
            <a:spAutoFit/>
          </a:bodyPr>
          <a:lstStyle/>
          <a:p>
            <a:endParaRPr lang="en-US" dirty="0"/>
          </a:p>
        </p:txBody>
      </p:sp>
      <p:sp>
        <p:nvSpPr>
          <p:cNvPr id="7" name="Content Placeholder 4"/>
          <p:cNvSpPr>
            <a:spLocks noGrp="1"/>
          </p:cNvSpPr>
          <p:nvPr>
            <p:ph sz="half" idx="1"/>
          </p:nvPr>
        </p:nvSpPr>
        <p:spPr>
          <a:xfrm>
            <a:off x="457200" y="1764684"/>
            <a:ext cx="3599747" cy="4525963"/>
          </a:xfrm>
        </p:spPr>
        <p:txBody>
          <a:bodyPr>
            <a:normAutofit fontScale="77500" lnSpcReduction="20000"/>
          </a:bodyPr>
          <a:lstStyle/>
          <a:p>
            <a:pPr>
              <a:buNone/>
            </a:pPr>
            <a:r>
              <a:rPr lang="en-US" sz="2600" dirty="0" smtClean="0"/>
              <a:t>So it was, that while they </a:t>
            </a:r>
          </a:p>
          <a:p>
            <a:pPr>
              <a:buNone/>
            </a:pPr>
            <a:r>
              <a:rPr lang="en-US" sz="2600" dirty="0" smtClean="0"/>
              <a:t>were there, the days were </a:t>
            </a:r>
          </a:p>
          <a:p>
            <a:pPr>
              <a:buNone/>
            </a:pPr>
            <a:r>
              <a:rPr lang="en-US" sz="2600" dirty="0" smtClean="0"/>
              <a:t>completed for her to be </a:t>
            </a:r>
          </a:p>
          <a:p>
            <a:pPr>
              <a:buNone/>
            </a:pPr>
            <a:r>
              <a:rPr lang="en-US" sz="2600" dirty="0" smtClean="0"/>
              <a:t>delivered. And she brought </a:t>
            </a:r>
          </a:p>
          <a:p>
            <a:pPr>
              <a:buNone/>
            </a:pPr>
            <a:r>
              <a:rPr lang="en-US" sz="2600" dirty="0" smtClean="0"/>
              <a:t>forth her firstborn son, and </a:t>
            </a:r>
          </a:p>
          <a:p>
            <a:pPr>
              <a:buNone/>
            </a:pPr>
            <a:r>
              <a:rPr lang="en-US" sz="2600" dirty="0" smtClean="0"/>
              <a:t>wrapped him in </a:t>
            </a:r>
            <a:r>
              <a:rPr lang="en-US" sz="2600" u="sng" dirty="0" smtClean="0"/>
              <a:t>swaddling </a:t>
            </a:r>
          </a:p>
          <a:p>
            <a:pPr>
              <a:buNone/>
            </a:pPr>
            <a:r>
              <a:rPr lang="en-US" sz="2600" u="sng" dirty="0" smtClean="0"/>
              <a:t>cloths</a:t>
            </a:r>
            <a:r>
              <a:rPr lang="en-US" sz="2600" dirty="0" smtClean="0"/>
              <a:t>, and laid him in a </a:t>
            </a:r>
          </a:p>
          <a:p>
            <a:pPr>
              <a:buNone/>
            </a:pPr>
            <a:r>
              <a:rPr lang="en-US" sz="2600" dirty="0" smtClean="0"/>
              <a:t>manger, because there was </a:t>
            </a:r>
          </a:p>
          <a:p>
            <a:pPr>
              <a:buNone/>
            </a:pPr>
            <a:r>
              <a:rPr lang="en-US" sz="2600" dirty="0" smtClean="0"/>
              <a:t>no room for them in the inn.</a:t>
            </a:r>
          </a:p>
          <a:p>
            <a:pPr>
              <a:buNone/>
            </a:pP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26000">
              <a:srgbClr val="DA6208"/>
            </a:gs>
            <a:gs pos="100000">
              <a:srgbClr val="65BF76"/>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Comment</a:t>
            </a:r>
            <a:endParaRPr lang="en-US" dirty="0"/>
          </a:p>
        </p:txBody>
      </p:sp>
      <p:sp>
        <p:nvSpPr>
          <p:cNvPr id="6" name="Content Placeholder 5"/>
          <p:cNvSpPr>
            <a:spLocks noGrp="1"/>
          </p:cNvSpPr>
          <p:nvPr>
            <p:ph idx="1"/>
          </p:nvPr>
        </p:nvSpPr>
        <p:spPr/>
        <p:txBody>
          <a:bodyPr/>
          <a:lstStyle/>
          <a:p>
            <a:pPr algn="ctr">
              <a:buNone/>
            </a:pPr>
            <a:r>
              <a:rPr lang="en-US" sz="2800" i="1" dirty="0" smtClean="0"/>
              <a:t>People all over the world will help a woman </a:t>
            </a:r>
          </a:p>
          <a:p>
            <a:pPr algn="ctr">
              <a:buNone/>
            </a:pPr>
            <a:r>
              <a:rPr lang="en-US" sz="2800" i="1" dirty="0" smtClean="0"/>
              <a:t>who is ready to give birth. Why would those in </a:t>
            </a:r>
          </a:p>
          <a:p>
            <a:pPr algn="ctr">
              <a:buNone/>
            </a:pPr>
            <a:r>
              <a:rPr lang="en-US" sz="2800" i="1" dirty="0" smtClean="0"/>
              <a:t>Bethlehem be any different? If Joseph could </a:t>
            </a:r>
          </a:p>
          <a:p>
            <a:pPr algn="ctr">
              <a:buNone/>
            </a:pPr>
            <a:r>
              <a:rPr lang="en-US" sz="2800" i="1" dirty="0" smtClean="0"/>
              <a:t>not find anyone to take them in, Mary had </a:t>
            </a:r>
          </a:p>
          <a:p>
            <a:pPr algn="ctr">
              <a:buNone/>
            </a:pPr>
            <a:r>
              <a:rPr lang="en-US" sz="2800" i="1" dirty="0" smtClean="0"/>
              <a:t>relatives in a nearby village. They could have </a:t>
            </a:r>
          </a:p>
          <a:p>
            <a:pPr algn="ctr">
              <a:buNone/>
            </a:pPr>
            <a:r>
              <a:rPr lang="en-US" sz="2800" i="1" dirty="0" smtClean="0"/>
              <a:t>gone there to find lodging. The fact is, they </a:t>
            </a:r>
          </a:p>
          <a:p>
            <a:pPr algn="ctr">
              <a:buNone/>
            </a:pPr>
            <a:r>
              <a:rPr lang="en-US" sz="2800" i="1" dirty="0" smtClean="0"/>
              <a:t>must have found a ‘host family’ in Bethlehem.</a:t>
            </a:r>
          </a:p>
          <a:p>
            <a:pPr>
              <a:buNone/>
            </a:pP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2:6-7</a:t>
            </a:r>
            <a:endParaRPr lang="en-US" dirty="0"/>
          </a:p>
        </p:txBody>
      </p:sp>
      <p:sp>
        <p:nvSpPr>
          <p:cNvPr id="6" name="Content Placeholder 5"/>
          <p:cNvSpPr>
            <a:spLocks noGrp="1"/>
          </p:cNvSpPr>
          <p:nvPr>
            <p:ph sz="half" idx="2"/>
          </p:nvPr>
        </p:nvSpPr>
        <p:spPr>
          <a:xfrm>
            <a:off x="4512075" y="1764684"/>
            <a:ext cx="3610993" cy="4525963"/>
          </a:xfrm>
        </p:spPr>
        <p:txBody>
          <a:bodyPr>
            <a:normAutofit fontScale="70000" lnSpcReduction="20000"/>
          </a:bodyPr>
          <a:lstStyle/>
          <a:p>
            <a:pPr>
              <a:buNone/>
            </a:pPr>
            <a:r>
              <a:rPr lang="en-US" sz="2900" i="1" dirty="0" smtClean="0"/>
              <a:t>Christians think “no room in </a:t>
            </a:r>
          </a:p>
          <a:p>
            <a:pPr>
              <a:buNone/>
            </a:pPr>
            <a:r>
              <a:rPr lang="en-US" sz="2900" i="1" dirty="0" smtClean="0"/>
              <a:t>the inn” means that Joseph </a:t>
            </a:r>
          </a:p>
          <a:p>
            <a:pPr>
              <a:buNone/>
            </a:pPr>
            <a:r>
              <a:rPr lang="en-US" sz="2900" i="1" dirty="0" smtClean="0"/>
              <a:t>could only find a stable (or </a:t>
            </a:r>
          </a:p>
          <a:p>
            <a:pPr>
              <a:buNone/>
            </a:pPr>
            <a:r>
              <a:rPr lang="en-US" sz="2900" i="1" dirty="0" smtClean="0"/>
              <a:t>barn) or a cave for Jesus to </a:t>
            </a:r>
          </a:p>
          <a:p>
            <a:pPr>
              <a:buNone/>
            </a:pPr>
            <a:r>
              <a:rPr lang="en-US" sz="2900" i="1" dirty="0" smtClean="0"/>
              <a:t>be born in. </a:t>
            </a:r>
            <a:r>
              <a:rPr lang="en-US" sz="2900" b="1" i="1" dirty="0" smtClean="0"/>
              <a:t>NOT TRUE!  </a:t>
            </a:r>
          </a:p>
          <a:p>
            <a:pPr>
              <a:buNone/>
            </a:pPr>
            <a:r>
              <a:rPr lang="en-US" sz="2900" i="1" dirty="0" smtClean="0"/>
              <a:t>People in Israel did not keep </a:t>
            </a:r>
          </a:p>
          <a:p>
            <a:pPr>
              <a:buNone/>
            </a:pPr>
            <a:r>
              <a:rPr lang="en-US" sz="2900" i="1" dirty="0" smtClean="0"/>
              <a:t>their animals in open </a:t>
            </a:r>
          </a:p>
          <a:p>
            <a:pPr>
              <a:buNone/>
            </a:pPr>
            <a:r>
              <a:rPr lang="en-US" sz="2900" i="1" dirty="0" smtClean="0"/>
              <a:t>stables, and caves are not </a:t>
            </a:r>
          </a:p>
          <a:p>
            <a:pPr>
              <a:buNone/>
            </a:pPr>
            <a:r>
              <a:rPr lang="en-US" sz="2900" i="1" dirty="0" smtClean="0"/>
              <a:t>common in that area.</a:t>
            </a:r>
          </a:p>
          <a:p>
            <a:pPr>
              <a:buNone/>
            </a:pPr>
            <a:endParaRPr lang="en-US" dirty="0"/>
          </a:p>
        </p:txBody>
      </p:sp>
      <p:sp>
        <p:nvSpPr>
          <p:cNvPr id="7" name="Content Placeholder 4"/>
          <p:cNvSpPr>
            <a:spLocks noGrp="1"/>
          </p:cNvSpPr>
          <p:nvPr>
            <p:ph sz="half" idx="1"/>
          </p:nvPr>
        </p:nvSpPr>
        <p:spPr>
          <a:xfrm>
            <a:off x="457200" y="1764684"/>
            <a:ext cx="3599747" cy="4525963"/>
          </a:xfrm>
        </p:spPr>
        <p:txBody>
          <a:bodyPr>
            <a:normAutofit fontScale="77500" lnSpcReduction="20000"/>
          </a:bodyPr>
          <a:lstStyle/>
          <a:p>
            <a:pPr>
              <a:buNone/>
            </a:pPr>
            <a:r>
              <a:rPr lang="en-US" sz="2600" dirty="0" smtClean="0"/>
              <a:t>So it was, that while they </a:t>
            </a:r>
          </a:p>
          <a:p>
            <a:pPr>
              <a:buNone/>
            </a:pPr>
            <a:r>
              <a:rPr lang="en-US" sz="2600" dirty="0" smtClean="0"/>
              <a:t>were there, the days were </a:t>
            </a:r>
          </a:p>
          <a:p>
            <a:pPr>
              <a:buNone/>
            </a:pPr>
            <a:r>
              <a:rPr lang="en-US" sz="2600" dirty="0" smtClean="0"/>
              <a:t>completed for her to be </a:t>
            </a:r>
          </a:p>
          <a:p>
            <a:pPr>
              <a:buNone/>
            </a:pPr>
            <a:r>
              <a:rPr lang="en-US" sz="2600" dirty="0" smtClean="0"/>
              <a:t>delivered. And she brought </a:t>
            </a:r>
          </a:p>
          <a:p>
            <a:pPr>
              <a:buNone/>
            </a:pPr>
            <a:r>
              <a:rPr lang="en-US" sz="2600" dirty="0" smtClean="0"/>
              <a:t>forth her firstborn son, and </a:t>
            </a:r>
          </a:p>
          <a:p>
            <a:pPr>
              <a:buNone/>
            </a:pPr>
            <a:r>
              <a:rPr lang="en-US" sz="2600" dirty="0" smtClean="0"/>
              <a:t>wrapped him in swaddling </a:t>
            </a:r>
          </a:p>
          <a:p>
            <a:pPr>
              <a:buNone/>
            </a:pPr>
            <a:r>
              <a:rPr lang="en-US" sz="2600" dirty="0" smtClean="0"/>
              <a:t>cloths, and laid him in a </a:t>
            </a:r>
          </a:p>
          <a:p>
            <a:pPr>
              <a:buNone/>
            </a:pPr>
            <a:r>
              <a:rPr lang="en-US" sz="2600" dirty="0" smtClean="0"/>
              <a:t>manger, because there was </a:t>
            </a:r>
          </a:p>
          <a:p>
            <a:pPr>
              <a:buNone/>
            </a:pPr>
            <a:r>
              <a:rPr lang="en-US" sz="2600" u="sng" dirty="0" smtClean="0"/>
              <a:t>no room for them in the inn.</a:t>
            </a:r>
          </a:p>
          <a:p>
            <a:pPr>
              <a:buNone/>
            </a:pP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Common Housing in Israel</a:t>
            </a:r>
            <a:endParaRPr lang="en-US" dirty="0"/>
          </a:p>
        </p:txBody>
      </p:sp>
      <p:sp>
        <p:nvSpPr>
          <p:cNvPr id="6" name="Content Placeholder 5"/>
          <p:cNvSpPr>
            <a:spLocks noGrp="1"/>
          </p:cNvSpPr>
          <p:nvPr>
            <p:ph idx="1"/>
          </p:nvPr>
        </p:nvSpPr>
        <p:spPr/>
        <p:txBody>
          <a:bodyPr/>
          <a:lstStyle/>
          <a:p>
            <a:endParaRPr lang="en-US" dirty="0"/>
          </a:p>
        </p:txBody>
      </p:sp>
      <p:pic>
        <p:nvPicPr>
          <p:cNvPr id="7" name="Picture 6"/>
          <p:cNvPicPr>
            <a:picLocks noChangeAspect="1"/>
          </p:cNvPicPr>
          <p:nvPr/>
        </p:nvPicPr>
        <p:blipFill>
          <a:blip r:embed="rId2"/>
          <a:stretch>
            <a:fillRect/>
          </a:stretch>
        </p:blipFill>
        <p:spPr>
          <a:xfrm>
            <a:off x="457200" y="1465264"/>
            <a:ext cx="8229601" cy="4660899"/>
          </a:xfrm>
          <a:prstGeom prst="rect">
            <a:avLst/>
          </a:prstGeom>
        </p:spPr>
      </p:pic>
    </p:spTree>
  </p:cSld>
  <p:clrMapOvr>
    <a:overrideClrMapping bg1="lt1" tx1="dk1" bg2="lt2" tx2="dk2" accent1="accent1" accent2="accent2" accent3="accent3" accent4="accent4" accent5="accent5" accent6="accent6" hlink="hlink" folHlink="folHlink"/>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Common Housing in Israel</a:t>
            </a:r>
            <a:endParaRPr lang="en-US" dirty="0"/>
          </a:p>
        </p:txBody>
      </p:sp>
      <p:sp>
        <p:nvSpPr>
          <p:cNvPr id="6" name="Content Placeholder 5"/>
          <p:cNvSpPr>
            <a:spLocks noGrp="1"/>
          </p:cNvSpPr>
          <p:nvPr>
            <p:ph idx="1"/>
          </p:nvPr>
        </p:nvSpPr>
        <p:spPr/>
        <p:txBody>
          <a:bodyPr/>
          <a:lstStyle/>
          <a:p>
            <a:endParaRPr lang="en-US" dirty="0"/>
          </a:p>
        </p:txBody>
      </p:sp>
      <p:pic>
        <p:nvPicPr>
          <p:cNvPr id="8" name="Picture 7"/>
          <p:cNvPicPr>
            <a:picLocks noChangeAspect="1"/>
          </p:cNvPicPr>
          <p:nvPr/>
        </p:nvPicPr>
        <p:blipFill>
          <a:blip r:embed="rId2"/>
          <a:stretch>
            <a:fillRect/>
          </a:stretch>
        </p:blipFill>
        <p:spPr>
          <a:xfrm>
            <a:off x="457200" y="1417638"/>
            <a:ext cx="8229600" cy="4718349"/>
          </a:xfrm>
          <a:prstGeom prst="rect">
            <a:avLst/>
          </a:prstGeom>
        </p:spPr>
      </p:pic>
    </p:spTree>
  </p:cSld>
  <p:clrMapOvr>
    <a:overrideClrMapping bg1="lt1" tx1="dk1" bg2="lt2" tx2="dk2" accent1="accent1" accent2="accent2" accent3="accent3" accent4="accent4" accent5="accent5" accent6="accent6" hlink="hlink" folHlink="folHlink"/>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2:6-7</a:t>
            </a:r>
            <a:endParaRPr lang="en-US" dirty="0"/>
          </a:p>
        </p:txBody>
      </p:sp>
      <p:sp>
        <p:nvSpPr>
          <p:cNvPr id="6" name="Content Placeholder 5"/>
          <p:cNvSpPr>
            <a:spLocks noGrp="1"/>
          </p:cNvSpPr>
          <p:nvPr>
            <p:ph sz="half" idx="2"/>
          </p:nvPr>
        </p:nvSpPr>
        <p:spPr>
          <a:xfrm>
            <a:off x="4602480" y="1759258"/>
            <a:ext cx="3795796" cy="4525963"/>
          </a:xfrm>
        </p:spPr>
        <p:txBody>
          <a:bodyPr>
            <a:noAutofit/>
          </a:bodyPr>
          <a:lstStyle/>
          <a:p>
            <a:pPr>
              <a:lnSpc>
                <a:spcPct val="80000"/>
              </a:lnSpc>
            </a:pPr>
            <a:r>
              <a:rPr lang="en-US" sz="2000" i="1" dirty="0"/>
              <a:t>Christians think “no room in </a:t>
            </a:r>
          </a:p>
          <a:p>
            <a:pPr>
              <a:lnSpc>
                <a:spcPct val="80000"/>
              </a:lnSpc>
            </a:pPr>
            <a:r>
              <a:rPr lang="en-US" sz="2000" i="1" dirty="0"/>
              <a:t>the inn” means that this was </a:t>
            </a:r>
          </a:p>
          <a:p>
            <a:pPr>
              <a:lnSpc>
                <a:spcPct val="80000"/>
              </a:lnSpc>
            </a:pPr>
            <a:r>
              <a:rPr lang="en-US" sz="2000" i="1" dirty="0"/>
              <a:t>a place like an ancient motel </a:t>
            </a:r>
          </a:p>
          <a:p>
            <a:pPr>
              <a:lnSpc>
                <a:spcPct val="80000"/>
              </a:lnSpc>
            </a:pPr>
            <a:r>
              <a:rPr lang="en-US" sz="2000" i="1" dirty="0"/>
              <a:t>where guests could pay </a:t>
            </a:r>
          </a:p>
          <a:p>
            <a:pPr>
              <a:lnSpc>
                <a:spcPct val="80000"/>
              </a:lnSpc>
            </a:pPr>
            <a:r>
              <a:rPr lang="en-US" sz="2000" i="1" dirty="0"/>
              <a:t>money to spend the night.  </a:t>
            </a:r>
          </a:p>
          <a:p>
            <a:pPr>
              <a:lnSpc>
                <a:spcPct val="80000"/>
              </a:lnSpc>
            </a:pPr>
            <a:r>
              <a:rPr lang="en-US" sz="2000" i="1" dirty="0"/>
              <a:t>NOT TRUE! The word “inn” </a:t>
            </a:r>
          </a:p>
          <a:p>
            <a:pPr>
              <a:lnSpc>
                <a:spcPct val="80000"/>
              </a:lnSpc>
            </a:pPr>
            <a:r>
              <a:rPr lang="en-US" sz="2000" i="1" dirty="0"/>
              <a:t>means a guest room built as </a:t>
            </a:r>
          </a:p>
          <a:p>
            <a:pPr>
              <a:lnSpc>
                <a:spcPct val="80000"/>
              </a:lnSpc>
            </a:pPr>
            <a:r>
              <a:rPr lang="en-US" sz="2000" i="1" dirty="0"/>
              <a:t>part of a private home, </a:t>
            </a:r>
          </a:p>
          <a:p>
            <a:pPr>
              <a:lnSpc>
                <a:spcPct val="80000"/>
              </a:lnSpc>
            </a:pPr>
            <a:r>
              <a:rPr lang="en-US" sz="2000" i="1" dirty="0"/>
              <a:t>either on the side or</a:t>
            </a:r>
            <a:r>
              <a:rPr lang="en-US" sz="2000" i="1" dirty="0" smtClean="0"/>
              <a:t> on top.</a:t>
            </a:r>
            <a:endParaRPr lang="en-US" sz="2000" i="1" dirty="0"/>
          </a:p>
          <a:p>
            <a:pPr>
              <a:buNone/>
            </a:pPr>
            <a:endParaRPr lang="en-US" sz="2000" dirty="0"/>
          </a:p>
        </p:txBody>
      </p:sp>
      <p:sp>
        <p:nvSpPr>
          <p:cNvPr id="7" name="Content Placeholder 4"/>
          <p:cNvSpPr>
            <a:spLocks noGrp="1"/>
          </p:cNvSpPr>
          <p:nvPr>
            <p:ph sz="half" idx="1"/>
          </p:nvPr>
        </p:nvSpPr>
        <p:spPr>
          <a:xfrm>
            <a:off x="457200" y="1764684"/>
            <a:ext cx="3599747" cy="4525963"/>
          </a:xfrm>
        </p:spPr>
        <p:txBody>
          <a:bodyPr>
            <a:normAutofit fontScale="62500" lnSpcReduction="20000"/>
          </a:bodyPr>
          <a:lstStyle/>
          <a:p>
            <a:pPr>
              <a:buNone/>
            </a:pPr>
            <a:r>
              <a:rPr lang="en-US" sz="3200" dirty="0" smtClean="0"/>
              <a:t>So it was, that while they </a:t>
            </a:r>
          </a:p>
          <a:p>
            <a:pPr>
              <a:buNone/>
            </a:pPr>
            <a:r>
              <a:rPr lang="en-US" sz="3200" dirty="0" smtClean="0"/>
              <a:t>were there, the days were </a:t>
            </a:r>
          </a:p>
          <a:p>
            <a:pPr>
              <a:buNone/>
            </a:pPr>
            <a:r>
              <a:rPr lang="en-US" sz="3200" dirty="0" smtClean="0"/>
              <a:t>completed for her to be </a:t>
            </a:r>
          </a:p>
          <a:p>
            <a:pPr>
              <a:buNone/>
            </a:pPr>
            <a:r>
              <a:rPr lang="en-US" sz="3200" dirty="0" smtClean="0"/>
              <a:t>delivered. And she brought </a:t>
            </a:r>
          </a:p>
          <a:p>
            <a:pPr>
              <a:buNone/>
            </a:pPr>
            <a:r>
              <a:rPr lang="en-US" sz="3200" dirty="0" smtClean="0"/>
              <a:t>forth her firstborn son, and </a:t>
            </a:r>
          </a:p>
          <a:p>
            <a:pPr>
              <a:buNone/>
            </a:pPr>
            <a:r>
              <a:rPr lang="en-US" sz="3200" dirty="0" smtClean="0"/>
              <a:t>wrapped him in swaddling </a:t>
            </a:r>
          </a:p>
          <a:p>
            <a:pPr>
              <a:buNone/>
            </a:pPr>
            <a:r>
              <a:rPr lang="en-US" sz="3200" dirty="0" smtClean="0"/>
              <a:t>cloths, and laid him in a </a:t>
            </a:r>
          </a:p>
          <a:p>
            <a:pPr>
              <a:buNone/>
            </a:pPr>
            <a:r>
              <a:rPr lang="en-US" sz="3200" dirty="0" smtClean="0"/>
              <a:t>manger, because there was </a:t>
            </a:r>
          </a:p>
          <a:p>
            <a:pPr>
              <a:buNone/>
            </a:pPr>
            <a:r>
              <a:rPr lang="en-US" sz="3200" u="sng" dirty="0" smtClean="0"/>
              <a:t>no room for them in the inn.</a:t>
            </a:r>
          </a:p>
          <a:p>
            <a:pPr>
              <a:buNone/>
            </a:pP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Common Housing in Israel</a:t>
            </a:r>
            <a:endParaRPr lang="en-US" dirty="0"/>
          </a:p>
        </p:txBody>
      </p:sp>
      <p:sp>
        <p:nvSpPr>
          <p:cNvPr id="6" name="Content Placeholder 5"/>
          <p:cNvSpPr>
            <a:spLocks noGrp="1"/>
          </p:cNvSpPr>
          <p:nvPr>
            <p:ph idx="1"/>
          </p:nvPr>
        </p:nvSpPr>
        <p:spPr/>
        <p:txBody>
          <a:bodyPr/>
          <a:lstStyle/>
          <a:p>
            <a:endParaRPr lang="en-US" dirty="0"/>
          </a:p>
        </p:txBody>
      </p:sp>
      <p:pic>
        <p:nvPicPr>
          <p:cNvPr id="7" name="Picture 6"/>
          <p:cNvPicPr>
            <a:picLocks noChangeAspect="1"/>
          </p:cNvPicPr>
          <p:nvPr/>
        </p:nvPicPr>
        <p:blipFill>
          <a:blip r:embed="rId2"/>
          <a:stretch>
            <a:fillRect/>
          </a:stretch>
        </p:blipFill>
        <p:spPr>
          <a:xfrm>
            <a:off x="457201" y="1600200"/>
            <a:ext cx="8229600" cy="4525963"/>
          </a:xfrm>
          <a:prstGeom prst="rect">
            <a:avLst/>
          </a:prstGeom>
        </p:spPr>
      </p:pic>
    </p:spTree>
  </p:cSld>
  <p:clrMapOvr>
    <a:overrideClrMapping bg1="lt1" tx1="dk1" bg2="lt2" tx2="dk2" accent1="accent1" accent2="accent2" accent3="accent3" accent4="accent4" accent5="accent5" accent6="accent6" hlink="hlink" folHlink="folHlink"/>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26000">
              <a:srgbClr val="DE4204"/>
            </a:gs>
            <a:gs pos="100000">
              <a:srgbClr val="65BF76"/>
            </a:gs>
          </a:gsLst>
          <a:path path="rect">
            <a:fillToRect l="50000" t="50000" r="50000" b="50000"/>
          </a:path>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Comment</a:t>
            </a:r>
            <a:endParaRPr lang="en-US" dirty="0"/>
          </a:p>
        </p:txBody>
      </p:sp>
      <p:sp>
        <p:nvSpPr>
          <p:cNvPr id="6" name="Content Placeholder 5"/>
          <p:cNvSpPr>
            <a:spLocks noGrp="1"/>
          </p:cNvSpPr>
          <p:nvPr>
            <p:ph idx="1"/>
          </p:nvPr>
        </p:nvSpPr>
        <p:spPr/>
        <p:txBody>
          <a:bodyPr/>
          <a:lstStyle/>
          <a:p>
            <a:pPr algn="ctr">
              <a:buNone/>
            </a:pPr>
            <a:r>
              <a:rPr lang="en-US" sz="2800" i="1" dirty="0" smtClean="0"/>
              <a:t>As the host family welcomed Joseph and Mary, </a:t>
            </a:r>
          </a:p>
          <a:p>
            <a:pPr algn="ctr">
              <a:buNone/>
            </a:pPr>
            <a:r>
              <a:rPr lang="en-US" sz="2800" i="1" dirty="0" smtClean="0"/>
              <a:t>someone ran to get the village midwife (every</a:t>
            </a:r>
          </a:p>
          <a:p>
            <a:pPr algn="ctr">
              <a:buNone/>
            </a:pPr>
            <a:r>
              <a:rPr lang="en-US" sz="2800" i="1" dirty="0" smtClean="0"/>
              <a:t>village had a midwife). The men in the ‘host </a:t>
            </a:r>
          </a:p>
          <a:p>
            <a:pPr algn="ctr">
              <a:buNone/>
            </a:pPr>
            <a:r>
              <a:rPr lang="en-US" sz="2800" i="1" dirty="0" smtClean="0"/>
              <a:t>family’ left Mary, the midwife and any other </a:t>
            </a:r>
          </a:p>
          <a:p>
            <a:pPr algn="ctr">
              <a:buNone/>
            </a:pPr>
            <a:r>
              <a:rPr lang="en-US" sz="2800" i="1" dirty="0" smtClean="0"/>
              <a:t>female helpers in the home for the birth of </a:t>
            </a:r>
          </a:p>
          <a:p>
            <a:pPr algn="ctr">
              <a:buNone/>
            </a:pPr>
            <a:r>
              <a:rPr lang="en-US" sz="2800" i="1" dirty="0" smtClean="0"/>
              <a:t>Baby Jesus. After he was born, they laid </a:t>
            </a:r>
          </a:p>
          <a:p>
            <a:pPr algn="ctr">
              <a:buNone/>
            </a:pPr>
            <a:r>
              <a:rPr lang="en-US" sz="2800" i="1" dirty="0" smtClean="0"/>
              <a:t>Jesus in one of the mangers.</a:t>
            </a:r>
          </a:p>
          <a:p>
            <a:pPr>
              <a:buNone/>
            </a:pP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800">
        <p:circle/>
      </p:transition>
    </mc:Choice>
    <mc:Fallback>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26000">
              <a:srgbClr val="DA2B08"/>
            </a:gs>
            <a:gs pos="100000">
              <a:srgbClr val="65BF76"/>
            </a:gs>
          </a:gsLst>
          <a:path path="rect">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For the ladies: If you are very pregnant and a family opens their home for you to give birth, how would you feel?</a:t>
            </a:r>
          </a:p>
          <a:p>
            <a:endParaRPr lang="en-US" dirty="0" smtClean="0"/>
          </a:p>
          <a:p>
            <a:r>
              <a:rPr lang="en-US" dirty="0" smtClean="0"/>
              <a:t>For the guys: If you must leave your home for a woman to give birth in your home, how would you feel?</a:t>
            </a:r>
            <a:endParaRPr lang="en-US" dirty="0"/>
          </a:p>
        </p:txBody>
      </p:sp>
      <p:pic>
        <p:nvPicPr>
          <p:cNvPr id="4" name="Picture 3"/>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427519" y="1282454"/>
            <a:ext cx="2173179" cy="2173179"/>
          </a:xfrm>
          <a:prstGeom prst="rect">
            <a:avLst/>
          </a:prstGeom>
        </p:spPr>
      </p:pic>
      <p:pic>
        <p:nvPicPr>
          <p:cNvPr id="5" name="Picture 4"/>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427519" y="3606553"/>
            <a:ext cx="2181688" cy="2181688"/>
          </a:xfrm>
          <a:prstGeom prst="rect">
            <a:avLst/>
          </a:prstGeom>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xit" presetSubtype="32" fill="hold" nodeType="with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xit" presetSubtype="32" fill="hold" nodeType="withEffect">
                                  <p:stCondLst>
                                    <p:cond delay="0"/>
                                  </p:stCondLst>
                                  <p:childTnLst>
                                    <p:anim calcmode="lin" valueType="num">
                                      <p:cBhvr>
                                        <p:cTn id="23" dur="500"/>
                                        <p:tgtEl>
                                          <p:spTgt spid="5"/>
                                        </p:tgtEl>
                                        <p:attrNameLst>
                                          <p:attrName>ppt_w</p:attrName>
                                        </p:attrNameLst>
                                      </p:cBhvr>
                                      <p:tavLst>
                                        <p:tav tm="0">
                                          <p:val>
                                            <p:strVal val="ppt_w"/>
                                          </p:val>
                                        </p:tav>
                                        <p:tav tm="100000">
                                          <p:val>
                                            <p:fltVal val="0"/>
                                          </p:val>
                                        </p:tav>
                                      </p:tavLst>
                                    </p:anim>
                                    <p:anim calcmode="lin" valueType="num">
                                      <p:cBhvr>
                                        <p:cTn id="24" dur="500"/>
                                        <p:tgtEl>
                                          <p:spTgt spid="5"/>
                                        </p:tgtEl>
                                        <p:attrNameLst>
                                          <p:attrName>ppt_h</p:attrName>
                                        </p:attrNameLst>
                                      </p:cBhvr>
                                      <p:tavLst>
                                        <p:tav tm="0">
                                          <p:val>
                                            <p:strVal val="ppt_h"/>
                                          </p:val>
                                        </p:tav>
                                        <p:tav tm="100000">
                                          <p:val>
                                            <p:fltVal val="0"/>
                                          </p:val>
                                        </p:tav>
                                      </p:tavLst>
                                    </p:anim>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2:8-9</a:t>
            </a:r>
            <a:endParaRPr lang="en-US" dirty="0"/>
          </a:p>
        </p:txBody>
      </p:sp>
      <p:sp>
        <p:nvSpPr>
          <p:cNvPr id="5" name="Content Placeholder 4"/>
          <p:cNvSpPr>
            <a:spLocks noGrp="1"/>
          </p:cNvSpPr>
          <p:nvPr>
            <p:ph sz="half" idx="1"/>
          </p:nvPr>
        </p:nvSpPr>
        <p:spPr>
          <a:xfrm>
            <a:off x="538726" y="1707965"/>
            <a:ext cx="3740311" cy="4525963"/>
          </a:xfrm>
        </p:spPr>
        <p:txBody>
          <a:bodyPr>
            <a:normAutofit fontScale="55000" lnSpcReduction="20000"/>
          </a:bodyPr>
          <a:lstStyle/>
          <a:p>
            <a:pPr>
              <a:buNone/>
            </a:pPr>
            <a:r>
              <a:rPr lang="en-US" sz="3600" dirty="0" smtClean="0"/>
              <a:t>Now there were in the same </a:t>
            </a:r>
          </a:p>
          <a:p>
            <a:pPr>
              <a:buNone/>
            </a:pPr>
            <a:r>
              <a:rPr lang="en-US" sz="3600" dirty="0" smtClean="0"/>
              <a:t>country shepherds living out </a:t>
            </a:r>
          </a:p>
          <a:p>
            <a:pPr>
              <a:buNone/>
            </a:pPr>
            <a:r>
              <a:rPr lang="en-US" sz="3600" dirty="0" smtClean="0"/>
              <a:t>in the fields, keeping watch </a:t>
            </a:r>
          </a:p>
          <a:p>
            <a:pPr>
              <a:buNone/>
            </a:pPr>
            <a:r>
              <a:rPr lang="en-US" sz="3600" dirty="0" smtClean="0"/>
              <a:t>over their flock by night. </a:t>
            </a:r>
          </a:p>
          <a:p>
            <a:pPr>
              <a:buNone/>
            </a:pPr>
            <a:r>
              <a:rPr lang="en-US" sz="3600" dirty="0" smtClean="0"/>
              <a:t>And behold, an angel of the </a:t>
            </a:r>
          </a:p>
          <a:p>
            <a:pPr>
              <a:buNone/>
            </a:pPr>
            <a:r>
              <a:rPr lang="en-US" sz="3600" dirty="0" smtClean="0"/>
              <a:t>Lord stood before them, and </a:t>
            </a:r>
          </a:p>
          <a:p>
            <a:pPr>
              <a:buNone/>
            </a:pPr>
            <a:r>
              <a:rPr lang="en-US" sz="3600" dirty="0" smtClean="0"/>
              <a:t>the glory of the Lord shone </a:t>
            </a:r>
          </a:p>
          <a:p>
            <a:pPr>
              <a:buNone/>
            </a:pPr>
            <a:r>
              <a:rPr lang="en-US" sz="3600" dirty="0" smtClean="0"/>
              <a:t>around them, and they were </a:t>
            </a:r>
          </a:p>
          <a:p>
            <a:pPr>
              <a:buNone/>
            </a:pPr>
            <a:r>
              <a:rPr lang="en-US" sz="3600" dirty="0" smtClean="0"/>
              <a:t>greatly afraid.</a:t>
            </a:r>
          </a:p>
          <a:p>
            <a:pPr>
              <a:buNone/>
            </a:pPr>
            <a:endParaRPr lang="en-US" dirty="0"/>
          </a:p>
        </p:txBody>
      </p:sp>
      <p:sp>
        <p:nvSpPr>
          <p:cNvPr id="6" name="Content Placeholder 5"/>
          <p:cNvSpPr>
            <a:spLocks noGrp="1"/>
          </p:cNvSpPr>
          <p:nvPr>
            <p:ph sz="half" idx="2"/>
          </p:nvPr>
        </p:nvSpPr>
        <p:spPr/>
        <p:txBody>
          <a:bodyPr>
            <a:normAutofit fontScale="55000" lnSpcReduction="20000"/>
          </a:bodyPr>
          <a:lstStyle/>
          <a:p>
            <a:endParaRPr lang="en-US" dirty="0"/>
          </a:p>
        </p:txBody>
      </p:sp>
      <p:pic>
        <p:nvPicPr>
          <p:cNvPr id="7" name="Content Placeholder 4" descr="A001318-1.jpg"/>
          <p:cNvPicPr>
            <a:picLocks noGrp="1" noChangeAspect="1"/>
          </p:cNvPicPr>
          <p:nvPr/>
        </p:nvPicPr>
        <p:blipFill>
          <a:blip r:embed="rId2"/>
          <a:srcRect t="-27194" b="-27194"/>
          <a:stretch>
            <a:fillRect/>
          </a:stretch>
        </p:blipFill>
        <p:spPr>
          <a:xfrm>
            <a:off x="4462949" y="1263325"/>
            <a:ext cx="4445319" cy="4530806"/>
          </a:xfrm>
          <a:prstGeom prst="rect">
            <a:avLst/>
          </a:prstGeom>
          <a:ln>
            <a:noFill/>
          </a:ln>
          <a:effectLst>
            <a:softEdge rad="112500"/>
          </a:effectLst>
        </p:spPr>
      </p:pic>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Abraham is the main historical character in Genesis. He is the father of the Jewish nation.</a:t>
            </a:r>
          </a:p>
          <a:p>
            <a:r>
              <a:rPr lang="en-US" sz="2800" dirty="0" smtClean="0"/>
              <a:t>Moses is another main character in the Old Testament. God gave his laws to Moses. He wrote them down for the Jewish people.</a:t>
            </a:r>
          </a:p>
          <a:p>
            <a:r>
              <a:rPr lang="en-US" sz="2800" dirty="0" smtClean="0"/>
              <a:t>The Jewish people told God they would obey his laws. For 1,500 years the Old Testament records their total failure to obey them. It was impossible!</a:t>
            </a:r>
            <a:endParaRPr lang="en-US" sz="2800" dirty="0"/>
          </a:p>
        </p:txBody>
      </p:sp>
      <p:sp>
        <p:nvSpPr>
          <p:cNvPr id="2" name="Title 1"/>
          <p:cNvSpPr>
            <a:spLocks noGrp="1"/>
          </p:cNvSpPr>
          <p:nvPr>
            <p:ph type="title"/>
          </p:nvPr>
        </p:nvSpPr>
        <p:spPr/>
        <p:txBody>
          <a:bodyPr/>
          <a:lstStyle/>
          <a:p>
            <a:r>
              <a:rPr lang="en-US" dirty="0" smtClean="0"/>
              <a:t>The Old Testament</a:t>
            </a: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2:8-9</a:t>
            </a:r>
            <a:endParaRPr lang="en-US" dirty="0"/>
          </a:p>
        </p:txBody>
      </p:sp>
      <p:sp>
        <p:nvSpPr>
          <p:cNvPr id="6" name="Content Placeholder 5"/>
          <p:cNvSpPr>
            <a:spLocks noGrp="1"/>
          </p:cNvSpPr>
          <p:nvPr>
            <p:ph sz="half" idx="2"/>
          </p:nvPr>
        </p:nvSpPr>
        <p:spPr>
          <a:xfrm>
            <a:off x="4749554" y="1365071"/>
            <a:ext cx="3684232" cy="4403838"/>
          </a:xfrm>
        </p:spPr>
        <p:txBody>
          <a:bodyPr>
            <a:normAutofit fontScale="55000" lnSpcReduction="20000"/>
          </a:bodyPr>
          <a:lstStyle/>
          <a:p>
            <a:pPr>
              <a:buNone/>
            </a:pPr>
            <a:endParaRPr lang="en-US" sz="3600" i="1" dirty="0" smtClean="0"/>
          </a:p>
          <a:p>
            <a:pPr>
              <a:buNone/>
            </a:pPr>
            <a:r>
              <a:rPr lang="en-US" sz="3455" i="1" dirty="0" smtClean="0"/>
              <a:t>Socially speaking, </a:t>
            </a:r>
          </a:p>
          <a:p>
            <a:pPr>
              <a:buNone/>
            </a:pPr>
            <a:r>
              <a:rPr lang="en-US" sz="3455" i="1" dirty="0" smtClean="0"/>
              <a:t>shepherds were on the same </a:t>
            </a:r>
          </a:p>
          <a:p>
            <a:pPr>
              <a:buNone/>
            </a:pPr>
            <a:r>
              <a:rPr lang="en-US" sz="3455" i="1" dirty="0" smtClean="0"/>
              <a:t>level as trash collectors. </a:t>
            </a:r>
          </a:p>
          <a:p>
            <a:pPr>
              <a:buNone/>
            </a:pPr>
            <a:r>
              <a:rPr lang="en-US" sz="3455" i="1" dirty="0" smtClean="0"/>
              <a:t>Their job in the fields kept </a:t>
            </a:r>
          </a:p>
          <a:p>
            <a:pPr>
              <a:buNone/>
            </a:pPr>
            <a:r>
              <a:rPr lang="en-US" sz="3455" i="1" dirty="0" smtClean="0"/>
              <a:t>them out of the towns and </a:t>
            </a:r>
          </a:p>
          <a:p>
            <a:pPr>
              <a:buNone/>
            </a:pPr>
            <a:r>
              <a:rPr lang="en-US" sz="3455" i="1" dirty="0" smtClean="0"/>
              <a:t>cities. Some cities refused </a:t>
            </a:r>
          </a:p>
          <a:p>
            <a:pPr>
              <a:buNone/>
            </a:pPr>
            <a:r>
              <a:rPr lang="en-US" sz="3455" i="1" dirty="0" smtClean="0"/>
              <a:t>them admission. Some people </a:t>
            </a:r>
          </a:p>
          <a:p>
            <a:pPr>
              <a:buNone/>
            </a:pPr>
            <a:r>
              <a:rPr lang="en-US" sz="3455" i="1" dirty="0" smtClean="0"/>
              <a:t>thought shepherds were law </a:t>
            </a:r>
          </a:p>
          <a:p>
            <a:pPr>
              <a:buNone/>
            </a:pPr>
            <a:r>
              <a:rPr lang="en-US" sz="3455" i="1" dirty="0" smtClean="0"/>
              <a:t>breakers by trespassing on </a:t>
            </a:r>
          </a:p>
          <a:p>
            <a:pPr>
              <a:buNone/>
            </a:pPr>
            <a:r>
              <a:rPr lang="en-US" sz="3455" i="1" dirty="0" smtClean="0"/>
              <a:t>private property.</a:t>
            </a:r>
          </a:p>
          <a:p>
            <a:pPr>
              <a:buNone/>
            </a:pPr>
            <a:endParaRPr lang="en-US" sz="2000" dirty="0"/>
          </a:p>
        </p:txBody>
      </p:sp>
      <p:sp>
        <p:nvSpPr>
          <p:cNvPr id="7" name="Content Placeholder 4"/>
          <p:cNvSpPr>
            <a:spLocks noGrp="1"/>
          </p:cNvSpPr>
          <p:nvPr>
            <p:ph sz="half" idx="1"/>
          </p:nvPr>
        </p:nvSpPr>
        <p:spPr>
          <a:xfrm>
            <a:off x="538726" y="1707965"/>
            <a:ext cx="3740311" cy="4525963"/>
          </a:xfrm>
        </p:spPr>
        <p:txBody>
          <a:bodyPr>
            <a:normAutofit fontScale="55000" lnSpcReduction="20000"/>
          </a:bodyPr>
          <a:lstStyle/>
          <a:p>
            <a:pPr>
              <a:buNone/>
            </a:pPr>
            <a:r>
              <a:rPr lang="en-US" sz="3600" dirty="0" smtClean="0"/>
              <a:t>Now there were in the same </a:t>
            </a:r>
          </a:p>
          <a:p>
            <a:pPr>
              <a:buNone/>
            </a:pPr>
            <a:r>
              <a:rPr lang="en-US" sz="3600" dirty="0" smtClean="0"/>
              <a:t>country </a:t>
            </a:r>
            <a:r>
              <a:rPr lang="en-US" sz="3600" u="sng" dirty="0" smtClean="0"/>
              <a:t>shepherds</a:t>
            </a:r>
            <a:r>
              <a:rPr lang="en-US" sz="3600" dirty="0" smtClean="0"/>
              <a:t> living out </a:t>
            </a:r>
          </a:p>
          <a:p>
            <a:pPr>
              <a:buNone/>
            </a:pPr>
            <a:r>
              <a:rPr lang="en-US" sz="3600" dirty="0" smtClean="0"/>
              <a:t>in the fields, keeping watch </a:t>
            </a:r>
          </a:p>
          <a:p>
            <a:pPr>
              <a:buNone/>
            </a:pPr>
            <a:r>
              <a:rPr lang="en-US" sz="3600" dirty="0" smtClean="0"/>
              <a:t>over their flock by night. </a:t>
            </a:r>
          </a:p>
          <a:p>
            <a:pPr>
              <a:buNone/>
            </a:pPr>
            <a:r>
              <a:rPr lang="en-US" sz="3600" dirty="0" smtClean="0"/>
              <a:t>And behold, an angel of the </a:t>
            </a:r>
          </a:p>
          <a:p>
            <a:pPr>
              <a:buNone/>
            </a:pPr>
            <a:r>
              <a:rPr lang="en-US" sz="3600" dirty="0" smtClean="0"/>
              <a:t>Lord stood before them, and </a:t>
            </a:r>
          </a:p>
          <a:p>
            <a:pPr>
              <a:buNone/>
            </a:pPr>
            <a:r>
              <a:rPr lang="en-US" sz="3600" dirty="0" smtClean="0"/>
              <a:t>the glory of the Lord shone </a:t>
            </a:r>
          </a:p>
          <a:p>
            <a:pPr>
              <a:buNone/>
            </a:pPr>
            <a:r>
              <a:rPr lang="en-US" sz="3600" dirty="0" smtClean="0"/>
              <a:t>around them, and they were </a:t>
            </a:r>
          </a:p>
          <a:p>
            <a:pPr>
              <a:buNone/>
            </a:pPr>
            <a:r>
              <a:rPr lang="en-US" sz="3600" dirty="0" smtClean="0"/>
              <a:t>greatly afraid.</a:t>
            </a:r>
          </a:p>
          <a:p>
            <a:pPr>
              <a:buNone/>
            </a:pP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2:8-9</a:t>
            </a:r>
            <a:endParaRPr lang="en-US" dirty="0"/>
          </a:p>
        </p:txBody>
      </p:sp>
      <p:sp>
        <p:nvSpPr>
          <p:cNvPr id="6" name="Content Placeholder 5"/>
          <p:cNvSpPr>
            <a:spLocks noGrp="1"/>
          </p:cNvSpPr>
          <p:nvPr>
            <p:ph sz="half" idx="2"/>
          </p:nvPr>
        </p:nvSpPr>
        <p:spPr>
          <a:xfrm>
            <a:off x="4749554" y="1958580"/>
            <a:ext cx="3684232" cy="2872585"/>
          </a:xfrm>
        </p:spPr>
        <p:txBody>
          <a:bodyPr>
            <a:normAutofit fontScale="55000" lnSpcReduction="20000"/>
          </a:bodyPr>
          <a:lstStyle/>
          <a:p>
            <a:pPr>
              <a:buNone/>
            </a:pPr>
            <a:endParaRPr lang="en-US" sz="2000" i="1" dirty="0" smtClean="0"/>
          </a:p>
          <a:p>
            <a:pPr>
              <a:buNone/>
            </a:pPr>
            <a:endParaRPr lang="en-US" sz="3600" i="1" dirty="0" smtClean="0"/>
          </a:p>
          <a:p>
            <a:pPr>
              <a:buNone/>
            </a:pPr>
            <a:r>
              <a:rPr lang="en-US" sz="3600" i="1" dirty="0" smtClean="0"/>
              <a:t>Angels are spiritual beings </a:t>
            </a:r>
          </a:p>
          <a:p>
            <a:pPr>
              <a:buNone/>
            </a:pPr>
            <a:r>
              <a:rPr lang="en-US" sz="3600" i="1" dirty="0" smtClean="0"/>
              <a:t>that look like men dressed </a:t>
            </a:r>
          </a:p>
          <a:p>
            <a:pPr>
              <a:buNone/>
            </a:pPr>
            <a:r>
              <a:rPr lang="en-US" sz="3600" i="1" dirty="0" smtClean="0"/>
              <a:t>in white robes. Angels on </a:t>
            </a:r>
          </a:p>
          <a:p>
            <a:pPr>
              <a:buNone/>
            </a:pPr>
            <a:r>
              <a:rPr lang="en-US" sz="3600" i="1" dirty="0" smtClean="0"/>
              <a:t>earth do </a:t>
            </a:r>
            <a:r>
              <a:rPr lang="en-US" sz="3600" i="1" u="sng" dirty="0" smtClean="0"/>
              <a:t>not</a:t>
            </a:r>
            <a:r>
              <a:rPr lang="en-US" sz="3600" dirty="0" smtClean="0"/>
              <a:t> </a:t>
            </a:r>
            <a:r>
              <a:rPr lang="en-US" sz="3600" i="1" dirty="0" smtClean="0"/>
              <a:t>appear with </a:t>
            </a:r>
          </a:p>
          <a:p>
            <a:pPr>
              <a:buNone/>
            </a:pPr>
            <a:r>
              <a:rPr lang="en-US" sz="3600" i="1" dirty="0" smtClean="0"/>
              <a:t>wings.</a:t>
            </a:r>
          </a:p>
          <a:p>
            <a:pPr>
              <a:buNone/>
            </a:pPr>
            <a:endParaRPr lang="en-US" sz="2000" dirty="0"/>
          </a:p>
        </p:txBody>
      </p:sp>
      <p:sp>
        <p:nvSpPr>
          <p:cNvPr id="7" name="Content Placeholder 4"/>
          <p:cNvSpPr>
            <a:spLocks noGrp="1"/>
          </p:cNvSpPr>
          <p:nvPr>
            <p:ph sz="half" idx="1"/>
          </p:nvPr>
        </p:nvSpPr>
        <p:spPr>
          <a:xfrm>
            <a:off x="538726" y="1707965"/>
            <a:ext cx="3740311" cy="4525963"/>
          </a:xfrm>
        </p:spPr>
        <p:txBody>
          <a:bodyPr>
            <a:normAutofit fontScale="55000" lnSpcReduction="20000"/>
          </a:bodyPr>
          <a:lstStyle/>
          <a:p>
            <a:pPr>
              <a:buNone/>
            </a:pPr>
            <a:r>
              <a:rPr lang="en-US" sz="3600" dirty="0" smtClean="0"/>
              <a:t>Now there were in the same </a:t>
            </a:r>
          </a:p>
          <a:p>
            <a:pPr>
              <a:buNone/>
            </a:pPr>
            <a:r>
              <a:rPr lang="en-US" sz="3600" dirty="0" smtClean="0"/>
              <a:t>country shepherds living out </a:t>
            </a:r>
          </a:p>
          <a:p>
            <a:pPr>
              <a:buNone/>
            </a:pPr>
            <a:r>
              <a:rPr lang="en-US" sz="3600" dirty="0" smtClean="0"/>
              <a:t>in the fields, keeping watch </a:t>
            </a:r>
          </a:p>
          <a:p>
            <a:pPr>
              <a:buNone/>
            </a:pPr>
            <a:r>
              <a:rPr lang="en-US" sz="3600" dirty="0" smtClean="0"/>
              <a:t>over their flock by night. </a:t>
            </a:r>
          </a:p>
          <a:p>
            <a:pPr>
              <a:buNone/>
            </a:pPr>
            <a:r>
              <a:rPr lang="en-US" sz="3600" dirty="0" smtClean="0"/>
              <a:t>And behold, </a:t>
            </a:r>
            <a:r>
              <a:rPr lang="en-US" sz="3600" u="sng" dirty="0" smtClean="0"/>
              <a:t>an angel</a:t>
            </a:r>
            <a:r>
              <a:rPr lang="en-US" sz="3600" dirty="0" smtClean="0"/>
              <a:t> of the </a:t>
            </a:r>
          </a:p>
          <a:p>
            <a:pPr>
              <a:buNone/>
            </a:pPr>
            <a:r>
              <a:rPr lang="en-US" sz="3600" dirty="0" smtClean="0"/>
              <a:t>Lord stood before them, and </a:t>
            </a:r>
          </a:p>
          <a:p>
            <a:pPr>
              <a:buNone/>
            </a:pPr>
            <a:r>
              <a:rPr lang="en-US" sz="3600" dirty="0" smtClean="0"/>
              <a:t>the glory of the Lord shone </a:t>
            </a:r>
          </a:p>
          <a:p>
            <a:pPr>
              <a:buNone/>
            </a:pPr>
            <a:r>
              <a:rPr lang="en-US" sz="3600" dirty="0" smtClean="0"/>
              <a:t>around them, and they were </a:t>
            </a:r>
          </a:p>
          <a:p>
            <a:pPr>
              <a:buNone/>
            </a:pPr>
            <a:r>
              <a:rPr lang="en-US" sz="3600" dirty="0" smtClean="0"/>
              <a:t>greatly afraid.</a:t>
            </a:r>
          </a:p>
          <a:p>
            <a:pPr>
              <a:buNone/>
            </a:pP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2:10-12</a:t>
            </a:r>
            <a:endParaRPr lang="en-US" dirty="0"/>
          </a:p>
        </p:txBody>
      </p:sp>
      <p:sp>
        <p:nvSpPr>
          <p:cNvPr id="5" name="Content Placeholder 4"/>
          <p:cNvSpPr>
            <a:spLocks noGrp="1"/>
          </p:cNvSpPr>
          <p:nvPr>
            <p:ph sz="half" idx="1"/>
          </p:nvPr>
        </p:nvSpPr>
        <p:spPr>
          <a:xfrm>
            <a:off x="457200" y="1574800"/>
            <a:ext cx="3972757" cy="4525963"/>
          </a:xfrm>
        </p:spPr>
        <p:txBody>
          <a:bodyPr>
            <a:normAutofit fontScale="70000" lnSpcReduction="20000"/>
          </a:bodyPr>
          <a:lstStyle/>
          <a:p>
            <a:pPr>
              <a:buNone/>
            </a:pPr>
            <a:r>
              <a:rPr lang="en-US" dirty="0" smtClean="0"/>
              <a:t>Then the angel said to them, </a:t>
            </a:r>
          </a:p>
          <a:p>
            <a:pPr>
              <a:buNone/>
            </a:pPr>
            <a:r>
              <a:rPr lang="en-US" dirty="0" smtClean="0"/>
              <a:t>“Do not be afraid, for behold, I </a:t>
            </a:r>
          </a:p>
          <a:p>
            <a:pPr>
              <a:buNone/>
            </a:pPr>
            <a:r>
              <a:rPr lang="en-US" dirty="0" smtClean="0"/>
              <a:t>bring you good tidings of great </a:t>
            </a:r>
          </a:p>
          <a:p>
            <a:pPr>
              <a:buNone/>
            </a:pPr>
            <a:r>
              <a:rPr lang="en-US" dirty="0" smtClean="0"/>
              <a:t>joy which will be to all people. </a:t>
            </a:r>
          </a:p>
          <a:p>
            <a:pPr>
              <a:buNone/>
            </a:pPr>
            <a:r>
              <a:rPr lang="en-US" dirty="0" smtClean="0"/>
              <a:t>For there is born to you this </a:t>
            </a:r>
          </a:p>
          <a:p>
            <a:pPr>
              <a:buNone/>
            </a:pPr>
            <a:r>
              <a:rPr lang="en-US" dirty="0" smtClean="0"/>
              <a:t>day in the city of David a </a:t>
            </a:r>
          </a:p>
          <a:p>
            <a:pPr>
              <a:buNone/>
            </a:pPr>
            <a:r>
              <a:rPr lang="en-US" dirty="0" smtClean="0"/>
              <a:t>Savior, who is Christ the Lord. </a:t>
            </a:r>
          </a:p>
          <a:p>
            <a:pPr>
              <a:buNone/>
            </a:pPr>
            <a:r>
              <a:rPr lang="en-US" dirty="0" smtClean="0"/>
              <a:t>And this will be the sign to </a:t>
            </a:r>
          </a:p>
          <a:p>
            <a:pPr>
              <a:buNone/>
            </a:pPr>
            <a:r>
              <a:rPr lang="en-US" dirty="0" smtClean="0"/>
              <a:t>you: You will find a Babe </a:t>
            </a:r>
          </a:p>
          <a:p>
            <a:pPr>
              <a:buNone/>
            </a:pPr>
            <a:r>
              <a:rPr lang="en-US" dirty="0" smtClean="0"/>
              <a:t>wrapped in swaddling cloths, </a:t>
            </a:r>
          </a:p>
          <a:p>
            <a:pPr>
              <a:buNone/>
            </a:pPr>
            <a:r>
              <a:rPr lang="en-US" dirty="0" smtClean="0"/>
              <a:t>lying in a manger.”</a:t>
            </a:r>
          </a:p>
          <a:p>
            <a:pPr>
              <a:buNone/>
            </a:pPr>
            <a:endParaRPr lang="en-US" dirty="0"/>
          </a:p>
        </p:txBody>
      </p:sp>
      <p:sp>
        <p:nvSpPr>
          <p:cNvPr id="6" name="Content Placeholder 5"/>
          <p:cNvSpPr>
            <a:spLocks noGrp="1"/>
          </p:cNvSpPr>
          <p:nvPr>
            <p:ph sz="half" idx="2"/>
          </p:nvPr>
        </p:nvSpPr>
        <p:spPr/>
        <p:txBody>
          <a:bodyPr>
            <a:normAutofit fontScale="70000" lnSpcReduction="20000"/>
          </a:bodyPr>
          <a:lstStyle/>
          <a:p>
            <a:pPr>
              <a:buNone/>
            </a:pPr>
            <a:endParaRPr lang="en-US" i="1" dirty="0" smtClean="0"/>
          </a:p>
          <a:p>
            <a:pPr>
              <a:buNone/>
            </a:pPr>
            <a:endParaRPr lang="en-US" dirty="0"/>
          </a:p>
        </p:txBody>
      </p:sp>
      <p:pic>
        <p:nvPicPr>
          <p:cNvPr id="7" name="Content Placeholder 4" descr="A001318-1.jpg"/>
          <p:cNvPicPr>
            <a:picLocks noGrp="1" noChangeAspect="1"/>
          </p:cNvPicPr>
          <p:nvPr/>
        </p:nvPicPr>
        <p:blipFill>
          <a:blip r:embed="rId2"/>
          <a:srcRect t="-27194" b="-27194"/>
          <a:stretch>
            <a:fillRect/>
          </a:stretch>
        </p:blipFill>
        <p:spPr>
          <a:xfrm>
            <a:off x="4495800" y="1417638"/>
            <a:ext cx="4292393" cy="4374939"/>
          </a:xfrm>
          <a:prstGeom prst="rect">
            <a:avLst/>
          </a:prstGeom>
          <a:ln>
            <a:noFill/>
          </a:ln>
          <a:effectLst>
            <a:softEdge rad="112500"/>
          </a:effectLst>
        </p:spPr>
      </p:pic>
    </p:spTree>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2:13-14</a:t>
            </a:r>
            <a:endParaRPr lang="en-US" dirty="0"/>
          </a:p>
        </p:txBody>
      </p:sp>
      <p:sp>
        <p:nvSpPr>
          <p:cNvPr id="5" name="Content Placeholder 4"/>
          <p:cNvSpPr>
            <a:spLocks noGrp="1"/>
          </p:cNvSpPr>
          <p:nvPr>
            <p:ph sz="half" idx="1"/>
          </p:nvPr>
        </p:nvSpPr>
        <p:spPr>
          <a:xfrm>
            <a:off x="457200" y="1545526"/>
            <a:ext cx="3545098" cy="4525963"/>
          </a:xfrm>
        </p:spPr>
        <p:txBody>
          <a:bodyPr>
            <a:normAutofit/>
          </a:bodyPr>
          <a:lstStyle/>
          <a:p>
            <a:pPr>
              <a:buNone/>
            </a:pPr>
            <a:r>
              <a:rPr lang="en-US" sz="2000" dirty="0" smtClean="0"/>
              <a:t>And suddenly there was </a:t>
            </a:r>
          </a:p>
          <a:p>
            <a:pPr>
              <a:buNone/>
            </a:pPr>
            <a:r>
              <a:rPr lang="en-US" sz="2000" dirty="0" smtClean="0"/>
              <a:t>with the angel a multitude </a:t>
            </a:r>
          </a:p>
          <a:p>
            <a:pPr>
              <a:buNone/>
            </a:pPr>
            <a:r>
              <a:rPr lang="en-US" sz="2000" dirty="0" smtClean="0"/>
              <a:t>of the heavenly host </a:t>
            </a:r>
          </a:p>
          <a:p>
            <a:pPr>
              <a:buNone/>
            </a:pPr>
            <a:r>
              <a:rPr lang="en-US" sz="2000" dirty="0" smtClean="0"/>
              <a:t>praising God and saying:</a:t>
            </a:r>
          </a:p>
          <a:p>
            <a:pPr>
              <a:buNone/>
            </a:pPr>
            <a:r>
              <a:rPr lang="en-US" sz="2000" dirty="0" smtClean="0"/>
              <a:t>“Glory to God in the </a:t>
            </a:r>
          </a:p>
          <a:p>
            <a:pPr>
              <a:buNone/>
            </a:pPr>
            <a:r>
              <a:rPr lang="en-US" sz="2000" dirty="0" smtClean="0"/>
              <a:t>highest, and on earth </a:t>
            </a:r>
          </a:p>
          <a:p>
            <a:pPr>
              <a:buNone/>
            </a:pPr>
            <a:r>
              <a:rPr lang="en-US" sz="2000" dirty="0" smtClean="0"/>
              <a:t>peace, goodwill toward </a:t>
            </a:r>
          </a:p>
          <a:p>
            <a:pPr>
              <a:buNone/>
            </a:pPr>
            <a:r>
              <a:rPr lang="en-US" sz="2000" dirty="0" smtClean="0"/>
              <a:t>men!”</a:t>
            </a:r>
          </a:p>
          <a:p>
            <a:pPr>
              <a:buNone/>
            </a:pPr>
            <a:endParaRPr lang="en-US" sz="2000" dirty="0"/>
          </a:p>
        </p:txBody>
      </p:sp>
      <p:sp>
        <p:nvSpPr>
          <p:cNvPr id="6" name="Content Placeholder 5"/>
          <p:cNvSpPr>
            <a:spLocks noGrp="1"/>
          </p:cNvSpPr>
          <p:nvPr>
            <p:ph sz="half" idx="2"/>
          </p:nvPr>
        </p:nvSpPr>
        <p:spPr/>
        <p:txBody>
          <a:bodyPr>
            <a:normAutofit/>
          </a:bodyPr>
          <a:lstStyle/>
          <a:p>
            <a:pPr>
              <a:buNone/>
            </a:pPr>
            <a:endParaRPr lang="en-US" i="1" dirty="0" smtClean="0"/>
          </a:p>
        </p:txBody>
      </p:sp>
      <p:pic>
        <p:nvPicPr>
          <p:cNvPr id="7" name="Content Placeholder 5" descr="christmas7.jpg"/>
          <p:cNvPicPr>
            <a:picLocks noGrp="1" noChangeAspect="1"/>
          </p:cNvPicPr>
          <p:nvPr/>
        </p:nvPicPr>
        <p:blipFill>
          <a:blip r:embed="rId2"/>
          <a:srcRect t="-17947" b="-17947"/>
          <a:stretch>
            <a:fillRect/>
          </a:stretch>
        </p:blipFill>
        <p:spPr>
          <a:xfrm>
            <a:off x="4002298" y="1417637"/>
            <a:ext cx="4851255" cy="4708525"/>
          </a:xfrm>
          <a:prstGeom prst="rect">
            <a:avLst/>
          </a:prstGeom>
          <a:ln>
            <a:noFill/>
          </a:ln>
          <a:effectLst>
            <a:softEdge rad="112500"/>
          </a:effectLst>
        </p:spPr>
      </p:pic>
    </p:spTree>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2:13-14</a:t>
            </a:r>
            <a:endParaRPr lang="en-US" dirty="0"/>
          </a:p>
        </p:txBody>
      </p:sp>
      <p:sp>
        <p:nvSpPr>
          <p:cNvPr id="6" name="Content Placeholder 5"/>
          <p:cNvSpPr>
            <a:spLocks noGrp="1"/>
          </p:cNvSpPr>
          <p:nvPr>
            <p:ph sz="half" idx="2"/>
          </p:nvPr>
        </p:nvSpPr>
        <p:spPr>
          <a:xfrm>
            <a:off x="4859340" y="1548978"/>
            <a:ext cx="3512302" cy="4525963"/>
          </a:xfrm>
        </p:spPr>
        <p:txBody>
          <a:bodyPr>
            <a:normAutofit/>
          </a:bodyPr>
          <a:lstStyle/>
          <a:p>
            <a:pPr>
              <a:buNone/>
            </a:pPr>
            <a:r>
              <a:rPr lang="en-US" sz="2000" i="1" dirty="0" smtClean="0"/>
              <a:t>In the Bible, a “heavenly </a:t>
            </a:r>
          </a:p>
          <a:p>
            <a:pPr>
              <a:buNone/>
            </a:pPr>
            <a:r>
              <a:rPr lang="en-US" sz="2000" i="1" dirty="0" smtClean="0"/>
              <a:t>host” is an army or large </a:t>
            </a:r>
          </a:p>
          <a:p>
            <a:pPr>
              <a:buNone/>
            </a:pPr>
            <a:r>
              <a:rPr lang="en-US" sz="2000" i="1" dirty="0" smtClean="0"/>
              <a:t>number of soldiers or </a:t>
            </a:r>
          </a:p>
          <a:p>
            <a:pPr>
              <a:buNone/>
            </a:pPr>
            <a:r>
              <a:rPr lang="en-US" sz="2000" i="1" dirty="0" smtClean="0"/>
              <a:t>angels.</a:t>
            </a:r>
          </a:p>
          <a:p>
            <a:pPr>
              <a:buNone/>
            </a:pPr>
            <a:endParaRPr lang="en-US" i="1" dirty="0" smtClean="0"/>
          </a:p>
        </p:txBody>
      </p:sp>
      <p:sp>
        <p:nvSpPr>
          <p:cNvPr id="7" name="Content Placeholder 4"/>
          <p:cNvSpPr>
            <a:spLocks noGrp="1"/>
          </p:cNvSpPr>
          <p:nvPr>
            <p:ph sz="half" idx="1"/>
          </p:nvPr>
        </p:nvSpPr>
        <p:spPr>
          <a:xfrm>
            <a:off x="457200" y="1545526"/>
            <a:ext cx="3545098" cy="4525963"/>
          </a:xfrm>
        </p:spPr>
        <p:txBody>
          <a:bodyPr>
            <a:normAutofit/>
          </a:bodyPr>
          <a:lstStyle/>
          <a:p>
            <a:pPr>
              <a:buNone/>
            </a:pPr>
            <a:r>
              <a:rPr lang="en-US" sz="2000" dirty="0" smtClean="0"/>
              <a:t>And suddenly there was </a:t>
            </a:r>
          </a:p>
          <a:p>
            <a:pPr>
              <a:buNone/>
            </a:pPr>
            <a:r>
              <a:rPr lang="en-US" sz="2000" dirty="0" smtClean="0"/>
              <a:t>with the angel a multitude </a:t>
            </a:r>
          </a:p>
          <a:p>
            <a:pPr>
              <a:buNone/>
            </a:pPr>
            <a:r>
              <a:rPr lang="en-US" sz="2000" dirty="0" smtClean="0"/>
              <a:t>of the </a:t>
            </a:r>
            <a:r>
              <a:rPr lang="en-US" sz="2000" u="sng" dirty="0" smtClean="0"/>
              <a:t>heavenly host</a:t>
            </a:r>
            <a:r>
              <a:rPr lang="en-US" sz="2000" dirty="0" smtClean="0"/>
              <a:t> </a:t>
            </a:r>
          </a:p>
          <a:p>
            <a:pPr>
              <a:buNone/>
            </a:pPr>
            <a:r>
              <a:rPr lang="en-US" sz="2000" dirty="0" smtClean="0"/>
              <a:t>praising God and saying:</a:t>
            </a:r>
          </a:p>
          <a:p>
            <a:pPr>
              <a:buNone/>
            </a:pPr>
            <a:r>
              <a:rPr lang="en-US" sz="2000" dirty="0" smtClean="0"/>
              <a:t>“Glory to God in the </a:t>
            </a:r>
          </a:p>
          <a:p>
            <a:pPr>
              <a:buNone/>
            </a:pPr>
            <a:r>
              <a:rPr lang="en-US" sz="2000" dirty="0" smtClean="0"/>
              <a:t>highest, and on earth </a:t>
            </a:r>
          </a:p>
          <a:p>
            <a:pPr>
              <a:buNone/>
            </a:pPr>
            <a:r>
              <a:rPr lang="en-US" sz="2000" dirty="0" smtClean="0"/>
              <a:t>peace, goodwill toward </a:t>
            </a:r>
          </a:p>
          <a:p>
            <a:pPr>
              <a:buNone/>
            </a:pPr>
            <a:r>
              <a:rPr lang="en-US" sz="2000" dirty="0" smtClean="0"/>
              <a:t>men!”</a:t>
            </a:r>
          </a:p>
          <a:p>
            <a:pPr>
              <a:buNone/>
            </a:pPr>
            <a:endParaRPr lang="en-US" sz="2000"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2:13-14</a:t>
            </a:r>
            <a:endParaRPr lang="en-US" dirty="0"/>
          </a:p>
        </p:txBody>
      </p:sp>
      <p:sp>
        <p:nvSpPr>
          <p:cNvPr id="6" name="Content Placeholder 5"/>
          <p:cNvSpPr>
            <a:spLocks noGrp="1"/>
          </p:cNvSpPr>
          <p:nvPr>
            <p:ph sz="half" idx="2"/>
          </p:nvPr>
        </p:nvSpPr>
        <p:spPr>
          <a:xfrm>
            <a:off x="4838329" y="1507228"/>
            <a:ext cx="3701989" cy="4525963"/>
          </a:xfrm>
        </p:spPr>
        <p:txBody>
          <a:bodyPr>
            <a:normAutofit/>
          </a:bodyPr>
          <a:lstStyle/>
          <a:p>
            <a:pPr>
              <a:buNone/>
            </a:pPr>
            <a:r>
              <a:rPr lang="en-US" sz="2100" i="1" dirty="0" smtClean="0"/>
              <a:t>Many Christians think this </a:t>
            </a:r>
          </a:p>
          <a:p>
            <a:pPr>
              <a:buNone/>
            </a:pPr>
            <a:r>
              <a:rPr lang="en-US" sz="2100" i="1" dirty="0" smtClean="0"/>
              <a:t>large group of angels was </a:t>
            </a:r>
          </a:p>
          <a:p>
            <a:pPr>
              <a:buNone/>
            </a:pPr>
            <a:r>
              <a:rPr lang="en-US" sz="2100" i="1" dirty="0" smtClean="0"/>
              <a:t>singing their praise to </a:t>
            </a:r>
          </a:p>
          <a:p>
            <a:pPr>
              <a:buNone/>
            </a:pPr>
            <a:r>
              <a:rPr lang="en-US" sz="2100" i="1" dirty="0" smtClean="0"/>
              <a:t>God. </a:t>
            </a:r>
            <a:r>
              <a:rPr lang="en-US" sz="2100" b="1" i="1" dirty="0" smtClean="0"/>
              <a:t>POSSIBLY! </a:t>
            </a:r>
            <a:r>
              <a:rPr lang="en-US" sz="2100" i="1" dirty="0" smtClean="0"/>
              <a:t>They </a:t>
            </a:r>
          </a:p>
          <a:p>
            <a:pPr>
              <a:buNone/>
            </a:pPr>
            <a:r>
              <a:rPr lang="en-US" sz="2100" i="1" dirty="0" smtClean="0"/>
              <a:t>were either speaking or </a:t>
            </a:r>
          </a:p>
          <a:p>
            <a:pPr>
              <a:buNone/>
            </a:pPr>
            <a:r>
              <a:rPr lang="en-US" sz="2100" i="1" dirty="0" smtClean="0"/>
              <a:t>singing their praise. What </a:t>
            </a:r>
          </a:p>
          <a:p>
            <a:pPr>
              <a:buNone/>
            </a:pPr>
            <a:r>
              <a:rPr lang="en-US" sz="2100" i="1" dirty="0" smtClean="0"/>
              <a:t>does music do to our </a:t>
            </a:r>
          </a:p>
          <a:p>
            <a:pPr>
              <a:buNone/>
            </a:pPr>
            <a:r>
              <a:rPr lang="en-US" sz="2100" i="1" dirty="0" smtClean="0"/>
              <a:t>talk? </a:t>
            </a:r>
          </a:p>
          <a:p>
            <a:pPr>
              <a:buNone/>
            </a:pPr>
            <a:endParaRPr lang="en-US" i="1" dirty="0" smtClean="0"/>
          </a:p>
        </p:txBody>
      </p:sp>
      <p:sp>
        <p:nvSpPr>
          <p:cNvPr id="7" name="Content Placeholder 4"/>
          <p:cNvSpPr>
            <a:spLocks noGrp="1"/>
          </p:cNvSpPr>
          <p:nvPr>
            <p:ph sz="half" idx="1"/>
          </p:nvPr>
        </p:nvSpPr>
        <p:spPr>
          <a:xfrm>
            <a:off x="457200" y="1545526"/>
            <a:ext cx="3946124" cy="4525963"/>
          </a:xfrm>
        </p:spPr>
        <p:txBody>
          <a:bodyPr>
            <a:normAutofit/>
          </a:bodyPr>
          <a:lstStyle/>
          <a:p>
            <a:pPr>
              <a:buNone/>
            </a:pPr>
            <a:r>
              <a:rPr lang="en-US" sz="2000" dirty="0" smtClean="0"/>
              <a:t>And suddenly there was </a:t>
            </a:r>
          </a:p>
          <a:p>
            <a:pPr>
              <a:buNone/>
            </a:pPr>
            <a:r>
              <a:rPr lang="en-US" sz="2000" dirty="0" smtClean="0"/>
              <a:t>with the angel a multitude </a:t>
            </a:r>
          </a:p>
          <a:p>
            <a:pPr>
              <a:buNone/>
            </a:pPr>
            <a:r>
              <a:rPr lang="en-US" sz="2000" dirty="0" smtClean="0"/>
              <a:t>of the heavenly host </a:t>
            </a:r>
          </a:p>
          <a:p>
            <a:pPr>
              <a:buNone/>
            </a:pPr>
            <a:r>
              <a:rPr lang="en-US" sz="2000" u="sng" dirty="0" smtClean="0"/>
              <a:t>praising God and saying:</a:t>
            </a:r>
          </a:p>
          <a:p>
            <a:pPr>
              <a:buNone/>
            </a:pPr>
            <a:r>
              <a:rPr lang="en-US" sz="2000" dirty="0" smtClean="0"/>
              <a:t>“Glory to God in the </a:t>
            </a:r>
          </a:p>
          <a:p>
            <a:pPr>
              <a:buNone/>
            </a:pPr>
            <a:r>
              <a:rPr lang="en-US" sz="2000" dirty="0" smtClean="0"/>
              <a:t>highest, and on earth </a:t>
            </a:r>
          </a:p>
          <a:p>
            <a:pPr>
              <a:buNone/>
            </a:pPr>
            <a:r>
              <a:rPr lang="en-US" sz="2000" dirty="0" smtClean="0"/>
              <a:t>peace, goodwill toward </a:t>
            </a:r>
          </a:p>
          <a:p>
            <a:pPr>
              <a:buNone/>
            </a:pPr>
            <a:r>
              <a:rPr lang="en-US" sz="2000" dirty="0" smtClean="0"/>
              <a:t>men!”</a:t>
            </a:r>
          </a:p>
          <a:p>
            <a:pPr>
              <a:buNone/>
            </a:pPr>
            <a:endParaRPr lang="en-US" sz="2000"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2:15-16</a:t>
            </a:r>
            <a:endParaRPr lang="en-US" dirty="0"/>
          </a:p>
        </p:txBody>
      </p:sp>
      <p:sp>
        <p:nvSpPr>
          <p:cNvPr id="5" name="Content Placeholder 4"/>
          <p:cNvSpPr>
            <a:spLocks noGrp="1"/>
          </p:cNvSpPr>
          <p:nvPr>
            <p:ph sz="half" idx="1"/>
          </p:nvPr>
        </p:nvSpPr>
        <p:spPr>
          <a:xfrm>
            <a:off x="328474" y="1574800"/>
            <a:ext cx="3950415" cy="4799367"/>
          </a:xfrm>
        </p:spPr>
        <p:txBody>
          <a:bodyPr>
            <a:noAutofit/>
          </a:bodyPr>
          <a:lstStyle/>
          <a:p>
            <a:pPr>
              <a:buNone/>
            </a:pPr>
            <a:r>
              <a:rPr lang="en-US" sz="2000" dirty="0" smtClean="0"/>
              <a:t>So it was, when the angels had </a:t>
            </a:r>
          </a:p>
          <a:p>
            <a:pPr>
              <a:buNone/>
            </a:pPr>
            <a:r>
              <a:rPr lang="en-US" sz="2000" dirty="0" smtClean="0"/>
              <a:t>gone away from them into </a:t>
            </a:r>
          </a:p>
          <a:p>
            <a:pPr>
              <a:buNone/>
            </a:pPr>
            <a:r>
              <a:rPr lang="en-US" sz="2000" dirty="0" smtClean="0"/>
              <a:t>heaven, that the shepherds </a:t>
            </a:r>
          </a:p>
          <a:p>
            <a:pPr>
              <a:buNone/>
            </a:pPr>
            <a:r>
              <a:rPr lang="en-US" sz="2000" dirty="0" smtClean="0"/>
              <a:t>said to one another, “Let us  </a:t>
            </a:r>
          </a:p>
          <a:p>
            <a:pPr>
              <a:buNone/>
            </a:pPr>
            <a:r>
              <a:rPr lang="en-US" sz="2000" dirty="0" smtClean="0"/>
              <a:t>now go to Bethlehem and see  </a:t>
            </a:r>
          </a:p>
          <a:p>
            <a:pPr>
              <a:buNone/>
            </a:pPr>
            <a:r>
              <a:rPr lang="en-US" sz="2000" dirty="0" smtClean="0"/>
              <a:t>this thing that has come to </a:t>
            </a:r>
          </a:p>
          <a:p>
            <a:pPr>
              <a:buNone/>
            </a:pPr>
            <a:r>
              <a:rPr lang="en-US" sz="2000" dirty="0" smtClean="0"/>
              <a:t>pass, which the Lord has made </a:t>
            </a:r>
          </a:p>
          <a:p>
            <a:pPr>
              <a:buNone/>
            </a:pPr>
            <a:r>
              <a:rPr lang="en-US" sz="2000" dirty="0" smtClean="0"/>
              <a:t>known to us.” And they came </a:t>
            </a:r>
          </a:p>
          <a:p>
            <a:pPr>
              <a:buNone/>
            </a:pPr>
            <a:r>
              <a:rPr lang="en-US" sz="2000" dirty="0" smtClean="0"/>
              <a:t>with haste and found Mary </a:t>
            </a:r>
          </a:p>
          <a:p>
            <a:pPr>
              <a:buNone/>
            </a:pPr>
            <a:r>
              <a:rPr lang="en-US" sz="2000" dirty="0" smtClean="0"/>
              <a:t>and Joseph, and the Babe       </a:t>
            </a:r>
          </a:p>
          <a:p>
            <a:pPr>
              <a:buNone/>
            </a:pPr>
            <a:r>
              <a:rPr lang="en-US" sz="2000" dirty="0" smtClean="0"/>
              <a:t>lying in a manger.</a:t>
            </a:r>
          </a:p>
          <a:p>
            <a:pPr>
              <a:buNone/>
            </a:pPr>
            <a:endParaRPr lang="en-US" sz="2000" dirty="0"/>
          </a:p>
        </p:txBody>
      </p:sp>
      <p:sp>
        <p:nvSpPr>
          <p:cNvPr id="6" name="Content Placeholder 5"/>
          <p:cNvSpPr>
            <a:spLocks noGrp="1"/>
          </p:cNvSpPr>
          <p:nvPr>
            <p:ph sz="half" idx="2"/>
          </p:nvPr>
        </p:nvSpPr>
        <p:spPr/>
        <p:txBody>
          <a:bodyPr>
            <a:normAutofit/>
          </a:bodyPr>
          <a:lstStyle/>
          <a:p>
            <a:pPr>
              <a:buNone/>
            </a:pPr>
            <a:endParaRPr lang="en-US" dirty="0" smtClean="0"/>
          </a:p>
          <a:p>
            <a:pPr>
              <a:buNone/>
            </a:pPr>
            <a:endParaRPr lang="en-US" i="1" dirty="0" smtClean="0"/>
          </a:p>
        </p:txBody>
      </p:sp>
      <p:pic>
        <p:nvPicPr>
          <p:cNvPr id="7" name="Picture 6"/>
          <p:cNvPicPr>
            <a:picLocks noChangeAspect="1"/>
          </p:cNvPicPr>
          <p:nvPr/>
        </p:nvPicPr>
        <p:blipFill>
          <a:blip r:embed="rId2"/>
          <a:stretch>
            <a:fillRect/>
          </a:stretch>
        </p:blipFill>
        <p:spPr>
          <a:xfrm>
            <a:off x="4809326" y="1932223"/>
            <a:ext cx="3877474" cy="3877474"/>
          </a:xfrm>
          <a:prstGeom prst="rect">
            <a:avLst/>
          </a:prstGeom>
          <a:ln>
            <a:noFill/>
          </a:ln>
          <a:effectLst>
            <a:softEdge rad="112500"/>
          </a:effectLst>
        </p:spPr>
      </p:pic>
    </p:spTree>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2:15-16</a:t>
            </a:r>
            <a:endParaRPr lang="en-US" dirty="0"/>
          </a:p>
        </p:txBody>
      </p:sp>
      <p:sp>
        <p:nvSpPr>
          <p:cNvPr id="6" name="Content Placeholder 5"/>
          <p:cNvSpPr>
            <a:spLocks noGrp="1"/>
          </p:cNvSpPr>
          <p:nvPr>
            <p:ph sz="half" idx="2"/>
          </p:nvPr>
        </p:nvSpPr>
        <p:spPr>
          <a:xfrm>
            <a:off x="4500979" y="1573566"/>
            <a:ext cx="4185821" cy="4658360"/>
          </a:xfrm>
        </p:spPr>
        <p:txBody>
          <a:bodyPr>
            <a:normAutofit/>
          </a:bodyPr>
          <a:lstStyle/>
          <a:p>
            <a:pPr>
              <a:buNone/>
            </a:pPr>
            <a:endParaRPr lang="en-US" sz="2000" i="1" dirty="0" smtClean="0"/>
          </a:p>
          <a:p>
            <a:pPr>
              <a:buNone/>
            </a:pPr>
            <a:endParaRPr lang="en-US" sz="2000" i="1" dirty="0" smtClean="0"/>
          </a:p>
          <a:p>
            <a:pPr>
              <a:buNone/>
            </a:pPr>
            <a:endParaRPr lang="en-US" sz="2000" i="1" dirty="0" smtClean="0"/>
          </a:p>
          <a:p>
            <a:pPr>
              <a:buNone/>
            </a:pPr>
            <a:endParaRPr lang="en-US" sz="2000" i="1" dirty="0" smtClean="0"/>
          </a:p>
          <a:p>
            <a:pPr>
              <a:buNone/>
            </a:pPr>
            <a:endParaRPr lang="en-US" sz="2000" i="1" dirty="0" smtClean="0"/>
          </a:p>
          <a:p>
            <a:pPr>
              <a:buNone/>
            </a:pPr>
            <a:r>
              <a:rPr lang="en-US" sz="2000" i="1" dirty="0" smtClean="0"/>
              <a:t>Since Joseph was back in the </a:t>
            </a:r>
          </a:p>
          <a:p>
            <a:pPr>
              <a:buNone/>
            </a:pPr>
            <a:r>
              <a:rPr lang="en-US" sz="2000" i="1" dirty="0" smtClean="0"/>
              <a:t>house with Mary and Jesus, </a:t>
            </a:r>
          </a:p>
          <a:p>
            <a:pPr>
              <a:buNone/>
            </a:pPr>
            <a:r>
              <a:rPr lang="en-US" sz="2000" i="1" dirty="0" smtClean="0"/>
              <a:t>this means that any males in </a:t>
            </a:r>
          </a:p>
          <a:p>
            <a:pPr>
              <a:buNone/>
            </a:pPr>
            <a:r>
              <a:rPr lang="en-US" sz="2000" i="1" dirty="0" smtClean="0"/>
              <a:t>the ‘host family’ had returned     </a:t>
            </a:r>
          </a:p>
          <a:p>
            <a:pPr>
              <a:buNone/>
            </a:pPr>
            <a:r>
              <a:rPr lang="en-US" sz="2000" i="1" dirty="0" smtClean="0"/>
              <a:t>to their home.</a:t>
            </a:r>
          </a:p>
          <a:p>
            <a:pPr>
              <a:buNone/>
            </a:pPr>
            <a:endParaRPr lang="en-US" i="1" dirty="0" smtClean="0"/>
          </a:p>
        </p:txBody>
      </p:sp>
      <p:sp>
        <p:nvSpPr>
          <p:cNvPr id="7" name="Content Placeholder 4"/>
          <p:cNvSpPr>
            <a:spLocks noGrp="1"/>
          </p:cNvSpPr>
          <p:nvPr>
            <p:ph sz="half" idx="1"/>
          </p:nvPr>
        </p:nvSpPr>
        <p:spPr>
          <a:xfrm>
            <a:off x="328474" y="1574800"/>
            <a:ext cx="3950415" cy="4799367"/>
          </a:xfrm>
        </p:spPr>
        <p:txBody>
          <a:bodyPr>
            <a:noAutofit/>
          </a:bodyPr>
          <a:lstStyle/>
          <a:p>
            <a:pPr>
              <a:buNone/>
            </a:pPr>
            <a:r>
              <a:rPr lang="en-US" sz="2000" dirty="0" smtClean="0"/>
              <a:t>So it was, when the angels had </a:t>
            </a:r>
          </a:p>
          <a:p>
            <a:pPr>
              <a:buNone/>
            </a:pPr>
            <a:r>
              <a:rPr lang="en-US" sz="2000" dirty="0" smtClean="0"/>
              <a:t>gone away from them into </a:t>
            </a:r>
          </a:p>
          <a:p>
            <a:pPr>
              <a:buNone/>
            </a:pPr>
            <a:r>
              <a:rPr lang="en-US" sz="2000" dirty="0" smtClean="0"/>
              <a:t>heaven, that the shepherds </a:t>
            </a:r>
          </a:p>
          <a:p>
            <a:pPr>
              <a:buNone/>
            </a:pPr>
            <a:r>
              <a:rPr lang="en-US" sz="2000" dirty="0" smtClean="0"/>
              <a:t>said to one another, “Let us  </a:t>
            </a:r>
          </a:p>
          <a:p>
            <a:pPr>
              <a:buNone/>
            </a:pPr>
            <a:r>
              <a:rPr lang="en-US" sz="2000" dirty="0" smtClean="0"/>
              <a:t>now go to Bethlehem and see  </a:t>
            </a:r>
          </a:p>
          <a:p>
            <a:pPr>
              <a:buNone/>
            </a:pPr>
            <a:r>
              <a:rPr lang="en-US" sz="2000" dirty="0" smtClean="0"/>
              <a:t>this thing that has come to </a:t>
            </a:r>
          </a:p>
          <a:p>
            <a:pPr>
              <a:buNone/>
            </a:pPr>
            <a:r>
              <a:rPr lang="en-US" sz="2000" dirty="0" smtClean="0"/>
              <a:t>pass, which the Lord has made </a:t>
            </a:r>
          </a:p>
          <a:p>
            <a:pPr>
              <a:buNone/>
            </a:pPr>
            <a:r>
              <a:rPr lang="en-US" sz="2000" dirty="0" smtClean="0"/>
              <a:t>known to us.” And they came </a:t>
            </a:r>
          </a:p>
          <a:p>
            <a:pPr>
              <a:buNone/>
            </a:pPr>
            <a:r>
              <a:rPr lang="en-US" sz="2000" dirty="0" smtClean="0"/>
              <a:t>with haste and found </a:t>
            </a:r>
            <a:r>
              <a:rPr lang="en-US" sz="2000" u="sng" dirty="0" smtClean="0"/>
              <a:t>Mary </a:t>
            </a:r>
          </a:p>
          <a:p>
            <a:pPr>
              <a:buNone/>
            </a:pPr>
            <a:r>
              <a:rPr lang="en-US" sz="2000" u="sng" dirty="0" smtClean="0"/>
              <a:t>and Joseph, and the Babe       </a:t>
            </a:r>
          </a:p>
          <a:p>
            <a:pPr>
              <a:buNone/>
            </a:pPr>
            <a:r>
              <a:rPr lang="en-US" sz="2000" u="sng" dirty="0" smtClean="0"/>
              <a:t>lying in a manger.</a:t>
            </a:r>
          </a:p>
          <a:p>
            <a:pPr>
              <a:buNone/>
            </a:pPr>
            <a:endParaRPr lang="en-US" sz="2000"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2:17-18</a:t>
            </a:r>
            <a:endParaRPr lang="en-US" dirty="0"/>
          </a:p>
        </p:txBody>
      </p:sp>
      <p:sp>
        <p:nvSpPr>
          <p:cNvPr id="5" name="Content Placeholder 4"/>
          <p:cNvSpPr>
            <a:spLocks noGrp="1"/>
          </p:cNvSpPr>
          <p:nvPr>
            <p:ph sz="half" idx="1"/>
          </p:nvPr>
        </p:nvSpPr>
        <p:spPr>
          <a:xfrm>
            <a:off x="457200" y="1600200"/>
            <a:ext cx="4038600" cy="4658360"/>
          </a:xfrm>
        </p:spPr>
        <p:txBody>
          <a:bodyPr>
            <a:normAutofit/>
          </a:bodyPr>
          <a:lstStyle/>
          <a:p>
            <a:pPr>
              <a:buNone/>
            </a:pPr>
            <a:r>
              <a:rPr lang="en-US" sz="2000" dirty="0" smtClean="0"/>
              <a:t>Now when they had seen </a:t>
            </a:r>
          </a:p>
          <a:p>
            <a:pPr>
              <a:buNone/>
            </a:pPr>
            <a:r>
              <a:rPr lang="en-US" sz="2000" dirty="0" smtClean="0"/>
              <a:t>him, they made widely </a:t>
            </a:r>
          </a:p>
          <a:p>
            <a:pPr>
              <a:buNone/>
            </a:pPr>
            <a:r>
              <a:rPr lang="en-US" sz="2000" dirty="0" smtClean="0"/>
              <a:t>known the saying which </a:t>
            </a:r>
          </a:p>
          <a:p>
            <a:pPr>
              <a:buNone/>
            </a:pPr>
            <a:r>
              <a:rPr lang="en-US" sz="2000" dirty="0" smtClean="0"/>
              <a:t>was told them concerning </a:t>
            </a:r>
          </a:p>
          <a:p>
            <a:pPr>
              <a:buNone/>
            </a:pPr>
            <a:r>
              <a:rPr lang="en-US" sz="2000" dirty="0" smtClean="0"/>
              <a:t>this Child. And all those </a:t>
            </a:r>
          </a:p>
          <a:p>
            <a:pPr>
              <a:buNone/>
            </a:pPr>
            <a:r>
              <a:rPr lang="en-US" sz="2000" dirty="0" smtClean="0"/>
              <a:t>who heard it marveled at </a:t>
            </a:r>
          </a:p>
          <a:p>
            <a:pPr>
              <a:buNone/>
            </a:pPr>
            <a:r>
              <a:rPr lang="en-US" sz="2000" dirty="0" smtClean="0"/>
              <a:t>those things which were </a:t>
            </a:r>
          </a:p>
          <a:p>
            <a:pPr>
              <a:buNone/>
            </a:pPr>
            <a:r>
              <a:rPr lang="en-US" sz="2000" dirty="0" smtClean="0"/>
              <a:t>told them by the </a:t>
            </a:r>
          </a:p>
          <a:p>
            <a:pPr>
              <a:buNone/>
            </a:pPr>
            <a:r>
              <a:rPr lang="en-US" sz="2000" dirty="0" smtClean="0"/>
              <a:t>shepherds.</a:t>
            </a:r>
          </a:p>
          <a:p>
            <a:pPr>
              <a:buNone/>
            </a:pPr>
            <a:endParaRPr lang="en-US" dirty="0"/>
          </a:p>
        </p:txBody>
      </p:sp>
      <p:sp>
        <p:nvSpPr>
          <p:cNvPr id="6" name="Content Placeholder 5"/>
          <p:cNvSpPr>
            <a:spLocks noGrp="1"/>
          </p:cNvSpPr>
          <p:nvPr>
            <p:ph sz="half" idx="2"/>
          </p:nvPr>
        </p:nvSpPr>
        <p:spPr>
          <a:xfrm>
            <a:off x="4648200" y="1600200"/>
            <a:ext cx="4038600" cy="4658360"/>
          </a:xfrm>
        </p:spPr>
        <p:txBody>
          <a:bodyPr>
            <a:normAutofit/>
          </a:bodyPr>
          <a:lstStyle/>
          <a:p>
            <a:pPr>
              <a:buNone/>
            </a:pPr>
            <a:endParaRPr lang="en-US" dirty="0" smtClean="0"/>
          </a:p>
          <a:p>
            <a:pPr>
              <a:buNone/>
            </a:pPr>
            <a:endParaRPr lang="en-US" i="1" dirty="0" smtClean="0"/>
          </a:p>
          <a:p>
            <a:pPr>
              <a:buNone/>
            </a:pPr>
            <a:endParaRPr lang="en-US" sz="2400" i="1" dirty="0" smtClean="0"/>
          </a:p>
          <a:p>
            <a:pPr>
              <a:buNone/>
            </a:pPr>
            <a:endParaRPr lang="en-US" sz="2400" i="1" dirty="0" smtClean="0"/>
          </a:p>
          <a:p>
            <a:pPr>
              <a:buNone/>
            </a:pPr>
            <a:endParaRPr lang="en-US" sz="2400" i="1" dirty="0" smtClean="0"/>
          </a:p>
          <a:p>
            <a:pPr>
              <a:buNone/>
            </a:pPr>
            <a:endParaRPr lang="en-US" sz="2400" i="1" dirty="0" smtClean="0"/>
          </a:p>
          <a:p>
            <a:pPr>
              <a:buNone/>
            </a:pPr>
            <a:endParaRPr lang="en-US" i="1" dirty="0" smtClean="0"/>
          </a:p>
        </p:txBody>
      </p:sp>
      <p:pic>
        <p:nvPicPr>
          <p:cNvPr id="7" name="Picture 6"/>
          <p:cNvPicPr>
            <a:picLocks noChangeAspect="1"/>
          </p:cNvPicPr>
          <p:nvPr/>
        </p:nvPicPr>
        <p:blipFill>
          <a:blip r:embed="rId2"/>
          <a:stretch>
            <a:fillRect/>
          </a:stretch>
        </p:blipFill>
        <p:spPr>
          <a:xfrm>
            <a:off x="4167254" y="2323822"/>
            <a:ext cx="4519546" cy="3073956"/>
          </a:xfrm>
          <a:prstGeom prst="rect">
            <a:avLst/>
          </a:prstGeom>
        </p:spPr>
      </p:pic>
    </p:spTree>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2:17-18</a:t>
            </a:r>
            <a:endParaRPr lang="en-US" dirty="0"/>
          </a:p>
        </p:txBody>
      </p:sp>
      <p:sp>
        <p:nvSpPr>
          <p:cNvPr id="6" name="Content Placeholder 5"/>
          <p:cNvSpPr>
            <a:spLocks noGrp="1"/>
          </p:cNvSpPr>
          <p:nvPr>
            <p:ph sz="half" idx="2"/>
          </p:nvPr>
        </p:nvSpPr>
        <p:spPr>
          <a:xfrm>
            <a:off x="4648200" y="1600200"/>
            <a:ext cx="4038600" cy="4658360"/>
          </a:xfrm>
        </p:spPr>
        <p:txBody>
          <a:bodyPr>
            <a:normAutofit/>
          </a:bodyPr>
          <a:lstStyle/>
          <a:p>
            <a:pPr>
              <a:buNone/>
            </a:pPr>
            <a:r>
              <a:rPr lang="en-US" sz="2000" i="1" dirty="0" smtClean="0"/>
              <a:t>What made people marvel </a:t>
            </a:r>
          </a:p>
          <a:p>
            <a:pPr>
              <a:buNone/>
            </a:pPr>
            <a:r>
              <a:rPr lang="en-US" sz="2000" i="1" dirty="0" smtClean="0"/>
              <a:t>was that angels would talk </a:t>
            </a:r>
          </a:p>
          <a:p>
            <a:pPr>
              <a:buNone/>
            </a:pPr>
            <a:r>
              <a:rPr lang="en-US" sz="2000" i="1" dirty="0" smtClean="0"/>
              <a:t>to lowly shepherds telling </a:t>
            </a:r>
          </a:p>
          <a:p>
            <a:pPr>
              <a:buNone/>
            </a:pPr>
            <a:r>
              <a:rPr lang="en-US" sz="2000" i="1" dirty="0" smtClean="0"/>
              <a:t>them about the birth of a baby</a:t>
            </a:r>
          </a:p>
          <a:p>
            <a:pPr>
              <a:buNone/>
            </a:pPr>
            <a:r>
              <a:rPr lang="en-US" sz="2000" i="1" dirty="0" smtClean="0"/>
              <a:t>King in a royal family who </a:t>
            </a:r>
          </a:p>
          <a:p>
            <a:pPr>
              <a:buNone/>
            </a:pPr>
            <a:r>
              <a:rPr lang="en-US" sz="2000" i="1" dirty="0" smtClean="0"/>
              <a:t>was not born in a palace but </a:t>
            </a:r>
          </a:p>
          <a:p>
            <a:pPr>
              <a:buNone/>
            </a:pPr>
            <a:r>
              <a:rPr lang="en-US" sz="2000" i="1" dirty="0" smtClean="0"/>
              <a:t>a normal or common house </a:t>
            </a:r>
          </a:p>
          <a:p>
            <a:pPr>
              <a:buNone/>
            </a:pPr>
            <a:r>
              <a:rPr lang="en-US" sz="2000" i="1" dirty="0" smtClean="0"/>
              <a:t>and laid in a manger!</a:t>
            </a:r>
          </a:p>
          <a:p>
            <a:pPr>
              <a:buNone/>
            </a:pPr>
            <a:endParaRPr lang="en-US" sz="2400" i="1" dirty="0" smtClean="0"/>
          </a:p>
          <a:p>
            <a:pPr>
              <a:buNone/>
            </a:pPr>
            <a:endParaRPr lang="en-US" sz="2400" i="1" dirty="0" smtClean="0"/>
          </a:p>
          <a:p>
            <a:pPr>
              <a:buNone/>
            </a:pPr>
            <a:endParaRPr lang="en-US" sz="2400" i="1" dirty="0" smtClean="0"/>
          </a:p>
          <a:p>
            <a:pPr>
              <a:buNone/>
            </a:pPr>
            <a:endParaRPr lang="en-US" i="1" dirty="0" smtClean="0"/>
          </a:p>
        </p:txBody>
      </p:sp>
      <p:sp>
        <p:nvSpPr>
          <p:cNvPr id="7" name="Content Placeholder 4"/>
          <p:cNvSpPr>
            <a:spLocks noGrp="1"/>
          </p:cNvSpPr>
          <p:nvPr>
            <p:ph sz="half" idx="1"/>
          </p:nvPr>
        </p:nvSpPr>
        <p:spPr>
          <a:xfrm>
            <a:off x="457200" y="1600200"/>
            <a:ext cx="4038600" cy="4658360"/>
          </a:xfrm>
        </p:spPr>
        <p:txBody>
          <a:bodyPr>
            <a:normAutofit/>
          </a:bodyPr>
          <a:lstStyle/>
          <a:p>
            <a:pPr>
              <a:buNone/>
            </a:pPr>
            <a:r>
              <a:rPr lang="en-US" sz="2000" dirty="0" smtClean="0"/>
              <a:t>Now when they had seen </a:t>
            </a:r>
          </a:p>
          <a:p>
            <a:pPr>
              <a:buNone/>
            </a:pPr>
            <a:r>
              <a:rPr lang="en-US" sz="2000" dirty="0" smtClean="0"/>
              <a:t>him, they made widely </a:t>
            </a:r>
          </a:p>
          <a:p>
            <a:pPr>
              <a:buNone/>
            </a:pPr>
            <a:r>
              <a:rPr lang="en-US" sz="2000" dirty="0" smtClean="0"/>
              <a:t>known the saying which </a:t>
            </a:r>
          </a:p>
          <a:p>
            <a:pPr>
              <a:buNone/>
            </a:pPr>
            <a:r>
              <a:rPr lang="en-US" sz="2000" dirty="0" smtClean="0"/>
              <a:t>was told them concerning </a:t>
            </a:r>
          </a:p>
          <a:p>
            <a:pPr>
              <a:buNone/>
            </a:pPr>
            <a:r>
              <a:rPr lang="en-US" sz="2000" dirty="0" smtClean="0"/>
              <a:t>this Child. And all those </a:t>
            </a:r>
          </a:p>
          <a:p>
            <a:pPr>
              <a:buNone/>
            </a:pPr>
            <a:r>
              <a:rPr lang="en-US" sz="2000" dirty="0" smtClean="0"/>
              <a:t>who heard it </a:t>
            </a:r>
            <a:r>
              <a:rPr lang="en-US" sz="2000" u="sng" dirty="0" smtClean="0"/>
              <a:t>marveled</a:t>
            </a:r>
            <a:r>
              <a:rPr lang="en-US" sz="2000" dirty="0" smtClean="0"/>
              <a:t> at </a:t>
            </a:r>
          </a:p>
          <a:p>
            <a:pPr>
              <a:buNone/>
            </a:pPr>
            <a:r>
              <a:rPr lang="en-US" sz="2000" dirty="0" smtClean="0"/>
              <a:t>those things which were </a:t>
            </a:r>
          </a:p>
          <a:p>
            <a:pPr>
              <a:buNone/>
            </a:pPr>
            <a:r>
              <a:rPr lang="en-US" sz="2000" dirty="0" smtClean="0"/>
              <a:t>told them by the </a:t>
            </a:r>
          </a:p>
          <a:p>
            <a:pPr>
              <a:buNone/>
            </a:pPr>
            <a:r>
              <a:rPr lang="en-US" sz="2000" dirty="0" smtClean="0"/>
              <a:t>shepherds.</a:t>
            </a:r>
          </a:p>
          <a:p>
            <a:pPr>
              <a:buNone/>
            </a:pP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A prophet is a person like Moses who hears God speaking to him and writes down what he says. There were about 30 writing prophets that contributed to the Old Testament.</a:t>
            </a:r>
          </a:p>
          <a:p>
            <a:r>
              <a:rPr lang="en-US" sz="2800" dirty="0" smtClean="0"/>
              <a:t>Much of what the prophets wrote were predictions: God telling the future before it happened. Up to 40% of the Bible contains predictions and their fulfillment.</a:t>
            </a:r>
            <a:endParaRPr lang="en-US" sz="2800" dirty="0"/>
          </a:p>
        </p:txBody>
      </p:sp>
      <p:sp>
        <p:nvSpPr>
          <p:cNvPr id="2" name="Title 1"/>
          <p:cNvSpPr>
            <a:spLocks noGrp="1"/>
          </p:cNvSpPr>
          <p:nvPr>
            <p:ph type="title"/>
          </p:nvPr>
        </p:nvSpPr>
        <p:spPr/>
        <p:txBody>
          <a:bodyPr/>
          <a:lstStyle/>
          <a:p>
            <a:r>
              <a:rPr lang="en-US" dirty="0" smtClean="0"/>
              <a:t>The Prophets</a:t>
            </a: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2:19-20</a:t>
            </a:r>
            <a:endParaRPr lang="en-US" dirty="0"/>
          </a:p>
        </p:txBody>
      </p:sp>
      <p:sp>
        <p:nvSpPr>
          <p:cNvPr id="5" name="Content Placeholder 4"/>
          <p:cNvSpPr>
            <a:spLocks noGrp="1"/>
          </p:cNvSpPr>
          <p:nvPr>
            <p:ph sz="half" idx="1"/>
          </p:nvPr>
        </p:nvSpPr>
        <p:spPr>
          <a:xfrm>
            <a:off x="457200" y="1600200"/>
            <a:ext cx="4038600" cy="4658360"/>
          </a:xfrm>
        </p:spPr>
        <p:txBody>
          <a:bodyPr>
            <a:normAutofit/>
          </a:bodyPr>
          <a:lstStyle/>
          <a:p>
            <a:pPr>
              <a:buNone/>
            </a:pPr>
            <a:r>
              <a:rPr lang="en-US" sz="2000" dirty="0" smtClean="0"/>
              <a:t>But Mary kept all these </a:t>
            </a:r>
          </a:p>
          <a:p>
            <a:pPr>
              <a:buNone/>
            </a:pPr>
            <a:r>
              <a:rPr lang="en-US" sz="2000" dirty="0" smtClean="0"/>
              <a:t>things and pondered them </a:t>
            </a:r>
          </a:p>
          <a:p>
            <a:pPr>
              <a:buNone/>
            </a:pPr>
            <a:r>
              <a:rPr lang="en-US" sz="2000" dirty="0" smtClean="0"/>
              <a:t>in her heart. Then the </a:t>
            </a:r>
          </a:p>
          <a:p>
            <a:pPr>
              <a:buNone/>
            </a:pPr>
            <a:r>
              <a:rPr lang="en-US" sz="2000" dirty="0" smtClean="0"/>
              <a:t>shepherds returned, </a:t>
            </a:r>
          </a:p>
          <a:p>
            <a:pPr>
              <a:buNone/>
            </a:pPr>
            <a:r>
              <a:rPr lang="en-US" sz="2000" dirty="0" smtClean="0"/>
              <a:t>glorifying and praising </a:t>
            </a:r>
          </a:p>
          <a:p>
            <a:pPr>
              <a:buNone/>
            </a:pPr>
            <a:r>
              <a:rPr lang="en-US" sz="2000" dirty="0" smtClean="0"/>
              <a:t>God for all the things that </a:t>
            </a:r>
          </a:p>
          <a:p>
            <a:pPr>
              <a:buNone/>
            </a:pPr>
            <a:r>
              <a:rPr lang="en-US" sz="2000" dirty="0" smtClean="0"/>
              <a:t>they had heard and seen, </a:t>
            </a:r>
          </a:p>
          <a:p>
            <a:pPr>
              <a:buNone/>
            </a:pPr>
            <a:r>
              <a:rPr lang="en-US" sz="2000" dirty="0" smtClean="0"/>
              <a:t>as it was told them.</a:t>
            </a:r>
          </a:p>
          <a:p>
            <a:pPr>
              <a:buNone/>
            </a:pPr>
            <a:endParaRPr lang="en-US" dirty="0"/>
          </a:p>
        </p:txBody>
      </p:sp>
      <p:sp>
        <p:nvSpPr>
          <p:cNvPr id="6" name="Content Placeholder 5"/>
          <p:cNvSpPr>
            <a:spLocks noGrp="1"/>
          </p:cNvSpPr>
          <p:nvPr>
            <p:ph sz="half" idx="2"/>
          </p:nvPr>
        </p:nvSpPr>
        <p:spPr>
          <a:xfrm>
            <a:off x="4648200" y="1600200"/>
            <a:ext cx="4038600" cy="4658360"/>
          </a:xfrm>
        </p:spPr>
        <p:txBody>
          <a:bodyPr>
            <a:normAutofit/>
          </a:bodyPr>
          <a:lstStyle/>
          <a:p>
            <a:pPr>
              <a:buNone/>
            </a:pPr>
            <a:endParaRPr lang="en-US" sz="2400" i="1" dirty="0" smtClean="0"/>
          </a:p>
          <a:p>
            <a:pPr>
              <a:buNone/>
            </a:pPr>
            <a:endParaRPr lang="en-US" sz="2400" i="1" dirty="0" smtClean="0"/>
          </a:p>
          <a:p>
            <a:pPr>
              <a:buNone/>
            </a:pPr>
            <a:endParaRPr lang="en-US" sz="2400" i="1" dirty="0" smtClean="0"/>
          </a:p>
          <a:p>
            <a:pPr>
              <a:buNone/>
            </a:pPr>
            <a:endParaRPr lang="en-US" i="1" dirty="0" smtClean="0"/>
          </a:p>
        </p:txBody>
      </p:sp>
      <p:pic>
        <p:nvPicPr>
          <p:cNvPr id="7" name="Picture 6"/>
          <p:cNvPicPr>
            <a:picLocks noChangeAspect="1"/>
          </p:cNvPicPr>
          <p:nvPr/>
        </p:nvPicPr>
        <p:blipFill>
          <a:blip r:embed="rId2"/>
          <a:stretch>
            <a:fillRect/>
          </a:stretch>
        </p:blipFill>
        <p:spPr>
          <a:xfrm>
            <a:off x="4495800" y="1417638"/>
            <a:ext cx="1397000" cy="2291078"/>
          </a:xfrm>
          <a:prstGeom prst="rect">
            <a:avLst/>
          </a:prstGeom>
          <a:ln>
            <a:noFill/>
          </a:ln>
          <a:effectLst>
            <a:softEdge rad="112500"/>
          </a:effectLst>
        </p:spPr>
      </p:pic>
      <p:pic>
        <p:nvPicPr>
          <p:cNvPr id="8" name="Picture 7"/>
          <p:cNvPicPr>
            <a:picLocks noChangeAspect="1"/>
          </p:cNvPicPr>
          <p:nvPr/>
        </p:nvPicPr>
        <p:blipFill>
          <a:blip r:embed="rId3"/>
          <a:stretch>
            <a:fillRect/>
          </a:stretch>
        </p:blipFill>
        <p:spPr>
          <a:xfrm>
            <a:off x="4495800" y="3618085"/>
            <a:ext cx="4307357" cy="2640475"/>
          </a:xfrm>
          <a:prstGeom prst="rect">
            <a:avLst/>
          </a:prstGeom>
          <a:ln>
            <a:noFill/>
          </a:ln>
          <a:effectLst>
            <a:softEdge rad="112500"/>
          </a:effectLst>
        </p:spPr>
      </p:pic>
    </p:spTree>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26000">
              <a:srgbClr val="DE4204"/>
            </a:gs>
            <a:gs pos="100000">
              <a:srgbClr val="65BF76"/>
            </a:gs>
          </a:gsLst>
          <a:path path="rect">
            <a:fillToRect l="50000" t="50000" r="50000" b="50000"/>
          </a:path>
        </a:gra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lgn="ctr">
              <a:buNone/>
            </a:pPr>
            <a:r>
              <a:rPr lang="en-US" sz="2800" i="1" dirty="0" smtClean="0">
                <a:latin typeface="Cooper Black"/>
                <a:cs typeface="Cooper Black"/>
              </a:rPr>
              <a:t>If you are in the lower end of society like a </a:t>
            </a:r>
          </a:p>
          <a:p>
            <a:pPr algn="ctr">
              <a:buNone/>
            </a:pPr>
            <a:r>
              <a:rPr lang="en-US" sz="2800" i="1" dirty="0" smtClean="0">
                <a:latin typeface="Cooper Black"/>
                <a:cs typeface="Cooper Black"/>
              </a:rPr>
              <a:t>shepherd, how would you feel now that </a:t>
            </a:r>
          </a:p>
          <a:p>
            <a:pPr algn="ctr">
              <a:buNone/>
            </a:pPr>
            <a:r>
              <a:rPr lang="en-US" sz="2800" i="1" dirty="0" smtClean="0">
                <a:latin typeface="Cooper Black"/>
                <a:cs typeface="Cooper Black"/>
              </a:rPr>
              <a:t>angels visited you at night, told you about </a:t>
            </a:r>
          </a:p>
          <a:p>
            <a:pPr algn="ctr">
              <a:buNone/>
            </a:pPr>
            <a:r>
              <a:rPr lang="en-US" sz="2800" i="1" dirty="0" smtClean="0">
                <a:latin typeface="Cooper Black"/>
                <a:cs typeface="Cooper Black"/>
              </a:rPr>
              <a:t>the birth of a king, told you to visit this </a:t>
            </a:r>
          </a:p>
          <a:p>
            <a:pPr algn="ctr">
              <a:buNone/>
            </a:pPr>
            <a:r>
              <a:rPr lang="en-US" sz="2800" i="1" dirty="0" smtClean="0">
                <a:latin typeface="Cooper Black"/>
                <a:cs typeface="Cooper Black"/>
              </a:rPr>
              <a:t>newborn king, and you were the first </a:t>
            </a:r>
          </a:p>
          <a:p>
            <a:pPr algn="ctr">
              <a:buNone/>
            </a:pPr>
            <a:r>
              <a:rPr lang="en-US" sz="2800" i="1" dirty="0" smtClean="0">
                <a:latin typeface="Cooper Black"/>
                <a:cs typeface="Cooper Black"/>
              </a:rPr>
              <a:t>non-family members to see him?</a:t>
            </a:r>
            <a:endParaRPr lang="en-US" sz="2800" i="1" dirty="0">
              <a:latin typeface="Cooper Black"/>
              <a:cs typeface="Cooper Black"/>
            </a:endParaRPr>
          </a:p>
        </p:txBody>
      </p:sp>
      <p:pic>
        <p:nvPicPr>
          <p:cNvPr id="1029" name="Picture 5" descr="C:\Users\Bruce\AppData\Local\Microsoft\Windows\Temporary Internet Files\Content.IE5\PVOWXPW4\MC900441498[1].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54550" y="1251752"/>
            <a:ext cx="4005820" cy="400582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029"/>
                                        </p:tgtEl>
                                        <p:attrNameLst>
                                          <p:attrName>ppt_w</p:attrName>
                                        </p:attrNameLst>
                                      </p:cBhvr>
                                      <p:tavLst>
                                        <p:tav tm="0">
                                          <p:val>
                                            <p:strVal val="ppt_w"/>
                                          </p:val>
                                        </p:tav>
                                        <p:tav tm="100000">
                                          <p:val>
                                            <p:fltVal val="0"/>
                                          </p:val>
                                        </p:tav>
                                      </p:tavLst>
                                    </p:anim>
                                    <p:anim calcmode="lin" valueType="num">
                                      <p:cBhvr>
                                        <p:cTn id="7" dur="500"/>
                                        <p:tgtEl>
                                          <p:spTgt spid="1029"/>
                                        </p:tgtEl>
                                        <p:attrNameLst>
                                          <p:attrName>ppt_h</p:attrName>
                                        </p:attrNameLst>
                                      </p:cBhvr>
                                      <p:tavLst>
                                        <p:tav tm="0">
                                          <p:val>
                                            <p:strVal val="ppt_h"/>
                                          </p:val>
                                        </p:tav>
                                        <p:tav tm="100000">
                                          <p:val>
                                            <p:fltVal val="0"/>
                                          </p:val>
                                        </p:tav>
                                      </p:tavLst>
                                    </p:anim>
                                    <p:animEffect transition="out" filter="fade">
                                      <p:cBhvr>
                                        <p:cTn id="8" dur="500"/>
                                        <p:tgtEl>
                                          <p:spTgt spid="1029"/>
                                        </p:tgtEl>
                                      </p:cBhvr>
                                    </p:animEffect>
                                    <p:set>
                                      <p:cBhvr>
                                        <p:cTn id="9" dur="1" fill="hold">
                                          <p:stCondLst>
                                            <p:cond delay="499"/>
                                          </p:stCondLst>
                                        </p:cTn>
                                        <p:tgtEl>
                                          <p:spTgt spid="1029"/>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p:cTn id="1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6">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p:cTn id="22"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6">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p:cTn id="27"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6">
                                            <p:txEl>
                                              <p:pRg st="3" end="3"/>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 calcmode="lin" valueType="num">
                                      <p:cBhvr>
                                        <p:cTn id="32"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6">
                                            <p:txEl>
                                              <p:pRg st="4" end="4"/>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p:cTn id="37"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2:19-20</a:t>
            </a:r>
            <a:endParaRPr lang="en-US" dirty="0"/>
          </a:p>
        </p:txBody>
      </p:sp>
      <p:sp>
        <p:nvSpPr>
          <p:cNvPr id="5" name="Content Placeholder 4"/>
          <p:cNvSpPr>
            <a:spLocks noGrp="1"/>
          </p:cNvSpPr>
          <p:nvPr>
            <p:ph sz="half" idx="1"/>
          </p:nvPr>
        </p:nvSpPr>
        <p:spPr>
          <a:xfrm>
            <a:off x="457200" y="1600200"/>
            <a:ext cx="4038600" cy="4658360"/>
          </a:xfrm>
        </p:spPr>
        <p:txBody>
          <a:bodyPr>
            <a:normAutofit/>
          </a:bodyPr>
          <a:lstStyle/>
          <a:p>
            <a:pPr>
              <a:buNone/>
            </a:pPr>
            <a:r>
              <a:rPr lang="en-US" sz="2000" dirty="0" smtClean="0"/>
              <a:t>But Mary kept all these </a:t>
            </a:r>
          </a:p>
          <a:p>
            <a:pPr>
              <a:buNone/>
            </a:pPr>
            <a:r>
              <a:rPr lang="en-US" sz="2000" dirty="0" smtClean="0"/>
              <a:t>things and pondered them </a:t>
            </a:r>
          </a:p>
          <a:p>
            <a:pPr>
              <a:buNone/>
            </a:pPr>
            <a:r>
              <a:rPr lang="en-US" sz="2000" dirty="0" smtClean="0"/>
              <a:t>in her heart. Then the </a:t>
            </a:r>
          </a:p>
          <a:p>
            <a:pPr>
              <a:buNone/>
            </a:pPr>
            <a:r>
              <a:rPr lang="en-US" sz="2000" dirty="0" smtClean="0"/>
              <a:t>shepherds returned, </a:t>
            </a:r>
          </a:p>
          <a:p>
            <a:pPr>
              <a:buNone/>
            </a:pPr>
            <a:r>
              <a:rPr lang="en-US" sz="2000" b="1" u="sng" dirty="0" smtClean="0"/>
              <a:t>glorifying and praising </a:t>
            </a:r>
          </a:p>
          <a:p>
            <a:pPr>
              <a:buNone/>
            </a:pPr>
            <a:r>
              <a:rPr lang="en-US" sz="2000" b="1" u="sng" dirty="0" smtClean="0"/>
              <a:t>God</a:t>
            </a:r>
            <a:r>
              <a:rPr lang="en-US" sz="2000" u="sng" dirty="0" smtClean="0"/>
              <a:t> for all the things that </a:t>
            </a:r>
          </a:p>
          <a:p>
            <a:pPr>
              <a:buNone/>
            </a:pPr>
            <a:r>
              <a:rPr lang="en-US" sz="2000" u="sng" dirty="0" smtClean="0"/>
              <a:t>they had heard and seen</a:t>
            </a:r>
            <a:r>
              <a:rPr lang="en-US" sz="2000" dirty="0" smtClean="0"/>
              <a:t>, </a:t>
            </a:r>
          </a:p>
          <a:p>
            <a:pPr>
              <a:buNone/>
            </a:pPr>
            <a:r>
              <a:rPr lang="en-US" sz="2000" dirty="0" smtClean="0"/>
              <a:t>as it was told them.</a:t>
            </a:r>
          </a:p>
          <a:p>
            <a:pPr>
              <a:buNone/>
            </a:pPr>
            <a:endParaRPr lang="en-US" dirty="0"/>
          </a:p>
        </p:txBody>
      </p:sp>
      <p:sp>
        <p:nvSpPr>
          <p:cNvPr id="6" name="Content Placeholder 5"/>
          <p:cNvSpPr>
            <a:spLocks noGrp="1"/>
          </p:cNvSpPr>
          <p:nvPr>
            <p:ph sz="half" idx="2"/>
          </p:nvPr>
        </p:nvSpPr>
        <p:spPr>
          <a:xfrm>
            <a:off x="4648200" y="1600200"/>
            <a:ext cx="4038600" cy="4658360"/>
          </a:xfrm>
        </p:spPr>
        <p:txBody>
          <a:bodyPr>
            <a:normAutofit/>
          </a:bodyPr>
          <a:lstStyle/>
          <a:p>
            <a:pPr>
              <a:buNone/>
            </a:pPr>
            <a:r>
              <a:rPr lang="en-US" sz="2000" i="1" dirty="0" smtClean="0"/>
              <a:t>If the shepherds had seen a </a:t>
            </a:r>
          </a:p>
          <a:p>
            <a:pPr>
              <a:buNone/>
            </a:pPr>
            <a:r>
              <a:rPr lang="en-US" sz="2000" i="1" dirty="0" smtClean="0"/>
              <a:t>newborn King in an open </a:t>
            </a:r>
          </a:p>
          <a:p>
            <a:pPr>
              <a:buNone/>
            </a:pPr>
            <a:r>
              <a:rPr lang="en-US" sz="2000" i="1" dirty="0" smtClean="0"/>
              <a:t>stable or cave, they could </a:t>
            </a:r>
          </a:p>
          <a:p>
            <a:pPr>
              <a:buNone/>
            </a:pPr>
            <a:r>
              <a:rPr lang="en-US" sz="2000" i="1" dirty="0" smtClean="0"/>
              <a:t>not have praised God for </a:t>
            </a:r>
          </a:p>
          <a:p>
            <a:pPr>
              <a:buNone/>
            </a:pPr>
            <a:r>
              <a:rPr lang="en-US" sz="2000" i="1" dirty="0" smtClean="0"/>
              <a:t>that. They would have </a:t>
            </a:r>
          </a:p>
          <a:p>
            <a:pPr>
              <a:buNone/>
            </a:pPr>
            <a:r>
              <a:rPr lang="en-US" sz="2000" i="1" dirty="0" smtClean="0"/>
              <a:t>taken Jesus and his parents </a:t>
            </a:r>
          </a:p>
          <a:p>
            <a:pPr>
              <a:buNone/>
            </a:pPr>
            <a:r>
              <a:rPr lang="en-US" sz="2000" i="1" dirty="0" smtClean="0"/>
              <a:t>to their own homes, which </a:t>
            </a:r>
          </a:p>
          <a:p>
            <a:pPr>
              <a:buNone/>
            </a:pPr>
            <a:r>
              <a:rPr lang="en-US" sz="2000" i="1" dirty="0" smtClean="0"/>
              <a:t>would be better lodging</a:t>
            </a:r>
            <a:r>
              <a:rPr lang="en-US" sz="2400" i="1" dirty="0" smtClean="0"/>
              <a:t>.</a:t>
            </a:r>
          </a:p>
          <a:p>
            <a:pPr>
              <a:buNone/>
            </a:pPr>
            <a:endParaRPr lang="en-US" sz="2400" i="1" dirty="0" smtClean="0"/>
          </a:p>
          <a:p>
            <a:pPr>
              <a:buNone/>
            </a:pPr>
            <a:endParaRPr lang="en-US" sz="2400" i="1" dirty="0" smtClean="0"/>
          </a:p>
          <a:p>
            <a:pPr>
              <a:buNone/>
            </a:pPr>
            <a:endParaRPr lang="en-US" sz="2400" i="1" dirty="0" smtClean="0"/>
          </a:p>
          <a:p>
            <a:pPr>
              <a:buNone/>
            </a:pPr>
            <a:endParaRPr lang="en-US" i="1" dirty="0" smtClean="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Luke 2:19-20</a:t>
            </a:r>
            <a:endParaRPr lang="en-US" dirty="0"/>
          </a:p>
        </p:txBody>
      </p:sp>
      <p:sp>
        <p:nvSpPr>
          <p:cNvPr id="6" name="Content Placeholder 5"/>
          <p:cNvSpPr>
            <a:spLocks noGrp="1"/>
          </p:cNvSpPr>
          <p:nvPr>
            <p:ph sz="half" idx="2"/>
          </p:nvPr>
        </p:nvSpPr>
        <p:spPr>
          <a:xfrm>
            <a:off x="4648200" y="1600200"/>
            <a:ext cx="4038600" cy="4658360"/>
          </a:xfrm>
        </p:spPr>
        <p:txBody>
          <a:bodyPr>
            <a:normAutofit fontScale="85000" lnSpcReduction="10000"/>
          </a:bodyPr>
          <a:lstStyle/>
          <a:p>
            <a:pPr>
              <a:buNone/>
            </a:pPr>
            <a:r>
              <a:rPr lang="en-US" sz="2400" i="1" dirty="0" smtClean="0"/>
              <a:t>Besides Joseph and Mary and </a:t>
            </a:r>
          </a:p>
          <a:p>
            <a:pPr>
              <a:buNone/>
            </a:pPr>
            <a:r>
              <a:rPr lang="en-US" sz="2400" i="1" dirty="0" smtClean="0"/>
              <a:t>the host family, the shepherds </a:t>
            </a:r>
          </a:p>
          <a:p>
            <a:pPr>
              <a:buNone/>
            </a:pPr>
            <a:r>
              <a:rPr lang="en-US" sz="2400" i="1" dirty="0" smtClean="0"/>
              <a:t>were the first people to see the </a:t>
            </a:r>
          </a:p>
          <a:p>
            <a:pPr>
              <a:buNone/>
            </a:pPr>
            <a:r>
              <a:rPr lang="en-US" sz="2400" i="1" dirty="0" smtClean="0"/>
              <a:t>newborn Jesus. They were very </a:t>
            </a:r>
          </a:p>
          <a:p>
            <a:pPr>
              <a:buNone/>
            </a:pPr>
            <a:r>
              <a:rPr lang="en-US" sz="2400" i="1" dirty="0" smtClean="0"/>
              <a:t>excited to be his witnesses! </a:t>
            </a:r>
          </a:p>
          <a:p>
            <a:pPr>
              <a:buNone/>
            </a:pPr>
            <a:r>
              <a:rPr lang="en-US" sz="2400" i="1" dirty="0" smtClean="0"/>
              <a:t>God had promised long ago to </a:t>
            </a:r>
          </a:p>
          <a:p>
            <a:pPr>
              <a:buNone/>
            </a:pPr>
            <a:r>
              <a:rPr lang="en-US" sz="2400" i="1" dirty="0" smtClean="0"/>
              <a:t>send someone to the earth to </a:t>
            </a:r>
          </a:p>
          <a:p>
            <a:pPr>
              <a:buNone/>
            </a:pPr>
            <a:r>
              <a:rPr lang="en-US" sz="2400" i="1" dirty="0" smtClean="0"/>
              <a:t>defeat our enemy. Now they </a:t>
            </a:r>
          </a:p>
          <a:p>
            <a:pPr>
              <a:buNone/>
            </a:pPr>
            <a:r>
              <a:rPr lang="en-US" sz="2400" i="1" dirty="0" smtClean="0"/>
              <a:t>were part of his story!</a:t>
            </a:r>
          </a:p>
          <a:p>
            <a:pPr>
              <a:buNone/>
            </a:pPr>
            <a:endParaRPr lang="en-US" sz="2400" i="1" dirty="0" smtClean="0"/>
          </a:p>
          <a:p>
            <a:pPr>
              <a:buNone/>
            </a:pPr>
            <a:endParaRPr lang="en-US" sz="2400" i="1" dirty="0" smtClean="0"/>
          </a:p>
          <a:p>
            <a:pPr>
              <a:buNone/>
            </a:pPr>
            <a:endParaRPr lang="en-US" i="1" dirty="0" smtClean="0"/>
          </a:p>
        </p:txBody>
      </p:sp>
      <p:sp>
        <p:nvSpPr>
          <p:cNvPr id="7" name="Content Placeholder 4"/>
          <p:cNvSpPr>
            <a:spLocks noGrp="1"/>
          </p:cNvSpPr>
          <p:nvPr>
            <p:ph sz="half" idx="1"/>
          </p:nvPr>
        </p:nvSpPr>
        <p:spPr>
          <a:xfrm>
            <a:off x="457200" y="1600200"/>
            <a:ext cx="4038600" cy="4658360"/>
          </a:xfrm>
        </p:spPr>
        <p:txBody>
          <a:bodyPr>
            <a:normAutofit/>
          </a:bodyPr>
          <a:lstStyle/>
          <a:p>
            <a:pPr>
              <a:buNone/>
            </a:pPr>
            <a:r>
              <a:rPr lang="en-US" sz="2000" dirty="0" smtClean="0"/>
              <a:t>But Mary kept all these </a:t>
            </a:r>
          </a:p>
          <a:p>
            <a:pPr>
              <a:buNone/>
            </a:pPr>
            <a:r>
              <a:rPr lang="en-US" sz="2000" dirty="0" smtClean="0"/>
              <a:t>things and pondered them </a:t>
            </a:r>
          </a:p>
          <a:p>
            <a:pPr>
              <a:buNone/>
            </a:pPr>
            <a:r>
              <a:rPr lang="en-US" sz="2000" dirty="0" smtClean="0"/>
              <a:t>in her heart. Then the </a:t>
            </a:r>
          </a:p>
          <a:p>
            <a:pPr>
              <a:buNone/>
            </a:pPr>
            <a:r>
              <a:rPr lang="en-US" sz="2000" dirty="0" smtClean="0"/>
              <a:t>shepherds returned, </a:t>
            </a:r>
          </a:p>
          <a:p>
            <a:pPr>
              <a:buNone/>
            </a:pPr>
            <a:r>
              <a:rPr lang="en-US" sz="2000" b="1" dirty="0" smtClean="0"/>
              <a:t>glorifying and praising </a:t>
            </a:r>
          </a:p>
          <a:p>
            <a:pPr>
              <a:buNone/>
            </a:pPr>
            <a:r>
              <a:rPr lang="en-US" sz="2000" b="1" dirty="0" smtClean="0"/>
              <a:t>God</a:t>
            </a:r>
            <a:r>
              <a:rPr lang="en-US" sz="2000" dirty="0" smtClean="0"/>
              <a:t> for all the things that </a:t>
            </a:r>
          </a:p>
          <a:p>
            <a:pPr>
              <a:buNone/>
            </a:pPr>
            <a:r>
              <a:rPr lang="en-US" sz="2000" dirty="0" smtClean="0"/>
              <a:t>they had heard and seen, </a:t>
            </a:r>
          </a:p>
          <a:p>
            <a:pPr>
              <a:buNone/>
            </a:pPr>
            <a:r>
              <a:rPr lang="en-US" sz="2000" dirty="0" smtClean="0"/>
              <a:t>as it was told them.</a:t>
            </a:r>
          </a:p>
          <a:p>
            <a:pPr>
              <a:buNone/>
            </a:pP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8" name="TextBox 7"/>
          <p:cNvSpPr txBox="1"/>
          <p:nvPr/>
        </p:nvSpPr>
        <p:spPr>
          <a:xfrm>
            <a:off x="457200" y="3870960"/>
            <a:ext cx="8229600" cy="2569935"/>
          </a:xfrm>
          <a:prstGeom prst="rect">
            <a:avLst/>
          </a:prstGeom>
          <a:noFill/>
        </p:spPr>
        <p:txBody>
          <a:bodyPr wrap="square" rtlCol="0">
            <a:spAutoFit/>
          </a:bodyPr>
          <a:lstStyle/>
          <a:p>
            <a:pPr algn="ctr">
              <a:buNone/>
            </a:pPr>
            <a:r>
              <a:rPr lang="en-US" sz="2300" i="1" dirty="0" smtClean="0">
                <a:solidFill>
                  <a:schemeClr val="bg1"/>
                </a:solidFill>
              </a:rPr>
              <a:t>The Christmas story is amazing because God kept his promise and sent the Promised One, Jesus, a Lord and King and Savior. He was born in humble conditions and worshiped by shepherds and common people, meaning he was approachable, even as a baby. God fulfilled many of his predictions made over thousands of years. This is the true meaning of Christmas. Jesus’ birth on earth was the first step in God’s plan. What happened next? Come back for more!</a:t>
            </a:r>
            <a:endParaRPr lang="en-US" sz="2300" i="1" dirty="0">
              <a:solidFill>
                <a:schemeClr val="bg1"/>
              </a:solidFill>
            </a:endParaRPr>
          </a:p>
        </p:txBody>
      </p:sp>
      <p:sp>
        <p:nvSpPr>
          <p:cNvPr id="9" name="TextBox 8"/>
          <p:cNvSpPr txBox="1"/>
          <p:nvPr/>
        </p:nvSpPr>
        <p:spPr>
          <a:xfrm>
            <a:off x="4968240" y="772160"/>
            <a:ext cx="3718560" cy="769441"/>
          </a:xfrm>
          <a:prstGeom prst="rect">
            <a:avLst/>
          </a:prstGeom>
          <a:noFill/>
        </p:spPr>
        <p:txBody>
          <a:bodyPr wrap="square" rtlCol="0">
            <a:spAutoFit/>
          </a:bodyPr>
          <a:lstStyle/>
          <a:p>
            <a:r>
              <a:rPr lang="en-US" sz="4400" dirty="0" smtClean="0">
                <a:solidFill>
                  <a:schemeClr val="bg1"/>
                </a:solidFill>
              </a:rPr>
              <a:t>Conclusion</a:t>
            </a:r>
            <a:endParaRPr lang="en-US" sz="4400" dirty="0"/>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800" u="sng" dirty="0" smtClean="0"/>
              <a:t>Verse 3</a:t>
            </a:r>
            <a:r>
              <a:rPr lang="en-US" sz="2800" dirty="0" smtClean="0"/>
              <a:t>: I foretold the former things long ago, my mouth announced them and I made them known; then suddenly I acted, and they came to pass.</a:t>
            </a:r>
          </a:p>
          <a:p>
            <a:pPr>
              <a:buNone/>
            </a:pPr>
            <a:r>
              <a:rPr lang="en-US" sz="2800" u="sng" dirty="0" smtClean="0"/>
              <a:t>Verse 5</a:t>
            </a:r>
            <a:r>
              <a:rPr lang="en-US" sz="2800" dirty="0" smtClean="0"/>
              <a:t>: Therefore I told you these things long ago; before they happened I announced them to you so that you could not say, 'My images brought them about; my wooden image and metal god ordained them.'</a:t>
            </a:r>
            <a:endParaRPr lang="en-US" sz="2800" dirty="0"/>
          </a:p>
        </p:txBody>
      </p:sp>
      <p:sp>
        <p:nvSpPr>
          <p:cNvPr id="2" name="Title 1"/>
          <p:cNvSpPr>
            <a:spLocks noGrp="1"/>
          </p:cNvSpPr>
          <p:nvPr>
            <p:ph type="title"/>
          </p:nvPr>
        </p:nvSpPr>
        <p:spPr/>
        <p:txBody>
          <a:bodyPr/>
          <a:lstStyle/>
          <a:p>
            <a:r>
              <a:rPr lang="en-US" dirty="0" smtClean="0"/>
              <a:t>The Prophet Isaiah chapter 48</a:t>
            </a:r>
            <a:endParaRPr lang="en-US" dirty="0"/>
          </a:p>
        </p:txBody>
      </p:sp>
      <p:pic>
        <p:nvPicPr>
          <p:cNvPr id="4" name="Picture 3"/>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992426" y="4727359"/>
            <a:ext cx="2173135" cy="1629851"/>
          </a:xfrm>
          <a:prstGeom prst="ellipse">
            <a:avLst/>
          </a:prstGeom>
          <a:ln>
            <a:noFill/>
          </a:ln>
          <a:effectLst>
            <a:softEdge rad="112500"/>
          </a:effectLst>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800" u="sng" dirty="0" smtClean="0"/>
              <a:t>Verse 6</a:t>
            </a:r>
            <a:r>
              <a:rPr lang="en-US" sz="2800" dirty="0" smtClean="0"/>
              <a:t>: You have heard these things; look at them all. Will you not admit them? From now on I will tell you of new things, of hidden things unknown to you. </a:t>
            </a:r>
          </a:p>
          <a:p>
            <a:pPr>
              <a:buNone/>
            </a:pPr>
            <a:r>
              <a:rPr lang="en-US" sz="2800" u="sng" dirty="0" smtClean="0"/>
              <a:t>Verse 7</a:t>
            </a:r>
            <a:r>
              <a:rPr lang="en-US" sz="2800" dirty="0" smtClean="0"/>
              <a:t>: They are created now, and not long ago; you have not heard of them before today. So you cannot say, 'Yes, I knew of them.' </a:t>
            </a:r>
            <a:endParaRPr lang="en-US" sz="2800" dirty="0"/>
          </a:p>
        </p:txBody>
      </p:sp>
      <p:sp>
        <p:nvSpPr>
          <p:cNvPr id="2" name="Title 1"/>
          <p:cNvSpPr>
            <a:spLocks noGrp="1"/>
          </p:cNvSpPr>
          <p:nvPr>
            <p:ph type="title"/>
          </p:nvPr>
        </p:nvSpPr>
        <p:spPr/>
        <p:txBody>
          <a:bodyPr/>
          <a:lstStyle/>
          <a:p>
            <a:r>
              <a:rPr lang="en-US" dirty="0" smtClean="0"/>
              <a:t>The Prophet Isaiah chapter 48</a:t>
            </a:r>
            <a:endParaRPr lang="en-US" dirty="0"/>
          </a:p>
        </p:txBody>
      </p:sp>
      <p:pic>
        <p:nvPicPr>
          <p:cNvPr id="4" name="Picture 3"/>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992426" y="4727359"/>
            <a:ext cx="2173135" cy="1629851"/>
          </a:xfrm>
          <a:prstGeom prst="ellipse">
            <a:avLst/>
          </a:prstGeom>
          <a:ln>
            <a:noFill/>
          </a:ln>
          <a:effectLst>
            <a:softEdge rad="112500"/>
          </a:effectLst>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71840" cy="4525963"/>
          </a:xfrm>
        </p:spPr>
        <p:txBody>
          <a:bodyPr>
            <a:normAutofit/>
          </a:bodyPr>
          <a:lstStyle/>
          <a:p>
            <a:r>
              <a:rPr lang="en-US" sz="3000" dirty="0" smtClean="0"/>
              <a:t>The Old Testament has over 300 predictions of the Promised One. Most are very specific.</a:t>
            </a:r>
          </a:p>
          <a:p>
            <a:r>
              <a:rPr lang="en-US" sz="3000" dirty="0" smtClean="0"/>
              <a:t>Some of these prophecies were made as far back as 2,000 years before they occurred, or 4,000 years ago! </a:t>
            </a:r>
          </a:p>
        </p:txBody>
      </p:sp>
      <p:sp>
        <p:nvSpPr>
          <p:cNvPr id="2" name="Title 1"/>
          <p:cNvSpPr>
            <a:spLocks noGrp="1"/>
          </p:cNvSpPr>
          <p:nvPr>
            <p:ph type="title"/>
          </p:nvPr>
        </p:nvSpPr>
        <p:spPr/>
        <p:txBody>
          <a:bodyPr>
            <a:normAutofit/>
          </a:bodyPr>
          <a:lstStyle/>
          <a:p>
            <a:r>
              <a:rPr lang="en-US" dirty="0" smtClean="0"/>
              <a:t>Predictions about the Promised One</a:t>
            </a: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25963"/>
          </a:xfrm>
        </p:spPr>
        <p:txBody>
          <a:bodyPr>
            <a:normAutofit/>
          </a:bodyPr>
          <a:lstStyle/>
          <a:p>
            <a:pPr algn="ctr">
              <a:buNone/>
            </a:pPr>
            <a:r>
              <a:rPr lang="en-US" sz="3000" dirty="0" smtClean="0"/>
              <a:t>Here is a brief sample of only 10 predictions:    </a:t>
            </a:r>
          </a:p>
          <a:p>
            <a:pPr>
              <a:buNone/>
            </a:pPr>
            <a:endParaRPr lang="en-US" sz="1800" dirty="0" smtClean="0"/>
          </a:p>
          <a:p>
            <a:pPr>
              <a:buNone/>
            </a:pPr>
            <a:r>
              <a:rPr lang="en-US" sz="3000" dirty="0" smtClean="0"/>
              <a:t>	</a:t>
            </a:r>
            <a:r>
              <a:rPr lang="en-US" sz="3000" dirty="0" smtClean="0">
                <a:latin typeface="Zapf Dingbats"/>
                <a:ea typeface="Zapf Dingbats"/>
                <a:cs typeface="Zapf Dingbats"/>
              </a:rPr>
              <a:t>★</a:t>
            </a:r>
            <a:r>
              <a:rPr lang="en-US" sz="3000" dirty="0" smtClean="0"/>
              <a:t> A virgin mother		</a:t>
            </a:r>
            <a:r>
              <a:rPr lang="en-US" sz="3000" dirty="0" smtClean="0">
                <a:latin typeface="Zapf Dingbats"/>
                <a:ea typeface="Zapf Dingbats"/>
                <a:cs typeface="Zapf Dingbats"/>
              </a:rPr>
              <a:t>★ </a:t>
            </a:r>
            <a:r>
              <a:rPr lang="en-US" sz="3000" dirty="0" smtClean="0">
                <a:ea typeface="Zapf Dingbats"/>
                <a:cs typeface="Zapf Dingbats"/>
              </a:rPr>
              <a:t>Betrayed by friend</a:t>
            </a:r>
            <a:endParaRPr lang="en-US" sz="3000" dirty="0" smtClean="0"/>
          </a:p>
          <a:p>
            <a:pPr>
              <a:buNone/>
            </a:pPr>
            <a:r>
              <a:rPr lang="en-US" sz="3000" dirty="0" smtClean="0"/>
              <a:t>	</a:t>
            </a:r>
            <a:r>
              <a:rPr lang="en-US" sz="3000" dirty="0" smtClean="0">
                <a:latin typeface="Zapf Dingbats"/>
                <a:ea typeface="Zapf Dingbats"/>
                <a:cs typeface="Zapf Dingbats"/>
              </a:rPr>
              <a:t>★</a:t>
            </a:r>
            <a:r>
              <a:rPr lang="en-US" sz="3000" dirty="0" smtClean="0"/>
              <a:t> His family line		</a:t>
            </a:r>
            <a:r>
              <a:rPr lang="en-US" sz="3000" dirty="0" smtClean="0">
                <a:latin typeface="Zapf Dingbats"/>
                <a:ea typeface="Zapf Dingbats"/>
                <a:cs typeface="Zapf Dingbats"/>
              </a:rPr>
              <a:t>★</a:t>
            </a:r>
            <a:r>
              <a:rPr lang="en-US" sz="3000" dirty="0" smtClean="0"/>
              <a:t> Hated unreasonably</a:t>
            </a:r>
          </a:p>
          <a:p>
            <a:pPr>
              <a:buNone/>
            </a:pPr>
            <a:r>
              <a:rPr lang="en-US" sz="3000" dirty="0" smtClean="0"/>
              <a:t>	</a:t>
            </a:r>
            <a:r>
              <a:rPr lang="en-US" sz="3000" dirty="0" smtClean="0">
                <a:latin typeface="Zapf Dingbats"/>
                <a:ea typeface="Zapf Dingbats"/>
                <a:cs typeface="Zapf Dingbats"/>
              </a:rPr>
              <a:t>★</a:t>
            </a:r>
            <a:r>
              <a:rPr lang="en-US" sz="3000" dirty="0" smtClean="0"/>
              <a:t> His birth town		</a:t>
            </a:r>
            <a:r>
              <a:rPr lang="en-US" sz="3000" dirty="0" smtClean="0">
                <a:latin typeface="Zapf Dingbats"/>
                <a:ea typeface="Zapf Dingbats"/>
                <a:cs typeface="Zapf Dingbats"/>
              </a:rPr>
              <a:t>★</a:t>
            </a:r>
            <a:r>
              <a:rPr lang="en-US" sz="3000" dirty="0" smtClean="0"/>
              <a:t> Pierced hands &amp; feet</a:t>
            </a:r>
          </a:p>
          <a:p>
            <a:pPr>
              <a:buNone/>
            </a:pPr>
            <a:r>
              <a:rPr lang="en-US" sz="3000" dirty="0" smtClean="0"/>
              <a:t>	</a:t>
            </a:r>
            <a:r>
              <a:rPr lang="en-US" sz="3000" dirty="0" smtClean="0">
                <a:latin typeface="Zapf Dingbats"/>
                <a:ea typeface="Zapf Dingbats"/>
                <a:cs typeface="Zapf Dingbats"/>
              </a:rPr>
              <a:t>★</a:t>
            </a:r>
            <a:r>
              <a:rPr lang="en-US" sz="3000" dirty="0" smtClean="0"/>
              <a:t> Called from Egypt	</a:t>
            </a:r>
            <a:r>
              <a:rPr lang="en-US" sz="3000" dirty="0" smtClean="0">
                <a:latin typeface="Zapf Dingbats"/>
                <a:ea typeface="Zapf Dingbats"/>
                <a:cs typeface="Zapf Dingbats"/>
              </a:rPr>
              <a:t>★</a:t>
            </a:r>
            <a:r>
              <a:rPr lang="en-US" sz="3000" dirty="0" smtClean="0"/>
              <a:t> Buried among rich </a:t>
            </a:r>
          </a:p>
          <a:p>
            <a:pPr>
              <a:buNone/>
            </a:pPr>
            <a:r>
              <a:rPr lang="en-US" sz="3000" dirty="0" smtClean="0">
                <a:latin typeface="Zapf Dingbats"/>
                <a:ea typeface="Zapf Dingbats"/>
                <a:cs typeface="Zapf Dingbats"/>
              </a:rPr>
              <a:t>	★</a:t>
            </a:r>
            <a:r>
              <a:rPr lang="en-US" sz="3000" dirty="0" smtClean="0"/>
              <a:t> Rejected by the Jews	</a:t>
            </a:r>
            <a:r>
              <a:rPr lang="en-US" sz="3000" dirty="0" smtClean="0">
                <a:latin typeface="Zapf Dingbats"/>
                <a:ea typeface="Zapf Dingbats"/>
                <a:cs typeface="Zapf Dingbats"/>
              </a:rPr>
              <a:t>★</a:t>
            </a:r>
            <a:r>
              <a:rPr lang="en-US" sz="3000" dirty="0" smtClean="0"/>
              <a:t> Returned to heaven</a:t>
            </a:r>
            <a:endParaRPr lang="en-US" sz="3000" dirty="0"/>
          </a:p>
        </p:txBody>
      </p:sp>
      <p:sp>
        <p:nvSpPr>
          <p:cNvPr id="2" name="Title 1"/>
          <p:cNvSpPr>
            <a:spLocks noGrp="1"/>
          </p:cNvSpPr>
          <p:nvPr>
            <p:ph type="title"/>
          </p:nvPr>
        </p:nvSpPr>
        <p:spPr/>
        <p:txBody>
          <a:bodyPr>
            <a:normAutofit/>
          </a:bodyPr>
          <a:lstStyle/>
          <a:p>
            <a:r>
              <a:rPr lang="en-US" dirty="0" smtClean="0"/>
              <a:t>Predictions about the Promised One</a:t>
            </a: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Luke 2:1-3</a:t>
            </a:r>
            <a:endParaRPr lang="en-US" dirty="0"/>
          </a:p>
        </p:txBody>
      </p:sp>
      <p:pic>
        <p:nvPicPr>
          <p:cNvPr id="3" name="Content Placeholder 2"/>
          <p:cNvPicPr>
            <a:picLocks noGrp="1" noChangeAspect="1"/>
          </p:cNvPicPr>
          <p:nvPr>
            <p:ph sz="half" idx="1"/>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551848" y="2354273"/>
            <a:ext cx="4455438" cy="3341579"/>
          </a:xfrm>
          <a:prstGeom prst="ellipse">
            <a:avLst/>
          </a:prstGeom>
          <a:ln>
            <a:noFill/>
          </a:ln>
          <a:effectLst>
            <a:softEdge rad="112500"/>
          </a:effectLst>
        </p:spPr>
      </p:pic>
      <p:sp>
        <p:nvSpPr>
          <p:cNvPr id="5" name="Content Placeholder 4"/>
          <p:cNvSpPr>
            <a:spLocks noGrp="1"/>
          </p:cNvSpPr>
          <p:nvPr>
            <p:ph sz="half" idx="2"/>
          </p:nvPr>
        </p:nvSpPr>
        <p:spPr/>
        <p:txBody>
          <a:bodyPr/>
          <a:lstStyle/>
          <a:p>
            <a:endParaRPr lang="en-US"/>
          </a:p>
        </p:txBody>
      </p:sp>
      <p:sp>
        <p:nvSpPr>
          <p:cNvPr id="6" name="Content Placeholder 4"/>
          <p:cNvSpPr txBox="1">
            <a:spLocks/>
          </p:cNvSpPr>
          <p:nvPr/>
        </p:nvSpPr>
        <p:spPr>
          <a:xfrm>
            <a:off x="609698" y="2143759"/>
            <a:ext cx="3815080" cy="3769754"/>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spcAft>
                <a:spcPts val="600"/>
              </a:spcAft>
              <a:buFont typeface="Arial" pitchFamily="34" charset="0"/>
              <a:buNone/>
              <a:defRPr sz="28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9pPr>
          </a:lstStyle>
          <a:p>
            <a:r>
              <a:rPr lang="en-US" sz="2600" dirty="0" smtClean="0"/>
              <a:t>And it came to pass in those </a:t>
            </a:r>
          </a:p>
          <a:p>
            <a:r>
              <a:rPr lang="en-US" sz="2600" dirty="0" smtClean="0"/>
              <a:t>days that a decree went out </a:t>
            </a:r>
          </a:p>
          <a:p>
            <a:r>
              <a:rPr lang="en-US" sz="2600" dirty="0" smtClean="0"/>
              <a:t>from Caesar Augustus that </a:t>
            </a:r>
          </a:p>
          <a:p>
            <a:r>
              <a:rPr lang="en-US" sz="2600" dirty="0" smtClean="0"/>
              <a:t>all the world should be </a:t>
            </a:r>
          </a:p>
          <a:p>
            <a:r>
              <a:rPr lang="en-US" sz="2600" dirty="0" smtClean="0"/>
              <a:t>registered. This census first </a:t>
            </a:r>
          </a:p>
          <a:p>
            <a:r>
              <a:rPr lang="en-US" sz="2600" dirty="0" smtClean="0"/>
              <a:t>took place while </a:t>
            </a:r>
            <a:r>
              <a:rPr lang="en-US" sz="2600" dirty="0" err="1" smtClean="0"/>
              <a:t>Quirinius</a:t>
            </a:r>
            <a:r>
              <a:rPr lang="en-US" sz="2600" dirty="0" smtClean="0"/>
              <a:t> </a:t>
            </a:r>
          </a:p>
          <a:p>
            <a:r>
              <a:rPr lang="en-US" sz="2600" dirty="0" smtClean="0"/>
              <a:t>was governing Syria. So all </a:t>
            </a:r>
          </a:p>
          <a:p>
            <a:r>
              <a:rPr lang="en-US" sz="2600" dirty="0" smtClean="0"/>
              <a:t>went to be registered, </a:t>
            </a:r>
          </a:p>
          <a:p>
            <a:r>
              <a:rPr lang="en-US" sz="2600" dirty="0" smtClean="0"/>
              <a:t>everyone to his own city.</a:t>
            </a:r>
          </a:p>
          <a:p>
            <a:endParaRPr lang="en-US" dirty="0"/>
          </a:p>
        </p:txBody>
      </p:sp>
    </p:spTree>
  </p:cSld>
  <p:clrMapOvr>
    <a:masterClrMapping/>
  </p:clrMapOvr>
  <p:transition spd="slow">
    <p:pull/>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1106</TotalTime>
  <Words>3074</Words>
  <Application>Microsoft Macintosh PowerPoint</Application>
  <PresentationFormat>On-screen Show (4:3)</PresentationFormat>
  <Paragraphs>514</Paragraphs>
  <Slides>44</Slides>
  <Notes>0</Notes>
  <HiddenSlides>0</HiddenSlides>
  <MMClips>0</MMClips>
  <ScaleCrop>false</ScaleCrop>
  <HeadingPairs>
    <vt:vector size="4" baseType="variant">
      <vt:variant>
        <vt:lpstr>Design Template</vt:lpstr>
      </vt:variant>
      <vt:variant>
        <vt:i4>3</vt:i4>
      </vt:variant>
      <vt:variant>
        <vt:lpstr>Slide Titles</vt:lpstr>
      </vt:variant>
      <vt:variant>
        <vt:i4>44</vt:i4>
      </vt:variant>
    </vt:vector>
  </HeadingPairs>
  <TitlesOfParts>
    <vt:vector size="47" baseType="lpstr">
      <vt:lpstr>Office Theme</vt:lpstr>
      <vt:lpstr>Paper</vt:lpstr>
      <vt:lpstr>Essential</vt:lpstr>
      <vt:lpstr>Christmas:  The Promised One Arrives!</vt:lpstr>
      <vt:lpstr>About the Bible</vt:lpstr>
      <vt:lpstr>The Old Testament</vt:lpstr>
      <vt:lpstr>The Prophets</vt:lpstr>
      <vt:lpstr>The Prophet Isaiah chapter 48</vt:lpstr>
      <vt:lpstr>The Prophet Isaiah chapter 48</vt:lpstr>
      <vt:lpstr>Predictions about the Promised One</vt:lpstr>
      <vt:lpstr>Predictions about the Promised One</vt:lpstr>
      <vt:lpstr>Luke 2:1-3</vt:lpstr>
      <vt:lpstr>Luke 2:1-3</vt:lpstr>
      <vt:lpstr>Luke 2:1-3</vt:lpstr>
      <vt:lpstr>Luke 2:1-3</vt:lpstr>
      <vt:lpstr>Luke 2:4-5</vt:lpstr>
      <vt:lpstr>Luke 2:4-5</vt:lpstr>
      <vt:lpstr>Luke 2:4-5</vt:lpstr>
      <vt:lpstr>Luke 2:4-5</vt:lpstr>
      <vt:lpstr>Luke 2:6-7</vt:lpstr>
      <vt:lpstr>Luke 2:6-7</vt:lpstr>
      <vt:lpstr>Luke 2:6-7</vt:lpstr>
      <vt:lpstr>Luke 2:6-7</vt:lpstr>
      <vt:lpstr>Comment</vt:lpstr>
      <vt:lpstr>Luke 2:6-7</vt:lpstr>
      <vt:lpstr>Common Housing in Israel</vt:lpstr>
      <vt:lpstr>Common Housing in Israel</vt:lpstr>
      <vt:lpstr>Luke 2:6-7</vt:lpstr>
      <vt:lpstr>Common Housing in Israel</vt:lpstr>
      <vt:lpstr>Comment</vt:lpstr>
      <vt:lpstr>Slide 28</vt:lpstr>
      <vt:lpstr>Luke 2:8-9</vt:lpstr>
      <vt:lpstr>Luke 2:8-9</vt:lpstr>
      <vt:lpstr>Luke 2:8-9</vt:lpstr>
      <vt:lpstr>Luke 2:10-12</vt:lpstr>
      <vt:lpstr>Luke 2:13-14</vt:lpstr>
      <vt:lpstr>Luke 2:13-14</vt:lpstr>
      <vt:lpstr>Luke 2:13-14</vt:lpstr>
      <vt:lpstr>Luke 2:15-16</vt:lpstr>
      <vt:lpstr>Luke 2:15-16</vt:lpstr>
      <vt:lpstr>Luke 2:17-18</vt:lpstr>
      <vt:lpstr>Luke 2:17-18</vt:lpstr>
      <vt:lpstr>Luke 2:19-20</vt:lpstr>
      <vt:lpstr>Slide 41</vt:lpstr>
      <vt:lpstr>Luke 2:19-20</vt:lpstr>
      <vt:lpstr>Luke 2:19-20</vt:lpstr>
      <vt:lpstr>Slide 44</vt:lpstr>
    </vt:vector>
  </TitlesOfParts>
  <Company>Interface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Front Story of Christmas, part 1</dc:title>
  <dc:creator>Bill Perry</dc:creator>
  <cp:lastModifiedBy>Bill Perry</cp:lastModifiedBy>
  <cp:revision>48</cp:revision>
  <dcterms:created xsi:type="dcterms:W3CDTF">2016-01-14T19:27:57Z</dcterms:created>
  <dcterms:modified xsi:type="dcterms:W3CDTF">2016-01-14T19:28:14Z</dcterms:modified>
</cp:coreProperties>
</file>