
<file path=[Content_Types].xml><?xml version="1.0" encoding="utf-8"?>
<Types xmlns="http://schemas.openxmlformats.org/package/2006/content-types">
  <Override PartName="/ppt/slides/slide14.xml" ContentType="application/vnd.openxmlformats-officedocument.presentationml.slide+xml"/>
  <Override PartName="/ppt/slideMasters/slideMaster6.xml" ContentType="application/vnd.openxmlformats-officedocument.presentationml.slideMaster+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36.xml" ContentType="application/vnd.openxmlformats-officedocument.presentationml.slideLayout+xml"/>
  <Override PartName="/ppt/slideLayouts/slideLayout55.xml" ContentType="application/vnd.openxmlformats-officedocument.presentationml.slideLayout+xml"/>
  <Override PartName="/ppt/slideLayouts/slideLayout60.xml" ContentType="application/vnd.openxmlformats-officedocument.presentationml.slideLayout+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Layouts/slideLayout24.xml" ContentType="application/vnd.openxmlformats-officedocument.presentationml.slideLayout+xml"/>
  <Override PartName="/ppt/theme/theme1.xml" ContentType="application/vnd.openxmlformats-officedocument.theme+xml"/>
  <Override PartName="/ppt/slideLayouts/slideLayout43.xml" ContentType="application/vnd.openxmlformats-officedocument.presentationml.slideLayout+xml"/>
  <Override PartName="/ppt/slideLayouts/slideLayout59.xml" ContentType="application/vnd.openxmlformats-officedocument.presentationml.slideLayout+xml"/>
  <Override PartName="/ppt/slideLayouts/slideLayout10.xml" ContentType="application/vnd.openxmlformats-officedocument.presentationml.slideLayout+xml"/>
  <Override PartName="/ppt/slideLayouts/slideLayout64.xml" ContentType="application/vnd.openxmlformats-officedocument.presentationml.slideLayout+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theme/theme5.xml" ContentType="application/vnd.openxmlformats-officedocument.theme+xml"/>
  <Override PartName="/ppt/slides/slide11.xml" ContentType="application/vnd.openxmlformats-officedocument.presentationml.slide+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slideMasters/slideMaster3.xml" ContentType="application/vnd.openxmlformats-officedocument.presentationml.slideMaster+xml"/>
  <Override PartName="/ppt/slideLayouts/slideLayout66.xml" ContentType="application/vnd.openxmlformats-officedocument.presentationml.slideLayout+xml"/>
  <Override PartName="/ppt/slideLayouts/slideLayout14.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40.xml" ContentType="application/vnd.openxmlformats-officedocument.presentationml.slideLayout+xml"/>
  <Override PartName="/ppt/presProps.xml" ContentType="application/vnd.openxmlformats-officedocument.presentationml.presProps+xml"/>
  <Override PartName="/ppt/slideLayouts/slideLayout37.xml" ContentType="application/vnd.openxmlformats-officedocument.presentationml.slideLayout+xml"/>
  <Override PartName="/ppt/slideLayouts/slideLayout18.xml" ContentType="application/vnd.openxmlformats-officedocument.presentationml.slideLayout+xml"/>
  <Override PartName="/ppt/slideLayouts/slideLayout56.xml" ContentType="application/vnd.openxmlformats-officedocument.presentationml.slideLayout+xml"/>
  <Override PartName="/ppt/slideLayouts/slideLayout61.xml" ContentType="application/vnd.openxmlformats-officedocument.presentationml.slideLayout+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Layouts/slideLayout25.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11.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s/slide12.xml" ContentType="application/vnd.openxmlformats-officedocument.presentationml.slide+xml"/>
  <Override PartName="/ppt/slideMasters/slideMaster4.xml" ContentType="application/vnd.openxmlformats-officedocument.presentationml.slideMaster+xml"/>
  <Override PartName="/ppt/slides/slide28.xml" ContentType="application/vnd.openxmlformats-officedocument.presentationml.slide+xml"/>
  <Override PartName="/ppt/slideLayouts/slideLayout6.xml" ContentType="application/vnd.openxmlformats-officedocument.presentationml.slideLayout+xml"/>
  <Override PartName="/ppt/slideLayouts/slideLayout29.xml" ContentType="application/vnd.openxmlformats-officedocument.presentationml.slideLayout+xml"/>
  <Override PartName="/ppt/slideLayouts/slideLayout48.xml" ContentType="application/vnd.openxmlformats-officedocument.presentationml.slideLayout+xml"/>
  <Override PartName="/ppt/slides/slide31.xml" ContentType="application/vnd.openxmlformats-officedocument.presentationml.slide+xml"/>
  <Override PartName="/ppt/theme/theme6.xml" ContentType="application/vnd.openxmlformats-officedocument.theme+xml"/>
  <Override PartName="/ppt/slideLayouts/slideLayout15.xml" ContentType="application/vnd.openxmlformats-officedocument.presentationml.slideLayout+xml"/>
  <Override PartName="/ppt/slideLayouts/slideLayout3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62.xml" ContentType="application/vnd.openxmlformats-officedocument.presentationml.slideLayout+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Layouts/slideLayout26.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50.xml" ContentType="application/vnd.openxmlformats-officedocument.presentationml.slideLayout+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Masters/slideMaster5.xml" ContentType="application/vnd.openxmlformats-officedocument.presentationml.slideMaster+xml"/>
  <Override PartName="/ppt/slideLayouts/slideLayout7.xml" ContentType="application/vnd.openxmlformats-officedocument.presentationml.slideLayout+xml"/>
  <Override PartName="/ppt/slideLayouts/slideLayout49.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Layouts/slideLayout23.xml" ContentType="application/vnd.openxmlformats-officedocument.presentationml.slideLayout+xml"/>
  <Override PartName="/ppt/slideLayouts/slideLayout42.xml" ContentType="application/vnd.openxmlformats-officedocument.presentationml.slideLayout+xml"/>
  <Override PartName="/ppt/slideLayouts/slideLayout39.xml" ContentType="application/vnd.openxmlformats-officedocument.presentationml.slideLayout+xml"/>
  <Override PartName="/ppt/slideLayouts/slideLayout58.xml" ContentType="application/vnd.openxmlformats-officedocument.presentationml.slideLayout+xml"/>
  <Override PartName="/ppt/slideLayouts/slideLayout63.xml" ContentType="application/vnd.openxmlformats-officedocument.presentationml.slideLayout+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theme/theme4.xml" ContentType="application/vnd.openxmlformats-officedocument.theme+xml"/>
  <Override PartName="/ppt/slideLayouts/slideLayout46.xml" ContentType="application/vnd.openxmlformats-officedocument.presentationml.slideLayout+xml"/>
  <Override PartName="/ppt/slides/slide10.xml" ContentType="application/vnd.openxmlformats-officedocument.presentationml.slide+xml"/>
  <Override PartName="/ppt/slideLayouts/slideLayout27.xml" ContentType="application/vnd.openxmlformats-officedocument.presentationml.slideLayout+xml"/>
  <Override PartName="/ppt/slideLayouts/slideLayout65.xml" ContentType="application/vnd.openxmlformats-officedocument.presentationml.slideLayout+xml"/>
  <Override PartName="/ppt/slideLayouts/slideLayout13.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2" r:id="rId3"/>
    <p:sldMasterId id="2147483684" r:id="rId4"/>
    <p:sldMasterId id="2147483696" r:id="rId5"/>
    <p:sldMasterId id="2147483708" r:id="rId6"/>
  </p:sldMasterIdLst>
  <p:sldIdLst>
    <p:sldId id="256" r:id="rId7"/>
    <p:sldId id="257" r:id="rId8"/>
    <p:sldId id="259" r:id="rId9"/>
    <p:sldId id="260" r:id="rId10"/>
    <p:sldId id="261" r:id="rId11"/>
    <p:sldId id="272" r:id="rId12"/>
    <p:sldId id="262" r:id="rId13"/>
    <p:sldId id="286" r:id="rId14"/>
    <p:sldId id="287" r:id="rId15"/>
    <p:sldId id="285" r:id="rId16"/>
    <p:sldId id="273" r:id="rId17"/>
    <p:sldId id="288" r:id="rId18"/>
    <p:sldId id="263" r:id="rId19"/>
    <p:sldId id="274" r:id="rId20"/>
    <p:sldId id="289" r:id="rId21"/>
    <p:sldId id="290" r:id="rId22"/>
    <p:sldId id="268" r:id="rId23"/>
    <p:sldId id="275" r:id="rId24"/>
    <p:sldId id="291" r:id="rId25"/>
    <p:sldId id="264" r:id="rId26"/>
    <p:sldId id="276" r:id="rId27"/>
    <p:sldId id="267" r:id="rId28"/>
    <p:sldId id="277" r:id="rId29"/>
    <p:sldId id="265" r:id="rId30"/>
    <p:sldId id="278" r:id="rId31"/>
    <p:sldId id="266" r:id="rId32"/>
    <p:sldId id="279" r:id="rId33"/>
    <p:sldId id="269" r:id="rId34"/>
    <p:sldId id="280" r:id="rId35"/>
    <p:sldId id="270" r:id="rId36"/>
    <p:sldId id="282" r:id="rId37"/>
    <p:sldId id="281" r:id="rId38"/>
    <p:sldId id="283" r:id="rId39"/>
    <p:sldId id="293" r:id="rId40"/>
    <p:sldId id="298" r:id="rId41"/>
    <p:sldId id="300" r:id="rId42"/>
    <p:sldId id="301" r:id="rId43"/>
    <p:sldId id="292" r:id="rId44"/>
    <p:sldId id="294" r:id="rId45"/>
    <p:sldId id="271" r:id="rId46"/>
    <p:sldId id="284" r:id="rId47"/>
    <p:sldId id="297" r:id="rId48"/>
    <p:sldId id="296" r:id="rId49"/>
    <p:sldId id="295" r:id="rId50"/>
    <p:sldId id="302"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15620"/>
    <p:restoredTop sz="94629" autoAdjust="0"/>
  </p:normalViewPr>
  <p:slideViewPr>
    <p:cSldViewPr snapToGrid="0" snapToObjects="1">
      <p:cViewPr varScale="1">
        <p:scale>
          <a:sx n="150" d="100"/>
          <a:sy n="150" d="100"/>
        </p:scale>
        <p:origin x="-9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E9A28C6E-B76A-2848-B7F3-0F9E31C64EF4}"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E9A28C6E-B76A-2848-B7F3-0F9E31C64EF4}"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A28C6E-B76A-2848-B7F3-0F9E31C64EF4}"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E9A28C6E-B76A-2848-B7F3-0F9E31C64EF4}"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A28C6E-B76A-2848-B7F3-0F9E31C64EF4}"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9A28C6E-B76A-2848-B7F3-0F9E31C64EF4}"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E9A28C6E-B76A-2848-B7F3-0F9E31C64EF4}"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9A28C6E-B76A-2848-B7F3-0F9E31C64EF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9A28C6E-B76A-2848-B7F3-0F9E31C64EF4}"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9A28C6E-B76A-2848-B7F3-0F9E31C64EF4}"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9A28C6E-B76A-2848-B7F3-0F9E31C64EF4}"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632447D-7BAE-5C48-ADD6-077CA03E727F}" type="datetimeFigureOut">
              <a:rPr lang="en-US" smtClean="0"/>
              <a:pPr/>
              <a:t>9/21/16</a:t>
            </a:fld>
            <a:endParaRPr lang="en-US" dirty="0"/>
          </a:p>
        </p:txBody>
      </p:sp>
      <p:sp>
        <p:nvSpPr>
          <p:cNvPr id="17" name="Slide Number Placeholder 16"/>
          <p:cNvSpPr>
            <a:spLocks noGrp="1"/>
          </p:cNvSpPr>
          <p:nvPr>
            <p:ph type="sldNum" sz="quarter" idx="11"/>
          </p:nvPr>
        </p:nvSpPr>
        <p:spPr/>
        <p:txBody>
          <a:bodyPr/>
          <a:lstStyle/>
          <a:p>
            <a:fld id="{E9A28C6E-B76A-2848-B7F3-0F9E31C64EF4}" type="slidenum">
              <a:rPr lang="en-US" smtClean="0"/>
              <a:pPr/>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632447D-7BAE-5C48-ADD6-077CA03E727F}" type="datetimeFigureOut">
              <a:rPr lang="en-US" smtClean="0"/>
              <a:pPr/>
              <a:t>9/21/16</a:t>
            </a:fld>
            <a:endParaRPr lang="en-US" dirty="0"/>
          </a:p>
        </p:txBody>
      </p:sp>
      <p:sp>
        <p:nvSpPr>
          <p:cNvPr id="12" name="Slide Number Placeholder 11"/>
          <p:cNvSpPr>
            <a:spLocks noGrp="1"/>
          </p:cNvSpPr>
          <p:nvPr>
            <p:ph type="sldNum" sz="quarter" idx="15"/>
          </p:nvPr>
        </p:nvSpPr>
        <p:spPr/>
        <p:txBody>
          <a:bodyPr/>
          <a:lstStyle/>
          <a:p>
            <a:fld id="{E9A28C6E-B76A-2848-B7F3-0F9E31C64EF4}" type="slidenum">
              <a:rPr lang="en-US" smtClean="0"/>
              <a:pPr/>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14" name="Slide Number Placeholder 13"/>
          <p:cNvSpPr>
            <a:spLocks noGrp="1"/>
          </p:cNvSpPr>
          <p:nvPr>
            <p:ph type="sldNum" sz="quarter" idx="11"/>
          </p:nvPr>
        </p:nvSpPr>
        <p:spPr/>
        <p:txBody>
          <a:bodyPr/>
          <a:lstStyle/>
          <a:p>
            <a:fld id="{E9A28C6E-B76A-2848-B7F3-0F9E31C64EF4}"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632447D-7BAE-5C48-ADD6-077CA03E727F}" type="datetimeFigureOut">
              <a:rPr lang="en-US" smtClean="0"/>
              <a:pPr/>
              <a:t>9/21/16</a:t>
            </a:fld>
            <a:endParaRPr lang="en-US" dirty="0"/>
          </a:p>
        </p:txBody>
      </p:sp>
      <p:sp>
        <p:nvSpPr>
          <p:cNvPr id="12" name="Slide Number Placeholder 11"/>
          <p:cNvSpPr>
            <a:spLocks noGrp="1"/>
          </p:cNvSpPr>
          <p:nvPr>
            <p:ph type="sldNum" sz="quarter" idx="16"/>
          </p:nvPr>
        </p:nvSpPr>
        <p:spPr/>
        <p:txBody>
          <a:bodyPr/>
          <a:lstStyle/>
          <a:p>
            <a:fld id="{E9A28C6E-B76A-2848-B7F3-0F9E31C64EF4}" type="slidenum">
              <a:rPr lang="en-US" smtClean="0"/>
              <a:pPr/>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632447D-7BAE-5C48-ADD6-077CA03E727F}" type="datetimeFigureOut">
              <a:rPr lang="en-US" smtClean="0"/>
              <a:pPr/>
              <a:t>9/21/16</a:t>
            </a:fld>
            <a:endParaRPr lang="en-US" dirty="0"/>
          </a:p>
        </p:txBody>
      </p:sp>
      <p:sp>
        <p:nvSpPr>
          <p:cNvPr id="12" name="Slide Number Placeholder 11"/>
          <p:cNvSpPr>
            <a:spLocks noGrp="1"/>
          </p:cNvSpPr>
          <p:nvPr>
            <p:ph type="sldNum" sz="quarter" idx="17"/>
          </p:nvPr>
        </p:nvSpPr>
        <p:spPr/>
        <p:txBody>
          <a:bodyPr/>
          <a:lstStyle/>
          <a:p>
            <a:fld id="{E9A28C6E-B76A-2848-B7F3-0F9E31C64EF4}" type="slidenum">
              <a:rPr lang="en-US" smtClean="0"/>
              <a:pPr/>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16" name="Slide Number Placeholder 15"/>
          <p:cNvSpPr>
            <a:spLocks noGrp="1"/>
          </p:cNvSpPr>
          <p:nvPr>
            <p:ph type="sldNum" sz="quarter" idx="11"/>
          </p:nvPr>
        </p:nvSpPr>
        <p:spPr/>
        <p:txBody>
          <a:bodyPr/>
          <a:lstStyle/>
          <a:p>
            <a:fld id="{E9A28C6E-B76A-2848-B7F3-0F9E31C64EF4}"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8" name="Slide Number Placeholder 7"/>
          <p:cNvSpPr>
            <a:spLocks noGrp="1"/>
          </p:cNvSpPr>
          <p:nvPr>
            <p:ph type="sldNum" sz="quarter" idx="11"/>
          </p:nvPr>
        </p:nvSpPr>
        <p:spPr/>
        <p:txBody>
          <a:bodyPr/>
          <a:lstStyle/>
          <a:p>
            <a:fld id="{E9A28C6E-B76A-2848-B7F3-0F9E31C64EF4}"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632447D-7BAE-5C48-ADD6-077CA03E727F}" type="datetimeFigureOut">
              <a:rPr lang="en-US" smtClean="0"/>
              <a:pPr/>
              <a:t>9/21/16</a:t>
            </a:fld>
            <a:endParaRPr lang="en-US" dirty="0"/>
          </a:p>
        </p:txBody>
      </p:sp>
      <p:sp>
        <p:nvSpPr>
          <p:cNvPr id="19" name="Slide Number Placeholder 18"/>
          <p:cNvSpPr>
            <a:spLocks noGrp="1"/>
          </p:cNvSpPr>
          <p:nvPr>
            <p:ph type="sldNum" sz="quarter" idx="16"/>
          </p:nvPr>
        </p:nvSpPr>
        <p:spPr/>
        <p:txBody>
          <a:bodyPr/>
          <a:lstStyle/>
          <a:p>
            <a:fld id="{E9A28C6E-B76A-2848-B7F3-0F9E31C64EF4}" type="slidenum">
              <a:rPr lang="en-US" smtClean="0"/>
              <a:pPr/>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632447D-7BAE-5C48-ADD6-077CA03E727F}" type="datetimeFigureOut">
              <a:rPr lang="en-US" smtClean="0"/>
              <a:pPr/>
              <a:t>9/21/16</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E9A28C6E-B76A-2848-B7F3-0F9E31C64EF4}" type="slidenum">
              <a:rPr lang="en-US" smtClean="0"/>
              <a:pPr/>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28C6E-B76A-2848-B7F3-0F9E31C64EF4}" type="slidenum">
              <a:rPr lang="en-US" smtClean="0"/>
              <a:pPr/>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2447D-7BAE-5C48-ADD6-077CA03E727F}" type="datetimeFigureOut">
              <a:rPr lang="en-US" smtClean="0"/>
              <a:pPr/>
              <a:t>9/21/16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28C6E-B76A-2848-B7F3-0F9E31C64EF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4.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2447D-7BAE-5C48-ADD6-077CA03E727F}" type="datetimeFigureOut">
              <a:rPr lang="en-US" smtClean="0"/>
              <a:pPr/>
              <a:t>9/21/16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28C6E-B76A-2848-B7F3-0F9E31C64EF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632447D-7BAE-5C48-ADD6-077CA03E727F}" type="datetimeFigureOut">
              <a:rPr lang="en-US" smtClean="0"/>
              <a:pPr/>
              <a:t>9/21/16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9A28C6E-B76A-2848-B7F3-0F9E31C64EF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632447D-7BAE-5C48-ADD6-077CA03E727F}" type="datetimeFigureOut">
              <a:rPr lang="en-US" smtClean="0"/>
              <a:pPr/>
              <a:t>9/21/16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9A28C6E-B76A-2848-B7F3-0F9E31C64EF4}"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632447D-7BAE-5C48-ADD6-077CA03E727F}" type="datetimeFigureOut">
              <a:rPr lang="en-US" smtClean="0"/>
              <a:pPr/>
              <a:t>9/21/16</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9A28C6E-B76A-2848-B7F3-0F9E31C64EF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632447D-7BAE-5C48-ADD6-077CA03E727F}" type="datetimeFigureOut">
              <a:rPr lang="en-US" smtClean="0"/>
              <a:pPr/>
              <a:t>9/21/16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9A28C6E-B76A-2848-B7F3-0F9E31C64EF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632447D-7BAE-5C48-ADD6-077CA03E727F}" type="datetimeFigureOut">
              <a:rPr lang="en-US" smtClean="0"/>
              <a:pPr/>
              <a:t>9/21/16</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E9A28C6E-B76A-2848-B7F3-0F9E31C64EF4}" type="slidenum">
              <a:rPr lang="en-US" smtClean="0"/>
              <a:pPr/>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1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956733"/>
            <a:ext cx="8229600" cy="2243667"/>
          </a:xfrm>
        </p:spPr>
        <p:txBody>
          <a:bodyPr>
            <a:normAutofit fontScale="90000"/>
          </a:bodyPr>
          <a:lstStyle/>
          <a:p>
            <a:r>
              <a:rPr lang="en-US" b="1" i="1" dirty="0" smtClean="0">
                <a:latin typeface="Georgia"/>
                <a:cs typeface="Georgia"/>
              </a:rPr>
              <a:t/>
            </a:r>
            <a:br>
              <a:rPr lang="en-US" b="1" i="1" dirty="0" smtClean="0">
                <a:latin typeface="Georgia"/>
                <a:cs typeface="Georgia"/>
              </a:rPr>
            </a:br>
            <a:r>
              <a:rPr lang="en-US" i="1" dirty="0" smtClean="0">
                <a:latin typeface="Georgia"/>
                <a:cs typeface="Georgia"/>
              </a:rPr>
              <a:t/>
            </a:r>
            <a:br>
              <a:rPr lang="en-US" i="1" dirty="0" smtClean="0">
                <a:latin typeface="Georgia"/>
                <a:cs typeface="Georgia"/>
              </a:rPr>
            </a:br>
            <a:r>
              <a:rPr lang="en-US" i="1" dirty="0" smtClean="0">
                <a:latin typeface="Georgia"/>
                <a:cs typeface="Georgia"/>
              </a:rPr>
              <a:t/>
            </a:r>
            <a:br>
              <a:rPr lang="en-US" i="1" dirty="0" smtClean="0">
                <a:latin typeface="Georgia"/>
                <a:cs typeface="Georgia"/>
              </a:rPr>
            </a:br>
            <a:r>
              <a:rPr lang="en-US" b="1" i="1" dirty="0" smtClean="0">
                <a:latin typeface="Georgia"/>
                <a:cs typeface="Georgia"/>
              </a:rPr>
              <a:t>The </a:t>
            </a:r>
            <a:r>
              <a:rPr lang="en-US" b="1" i="1" dirty="0">
                <a:latin typeface="Georgia"/>
                <a:cs typeface="Georgia"/>
              </a:rPr>
              <a:t>Language </a:t>
            </a:r>
            <a:br>
              <a:rPr lang="en-US" b="1" i="1" dirty="0">
                <a:latin typeface="Georgia"/>
                <a:cs typeface="Georgia"/>
              </a:rPr>
            </a:br>
            <a:r>
              <a:rPr lang="en-US" b="1" i="1" dirty="0">
                <a:latin typeface="Georgia"/>
                <a:cs typeface="Georgia"/>
              </a:rPr>
              <a:t>of </a:t>
            </a:r>
            <a:r>
              <a:rPr lang="en-US" b="1" i="1" dirty="0" smtClean="0">
                <a:latin typeface="Georgia"/>
                <a:cs typeface="Georgia"/>
              </a:rPr>
              <a:t>Sovereignty</a:t>
            </a:r>
            <a:br>
              <a:rPr lang="en-US" b="1" i="1" dirty="0" smtClean="0">
                <a:latin typeface="Georgia"/>
                <a:cs typeface="Georgia"/>
              </a:rPr>
            </a:br>
            <a:r>
              <a:rPr lang="en-US" sz="1556" b="1" i="1" dirty="0" smtClean="0">
                <a:latin typeface="Georgia"/>
                <a:cs typeface="Georgia"/>
              </a:rPr>
              <a:t/>
            </a:r>
            <a:br>
              <a:rPr lang="en-US" sz="1556" b="1" i="1" dirty="0" smtClean="0">
                <a:latin typeface="Georgia"/>
                <a:cs typeface="Georgia"/>
              </a:rPr>
            </a:br>
            <a:r>
              <a:rPr lang="en-US" sz="2778" i="1" dirty="0" smtClean="0"/>
              <a:t>(Predestination, part 3)</a:t>
            </a:r>
            <a:r>
              <a:rPr lang="en-US" sz="2778" i="1" dirty="0" smtClean="0">
                <a:latin typeface="Georgia"/>
                <a:cs typeface="Georgia"/>
              </a:rPr>
              <a:t> </a:t>
            </a:r>
            <a:endParaRPr lang="en-US" sz="2778" dirty="0"/>
          </a:p>
        </p:txBody>
      </p:sp>
      <p:sp>
        <p:nvSpPr>
          <p:cNvPr id="3" name="Subtitle 2"/>
          <p:cNvSpPr>
            <a:spLocks noGrp="1"/>
          </p:cNvSpPr>
          <p:nvPr>
            <p:ph type="subTitle" idx="1"/>
          </p:nvPr>
        </p:nvSpPr>
        <p:spPr/>
        <p:txBody>
          <a:bodyPr/>
          <a:lstStyle/>
          <a:p>
            <a:r>
              <a:rPr lang="en-US" dirty="0" smtClean="0"/>
              <a:t>Bill </a:t>
            </a:r>
            <a:r>
              <a:rPr lang="en-US" dirty="0" smtClean="0"/>
              <a:t>Perry</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1:11-12</a:t>
            </a:r>
            <a:endParaRPr lang="en-US" dirty="0"/>
          </a:p>
        </p:txBody>
      </p:sp>
      <p:sp>
        <p:nvSpPr>
          <p:cNvPr id="3" name="Content Placeholder 2"/>
          <p:cNvSpPr>
            <a:spLocks noGrp="1"/>
          </p:cNvSpPr>
          <p:nvPr>
            <p:ph idx="1"/>
          </p:nvPr>
        </p:nvSpPr>
        <p:spPr/>
        <p:txBody>
          <a:bodyPr>
            <a:normAutofit/>
          </a:bodyPr>
          <a:lstStyle/>
          <a:p>
            <a:pPr algn="ctr">
              <a:buNone/>
            </a:pPr>
            <a:r>
              <a:rPr lang="en-US" sz="2800" dirty="0" smtClean="0">
                <a:effectLst>
                  <a:outerShdw blurRad="38100" dist="38100" dir="2700000" algn="tl">
                    <a:srgbClr val="000000">
                      <a:alpha val="43137"/>
                    </a:srgbClr>
                  </a:outerShdw>
                </a:effectLst>
              </a:rPr>
              <a:t>In him also we have obtained an inheritance, </a:t>
            </a:r>
          </a:p>
          <a:p>
            <a:pPr algn="ctr">
              <a:buNone/>
            </a:pPr>
            <a:r>
              <a:rPr lang="en-US" sz="2800" dirty="0" smtClean="0">
                <a:effectLst>
                  <a:outerShdw blurRad="38100" dist="38100" dir="2700000" algn="tl">
                    <a:srgbClr val="000000">
                      <a:alpha val="43137"/>
                    </a:srgbClr>
                  </a:outerShdw>
                </a:effectLst>
              </a:rPr>
              <a:t>being predestined according to the purpose </a:t>
            </a:r>
          </a:p>
          <a:p>
            <a:pPr algn="ctr">
              <a:buNone/>
            </a:pPr>
            <a:r>
              <a:rPr lang="en-US" sz="2800" dirty="0" smtClean="0">
                <a:effectLst>
                  <a:outerShdw blurRad="38100" dist="38100" dir="2700000" algn="tl">
                    <a:srgbClr val="000000">
                      <a:alpha val="43137"/>
                    </a:srgbClr>
                  </a:outerShdw>
                </a:effectLst>
              </a:rPr>
              <a:t>of him who works all things according to the </a:t>
            </a:r>
          </a:p>
          <a:p>
            <a:pPr algn="ctr">
              <a:buNone/>
            </a:pPr>
            <a:r>
              <a:rPr lang="en-US" sz="2800" dirty="0" smtClean="0">
                <a:effectLst>
                  <a:outerShdw blurRad="38100" dist="38100" dir="2700000" algn="tl">
                    <a:srgbClr val="000000">
                      <a:alpha val="43137"/>
                    </a:srgbClr>
                  </a:outerShdw>
                </a:effectLst>
              </a:rPr>
              <a:t>counsel of his will, that we who first trusted </a:t>
            </a:r>
          </a:p>
          <a:p>
            <a:pPr algn="ctr">
              <a:buNone/>
            </a:pPr>
            <a:r>
              <a:rPr lang="en-US" sz="2800" dirty="0" smtClean="0">
                <a:effectLst>
                  <a:outerShdw blurRad="38100" dist="38100" dir="2700000" algn="tl">
                    <a:srgbClr val="000000">
                      <a:alpha val="43137"/>
                    </a:srgbClr>
                  </a:outerShdw>
                </a:effectLst>
              </a:rPr>
              <a:t>in Christ should be to the praise of his glory. </a:t>
            </a:r>
            <a:endParaRPr lang="en-US" sz="2800" dirty="0">
              <a:effectLst>
                <a:outerShdw blurRad="38100" dist="38100" dir="2700000" algn="tl">
                  <a:srgbClr val="000000">
                    <a:alpha val="43137"/>
                  </a:srgbClr>
                </a:outerShdw>
              </a:effectLst>
            </a:endParaRPr>
          </a:p>
        </p:txBody>
      </p:sp>
      <p:pic>
        <p:nvPicPr>
          <p:cNvPr id="3074" name="Picture 2" descr="C:\Users\Bruce\Pictures\Pictures\PageShots\309-Ephesians-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652139" y="4222957"/>
            <a:ext cx="3121025" cy="2341563"/>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Ephesians 1:11-12</a:t>
            </a:r>
            <a:endParaRPr lang="en-US" sz="3000" dirty="0"/>
          </a:p>
        </p:txBody>
      </p:sp>
      <p:sp>
        <p:nvSpPr>
          <p:cNvPr id="3" name="Content Placeholder 2"/>
          <p:cNvSpPr>
            <a:spLocks noGrp="1"/>
          </p:cNvSpPr>
          <p:nvPr>
            <p:ph sz="half" idx="2"/>
          </p:nvPr>
        </p:nvSpPr>
        <p:spPr/>
        <p:txBody>
          <a:bodyPr>
            <a:normAutofit lnSpcReduction="10000"/>
          </a:bodyPr>
          <a:lstStyle/>
          <a:p>
            <a:pPr>
              <a:buNone/>
            </a:pPr>
            <a:r>
              <a:rPr lang="en-US" dirty="0" smtClean="0">
                <a:effectLst>
                  <a:outerShdw blurRad="38100" dist="38100" dir="2700000" algn="tl">
                    <a:srgbClr val="000000">
                      <a:alpha val="43137"/>
                    </a:srgbClr>
                  </a:outerShdw>
                </a:effectLst>
              </a:rPr>
              <a:t>In him also we have obtained </a:t>
            </a:r>
          </a:p>
          <a:p>
            <a:pPr>
              <a:buNone/>
            </a:pPr>
            <a:r>
              <a:rPr lang="en-US" dirty="0" smtClean="0">
                <a:effectLst>
                  <a:outerShdw blurRad="38100" dist="38100" dir="2700000" algn="tl">
                    <a:srgbClr val="000000">
                      <a:alpha val="43137"/>
                    </a:srgbClr>
                  </a:outerShdw>
                </a:effectLst>
              </a:rPr>
              <a:t>an inheritance, </a:t>
            </a:r>
            <a:r>
              <a:rPr lang="en-US" b="1" u="sng" dirty="0" smtClean="0">
                <a:effectLst>
                  <a:outerShdw blurRad="38100" dist="38100" dir="2700000" algn="tl">
                    <a:srgbClr val="000000">
                      <a:alpha val="43137"/>
                    </a:srgbClr>
                  </a:outerShdw>
                </a:effectLst>
              </a:rPr>
              <a:t>being </a:t>
            </a:r>
          </a:p>
          <a:p>
            <a:pPr>
              <a:buNone/>
            </a:pPr>
            <a:r>
              <a:rPr lang="en-US" b="1" u="sng" dirty="0" smtClean="0">
                <a:effectLst>
                  <a:outerShdw blurRad="38100" dist="38100" dir="2700000" algn="tl">
                    <a:srgbClr val="000000">
                      <a:alpha val="43137"/>
                    </a:srgbClr>
                  </a:outerShdw>
                </a:effectLst>
              </a:rPr>
              <a:t>predestined according to the </a:t>
            </a:r>
          </a:p>
          <a:p>
            <a:pPr>
              <a:buNone/>
            </a:pPr>
            <a:r>
              <a:rPr lang="en-US" b="1" u="sng" dirty="0" smtClean="0">
                <a:effectLst>
                  <a:outerShdw blurRad="38100" dist="38100" dir="2700000" algn="tl">
                    <a:srgbClr val="000000">
                      <a:alpha val="43137"/>
                    </a:srgbClr>
                  </a:outerShdw>
                </a:effectLst>
              </a:rPr>
              <a:t>purpose of him who works</a:t>
            </a:r>
          </a:p>
          <a:p>
            <a:pPr>
              <a:buNone/>
            </a:pPr>
            <a:r>
              <a:rPr lang="en-US" b="1" u="sng" dirty="0" smtClean="0">
                <a:effectLst>
                  <a:outerShdw blurRad="38100" dist="38100" dir="2700000" algn="tl">
                    <a:srgbClr val="000000">
                      <a:alpha val="43137"/>
                    </a:srgbClr>
                  </a:outerShdw>
                </a:effectLst>
              </a:rPr>
              <a:t>all things according to the </a:t>
            </a:r>
          </a:p>
          <a:p>
            <a:pPr>
              <a:buNone/>
            </a:pPr>
            <a:r>
              <a:rPr lang="en-US" b="1" u="sng" dirty="0" smtClean="0">
                <a:effectLst>
                  <a:outerShdw blurRad="38100" dist="38100" dir="2700000" algn="tl">
                    <a:srgbClr val="000000">
                      <a:alpha val="43137"/>
                    </a:srgbClr>
                  </a:outerShdw>
                </a:effectLst>
              </a:rPr>
              <a:t>counsel of his will</a:t>
            </a:r>
            <a:r>
              <a:rPr lang="en-US" dirty="0" smtClean="0">
                <a:effectLst>
                  <a:outerShdw blurRad="38100" dist="38100" dir="2700000" algn="tl">
                    <a:srgbClr val="000000">
                      <a:alpha val="43137"/>
                    </a:srgbClr>
                  </a:outerShdw>
                </a:effectLst>
              </a:rPr>
              <a:t>, that we </a:t>
            </a:r>
          </a:p>
          <a:p>
            <a:pPr>
              <a:buNone/>
            </a:pPr>
            <a:r>
              <a:rPr lang="en-US" b="1" u="sng" dirty="0" smtClean="0">
                <a:effectLst>
                  <a:outerShdw blurRad="38100" dist="38100" dir="2700000" algn="tl">
                    <a:srgbClr val="000000">
                      <a:alpha val="43137"/>
                    </a:srgbClr>
                  </a:outerShdw>
                </a:effectLst>
              </a:rPr>
              <a:t>who first trusted in Christ </a:t>
            </a:r>
          </a:p>
          <a:p>
            <a:pPr>
              <a:buNone/>
            </a:pPr>
            <a:r>
              <a:rPr lang="en-US" dirty="0" smtClean="0">
                <a:effectLst>
                  <a:outerShdw blurRad="38100" dist="38100" dir="2700000" algn="tl">
                    <a:srgbClr val="000000">
                      <a:alpha val="43137"/>
                    </a:srgbClr>
                  </a:outerShdw>
                </a:effectLst>
              </a:rPr>
              <a:t>should be to the praise of his </a:t>
            </a:r>
          </a:p>
          <a:p>
            <a:pPr>
              <a:buNone/>
            </a:pPr>
            <a:r>
              <a:rPr lang="en-US" dirty="0" smtClean="0">
                <a:effectLst>
                  <a:outerShdw blurRad="38100" dist="38100" dir="2700000" algn="tl">
                    <a:srgbClr val="000000">
                      <a:alpha val="43137"/>
                    </a:srgbClr>
                  </a:outerShdw>
                </a:effectLst>
              </a:rPr>
              <a:t>glory. </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effectLst>
                  <a:outerShdw blurRad="38100" dist="38100" dir="2700000" algn="tl">
                    <a:srgbClr val="000000">
                      <a:alpha val="43137"/>
                    </a:srgbClr>
                  </a:outerShdw>
                </a:effectLst>
              </a:rPr>
              <a:t>What God predestines is according to his purpose and according to his will for Jews first. But Jews widely rejected God’s offer, so Gentiles became the first beneficiaries. His working all things by the counsel of his will is for all those “who first trusted Christ.”</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cxnSp>
        <p:nvCxnSpPr>
          <p:cNvPr id="10" name="Straight Arrow Connector 9"/>
          <p:cNvCxnSpPr/>
          <p:nvPr/>
        </p:nvCxnSpPr>
        <p:spPr>
          <a:xfrm rot="10800000">
            <a:off x="1551066" y="3848918"/>
            <a:ext cx="3345674" cy="621483"/>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Ephesians 1:11-12</a:t>
            </a:r>
            <a:endParaRPr lang="en-US" sz="3000" dirty="0"/>
          </a:p>
        </p:txBody>
      </p:sp>
      <p:sp>
        <p:nvSpPr>
          <p:cNvPr id="3" name="Content Placeholder 2"/>
          <p:cNvSpPr>
            <a:spLocks noGrp="1"/>
          </p:cNvSpPr>
          <p:nvPr>
            <p:ph sz="half" idx="2"/>
          </p:nvPr>
        </p:nvSpPr>
        <p:spPr/>
        <p:txBody>
          <a:bodyPr>
            <a:normAutofit lnSpcReduction="10000"/>
          </a:bodyPr>
          <a:lstStyle/>
          <a:p>
            <a:pPr>
              <a:buNone/>
            </a:pPr>
            <a:r>
              <a:rPr lang="en-US" dirty="0" smtClean="0">
                <a:effectLst>
                  <a:outerShdw blurRad="38100" dist="38100" dir="2700000" algn="tl">
                    <a:srgbClr val="000000">
                      <a:alpha val="43137"/>
                    </a:srgbClr>
                  </a:outerShdw>
                </a:effectLst>
              </a:rPr>
              <a:t>In him also we have obtained </a:t>
            </a:r>
          </a:p>
          <a:p>
            <a:pPr>
              <a:buNone/>
            </a:pPr>
            <a:r>
              <a:rPr lang="en-US" dirty="0" smtClean="0">
                <a:effectLst>
                  <a:outerShdw blurRad="38100" dist="38100" dir="2700000" algn="tl">
                    <a:srgbClr val="000000">
                      <a:alpha val="43137"/>
                    </a:srgbClr>
                  </a:outerShdw>
                </a:effectLst>
              </a:rPr>
              <a:t>an inheritance, </a:t>
            </a:r>
            <a:r>
              <a:rPr lang="en-US" b="1" u="sng" dirty="0" smtClean="0">
                <a:effectLst>
                  <a:outerShdw blurRad="38100" dist="38100" dir="2700000" algn="tl">
                    <a:srgbClr val="000000">
                      <a:alpha val="43137"/>
                    </a:srgbClr>
                  </a:outerShdw>
                </a:effectLst>
              </a:rPr>
              <a:t>being </a:t>
            </a:r>
          </a:p>
          <a:p>
            <a:pPr>
              <a:buNone/>
            </a:pPr>
            <a:r>
              <a:rPr lang="en-US" b="1" u="sng" dirty="0" smtClean="0">
                <a:effectLst>
                  <a:outerShdw blurRad="38100" dist="38100" dir="2700000" algn="tl">
                    <a:srgbClr val="000000">
                      <a:alpha val="43137"/>
                    </a:srgbClr>
                  </a:outerShdw>
                </a:effectLst>
              </a:rPr>
              <a:t>predestined according to the </a:t>
            </a:r>
          </a:p>
          <a:p>
            <a:pPr>
              <a:buNone/>
            </a:pPr>
            <a:r>
              <a:rPr lang="en-US" b="1" u="sng" dirty="0" smtClean="0">
                <a:effectLst>
                  <a:outerShdw blurRad="38100" dist="38100" dir="2700000" algn="tl">
                    <a:srgbClr val="000000">
                      <a:alpha val="43137"/>
                    </a:srgbClr>
                  </a:outerShdw>
                </a:effectLst>
              </a:rPr>
              <a:t>purpose of him who works</a:t>
            </a:r>
          </a:p>
          <a:p>
            <a:pPr>
              <a:buNone/>
            </a:pPr>
            <a:r>
              <a:rPr lang="en-US" b="1" u="sng" dirty="0" smtClean="0">
                <a:effectLst>
                  <a:outerShdw blurRad="38100" dist="38100" dir="2700000" algn="tl">
                    <a:srgbClr val="000000">
                      <a:alpha val="43137"/>
                    </a:srgbClr>
                  </a:outerShdw>
                </a:effectLst>
              </a:rPr>
              <a:t>all things according to the </a:t>
            </a:r>
          </a:p>
          <a:p>
            <a:pPr>
              <a:buNone/>
            </a:pPr>
            <a:r>
              <a:rPr lang="en-US" b="1" u="sng" dirty="0" smtClean="0">
                <a:effectLst>
                  <a:outerShdw blurRad="38100" dist="38100" dir="2700000" algn="tl">
                    <a:srgbClr val="000000">
                      <a:alpha val="43137"/>
                    </a:srgbClr>
                  </a:outerShdw>
                </a:effectLst>
              </a:rPr>
              <a:t>counsel of his will</a:t>
            </a:r>
            <a:r>
              <a:rPr lang="en-US" dirty="0" smtClean="0">
                <a:effectLst>
                  <a:outerShdw blurRad="38100" dist="38100" dir="2700000" algn="tl">
                    <a:srgbClr val="000000">
                      <a:alpha val="43137"/>
                    </a:srgbClr>
                  </a:outerShdw>
                </a:effectLst>
              </a:rPr>
              <a:t>, that we </a:t>
            </a:r>
          </a:p>
          <a:p>
            <a:pPr>
              <a:buNone/>
            </a:pPr>
            <a:r>
              <a:rPr lang="en-US" b="1" u="sng" dirty="0" smtClean="0">
                <a:effectLst>
                  <a:outerShdw blurRad="38100" dist="38100" dir="2700000" algn="tl">
                    <a:srgbClr val="000000">
                      <a:alpha val="43137"/>
                    </a:srgbClr>
                  </a:outerShdw>
                </a:effectLst>
              </a:rPr>
              <a:t>who first trusted in Christ </a:t>
            </a:r>
          </a:p>
          <a:p>
            <a:pPr>
              <a:buNone/>
            </a:pPr>
            <a:r>
              <a:rPr lang="en-US" dirty="0" smtClean="0">
                <a:effectLst>
                  <a:outerShdw blurRad="38100" dist="38100" dir="2700000" algn="tl">
                    <a:srgbClr val="000000">
                      <a:alpha val="43137"/>
                    </a:srgbClr>
                  </a:outerShdw>
                </a:effectLst>
              </a:rPr>
              <a:t>should be to the praise of his </a:t>
            </a:r>
          </a:p>
          <a:p>
            <a:pPr>
              <a:buNone/>
            </a:pPr>
            <a:r>
              <a:rPr lang="en-US" dirty="0" smtClean="0">
                <a:effectLst>
                  <a:outerShdw blurRad="38100" dist="38100" dir="2700000" algn="tl">
                    <a:srgbClr val="000000">
                      <a:alpha val="43137"/>
                    </a:srgbClr>
                  </a:outerShdw>
                </a:effectLst>
              </a:rPr>
              <a:t>glory. </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lnSpcReduction="10000"/>
          </a:bodyPr>
          <a:lstStyle/>
          <a:p>
            <a:r>
              <a:rPr lang="en-US" i="1" dirty="0" smtClean="0">
                <a:effectLst>
                  <a:outerShdw blurRad="38100" dist="38100" dir="2700000" algn="tl">
                    <a:srgbClr val="000000">
                      <a:alpha val="43137"/>
                    </a:srgbClr>
                  </a:outerShdw>
                </a:effectLst>
              </a:rPr>
              <a:t>These words remind us of Romans 8:28, “And we know that </a:t>
            </a:r>
            <a:r>
              <a:rPr lang="en-US" b="1" i="1" dirty="0" smtClean="0">
                <a:effectLst>
                  <a:outerShdw blurRad="38100" dist="38100" dir="2700000" algn="tl">
                    <a:srgbClr val="000000">
                      <a:alpha val="43137"/>
                    </a:srgbClr>
                  </a:outerShdw>
                </a:effectLst>
              </a:rPr>
              <a:t>all things work togethe</a:t>
            </a:r>
            <a:r>
              <a:rPr lang="en-US" i="1" dirty="0" smtClean="0">
                <a:effectLst>
                  <a:outerShdw blurRad="38100" dist="38100" dir="2700000" algn="tl">
                    <a:srgbClr val="000000">
                      <a:alpha val="43137"/>
                    </a:srgbClr>
                  </a:outerShdw>
                </a:effectLst>
              </a:rPr>
              <a:t>r for good to those who love God, to those who are the called </a:t>
            </a:r>
            <a:r>
              <a:rPr lang="en-US" b="1" i="1" dirty="0" smtClean="0">
                <a:effectLst>
                  <a:outerShdw blurRad="38100" dist="38100" dir="2700000" algn="tl">
                    <a:srgbClr val="000000">
                      <a:alpha val="43137"/>
                    </a:srgbClr>
                  </a:outerShdw>
                </a:effectLst>
              </a:rPr>
              <a:t>according to his purpose</a:t>
            </a:r>
            <a:r>
              <a:rPr lang="en-US" i="1" dirty="0" smtClean="0">
                <a:effectLst>
                  <a:outerShdw blurRad="38100" dist="38100" dir="2700000" algn="tl">
                    <a:srgbClr val="000000">
                      <a:alpha val="43137"/>
                    </a:srgbClr>
                  </a:outerShdw>
                </a:effectLst>
              </a:rPr>
              <a:t>.” While thousands   of Jews trusted their Messiah initially (see Acts), the vast majority of Jews rejected him following their leaders.</a:t>
            </a:r>
            <a:endParaRPr lang="en-US" i="1" dirty="0">
              <a:effectLst>
                <a:outerShdw blurRad="38100" dist="38100" dir="2700000" algn="tl">
                  <a:srgbClr val="000000">
                    <a:alpha val="43137"/>
                  </a:srgbClr>
                </a:outerShdw>
              </a:effectLst>
            </a:endParaRPr>
          </a:p>
        </p:txBody>
      </p:sp>
      <p:cxnSp>
        <p:nvCxnSpPr>
          <p:cNvPr id="8" name="Straight Arrow Connector 7"/>
          <p:cNvCxnSpPr/>
          <p:nvPr/>
        </p:nvCxnSpPr>
        <p:spPr>
          <a:xfrm flipH="1">
            <a:off x="3997545" y="3199349"/>
            <a:ext cx="1018442" cy="39749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Thessalonians 2:13-14</a:t>
            </a:r>
            <a:endParaRPr lang="en-US" dirty="0"/>
          </a:p>
        </p:txBody>
      </p:sp>
      <p:sp>
        <p:nvSpPr>
          <p:cNvPr id="3" name="Content Placeholder 2"/>
          <p:cNvSpPr>
            <a:spLocks noGrp="1"/>
          </p:cNvSpPr>
          <p:nvPr>
            <p:ph sz="quarter" idx="13"/>
          </p:nvPr>
        </p:nvSpPr>
        <p:spPr/>
        <p:txBody>
          <a:bodyPr>
            <a:normAutofit/>
          </a:bodyPr>
          <a:lstStyle/>
          <a:p>
            <a:pPr algn="ctr">
              <a:buNone/>
            </a:pPr>
            <a:r>
              <a:rPr lang="en-US" sz="2800" dirty="0" smtClean="0">
                <a:effectLst>
                  <a:outerShdw blurRad="38100" dist="38100" dir="2700000" algn="tl">
                    <a:srgbClr val="000000">
                      <a:alpha val="43137"/>
                    </a:srgbClr>
                  </a:outerShdw>
                </a:effectLst>
              </a:rPr>
              <a:t>But we are bound to give thanks to God </a:t>
            </a:r>
          </a:p>
          <a:p>
            <a:pPr algn="ctr">
              <a:buNone/>
            </a:pPr>
            <a:r>
              <a:rPr lang="en-US" sz="2800" dirty="0" smtClean="0">
                <a:effectLst>
                  <a:outerShdw blurRad="38100" dist="38100" dir="2700000" algn="tl">
                    <a:srgbClr val="000000">
                      <a:alpha val="43137"/>
                    </a:srgbClr>
                  </a:outerShdw>
                </a:effectLst>
              </a:rPr>
              <a:t>always for you, brethren beloved by the Lord,</a:t>
            </a:r>
          </a:p>
          <a:p>
            <a:pPr algn="ctr">
              <a:buNone/>
            </a:pPr>
            <a:r>
              <a:rPr lang="en-US" sz="2800" dirty="0" smtClean="0">
                <a:effectLst>
                  <a:outerShdw blurRad="38100" dist="38100" dir="2700000" algn="tl">
                    <a:srgbClr val="000000">
                      <a:alpha val="43137"/>
                    </a:srgbClr>
                  </a:outerShdw>
                </a:effectLst>
              </a:rPr>
              <a:t> because God from the beginning chose you </a:t>
            </a:r>
          </a:p>
          <a:p>
            <a:pPr algn="ctr">
              <a:buNone/>
            </a:pPr>
            <a:r>
              <a:rPr lang="en-US" sz="2800" dirty="0" smtClean="0">
                <a:effectLst>
                  <a:outerShdw blurRad="38100" dist="38100" dir="2700000" algn="tl">
                    <a:srgbClr val="000000">
                      <a:alpha val="43137"/>
                    </a:srgbClr>
                  </a:outerShdw>
                </a:effectLst>
              </a:rPr>
              <a:t>for salvation through sanctification by the </a:t>
            </a:r>
          </a:p>
          <a:p>
            <a:pPr algn="ctr">
              <a:buNone/>
            </a:pPr>
            <a:r>
              <a:rPr lang="en-US" sz="2800" dirty="0" smtClean="0">
                <a:effectLst>
                  <a:outerShdw blurRad="38100" dist="38100" dir="2700000" algn="tl">
                    <a:srgbClr val="000000">
                      <a:alpha val="43137"/>
                    </a:srgbClr>
                  </a:outerShdw>
                </a:effectLst>
              </a:rPr>
              <a:t>Spirit and belief in the truth, to which he </a:t>
            </a:r>
          </a:p>
          <a:p>
            <a:pPr algn="ctr">
              <a:buNone/>
            </a:pPr>
            <a:r>
              <a:rPr lang="en-US" sz="2800" dirty="0" smtClean="0">
                <a:effectLst>
                  <a:outerShdw blurRad="38100" dist="38100" dir="2700000" algn="tl">
                    <a:srgbClr val="000000">
                      <a:alpha val="43137"/>
                    </a:srgbClr>
                  </a:outerShdw>
                </a:effectLst>
              </a:rPr>
              <a:t>called you by our gospel, for the obtaining </a:t>
            </a:r>
          </a:p>
          <a:p>
            <a:pPr algn="ctr">
              <a:buNone/>
            </a:pPr>
            <a:r>
              <a:rPr lang="en-US" sz="2800" dirty="0" smtClean="0">
                <a:effectLst>
                  <a:outerShdw blurRad="38100" dist="38100" dir="2700000" algn="tl">
                    <a:srgbClr val="000000">
                      <a:alpha val="43137"/>
                    </a:srgbClr>
                  </a:outerShdw>
                </a:effectLst>
              </a:rPr>
              <a:t>of the glory of our Lord Jesus Christ. </a:t>
            </a:r>
            <a:endParaRPr lang="en-US" sz="2800" dirty="0">
              <a:effectLst>
                <a:outerShdw blurRad="38100" dist="38100" dir="2700000" algn="tl">
                  <a:srgbClr val="000000">
                    <a:alpha val="43137"/>
                  </a:srgbClr>
                </a:outerShdw>
              </a:effectLst>
            </a:endParaRPr>
          </a:p>
        </p:txBody>
      </p:sp>
      <p:pic>
        <p:nvPicPr>
          <p:cNvPr id="4098" name="Picture 2" descr="C:\Users\Bruce\Pictures\Pictures\PageShots\313-2Thessalonians-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86197" y="94003"/>
            <a:ext cx="2289516" cy="1717720"/>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normAutofit/>
          </a:bodyPr>
          <a:lstStyle/>
          <a:p>
            <a:r>
              <a:rPr lang="en-US" sz="2000" i="1" dirty="0" smtClean="0">
                <a:effectLst>
                  <a:outerShdw blurRad="38100" dist="38100" dir="2700000" algn="tl">
                    <a:srgbClr val="000000">
                      <a:alpha val="43137"/>
                    </a:srgbClr>
                  </a:outerShdw>
                </a:effectLst>
              </a:rPr>
              <a:t>The church in Thessalonica began after Jews and Gentiles believed Paul’s Jesus-is-the-Messiah type of message over   3 Sabbaths. Some Jews and     “a great multitude of the devout Greeks” joined Paul (Acts 17:1-4). So this was a Jewish- Gentile congregation.</a:t>
            </a:r>
            <a:endParaRPr lang="en-US" sz="2000" i="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457199" y="2174875"/>
            <a:ext cx="4187825" cy="3951288"/>
          </a:xfrm>
        </p:spPr>
        <p:txBody>
          <a:bodyPr>
            <a:normAutofit/>
          </a:bodyPr>
          <a:lstStyle/>
          <a:p>
            <a:pPr>
              <a:buNone/>
            </a:pPr>
            <a:r>
              <a:rPr lang="en-US" sz="1800" dirty="0" smtClean="0">
                <a:effectLst>
                  <a:outerShdw blurRad="38100" dist="38100" dir="2700000" algn="tl">
                    <a:srgbClr val="000000">
                      <a:alpha val="43137"/>
                    </a:srgbClr>
                  </a:outerShdw>
                </a:effectLst>
              </a:rPr>
              <a:t>But we are bound to give thanks </a:t>
            </a:r>
          </a:p>
          <a:p>
            <a:pPr>
              <a:buNone/>
            </a:pPr>
            <a:r>
              <a:rPr lang="en-US" sz="1800" dirty="0" smtClean="0">
                <a:effectLst>
                  <a:outerShdw blurRad="38100" dist="38100" dir="2700000" algn="tl">
                    <a:srgbClr val="000000">
                      <a:alpha val="43137"/>
                    </a:srgbClr>
                  </a:outerShdw>
                </a:effectLst>
              </a:rPr>
              <a:t>to God always for </a:t>
            </a:r>
            <a:r>
              <a:rPr lang="en-US" sz="1800" b="1" u="sng" dirty="0" smtClean="0">
                <a:effectLst>
                  <a:outerShdw blurRad="38100" dist="38100" dir="2700000" algn="tl">
                    <a:srgbClr val="000000">
                      <a:alpha val="43137"/>
                    </a:srgbClr>
                  </a:outerShdw>
                </a:effectLst>
              </a:rPr>
              <a:t>you, brethren </a:t>
            </a:r>
          </a:p>
          <a:p>
            <a:pPr>
              <a:buNone/>
            </a:pPr>
            <a:r>
              <a:rPr lang="en-US" sz="1800" b="1" u="sng" dirty="0" smtClean="0">
                <a:effectLst>
                  <a:outerShdw blurRad="38100" dist="38100" dir="2700000" algn="tl">
                    <a:srgbClr val="000000">
                      <a:alpha val="43137"/>
                    </a:srgbClr>
                  </a:outerShdw>
                </a:effectLst>
              </a:rPr>
              <a:t>beloved by the Lord</a:t>
            </a:r>
            <a:r>
              <a:rPr lang="en-US" sz="1800" dirty="0" smtClean="0">
                <a:effectLst>
                  <a:outerShdw blurRad="38100" dist="38100" dir="2700000" algn="tl">
                    <a:srgbClr val="000000">
                      <a:alpha val="43137"/>
                    </a:srgbClr>
                  </a:outerShdw>
                </a:effectLst>
              </a:rPr>
              <a:t>, because God </a:t>
            </a:r>
          </a:p>
          <a:p>
            <a:pPr>
              <a:buNone/>
            </a:pPr>
            <a:r>
              <a:rPr lang="en-US" sz="1800" dirty="0" smtClean="0">
                <a:effectLst>
                  <a:outerShdw blurRad="38100" dist="38100" dir="2700000" algn="tl">
                    <a:srgbClr val="000000">
                      <a:alpha val="43137"/>
                    </a:srgbClr>
                  </a:outerShdw>
                </a:effectLst>
              </a:rPr>
              <a:t>from the beginning chose you for </a:t>
            </a:r>
          </a:p>
          <a:p>
            <a:pPr>
              <a:buNone/>
            </a:pPr>
            <a:r>
              <a:rPr lang="en-US" sz="1800" dirty="0" smtClean="0">
                <a:effectLst>
                  <a:outerShdw blurRad="38100" dist="38100" dir="2700000" algn="tl">
                    <a:srgbClr val="000000">
                      <a:alpha val="43137"/>
                    </a:srgbClr>
                  </a:outerShdw>
                </a:effectLst>
              </a:rPr>
              <a:t>salvation through sanctification </a:t>
            </a:r>
          </a:p>
          <a:p>
            <a:pPr>
              <a:buNone/>
            </a:pPr>
            <a:r>
              <a:rPr lang="en-US" sz="1800" dirty="0" smtClean="0">
                <a:effectLst>
                  <a:outerShdw blurRad="38100" dist="38100" dir="2700000" algn="tl">
                    <a:srgbClr val="000000">
                      <a:alpha val="43137"/>
                    </a:srgbClr>
                  </a:outerShdw>
                </a:effectLst>
              </a:rPr>
              <a:t>by the Spirit and belief in the </a:t>
            </a:r>
          </a:p>
          <a:p>
            <a:pPr>
              <a:buNone/>
            </a:pPr>
            <a:r>
              <a:rPr lang="en-US" sz="1800" dirty="0" smtClean="0">
                <a:effectLst>
                  <a:outerShdw blurRad="38100" dist="38100" dir="2700000" algn="tl">
                    <a:srgbClr val="000000">
                      <a:alpha val="43137"/>
                    </a:srgbClr>
                  </a:outerShdw>
                </a:effectLst>
              </a:rPr>
              <a:t>truth, to which he called you by </a:t>
            </a:r>
          </a:p>
          <a:p>
            <a:pPr>
              <a:buNone/>
            </a:pPr>
            <a:r>
              <a:rPr lang="en-US" sz="1800" dirty="0" smtClean="0">
                <a:effectLst>
                  <a:outerShdw blurRad="38100" dist="38100" dir="2700000" algn="tl">
                    <a:srgbClr val="000000">
                      <a:alpha val="43137"/>
                    </a:srgbClr>
                  </a:outerShdw>
                </a:effectLst>
              </a:rPr>
              <a:t>our gospel, for the obtaining of </a:t>
            </a:r>
          </a:p>
          <a:p>
            <a:pPr>
              <a:buNone/>
            </a:pPr>
            <a:r>
              <a:rPr lang="en-US" sz="1800" dirty="0" smtClean="0">
                <a:effectLst>
                  <a:outerShdw blurRad="38100" dist="38100" dir="2700000" algn="tl">
                    <a:srgbClr val="000000">
                      <a:alpha val="43137"/>
                    </a:srgbClr>
                  </a:outerShdw>
                </a:effectLst>
              </a:rPr>
              <a:t>the glory of our Lord Jesus Christ. </a:t>
            </a:r>
            <a:endParaRPr lang="en-US" sz="1800"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2 Thessalonians 2:13-14</a:t>
            </a:r>
            <a:endParaRPr lang="en-US" sz="30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normAutofit/>
          </a:bodyPr>
          <a:lstStyle/>
          <a:p>
            <a:r>
              <a:rPr lang="en-US" sz="2000" i="1" dirty="0" smtClean="0">
                <a:effectLst>
                  <a:outerShdw blurRad="38100" dist="38100" dir="2700000" algn="tl">
                    <a:srgbClr val="000000">
                      <a:alpha val="43137"/>
                    </a:srgbClr>
                  </a:outerShdw>
                </a:effectLst>
              </a:rPr>
              <a:t>As already shown, God chose Israel as Abraham’s  descendants for salvation. Israel’s disobedience opened   up salvation for Gentiles. Thus, “from the beginning” God sanctified all those who believe “in the truth” as he predestined all along.</a:t>
            </a:r>
            <a:endParaRPr lang="en-US" sz="2000" i="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457199" y="2174875"/>
            <a:ext cx="4187825" cy="3951288"/>
          </a:xfrm>
        </p:spPr>
        <p:txBody>
          <a:bodyPr>
            <a:normAutofit/>
          </a:bodyPr>
          <a:lstStyle/>
          <a:p>
            <a:pPr>
              <a:buNone/>
            </a:pPr>
            <a:r>
              <a:rPr lang="en-US" sz="1800" dirty="0" smtClean="0">
                <a:effectLst>
                  <a:outerShdw blurRad="38100" dist="38100" dir="2700000" algn="tl">
                    <a:srgbClr val="000000">
                      <a:alpha val="43137"/>
                    </a:srgbClr>
                  </a:outerShdw>
                </a:effectLst>
              </a:rPr>
              <a:t>But we are bound to give thanks </a:t>
            </a:r>
          </a:p>
          <a:p>
            <a:pPr>
              <a:buNone/>
            </a:pPr>
            <a:r>
              <a:rPr lang="en-US" sz="1800" dirty="0" smtClean="0">
                <a:effectLst>
                  <a:outerShdw blurRad="38100" dist="38100" dir="2700000" algn="tl">
                    <a:srgbClr val="000000">
                      <a:alpha val="43137"/>
                    </a:srgbClr>
                  </a:outerShdw>
                </a:effectLst>
              </a:rPr>
              <a:t>to God always for you, brethren </a:t>
            </a:r>
          </a:p>
          <a:p>
            <a:pPr>
              <a:buNone/>
            </a:pPr>
            <a:r>
              <a:rPr lang="en-US" sz="1800" dirty="0" smtClean="0">
                <a:effectLst>
                  <a:outerShdw blurRad="38100" dist="38100" dir="2700000" algn="tl">
                    <a:srgbClr val="000000">
                      <a:alpha val="43137"/>
                    </a:srgbClr>
                  </a:outerShdw>
                </a:effectLst>
              </a:rPr>
              <a:t>beloved by the Lord, because </a:t>
            </a:r>
            <a:r>
              <a:rPr lang="en-US" sz="1800" b="1" u="sng" dirty="0" smtClean="0">
                <a:effectLst>
                  <a:outerShdw blurRad="38100" dist="38100" dir="2700000" algn="tl">
                    <a:srgbClr val="000000">
                      <a:alpha val="43137"/>
                    </a:srgbClr>
                  </a:outerShdw>
                </a:effectLst>
              </a:rPr>
              <a:t>God </a:t>
            </a:r>
          </a:p>
          <a:p>
            <a:pPr>
              <a:buNone/>
            </a:pPr>
            <a:r>
              <a:rPr lang="en-US" sz="1800" b="1" u="sng" dirty="0" smtClean="0">
                <a:effectLst>
                  <a:outerShdw blurRad="38100" dist="38100" dir="2700000" algn="tl">
                    <a:srgbClr val="000000">
                      <a:alpha val="43137"/>
                    </a:srgbClr>
                  </a:outerShdw>
                </a:effectLst>
              </a:rPr>
              <a:t>from the beginning chose you for </a:t>
            </a:r>
          </a:p>
          <a:p>
            <a:pPr>
              <a:buNone/>
            </a:pPr>
            <a:r>
              <a:rPr lang="en-US" sz="1800" b="1" u="sng" dirty="0" smtClean="0">
                <a:effectLst>
                  <a:outerShdw blurRad="38100" dist="38100" dir="2700000" algn="tl">
                    <a:srgbClr val="000000">
                      <a:alpha val="43137"/>
                    </a:srgbClr>
                  </a:outerShdw>
                </a:effectLst>
              </a:rPr>
              <a:t>salvation through sanctification </a:t>
            </a:r>
          </a:p>
          <a:p>
            <a:pPr>
              <a:buNone/>
            </a:pPr>
            <a:r>
              <a:rPr lang="en-US" sz="1800" b="1" u="sng" dirty="0" smtClean="0">
                <a:effectLst>
                  <a:outerShdw blurRad="38100" dist="38100" dir="2700000" algn="tl">
                    <a:srgbClr val="000000">
                      <a:alpha val="43137"/>
                    </a:srgbClr>
                  </a:outerShdw>
                </a:effectLst>
              </a:rPr>
              <a:t>by the Spirit and belief in the </a:t>
            </a:r>
          </a:p>
          <a:p>
            <a:pPr>
              <a:buNone/>
            </a:pPr>
            <a:r>
              <a:rPr lang="en-US" sz="1800" b="1" u="sng" dirty="0" smtClean="0">
                <a:effectLst>
                  <a:outerShdw blurRad="38100" dist="38100" dir="2700000" algn="tl">
                    <a:srgbClr val="000000">
                      <a:alpha val="43137"/>
                    </a:srgbClr>
                  </a:outerShdw>
                </a:effectLst>
              </a:rPr>
              <a:t>truth</a:t>
            </a:r>
            <a:r>
              <a:rPr lang="en-US" sz="1800" dirty="0" smtClean="0">
                <a:effectLst>
                  <a:outerShdw blurRad="38100" dist="38100" dir="2700000" algn="tl">
                    <a:srgbClr val="000000">
                      <a:alpha val="43137"/>
                    </a:srgbClr>
                  </a:outerShdw>
                </a:effectLst>
              </a:rPr>
              <a:t>, to which he called you by </a:t>
            </a:r>
          </a:p>
          <a:p>
            <a:pPr>
              <a:buNone/>
            </a:pPr>
            <a:r>
              <a:rPr lang="en-US" sz="1800" dirty="0" smtClean="0">
                <a:effectLst>
                  <a:outerShdw blurRad="38100" dist="38100" dir="2700000" algn="tl">
                    <a:srgbClr val="000000">
                      <a:alpha val="43137"/>
                    </a:srgbClr>
                  </a:outerShdw>
                </a:effectLst>
              </a:rPr>
              <a:t>our gospel, for the obtaining of </a:t>
            </a:r>
          </a:p>
          <a:p>
            <a:pPr>
              <a:buNone/>
            </a:pPr>
            <a:r>
              <a:rPr lang="en-US" sz="1800" dirty="0" smtClean="0">
                <a:effectLst>
                  <a:outerShdw blurRad="38100" dist="38100" dir="2700000" algn="tl">
                    <a:srgbClr val="000000">
                      <a:alpha val="43137"/>
                    </a:srgbClr>
                  </a:outerShdw>
                </a:effectLst>
              </a:rPr>
              <a:t>the glory of our Lord Jesus Christ. </a:t>
            </a:r>
            <a:endParaRPr lang="en-US" sz="1800"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2 Thessalonians 2:13-14</a:t>
            </a:r>
            <a:endParaRPr lang="en-US" sz="30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normAutofit/>
          </a:bodyPr>
          <a:lstStyle/>
          <a:p>
            <a:r>
              <a:rPr lang="en-US" sz="1800" i="1" dirty="0" smtClean="0">
                <a:effectLst>
                  <a:outerShdw blurRad="38100" dist="38100" dir="2700000" algn="tl">
                    <a:srgbClr val="000000">
                      <a:alpha val="43137"/>
                    </a:srgbClr>
                  </a:outerShdw>
                </a:effectLst>
              </a:rPr>
              <a:t>When the gospel is shared it is the way God calls outsiders to himself. Not everyone hears the gospel  partly because they have not believed in the heavens’ declaration of “the glory of God” (Psalm 19:1), showing their hearts are not ready. Jesus told parables to seeing and hearing people who didn’t see or hear or even understand (Matthew 13:13</a:t>
            </a:r>
            <a:r>
              <a:rPr lang="en-US" sz="1800" i="1" dirty="0" smtClean="0">
                <a:effectLst>
                  <a:outerShdw blurRad="38100" dist="38100" dir="2700000" algn="tl">
                    <a:srgbClr val="000000">
                      <a:alpha val="43137"/>
                    </a:srgbClr>
                  </a:outerShdw>
                </a:effectLst>
              </a:rPr>
              <a:t>) because they were not ready.</a:t>
            </a:r>
            <a:endParaRPr lang="en-US" sz="1800" i="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457199" y="2174875"/>
            <a:ext cx="4187825" cy="3951288"/>
          </a:xfrm>
        </p:spPr>
        <p:txBody>
          <a:bodyPr>
            <a:normAutofit/>
          </a:bodyPr>
          <a:lstStyle/>
          <a:p>
            <a:pPr>
              <a:buNone/>
            </a:pPr>
            <a:r>
              <a:rPr lang="en-US" sz="1800" dirty="0" smtClean="0">
                <a:effectLst>
                  <a:outerShdw blurRad="38100" dist="38100" dir="2700000" algn="tl">
                    <a:srgbClr val="000000">
                      <a:alpha val="43137"/>
                    </a:srgbClr>
                  </a:outerShdw>
                </a:effectLst>
              </a:rPr>
              <a:t>But we are bound to give thanks </a:t>
            </a:r>
          </a:p>
          <a:p>
            <a:pPr>
              <a:buNone/>
            </a:pPr>
            <a:r>
              <a:rPr lang="en-US" sz="1800" dirty="0" smtClean="0">
                <a:effectLst>
                  <a:outerShdw blurRad="38100" dist="38100" dir="2700000" algn="tl">
                    <a:srgbClr val="000000">
                      <a:alpha val="43137"/>
                    </a:srgbClr>
                  </a:outerShdw>
                </a:effectLst>
              </a:rPr>
              <a:t>to God always for you, brethren </a:t>
            </a:r>
          </a:p>
          <a:p>
            <a:pPr>
              <a:buNone/>
            </a:pPr>
            <a:r>
              <a:rPr lang="en-US" sz="1800" dirty="0" smtClean="0">
                <a:effectLst>
                  <a:outerShdw blurRad="38100" dist="38100" dir="2700000" algn="tl">
                    <a:srgbClr val="000000">
                      <a:alpha val="43137"/>
                    </a:srgbClr>
                  </a:outerShdw>
                </a:effectLst>
              </a:rPr>
              <a:t>beloved by the Lord, because God </a:t>
            </a:r>
          </a:p>
          <a:p>
            <a:pPr>
              <a:buNone/>
            </a:pPr>
            <a:r>
              <a:rPr lang="en-US" sz="1800" dirty="0" smtClean="0">
                <a:effectLst>
                  <a:outerShdw blurRad="38100" dist="38100" dir="2700000" algn="tl">
                    <a:srgbClr val="000000">
                      <a:alpha val="43137"/>
                    </a:srgbClr>
                  </a:outerShdw>
                </a:effectLst>
              </a:rPr>
              <a:t>from the beginning chose you for </a:t>
            </a:r>
          </a:p>
          <a:p>
            <a:pPr>
              <a:buNone/>
            </a:pPr>
            <a:r>
              <a:rPr lang="en-US" sz="1800" dirty="0" smtClean="0">
                <a:effectLst>
                  <a:outerShdw blurRad="38100" dist="38100" dir="2700000" algn="tl">
                    <a:srgbClr val="000000">
                      <a:alpha val="43137"/>
                    </a:srgbClr>
                  </a:outerShdw>
                </a:effectLst>
              </a:rPr>
              <a:t>salvation through sanctification </a:t>
            </a:r>
          </a:p>
          <a:p>
            <a:pPr>
              <a:buNone/>
            </a:pPr>
            <a:r>
              <a:rPr lang="en-US" sz="1800" dirty="0" smtClean="0">
                <a:effectLst>
                  <a:outerShdw blurRad="38100" dist="38100" dir="2700000" algn="tl">
                    <a:srgbClr val="000000">
                      <a:alpha val="43137"/>
                    </a:srgbClr>
                  </a:outerShdw>
                </a:effectLst>
              </a:rPr>
              <a:t>by the Spirit and belief in the </a:t>
            </a:r>
          </a:p>
          <a:p>
            <a:pPr>
              <a:buNone/>
            </a:pPr>
            <a:r>
              <a:rPr lang="en-US" sz="1800" dirty="0" smtClean="0">
                <a:effectLst>
                  <a:outerShdw blurRad="38100" dist="38100" dir="2700000" algn="tl">
                    <a:srgbClr val="000000">
                      <a:alpha val="43137"/>
                    </a:srgbClr>
                  </a:outerShdw>
                </a:effectLst>
              </a:rPr>
              <a:t>truth, to which </a:t>
            </a:r>
            <a:r>
              <a:rPr lang="en-US" sz="1800" b="1" u="sng" dirty="0" smtClean="0">
                <a:effectLst>
                  <a:outerShdw blurRad="38100" dist="38100" dir="2700000" algn="tl">
                    <a:srgbClr val="000000">
                      <a:alpha val="43137"/>
                    </a:srgbClr>
                  </a:outerShdw>
                </a:effectLst>
              </a:rPr>
              <a:t>he called you by </a:t>
            </a:r>
          </a:p>
          <a:p>
            <a:pPr>
              <a:buNone/>
            </a:pPr>
            <a:r>
              <a:rPr lang="en-US" sz="1800" b="1" u="sng" dirty="0" smtClean="0">
                <a:effectLst>
                  <a:outerShdw blurRad="38100" dist="38100" dir="2700000" algn="tl">
                    <a:srgbClr val="000000">
                      <a:alpha val="43137"/>
                    </a:srgbClr>
                  </a:outerShdw>
                </a:effectLst>
              </a:rPr>
              <a:t>our gospel</a:t>
            </a:r>
            <a:r>
              <a:rPr lang="en-US" sz="1800" dirty="0" smtClean="0">
                <a:effectLst>
                  <a:outerShdw blurRad="38100" dist="38100" dir="2700000" algn="tl">
                    <a:srgbClr val="000000">
                      <a:alpha val="43137"/>
                    </a:srgbClr>
                  </a:outerShdw>
                </a:effectLst>
              </a:rPr>
              <a:t>, for the </a:t>
            </a:r>
            <a:r>
              <a:rPr lang="en-US" sz="1800" b="1" u="sng" dirty="0" smtClean="0">
                <a:effectLst>
                  <a:outerShdw blurRad="38100" dist="38100" dir="2700000" algn="tl">
                    <a:srgbClr val="000000">
                      <a:alpha val="43137"/>
                    </a:srgbClr>
                  </a:outerShdw>
                </a:effectLst>
              </a:rPr>
              <a:t>obtaining of </a:t>
            </a:r>
          </a:p>
          <a:p>
            <a:pPr>
              <a:buNone/>
            </a:pPr>
            <a:r>
              <a:rPr lang="en-US" sz="1800" b="1" u="sng" dirty="0" smtClean="0">
                <a:effectLst>
                  <a:outerShdw blurRad="38100" dist="38100" dir="2700000" algn="tl">
                    <a:srgbClr val="000000">
                      <a:alpha val="43137"/>
                    </a:srgbClr>
                  </a:outerShdw>
                </a:effectLst>
              </a:rPr>
              <a:t>the glory</a:t>
            </a:r>
            <a:r>
              <a:rPr lang="en-US" sz="1800" dirty="0" smtClean="0">
                <a:effectLst>
                  <a:outerShdw blurRad="38100" dist="38100" dir="2700000" algn="tl">
                    <a:srgbClr val="000000">
                      <a:alpha val="43137"/>
                    </a:srgbClr>
                  </a:outerShdw>
                </a:effectLst>
              </a:rPr>
              <a:t> of our Lord Jesus Christ. </a:t>
            </a:r>
            <a:endParaRPr lang="en-US" sz="1800"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2 Thessalonians 2:13-14</a:t>
            </a:r>
            <a:endParaRPr lang="en-US" sz="30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03D4A8"/>
            </a:gs>
            <a:gs pos="17000">
              <a:srgbClr val="21D6E0"/>
            </a:gs>
            <a:gs pos="32000">
              <a:srgbClr val="0087E6"/>
            </a:gs>
            <a:gs pos="100000">
              <a:srgbClr val="005CB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Timothy 1:9</a:t>
            </a:r>
            <a:endParaRPr lang="en-US" dirty="0"/>
          </a:p>
        </p:txBody>
      </p:sp>
      <p:sp>
        <p:nvSpPr>
          <p:cNvPr id="3" name="Content Placeholder 2"/>
          <p:cNvSpPr>
            <a:spLocks noGrp="1"/>
          </p:cNvSpPr>
          <p:nvPr>
            <p:ph idx="1"/>
          </p:nvPr>
        </p:nvSpPr>
        <p:spPr/>
        <p:txBody>
          <a:bodyPr>
            <a:normAutofit/>
          </a:bodyPr>
          <a:lstStyle/>
          <a:p>
            <a:pPr algn="ctr">
              <a:buNone/>
            </a:pPr>
            <a:r>
              <a:rPr lang="en-US" sz="3200" dirty="0" smtClean="0">
                <a:effectLst>
                  <a:outerShdw blurRad="38100" dist="38100" dir="2700000" algn="tl">
                    <a:srgbClr val="000000">
                      <a:alpha val="43137"/>
                    </a:srgbClr>
                  </a:outerShdw>
                </a:effectLst>
              </a:rPr>
              <a:t>[God] has saved us and called us with a </a:t>
            </a:r>
          </a:p>
          <a:p>
            <a:pPr algn="ctr">
              <a:buNone/>
            </a:pPr>
            <a:r>
              <a:rPr lang="en-US" sz="3200" dirty="0" smtClean="0">
                <a:effectLst>
                  <a:outerShdw blurRad="38100" dist="38100" dir="2700000" algn="tl">
                    <a:srgbClr val="000000">
                      <a:alpha val="43137"/>
                    </a:srgbClr>
                  </a:outerShdw>
                </a:effectLst>
              </a:rPr>
              <a:t>holy calling, not according to our works, </a:t>
            </a:r>
          </a:p>
          <a:p>
            <a:pPr algn="ctr">
              <a:buNone/>
            </a:pPr>
            <a:r>
              <a:rPr lang="en-US" sz="3200" dirty="0" smtClean="0">
                <a:effectLst>
                  <a:outerShdw blurRad="38100" dist="38100" dir="2700000" algn="tl">
                    <a:srgbClr val="000000">
                      <a:alpha val="43137"/>
                    </a:srgbClr>
                  </a:outerShdw>
                </a:effectLst>
              </a:rPr>
              <a:t>but according to his own purpose </a:t>
            </a:r>
          </a:p>
          <a:p>
            <a:pPr algn="ctr">
              <a:buNone/>
            </a:pPr>
            <a:r>
              <a:rPr lang="en-US" sz="3200" dirty="0" smtClean="0">
                <a:effectLst>
                  <a:outerShdw blurRad="38100" dist="38100" dir="2700000" algn="tl">
                    <a:srgbClr val="000000">
                      <a:alpha val="43137"/>
                    </a:srgbClr>
                  </a:outerShdw>
                </a:effectLst>
              </a:rPr>
              <a:t>and grace which was given to us in </a:t>
            </a:r>
          </a:p>
          <a:p>
            <a:pPr algn="ctr">
              <a:buNone/>
            </a:pPr>
            <a:r>
              <a:rPr lang="en-US" sz="3200" dirty="0" smtClean="0">
                <a:effectLst>
                  <a:outerShdw blurRad="38100" dist="38100" dir="2700000" algn="tl">
                    <a:srgbClr val="000000">
                      <a:alpha val="43137"/>
                    </a:srgbClr>
                  </a:outerShdw>
                </a:effectLst>
              </a:rPr>
              <a:t>Christ Jesus before time began…</a:t>
            </a:r>
            <a:endParaRPr lang="en-US" sz="3200" dirty="0">
              <a:effectLst>
                <a:outerShdw blurRad="38100" dist="38100" dir="2700000" algn="tl">
                  <a:srgbClr val="000000">
                    <a:alpha val="43137"/>
                  </a:srgbClr>
                </a:outerShdw>
              </a:effectLst>
            </a:endParaRPr>
          </a:p>
        </p:txBody>
      </p:sp>
      <p:pic>
        <p:nvPicPr>
          <p:cNvPr id="5122" name="Picture 2" descr="C:\Users\Bruce\Pictures\Pictures\PageShots\315-2Timothy-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74062" y="4657458"/>
            <a:ext cx="2712746" cy="2035250"/>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03D4A8"/>
            </a:gs>
            <a:gs pos="16000">
              <a:srgbClr val="21D6E0"/>
            </a:gs>
            <a:gs pos="29000">
              <a:srgbClr val="0087E6"/>
            </a:gs>
            <a:gs pos="100000">
              <a:srgbClr val="005CB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2 Timothy 1:9</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[God] has saved us and </a:t>
            </a:r>
            <a:r>
              <a:rPr lang="en-US" b="1" u="sng" dirty="0" smtClean="0">
                <a:effectLst>
                  <a:outerShdw blurRad="38100" dist="38100" dir="2700000" algn="tl">
                    <a:srgbClr val="000000">
                      <a:alpha val="43137"/>
                    </a:srgbClr>
                  </a:outerShdw>
                </a:effectLst>
              </a:rPr>
              <a:t>called </a:t>
            </a:r>
          </a:p>
          <a:p>
            <a:pPr>
              <a:buNone/>
            </a:pPr>
            <a:r>
              <a:rPr lang="en-US" b="1" u="sng" dirty="0" smtClean="0">
                <a:effectLst>
                  <a:outerShdw blurRad="38100" dist="38100" dir="2700000" algn="tl">
                    <a:srgbClr val="000000">
                      <a:alpha val="43137"/>
                    </a:srgbClr>
                  </a:outerShdw>
                </a:effectLst>
              </a:rPr>
              <a:t>us with a holy calling</a:t>
            </a:r>
            <a:r>
              <a:rPr lang="en-US" dirty="0" smtClean="0">
                <a:effectLst>
                  <a:outerShdw blurRad="38100" dist="38100" dir="2700000" algn="tl">
                    <a:srgbClr val="000000">
                      <a:alpha val="43137"/>
                    </a:srgbClr>
                  </a:outerShdw>
                </a:effectLst>
              </a:rPr>
              <a:t>, not </a:t>
            </a:r>
          </a:p>
          <a:p>
            <a:pPr>
              <a:buNone/>
            </a:pPr>
            <a:r>
              <a:rPr lang="en-US" dirty="0" smtClean="0">
                <a:effectLst>
                  <a:outerShdw blurRad="38100" dist="38100" dir="2700000" algn="tl">
                    <a:srgbClr val="000000">
                      <a:alpha val="43137"/>
                    </a:srgbClr>
                  </a:outerShdw>
                </a:effectLst>
              </a:rPr>
              <a:t>according to our works, but </a:t>
            </a:r>
          </a:p>
          <a:p>
            <a:pPr>
              <a:buNone/>
            </a:pPr>
            <a:r>
              <a:rPr lang="en-US" dirty="0" smtClean="0">
                <a:effectLst>
                  <a:outerShdw blurRad="38100" dist="38100" dir="2700000" algn="tl">
                    <a:srgbClr val="000000">
                      <a:alpha val="43137"/>
                    </a:srgbClr>
                  </a:outerShdw>
                </a:effectLst>
              </a:rPr>
              <a:t>according to his own purpose </a:t>
            </a:r>
          </a:p>
          <a:p>
            <a:pPr>
              <a:buNone/>
            </a:pPr>
            <a:r>
              <a:rPr lang="en-US" dirty="0" smtClean="0">
                <a:effectLst>
                  <a:outerShdw blurRad="38100" dist="38100" dir="2700000" algn="tl">
                    <a:srgbClr val="000000">
                      <a:alpha val="43137"/>
                    </a:srgbClr>
                  </a:outerShdw>
                </a:effectLst>
              </a:rPr>
              <a:t>and grace which was given to </a:t>
            </a:r>
          </a:p>
          <a:p>
            <a:pPr>
              <a:buNone/>
            </a:pPr>
            <a:r>
              <a:rPr lang="en-US" dirty="0" smtClean="0">
                <a:effectLst>
                  <a:outerShdw blurRad="38100" dist="38100" dir="2700000" algn="tl">
                    <a:srgbClr val="000000">
                      <a:alpha val="43137"/>
                    </a:srgbClr>
                  </a:outerShdw>
                </a:effectLst>
              </a:rPr>
              <a:t>us in Christ Jesus before time </a:t>
            </a:r>
          </a:p>
          <a:p>
            <a:pPr>
              <a:buNone/>
            </a:pPr>
            <a:r>
              <a:rPr lang="en-US" dirty="0" smtClean="0">
                <a:effectLst>
                  <a:outerShdw blurRad="38100" dist="38100" dir="2700000" algn="tl">
                    <a:srgbClr val="000000">
                      <a:alpha val="43137"/>
                    </a:srgbClr>
                  </a:outerShdw>
                </a:effectLst>
              </a:rPr>
              <a:t>began…</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a:xfrm>
            <a:off x="4645025" y="2174875"/>
            <a:ext cx="4140052" cy="3951288"/>
          </a:xfrm>
        </p:spPr>
        <p:txBody>
          <a:bodyPr/>
          <a:lstStyle/>
          <a:p>
            <a:r>
              <a:rPr lang="en-US" i="1" dirty="0" smtClean="0">
                <a:effectLst>
                  <a:outerShdw blurRad="38100" dist="38100" dir="2700000" algn="tl">
                    <a:srgbClr val="000000">
                      <a:alpha val="43137"/>
                    </a:srgbClr>
                  </a:outerShdw>
                </a:effectLst>
              </a:rPr>
              <a:t>Paul refers to being “called”  as part of the redeemed community of believers meant first for Jews and then Gentiles. It was a call to holiness, a call to be like God who is holy (Leviticus 11:44-45, 19:2, 20;7; 1 Peter 1:15).</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03D4A8"/>
            </a:gs>
            <a:gs pos="17000">
              <a:srgbClr val="21D6E0"/>
            </a:gs>
            <a:gs pos="33000">
              <a:srgbClr val="0087E6"/>
            </a:gs>
            <a:gs pos="100000">
              <a:srgbClr val="005CB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2 Timothy 1:9</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[God] has saved us and called </a:t>
            </a:r>
          </a:p>
          <a:p>
            <a:pPr>
              <a:buNone/>
            </a:pPr>
            <a:r>
              <a:rPr lang="en-US" dirty="0" smtClean="0">
                <a:effectLst>
                  <a:outerShdw blurRad="38100" dist="38100" dir="2700000" algn="tl">
                    <a:srgbClr val="000000">
                      <a:alpha val="43137"/>
                    </a:srgbClr>
                  </a:outerShdw>
                </a:effectLst>
              </a:rPr>
              <a:t>us with </a:t>
            </a:r>
            <a:r>
              <a:rPr lang="en-US" b="1" u="sng" dirty="0" smtClean="0">
                <a:effectLst>
                  <a:outerShdw blurRad="38100" dist="38100" dir="2700000" algn="tl">
                    <a:srgbClr val="000000">
                      <a:alpha val="43137"/>
                    </a:srgbClr>
                  </a:outerShdw>
                </a:effectLst>
              </a:rPr>
              <a:t>a holy calling</a:t>
            </a:r>
            <a:r>
              <a:rPr lang="en-US" dirty="0" smtClean="0">
                <a:effectLst>
                  <a:outerShdw blurRad="38100" dist="38100" dir="2700000" algn="tl">
                    <a:srgbClr val="000000">
                      <a:alpha val="43137"/>
                    </a:srgbClr>
                  </a:outerShdw>
                </a:effectLst>
              </a:rPr>
              <a:t>, not </a:t>
            </a:r>
          </a:p>
          <a:p>
            <a:pPr>
              <a:buNone/>
            </a:pPr>
            <a:r>
              <a:rPr lang="en-US" dirty="0" smtClean="0">
                <a:effectLst>
                  <a:outerShdw blurRad="38100" dist="38100" dir="2700000" algn="tl">
                    <a:srgbClr val="000000">
                      <a:alpha val="43137"/>
                    </a:srgbClr>
                  </a:outerShdw>
                </a:effectLst>
              </a:rPr>
              <a:t>according to our works, but </a:t>
            </a:r>
          </a:p>
          <a:p>
            <a:pPr>
              <a:buNone/>
            </a:pPr>
            <a:r>
              <a:rPr lang="en-US" dirty="0" smtClean="0">
                <a:effectLst>
                  <a:outerShdw blurRad="38100" dist="38100" dir="2700000" algn="tl">
                    <a:srgbClr val="000000">
                      <a:alpha val="43137"/>
                    </a:srgbClr>
                  </a:outerShdw>
                </a:effectLst>
              </a:rPr>
              <a:t>according to his own purpose </a:t>
            </a:r>
          </a:p>
          <a:p>
            <a:pPr>
              <a:buNone/>
            </a:pPr>
            <a:r>
              <a:rPr lang="en-US" dirty="0" smtClean="0">
                <a:effectLst>
                  <a:outerShdw blurRad="38100" dist="38100" dir="2700000" algn="tl">
                    <a:srgbClr val="000000">
                      <a:alpha val="43137"/>
                    </a:srgbClr>
                  </a:outerShdw>
                </a:effectLst>
              </a:rPr>
              <a:t>and grace </a:t>
            </a:r>
            <a:r>
              <a:rPr lang="en-US" b="1" u="sng" dirty="0" smtClean="0">
                <a:effectLst>
                  <a:outerShdw blurRad="38100" dist="38100" dir="2700000" algn="tl">
                    <a:srgbClr val="000000">
                      <a:alpha val="43137"/>
                    </a:srgbClr>
                  </a:outerShdw>
                </a:effectLst>
              </a:rPr>
              <a:t>which was given to </a:t>
            </a:r>
          </a:p>
          <a:p>
            <a:pPr>
              <a:buNone/>
            </a:pPr>
            <a:r>
              <a:rPr lang="en-US" b="1" u="sng" dirty="0" smtClean="0">
                <a:effectLst>
                  <a:outerShdw blurRad="38100" dist="38100" dir="2700000" algn="tl">
                    <a:srgbClr val="000000">
                      <a:alpha val="43137"/>
                    </a:srgbClr>
                  </a:outerShdw>
                </a:effectLst>
              </a:rPr>
              <a:t>us in Christ Jesus before time </a:t>
            </a:r>
          </a:p>
          <a:p>
            <a:pPr>
              <a:buNone/>
            </a:pPr>
            <a:r>
              <a:rPr lang="en-US" b="1" u="sng" dirty="0" smtClean="0">
                <a:effectLst>
                  <a:outerShdw blurRad="38100" dist="38100" dir="2700000" algn="tl">
                    <a:srgbClr val="000000">
                      <a:alpha val="43137"/>
                    </a:srgbClr>
                  </a:outerShdw>
                </a:effectLst>
              </a:rPr>
              <a:t>began</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lnSpcReduction="10000"/>
          </a:bodyPr>
          <a:lstStyle/>
          <a:p>
            <a:r>
              <a:rPr lang="en-US" i="1" dirty="0" smtClean="0">
                <a:effectLst>
                  <a:outerShdw blurRad="38100" dist="38100" dir="2700000" algn="tl">
                    <a:srgbClr val="000000">
                      <a:alpha val="43137"/>
                    </a:srgbClr>
                  </a:outerShdw>
                </a:effectLst>
              </a:rPr>
              <a:t>From the perspective of God who lives in eternity, he sees everything all at once. From that perspective God made  his calling to be in Christ. He always foreknew who would trust him, and in that sense  we see the language of sovereignty spoken here as   to when believers receive salvation and a holy calling.</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Predestination</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arenR"/>
            </a:pPr>
            <a:r>
              <a:rPr lang="en-US" i="1" dirty="0" smtClean="0"/>
              <a:t>The Synod of Dort first synthesized </a:t>
            </a:r>
            <a:r>
              <a:rPr lang="en-US" i="1" dirty="0"/>
              <a:t>t</a:t>
            </a:r>
            <a:r>
              <a:rPr lang="en-US" i="1" dirty="0" smtClean="0"/>
              <a:t>he 5 Points of Calvinism in their meetings (1618-1619).</a:t>
            </a:r>
          </a:p>
          <a:p>
            <a:pPr marL="514350" indent="-514350">
              <a:buAutoNum type="arabicParenR"/>
            </a:pPr>
            <a:r>
              <a:rPr lang="en-US" i="1" dirty="0" smtClean="0"/>
              <a:t>God’s “elect” people are always and only those of the nation of Israel in both Old and New Testaments.</a:t>
            </a:r>
          </a:p>
          <a:p>
            <a:pPr marL="514350" indent="-514350">
              <a:buFont typeface="Wingdings 2"/>
              <a:buAutoNum type="arabicParenR"/>
            </a:pPr>
            <a:r>
              <a:rPr lang="en-US" i="1" dirty="0" smtClean="0"/>
              <a:t>Romans </a:t>
            </a:r>
            <a:r>
              <a:rPr lang="en-US" i="1" dirty="0"/>
              <a:t>8:29-30 simply identifies the process of salvation that was planned before time began and was meant originally for the Jews. It does not present evidence for the Calvinistic “Golden Chain of Redemption,” allegedly describing God’s choosing only</a:t>
            </a:r>
            <a:r>
              <a:rPr lang="en-US" i="1" dirty="0" smtClean="0"/>
              <a:t> to save </a:t>
            </a:r>
            <a:r>
              <a:rPr lang="en-US" i="1" dirty="0"/>
              <a:t>some for salvation and letting the ‘unchosen’</a:t>
            </a:r>
            <a:r>
              <a:rPr lang="en-US" i="1" dirty="0" smtClean="0"/>
              <a:t> spend </a:t>
            </a:r>
            <a:r>
              <a:rPr lang="en-US" i="1" dirty="0"/>
              <a:t>eternity in the lake of fire.</a:t>
            </a:r>
          </a:p>
          <a:p>
            <a:pPr marL="514350" indent="-514350">
              <a:buAutoNum type="arabicParenR"/>
            </a:pPr>
            <a:endParaRPr lang="en-US" i="1" dirty="0" smtClean="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1:1-2</a:t>
            </a:r>
            <a:endParaRPr lang="en-US" dirty="0"/>
          </a:p>
        </p:txBody>
      </p:sp>
      <p:sp>
        <p:nvSpPr>
          <p:cNvPr id="3" name="Content Placeholder 2"/>
          <p:cNvSpPr>
            <a:spLocks noGrp="1"/>
          </p:cNvSpPr>
          <p:nvPr>
            <p:ph idx="1"/>
          </p:nvPr>
        </p:nvSpPr>
        <p:spPr/>
        <p:txBody>
          <a:bodyPr/>
          <a:lstStyle/>
          <a:p>
            <a:pPr algn="ctr">
              <a:buNone/>
            </a:pPr>
            <a:r>
              <a:rPr lang="en-US" dirty="0" smtClean="0"/>
              <a:t>Peter, an apostle of Jesus Christ, To the </a:t>
            </a:r>
          </a:p>
          <a:p>
            <a:pPr algn="ctr">
              <a:buNone/>
            </a:pPr>
            <a:r>
              <a:rPr lang="en-US" dirty="0" smtClean="0"/>
              <a:t>pilgrims of the Dispersion in Pontus, Galatia, </a:t>
            </a:r>
          </a:p>
          <a:p>
            <a:pPr algn="ctr">
              <a:buNone/>
            </a:pPr>
            <a:r>
              <a:rPr lang="en-US" dirty="0" smtClean="0"/>
              <a:t>Cappadocia, Asia, and Bithynia, elect according </a:t>
            </a:r>
          </a:p>
          <a:p>
            <a:pPr algn="ctr">
              <a:buNone/>
            </a:pPr>
            <a:r>
              <a:rPr lang="en-US" dirty="0" smtClean="0"/>
              <a:t>to the foreknowledge of God the Father, in </a:t>
            </a:r>
          </a:p>
          <a:p>
            <a:pPr algn="ctr">
              <a:buNone/>
            </a:pPr>
            <a:r>
              <a:rPr lang="en-US" dirty="0" smtClean="0"/>
              <a:t>sanctification of the Spirit, for obedience </a:t>
            </a:r>
          </a:p>
          <a:p>
            <a:pPr algn="ctr">
              <a:buNone/>
            </a:pPr>
            <a:r>
              <a:rPr lang="en-US" dirty="0" smtClean="0"/>
              <a:t>and sprinkling of the blood of Jesus Christ: </a:t>
            </a:r>
          </a:p>
          <a:p>
            <a:pPr algn="ctr">
              <a:buNone/>
            </a:pPr>
            <a:r>
              <a:rPr lang="en-US" dirty="0" smtClean="0"/>
              <a:t>Grace to you and peace be multiplied.</a:t>
            </a:r>
            <a:endParaRPr lang="en-US" dirty="0"/>
          </a:p>
        </p:txBody>
      </p:sp>
      <p:pic>
        <p:nvPicPr>
          <p:cNvPr id="1026" name="Picture 2" descr="C:\Users\Bruce\Pictures\Pictures\PageShots\320-1Peter-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2934" y="5539425"/>
            <a:ext cx="1767332" cy="1325949"/>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9FCB"/>
            </a:gs>
            <a:gs pos="13000">
              <a:srgbClr val="F8B049"/>
            </a:gs>
            <a:gs pos="23000">
              <a:srgbClr val="F8B049"/>
            </a:gs>
            <a:gs pos="68000">
              <a:srgbClr val="FEE7F2"/>
            </a:gs>
            <a:gs pos="86000">
              <a:srgbClr val="F952A0"/>
            </a:gs>
            <a:gs pos="100000">
              <a:srgbClr val="F8B049"/>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1 Peter 1:12</a:t>
            </a:r>
            <a:endParaRPr lang="en-US" sz="3000" dirty="0"/>
          </a:p>
        </p:txBody>
      </p:sp>
      <p:sp>
        <p:nvSpPr>
          <p:cNvPr id="3" name="Content Placeholder 2"/>
          <p:cNvSpPr>
            <a:spLocks noGrp="1"/>
          </p:cNvSpPr>
          <p:nvPr>
            <p:ph sz="half" idx="2"/>
          </p:nvPr>
        </p:nvSpPr>
        <p:spPr/>
        <p:txBody>
          <a:bodyPr>
            <a:normAutofit fontScale="92500" lnSpcReduction="10000"/>
          </a:bodyPr>
          <a:lstStyle/>
          <a:p>
            <a:pPr>
              <a:buNone/>
            </a:pPr>
            <a:r>
              <a:rPr lang="en-US" dirty="0" smtClean="0"/>
              <a:t>Peter, an apostle of Jesus Christ, </a:t>
            </a:r>
          </a:p>
          <a:p>
            <a:pPr>
              <a:buNone/>
            </a:pPr>
            <a:r>
              <a:rPr lang="en-US" dirty="0" smtClean="0"/>
              <a:t>To </a:t>
            </a:r>
            <a:r>
              <a:rPr lang="en-US" b="1" u="sng" dirty="0" smtClean="0"/>
              <a:t>the pilgrims of the Dispersion</a:t>
            </a:r>
            <a:r>
              <a:rPr lang="en-US" dirty="0" smtClean="0"/>
              <a:t> </a:t>
            </a:r>
          </a:p>
          <a:p>
            <a:pPr>
              <a:buNone/>
            </a:pPr>
            <a:r>
              <a:rPr lang="en-US" dirty="0" smtClean="0"/>
              <a:t>in Pontus, Galatia, Cappadocia, </a:t>
            </a:r>
          </a:p>
          <a:p>
            <a:pPr>
              <a:buNone/>
            </a:pPr>
            <a:r>
              <a:rPr lang="en-US" dirty="0" smtClean="0"/>
              <a:t>Asia, and Bithynia, </a:t>
            </a:r>
            <a:r>
              <a:rPr lang="en-US" b="1" u="sng" dirty="0" smtClean="0"/>
              <a:t>elect </a:t>
            </a:r>
          </a:p>
          <a:p>
            <a:pPr>
              <a:buNone/>
            </a:pPr>
            <a:r>
              <a:rPr lang="en-US" b="1" u="sng" dirty="0" smtClean="0"/>
              <a:t>according to the foreknowledge </a:t>
            </a:r>
          </a:p>
          <a:p>
            <a:pPr>
              <a:buNone/>
            </a:pPr>
            <a:r>
              <a:rPr lang="en-US" b="1" u="sng" dirty="0" smtClean="0"/>
              <a:t>of God the Father</a:t>
            </a:r>
            <a:r>
              <a:rPr lang="en-US" dirty="0" smtClean="0"/>
              <a:t>, in </a:t>
            </a:r>
          </a:p>
          <a:p>
            <a:pPr>
              <a:buNone/>
            </a:pPr>
            <a:r>
              <a:rPr lang="en-US" dirty="0" smtClean="0"/>
              <a:t>sanctification of the Spirit, for </a:t>
            </a:r>
          </a:p>
          <a:p>
            <a:pPr>
              <a:buNone/>
            </a:pPr>
            <a:r>
              <a:rPr lang="en-US" dirty="0" smtClean="0"/>
              <a:t>obedience and sprinkling of the </a:t>
            </a:r>
          </a:p>
          <a:p>
            <a:pPr>
              <a:buNone/>
            </a:pPr>
            <a:r>
              <a:rPr lang="en-US" dirty="0" smtClean="0"/>
              <a:t>blood of Jesus Christ: Grace to </a:t>
            </a:r>
          </a:p>
          <a:p>
            <a:pPr>
              <a:buNone/>
            </a:pPr>
            <a:r>
              <a:rPr lang="en-US" dirty="0" smtClean="0"/>
              <a:t>you and peace be multiplied.</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r>
              <a:rPr lang="en-US" i="1" dirty="0" smtClean="0"/>
              <a:t>“The pilgrims of the Dispersion” were scattered Jews in 5 provinces of Asia Minor (present day Turkey) who also had trusted Christ. Jews were God’s elected/chosen people. These Jews received the salvation benefits first promised to their ancestor Abraham.</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1:20</a:t>
            </a:r>
            <a:endParaRPr lang="en-US" dirty="0"/>
          </a:p>
        </p:txBody>
      </p:sp>
      <p:sp>
        <p:nvSpPr>
          <p:cNvPr id="3" name="Content Placeholder 2"/>
          <p:cNvSpPr>
            <a:spLocks noGrp="1"/>
          </p:cNvSpPr>
          <p:nvPr>
            <p:ph idx="1"/>
          </p:nvPr>
        </p:nvSpPr>
        <p:spPr/>
        <p:txBody>
          <a:bodyPr/>
          <a:lstStyle/>
          <a:p>
            <a:pPr algn="ctr">
              <a:buNone/>
            </a:pPr>
            <a:endParaRPr lang="en-US" sz="2800" dirty="0" smtClean="0"/>
          </a:p>
          <a:p>
            <a:pPr algn="ctr">
              <a:buNone/>
            </a:pPr>
            <a:r>
              <a:rPr lang="en-US" dirty="0" smtClean="0"/>
              <a:t>He [Jesus] indeed was foreordained </a:t>
            </a:r>
          </a:p>
          <a:p>
            <a:pPr algn="ctr">
              <a:buNone/>
            </a:pPr>
            <a:r>
              <a:rPr lang="en-US" dirty="0" smtClean="0"/>
              <a:t>before the foundation of the world, but </a:t>
            </a:r>
          </a:p>
          <a:p>
            <a:pPr algn="ctr">
              <a:buNone/>
            </a:pPr>
            <a:r>
              <a:rPr lang="en-US" dirty="0" smtClean="0"/>
              <a:t>was manifest in these last times for you…</a:t>
            </a:r>
            <a:endParaRPr lang="en-US" dirty="0"/>
          </a:p>
        </p:txBody>
      </p:sp>
      <p:pic>
        <p:nvPicPr>
          <p:cNvPr id="4" name="Picture 2" descr="C:\Users\Bruce\Pictures\Pictures\PageShots\320-1Peter-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9643" y="5145852"/>
            <a:ext cx="2053677" cy="1540781"/>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9FCB"/>
            </a:gs>
            <a:gs pos="13000">
              <a:srgbClr val="F8B049"/>
            </a:gs>
            <a:gs pos="23000">
              <a:srgbClr val="F8B049"/>
            </a:gs>
            <a:gs pos="68000">
              <a:srgbClr val="FEE7F2"/>
            </a:gs>
            <a:gs pos="86000">
              <a:srgbClr val="F952A0"/>
            </a:gs>
            <a:gs pos="100000">
              <a:srgbClr val="F8B049"/>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1 Peter 1:20</a:t>
            </a:r>
            <a:endParaRPr lang="en-US" sz="3000" dirty="0"/>
          </a:p>
        </p:txBody>
      </p:sp>
      <p:sp>
        <p:nvSpPr>
          <p:cNvPr id="3" name="Content Placeholder 2"/>
          <p:cNvSpPr>
            <a:spLocks noGrp="1"/>
          </p:cNvSpPr>
          <p:nvPr>
            <p:ph sz="half" idx="2"/>
          </p:nvPr>
        </p:nvSpPr>
        <p:spPr/>
        <p:txBody>
          <a:bodyPr/>
          <a:lstStyle/>
          <a:p>
            <a:pPr>
              <a:buNone/>
            </a:pPr>
            <a:r>
              <a:rPr lang="en-US" dirty="0" smtClean="0"/>
              <a:t>He [Jesus] indeed was </a:t>
            </a:r>
          </a:p>
          <a:p>
            <a:pPr>
              <a:buNone/>
            </a:pPr>
            <a:r>
              <a:rPr lang="en-US" b="1" u="sng" dirty="0" smtClean="0"/>
              <a:t>foreordained before the </a:t>
            </a:r>
          </a:p>
          <a:p>
            <a:pPr>
              <a:buNone/>
            </a:pPr>
            <a:r>
              <a:rPr lang="en-US" b="1" u="sng" dirty="0" smtClean="0"/>
              <a:t>foundation of the world</a:t>
            </a:r>
            <a:r>
              <a:rPr lang="en-US" dirty="0" smtClean="0"/>
              <a:t>, but </a:t>
            </a:r>
          </a:p>
          <a:p>
            <a:pPr>
              <a:buNone/>
            </a:pPr>
            <a:r>
              <a:rPr lang="en-US" dirty="0" smtClean="0"/>
              <a:t>was manifest in these last </a:t>
            </a:r>
          </a:p>
          <a:p>
            <a:pPr>
              <a:buNone/>
            </a:pPr>
            <a:r>
              <a:rPr lang="en-US" dirty="0" smtClean="0"/>
              <a:t>times for you…</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t>“Foreordained” here means foreknown. The members of the Godhead planned out salvation in Jesus for fallen mankind before the world began. Jesus fulfilled everything perfectly. We see the language of sovereignty at work here, but it’s clear because Jesus is eternal.</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5:10</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But may the God of all grace, who called </a:t>
            </a:r>
          </a:p>
          <a:p>
            <a:pPr algn="ctr">
              <a:buNone/>
            </a:pPr>
            <a:r>
              <a:rPr lang="en-US" dirty="0" smtClean="0"/>
              <a:t>us to his eternal glory by Christ Jesus, </a:t>
            </a:r>
          </a:p>
          <a:p>
            <a:pPr algn="ctr">
              <a:buNone/>
            </a:pPr>
            <a:r>
              <a:rPr lang="en-US" dirty="0" smtClean="0"/>
              <a:t>after you have suffered a while, perfect, establish, strengthen, and settle you.</a:t>
            </a:r>
            <a:endParaRPr lang="en-US" dirty="0"/>
          </a:p>
        </p:txBody>
      </p:sp>
      <p:pic>
        <p:nvPicPr>
          <p:cNvPr id="4" name="Picture 2" descr="C:\Users\Bruce\Pictures\Pictures\PageShots\320-1Peter-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9644" y="5202297"/>
            <a:ext cx="2178730" cy="1634602"/>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9FCB"/>
            </a:gs>
            <a:gs pos="13000">
              <a:srgbClr val="F8B049"/>
            </a:gs>
            <a:gs pos="23000">
              <a:srgbClr val="F8B049"/>
            </a:gs>
            <a:gs pos="68000">
              <a:srgbClr val="FEE7F2"/>
            </a:gs>
            <a:gs pos="86000">
              <a:srgbClr val="F952A0"/>
            </a:gs>
            <a:gs pos="100000">
              <a:srgbClr val="F8B049"/>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1 Peter 5:10</a:t>
            </a:r>
            <a:endParaRPr lang="en-US" sz="3000" dirty="0"/>
          </a:p>
        </p:txBody>
      </p:sp>
      <p:sp>
        <p:nvSpPr>
          <p:cNvPr id="3" name="Content Placeholder 2"/>
          <p:cNvSpPr>
            <a:spLocks noGrp="1"/>
          </p:cNvSpPr>
          <p:nvPr>
            <p:ph sz="half" idx="2"/>
          </p:nvPr>
        </p:nvSpPr>
        <p:spPr/>
        <p:txBody>
          <a:bodyPr/>
          <a:lstStyle/>
          <a:p>
            <a:pPr>
              <a:buNone/>
            </a:pPr>
            <a:r>
              <a:rPr lang="en-US" dirty="0" smtClean="0"/>
              <a:t>But may the God of all grace, </a:t>
            </a:r>
          </a:p>
          <a:p>
            <a:pPr>
              <a:buNone/>
            </a:pPr>
            <a:r>
              <a:rPr lang="en-US" dirty="0" smtClean="0"/>
              <a:t>who </a:t>
            </a:r>
            <a:r>
              <a:rPr lang="en-US" b="1" u="sng" dirty="0" smtClean="0"/>
              <a:t>called us to his eternal </a:t>
            </a:r>
          </a:p>
          <a:p>
            <a:pPr>
              <a:buNone/>
            </a:pPr>
            <a:r>
              <a:rPr lang="en-US" b="1" u="sng" dirty="0" smtClean="0"/>
              <a:t>glory</a:t>
            </a:r>
            <a:r>
              <a:rPr lang="en-US" dirty="0" smtClean="0"/>
              <a:t> by Christ Jesus, after you </a:t>
            </a:r>
          </a:p>
          <a:p>
            <a:pPr>
              <a:buNone/>
            </a:pPr>
            <a:r>
              <a:rPr lang="en-US" dirty="0" smtClean="0"/>
              <a:t>have suffered a while, perfect, </a:t>
            </a:r>
          </a:p>
          <a:p>
            <a:pPr>
              <a:buNone/>
            </a:pPr>
            <a:r>
              <a:rPr lang="en-US" dirty="0" smtClean="0"/>
              <a:t>establish, strengthen, and </a:t>
            </a:r>
          </a:p>
          <a:p>
            <a:pPr>
              <a:buNone/>
            </a:pPr>
            <a:r>
              <a:rPr lang="en-US" dirty="0" smtClean="0"/>
              <a:t>settle you.</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t>As a Jewish believer Peter simply says that God called Jewish believers to what they (and thus Gentile believers too) could never achieve on their own: his eternal glory. Nothing more, nothing less. There are no Calvinistic nuances here.</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 3:17</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You therefore, beloved, since you know </a:t>
            </a:r>
          </a:p>
          <a:p>
            <a:pPr algn="ctr">
              <a:buNone/>
            </a:pPr>
            <a:r>
              <a:rPr lang="en-US" dirty="0" smtClean="0"/>
              <a:t>this beforehand, beware lest you also fall </a:t>
            </a:r>
          </a:p>
          <a:p>
            <a:pPr algn="ctr">
              <a:buNone/>
            </a:pPr>
            <a:r>
              <a:rPr lang="en-US" dirty="0" smtClean="0"/>
              <a:t>from your own steadfastness, being led </a:t>
            </a:r>
          </a:p>
          <a:p>
            <a:pPr algn="ctr">
              <a:buNone/>
            </a:pPr>
            <a:r>
              <a:rPr lang="en-US" dirty="0" smtClean="0"/>
              <a:t>away with the error of the wicked…</a:t>
            </a:r>
            <a:endParaRPr lang="en-US" dirty="0"/>
          </a:p>
        </p:txBody>
      </p:sp>
      <p:pic>
        <p:nvPicPr>
          <p:cNvPr id="4" name="Picture 2" descr="C:\Users\Bruce\Pictures\Pictures\PageShots\320-1Peter-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52933" y="5117631"/>
            <a:ext cx="2016061" cy="1580444"/>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FC9FCB"/>
            </a:gs>
            <a:gs pos="13000">
              <a:srgbClr val="F8B049"/>
            </a:gs>
            <a:gs pos="23000">
              <a:srgbClr val="F8B049"/>
            </a:gs>
            <a:gs pos="68000">
              <a:srgbClr val="FEE7F2"/>
            </a:gs>
            <a:gs pos="86000">
              <a:srgbClr val="F952A0"/>
            </a:gs>
            <a:gs pos="100000">
              <a:srgbClr val="F8B049"/>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2 Peter 3:17</a:t>
            </a:r>
            <a:endParaRPr lang="en-US" sz="3000" dirty="0"/>
          </a:p>
        </p:txBody>
      </p:sp>
      <p:sp>
        <p:nvSpPr>
          <p:cNvPr id="3" name="Content Placeholder 2"/>
          <p:cNvSpPr>
            <a:spLocks noGrp="1"/>
          </p:cNvSpPr>
          <p:nvPr>
            <p:ph sz="half" idx="2"/>
          </p:nvPr>
        </p:nvSpPr>
        <p:spPr/>
        <p:txBody>
          <a:bodyPr/>
          <a:lstStyle/>
          <a:p>
            <a:pPr>
              <a:buNone/>
            </a:pPr>
            <a:r>
              <a:rPr lang="en-US" dirty="0" smtClean="0"/>
              <a:t>You therefore, beloved, since </a:t>
            </a:r>
          </a:p>
          <a:p>
            <a:pPr>
              <a:buNone/>
            </a:pPr>
            <a:r>
              <a:rPr lang="en-US" b="1" u="sng" dirty="0" smtClean="0"/>
              <a:t>you know this beforehand</a:t>
            </a:r>
            <a:r>
              <a:rPr lang="en-US" dirty="0" smtClean="0"/>
              <a:t>, </a:t>
            </a:r>
          </a:p>
          <a:p>
            <a:pPr>
              <a:buNone/>
            </a:pPr>
            <a:r>
              <a:rPr lang="en-US" dirty="0" smtClean="0"/>
              <a:t>beware lest you also fall from </a:t>
            </a:r>
          </a:p>
          <a:p>
            <a:pPr>
              <a:buNone/>
            </a:pPr>
            <a:r>
              <a:rPr lang="en-US" dirty="0" smtClean="0"/>
              <a:t>your own steadfastness, being </a:t>
            </a:r>
          </a:p>
          <a:p>
            <a:pPr>
              <a:buNone/>
            </a:pPr>
            <a:r>
              <a:rPr lang="en-US" dirty="0" smtClean="0"/>
              <a:t>led away with the error of the </a:t>
            </a:r>
          </a:p>
          <a:p>
            <a:pPr>
              <a:buNone/>
            </a:pPr>
            <a:r>
              <a:rPr lang="en-US" dirty="0" smtClean="0"/>
              <a:t>wicked…</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t>Like the Jews in Acts 26 who foreknew Paul, Jewish believers know ahead of time that false teachers will appear (v. 16). This too has no Calvinistic overtones.</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50000"/>
                <a:lumOff val="50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1:12-13</a:t>
            </a:r>
            <a:endParaRPr lang="en-US" dirty="0"/>
          </a:p>
        </p:txBody>
      </p:sp>
      <p:sp>
        <p:nvSpPr>
          <p:cNvPr id="3" name="Content Placeholder 2"/>
          <p:cNvSpPr>
            <a:spLocks noGrp="1"/>
          </p:cNvSpPr>
          <p:nvPr>
            <p:ph idx="1"/>
          </p:nvPr>
        </p:nvSpPr>
        <p:spPr/>
        <p:txBody>
          <a:bodyPr/>
          <a:lstStyle/>
          <a:p>
            <a:pPr algn="ctr">
              <a:buNone/>
            </a:pPr>
            <a:r>
              <a:rPr lang="en-US" dirty="0" smtClean="0">
                <a:effectLst>
                  <a:outerShdw blurRad="38100" dist="38100" dir="2700000" algn="tl">
                    <a:srgbClr val="000000">
                      <a:alpha val="43137"/>
                    </a:srgbClr>
                  </a:outerShdw>
                </a:effectLst>
              </a:rPr>
              <a:t>But as many as received him, to them he gave </a:t>
            </a:r>
          </a:p>
          <a:p>
            <a:pPr algn="ctr">
              <a:buNone/>
            </a:pPr>
            <a:r>
              <a:rPr lang="en-US" dirty="0" smtClean="0">
                <a:effectLst>
                  <a:outerShdw blurRad="38100" dist="38100" dir="2700000" algn="tl">
                    <a:srgbClr val="000000">
                      <a:alpha val="43137"/>
                    </a:srgbClr>
                  </a:outerShdw>
                </a:effectLst>
              </a:rPr>
              <a:t>the right to become children of God, to those </a:t>
            </a:r>
          </a:p>
          <a:p>
            <a:pPr algn="ctr">
              <a:buNone/>
            </a:pPr>
            <a:r>
              <a:rPr lang="en-US" dirty="0" smtClean="0">
                <a:effectLst>
                  <a:outerShdw blurRad="38100" dist="38100" dir="2700000" algn="tl">
                    <a:srgbClr val="000000">
                      <a:alpha val="43137"/>
                    </a:srgbClr>
                  </a:outerShdw>
                </a:effectLst>
              </a:rPr>
              <a:t>who believe in his name: who were born, not </a:t>
            </a:r>
          </a:p>
          <a:p>
            <a:pPr algn="ctr">
              <a:buNone/>
            </a:pPr>
            <a:r>
              <a:rPr lang="en-US" dirty="0" smtClean="0">
                <a:effectLst>
                  <a:outerShdw blurRad="38100" dist="38100" dir="2700000" algn="tl">
                    <a:srgbClr val="000000">
                      <a:alpha val="43137"/>
                    </a:srgbClr>
                  </a:outerShdw>
                </a:effectLst>
              </a:rPr>
              <a:t>of blood, nor of the will of the flesh, nor </a:t>
            </a:r>
          </a:p>
          <a:p>
            <a:pPr algn="ctr">
              <a:buNone/>
            </a:pPr>
            <a:r>
              <a:rPr lang="en-US" dirty="0" smtClean="0">
                <a:effectLst>
                  <a:outerShdw blurRad="38100" dist="38100" dir="2700000" algn="tl">
                    <a:srgbClr val="000000">
                      <a:alpha val="43137"/>
                    </a:srgbClr>
                  </a:outerShdw>
                </a:effectLst>
              </a:rPr>
              <a:t>of the will of man, but of God.</a:t>
            </a:r>
            <a:endParaRPr lang="en-US" dirty="0">
              <a:effectLst>
                <a:outerShdw blurRad="38100" dist="38100" dir="2700000" algn="tl">
                  <a:srgbClr val="000000">
                    <a:alpha val="43137"/>
                  </a:srgbClr>
                </a:outerShdw>
              </a:effectLst>
            </a:endParaRPr>
          </a:p>
        </p:txBody>
      </p:sp>
      <p:pic>
        <p:nvPicPr>
          <p:cNvPr id="2050" name="Picture 2" descr="C:\Users\Bruce\Pictures\Pictures\PageShots\303-John-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13206" y="4862557"/>
            <a:ext cx="2302687" cy="1727601"/>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John 1:12-13</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But as many as received him, </a:t>
            </a:r>
          </a:p>
          <a:p>
            <a:pPr>
              <a:buNone/>
            </a:pPr>
            <a:r>
              <a:rPr lang="en-US" dirty="0" smtClean="0">
                <a:effectLst>
                  <a:outerShdw blurRad="38100" dist="38100" dir="2700000" algn="tl">
                    <a:srgbClr val="000000">
                      <a:alpha val="43137"/>
                    </a:srgbClr>
                  </a:outerShdw>
                </a:effectLst>
              </a:rPr>
              <a:t>to them he gave the right to </a:t>
            </a:r>
          </a:p>
          <a:p>
            <a:pPr>
              <a:buNone/>
            </a:pPr>
            <a:r>
              <a:rPr lang="en-US" dirty="0" smtClean="0">
                <a:effectLst>
                  <a:outerShdw blurRad="38100" dist="38100" dir="2700000" algn="tl">
                    <a:srgbClr val="000000">
                      <a:alpha val="43137"/>
                    </a:srgbClr>
                  </a:outerShdw>
                </a:effectLst>
              </a:rPr>
              <a:t>become children of God, to </a:t>
            </a:r>
          </a:p>
          <a:p>
            <a:pPr>
              <a:buNone/>
            </a:pPr>
            <a:r>
              <a:rPr lang="en-US" dirty="0" smtClean="0">
                <a:effectLst>
                  <a:outerShdw blurRad="38100" dist="38100" dir="2700000" algn="tl">
                    <a:srgbClr val="000000">
                      <a:alpha val="43137"/>
                    </a:srgbClr>
                  </a:outerShdw>
                </a:effectLst>
              </a:rPr>
              <a:t>those who believe in his </a:t>
            </a:r>
          </a:p>
          <a:p>
            <a:pPr>
              <a:buNone/>
            </a:pPr>
            <a:r>
              <a:rPr lang="en-US" dirty="0" smtClean="0">
                <a:effectLst>
                  <a:outerShdw blurRad="38100" dist="38100" dir="2700000" algn="tl">
                    <a:srgbClr val="000000">
                      <a:alpha val="43137"/>
                    </a:srgbClr>
                  </a:outerShdw>
                </a:effectLst>
              </a:rPr>
              <a:t>name: who were </a:t>
            </a:r>
            <a:r>
              <a:rPr lang="en-US" b="1" u="sng" dirty="0" smtClean="0">
                <a:effectLst>
                  <a:outerShdw blurRad="38100" dist="38100" dir="2700000" algn="tl">
                    <a:srgbClr val="000000">
                      <a:alpha val="43137"/>
                    </a:srgbClr>
                  </a:outerShdw>
                </a:effectLst>
              </a:rPr>
              <a:t>born, not of </a:t>
            </a:r>
          </a:p>
          <a:p>
            <a:pPr>
              <a:buNone/>
            </a:pPr>
            <a:r>
              <a:rPr lang="en-US" b="1" u="sng" dirty="0" smtClean="0">
                <a:effectLst>
                  <a:outerShdw blurRad="38100" dist="38100" dir="2700000" algn="tl">
                    <a:srgbClr val="000000">
                      <a:alpha val="43137"/>
                    </a:srgbClr>
                  </a:outerShdw>
                </a:effectLst>
              </a:rPr>
              <a:t>blood, nor of the will of the </a:t>
            </a:r>
          </a:p>
          <a:p>
            <a:pPr>
              <a:buNone/>
            </a:pPr>
            <a:r>
              <a:rPr lang="en-US" b="1" u="sng" dirty="0" smtClean="0">
                <a:effectLst>
                  <a:outerShdw blurRad="38100" dist="38100" dir="2700000" algn="tl">
                    <a:srgbClr val="000000">
                      <a:alpha val="43137"/>
                    </a:srgbClr>
                  </a:outerShdw>
                </a:effectLst>
              </a:rPr>
              <a:t>flesh, nor of the will of man, </a:t>
            </a:r>
          </a:p>
          <a:p>
            <a:pPr>
              <a:buNone/>
            </a:pPr>
            <a:r>
              <a:rPr lang="en-US" b="1" u="sng" dirty="0" smtClean="0">
                <a:effectLst>
                  <a:outerShdw blurRad="38100" dist="38100" dir="2700000" algn="tl">
                    <a:srgbClr val="000000">
                      <a:alpha val="43137"/>
                    </a:srgbClr>
                  </a:outerShdw>
                </a:effectLst>
              </a:rPr>
              <a:t>but of God</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lnSpcReduction="10000"/>
          </a:bodyPr>
          <a:lstStyle/>
          <a:p>
            <a:r>
              <a:rPr lang="en-US" i="1" dirty="0" smtClean="0">
                <a:effectLst>
                  <a:outerShdw blurRad="38100" dist="38100" dir="2700000" algn="tl">
                    <a:srgbClr val="000000">
                      <a:alpha val="43137"/>
                    </a:srgbClr>
                  </a:outerShdw>
                </a:effectLst>
              </a:rPr>
              <a:t>Calvinists like to make much of the fact that believers did not “will” themselves to be saved. We already know that it was God’s will to give salvation promised long ago to Jews. Once man’s will  aligns with God’s will, God gives them new birth. Man’s will outside of God’s will is useless for spiritual things.</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r>
              <a:rPr lang="en-US" b="1" i="1" dirty="0" smtClean="0">
                <a:latin typeface="Times New Roman"/>
                <a:cs typeface="Times New Roman"/>
              </a:rPr>
              <a:t>For this final talk we will consider how </a:t>
            </a:r>
          </a:p>
          <a:p>
            <a:pPr algn="ctr">
              <a:buNone/>
            </a:pPr>
            <a:r>
              <a:rPr lang="en-US" b="1" i="1" dirty="0" smtClean="0">
                <a:latin typeface="Times New Roman"/>
                <a:cs typeface="Times New Roman"/>
              </a:rPr>
              <a:t>many Bible verses contain “the language of </a:t>
            </a:r>
          </a:p>
          <a:p>
            <a:pPr algn="ctr">
              <a:buNone/>
            </a:pPr>
            <a:r>
              <a:rPr lang="en-US" b="1" i="1" dirty="0" smtClean="0">
                <a:latin typeface="Times New Roman"/>
                <a:cs typeface="Times New Roman"/>
              </a:rPr>
              <a:t>sovereignty,” or language that describes </a:t>
            </a:r>
          </a:p>
          <a:p>
            <a:pPr algn="ctr">
              <a:buNone/>
            </a:pPr>
            <a:r>
              <a:rPr lang="en-US" b="1" i="1" dirty="0" smtClean="0">
                <a:latin typeface="Times New Roman"/>
                <a:cs typeface="Times New Roman"/>
              </a:rPr>
              <a:t>actions of God who is not limited by time </a:t>
            </a:r>
          </a:p>
          <a:p>
            <a:pPr algn="ctr">
              <a:buNone/>
            </a:pPr>
            <a:r>
              <a:rPr lang="en-US" b="1" i="1" dirty="0" smtClean="0">
                <a:latin typeface="Times New Roman"/>
                <a:cs typeface="Times New Roman"/>
              </a:rPr>
              <a:t>or space and therefore difficult to fully </a:t>
            </a:r>
          </a:p>
          <a:p>
            <a:pPr algn="ctr">
              <a:buNone/>
            </a:pPr>
            <a:r>
              <a:rPr lang="en-US" b="1" i="1" dirty="0" smtClean="0">
                <a:latin typeface="Times New Roman"/>
                <a:cs typeface="Times New Roman"/>
              </a:rPr>
              <a:t>describe in the limitations of language.</a:t>
            </a:r>
            <a:endParaRPr lang="en-US" b="1" i="1" dirty="0">
              <a:latin typeface="Times New Roman"/>
              <a:cs typeface="Times New Roman"/>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6:37,39</a:t>
            </a:r>
            <a:endParaRPr lang="en-US" dirty="0"/>
          </a:p>
        </p:txBody>
      </p:sp>
      <p:sp>
        <p:nvSpPr>
          <p:cNvPr id="3" name="Content Placeholder 2"/>
          <p:cNvSpPr>
            <a:spLocks noGrp="1"/>
          </p:cNvSpPr>
          <p:nvPr>
            <p:ph idx="1"/>
          </p:nvPr>
        </p:nvSpPr>
        <p:spPr/>
        <p:txBody>
          <a:bodyPr>
            <a:normAutofit/>
          </a:bodyPr>
          <a:lstStyle/>
          <a:p>
            <a:pPr algn="ctr">
              <a:buNone/>
            </a:pPr>
            <a:r>
              <a:rPr lang="en-US" dirty="0" smtClean="0">
                <a:effectLst>
                  <a:outerShdw blurRad="38100" dist="38100" dir="2700000" algn="tl">
                    <a:srgbClr val="000000">
                      <a:alpha val="43137"/>
                    </a:srgbClr>
                  </a:outerShdw>
                </a:effectLst>
              </a:rPr>
              <a:t>“All that the Father gives me will come to me, </a:t>
            </a:r>
          </a:p>
          <a:p>
            <a:pPr algn="ctr">
              <a:buNone/>
            </a:pPr>
            <a:r>
              <a:rPr lang="en-US" dirty="0" smtClean="0">
                <a:effectLst>
                  <a:outerShdw blurRad="38100" dist="38100" dir="2700000" algn="tl">
                    <a:srgbClr val="000000">
                      <a:alpha val="43137"/>
                    </a:srgbClr>
                  </a:outerShdw>
                </a:effectLst>
              </a:rPr>
              <a:t>and the one who comes to me I will by no </a:t>
            </a:r>
          </a:p>
          <a:p>
            <a:pPr algn="ctr">
              <a:buNone/>
            </a:pPr>
            <a:r>
              <a:rPr lang="en-US" dirty="0" smtClean="0">
                <a:effectLst>
                  <a:outerShdw blurRad="38100" dist="38100" dir="2700000" algn="tl">
                    <a:srgbClr val="000000">
                      <a:alpha val="43137"/>
                    </a:srgbClr>
                  </a:outerShdw>
                </a:effectLst>
              </a:rPr>
              <a:t>means cast out…This is the will of the Father </a:t>
            </a:r>
          </a:p>
          <a:p>
            <a:pPr algn="ctr">
              <a:buNone/>
            </a:pPr>
            <a:r>
              <a:rPr lang="en-US" dirty="0" smtClean="0">
                <a:effectLst>
                  <a:outerShdw blurRad="38100" dist="38100" dir="2700000" algn="tl">
                    <a:srgbClr val="000000">
                      <a:alpha val="43137"/>
                    </a:srgbClr>
                  </a:outerShdw>
                </a:effectLst>
              </a:rPr>
              <a:t>who sent me, that of all he has given me I </a:t>
            </a:r>
          </a:p>
          <a:p>
            <a:pPr algn="ctr">
              <a:buNone/>
            </a:pPr>
            <a:r>
              <a:rPr lang="en-US" dirty="0" smtClean="0">
                <a:effectLst>
                  <a:outerShdw blurRad="38100" dist="38100" dir="2700000" algn="tl">
                    <a:srgbClr val="000000">
                      <a:alpha val="43137"/>
                    </a:srgbClr>
                  </a:outerShdw>
                </a:effectLst>
              </a:rPr>
              <a:t>should lose nothing, but should raise </a:t>
            </a:r>
          </a:p>
          <a:p>
            <a:pPr algn="ctr">
              <a:buNone/>
            </a:pPr>
            <a:r>
              <a:rPr lang="en-US" dirty="0" smtClean="0">
                <a:effectLst>
                  <a:outerShdw blurRad="38100" dist="38100" dir="2700000" algn="tl">
                    <a:srgbClr val="000000">
                      <a:alpha val="43137"/>
                    </a:srgbClr>
                  </a:outerShdw>
                </a:effectLst>
              </a:rPr>
              <a:t>it up at the last day…</a:t>
            </a:r>
            <a:endParaRPr lang="en-US" dirty="0">
              <a:effectLst>
                <a:outerShdw blurRad="38100" dist="38100" dir="2700000" algn="tl">
                  <a:srgbClr val="000000">
                    <a:alpha val="43137"/>
                  </a:srgbClr>
                </a:outerShdw>
              </a:effectLst>
            </a:endParaRPr>
          </a:p>
        </p:txBody>
      </p:sp>
      <p:pic>
        <p:nvPicPr>
          <p:cNvPr id="4" name="Picture 2" descr="C:\Users\Bruce\Pictures\Pictures\PageShots\303-John-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13206" y="4862557"/>
            <a:ext cx="2302687" cy="1727601"/>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John 6:37, 39</a:t>
            </a:r>
            <a:endParaRPr lang="en-US" sz="3000" dirty="0"/>
          </a:p>
        </p:txBody>
      </p:sp>
      <p:sp>
        <p:nvSpPr>
          <p:cNvPr id="3" name="Content Placeholder 2"/>
          <p:cNvSpPr>
            <a:spLocks noGrp="1"/>
          </p:cNvSpPr>
          <p:nvPr>
            <p:ph sz="half" idx="2"/>
          </p:nvPr>
        </p:nvSpPr>
        <p:spPr/>
        <p:txBody>
          <a:bodyPr>
            <a:normAutofit lnSpcReduction="10000"/>
          </a:bodyPr>
          <a:lstStyle/>
          <a:p>
            <a:pPr>
              <a:buNone/>
            </a:pPr>
            <a:r>
              <a:rPr lang="en-US" dirty="0" smtClean="0">
                <a:effectLst>
                  <a:outerShdw blurRad="38100" dist="38100" dir="2700000" algn="tl">
                    <a:srgbClr val="000000">
                      <a:alpha val="43137"/>
                    </a:srgbClr>
                  </a:outerShdw>
                </a:effectLst>
              </a:rPr>
              <a:t>“</a:t>
            </a:r>
            <a:r>
              <a:rPr lang="en-US" b="1" u="sng" dirty="0" smtClean="0">
                <a:effectLst>
                  <a:outerShdw blurRad="38100" dist="38100" dir="2700000" algn="tl">
                    <a:srgbClr val="000000">
                      <a:alpha val="43137"/>
                    </a:srgbClr>
                  </a:outerShdw>
                </a:effectLst>
              </a:rPr>
              <a:t>All that the Father gives me </a:t>
            </a:r>
          </a:p>
          <a:p>
            <a:pPr>
              <a:buNone/>
            </a:pPr>
            <a:r>
              <a:rPr lang="en-US" b="1" u="sng" dirty="0" smtClean="0">
                <a:effectLst>
                  <a:outerShdw blurRad="38100" dist="38100" dir="2700000" algn="tl">
                    <a:srgbClr val="000000">
                      <a:alpha val="43137"/>
                    </a:srgbClr>
                  </a:outerShdw>
                </a:effectLst>
              </a:rPr>
              <a:t>will come to me</a:t>
            </a:r>
            <a:r>
              <a:rPr lang="en-US" dirty="0" smtClean="0">
                <a:effectLst>
                  <a:outerShdw blurRad="38100" dist="38100" dir="2700000" algn="tl">
                    <a:srgbClr val="000000">
                      <a:alpha val="43137"/>
                    </a:srgbClr>
                  </a:outerShdw>
                </a:effectLst>
              </a:rPr>
              <a:t>, and the one </a:t>
            </a:r>
          </a:p>
          <a:p>
            <a:pPr>
              <a:buNone/>
            </a:pPr>
            <a:r>
              <a:rPr lang="en-US" dirty="0" smtClean="0">
                <a:effectLst>
                  <a:outerShdw blurRad="38100" dist="38100" dir="2700000" algn="tl">
                    <a:srgbClr val="000000">
                      <a:alpha val="43137"/>
                    </a:srgbClr>
                  </a:outerShdw>
                </a:effectLst>
              </a:rPr>
              <a:t>who comes to me I will by no </a:t>
            </a:r>
          </a:p>
          <a:p>
            <a:pPr>
              <a:buNone/>
            </a:pPr>
            <a:r>
              <a:rPr lang="en-US" dirty="0" smtClean="0">
                <a:effectLst>
                  <a:outerShdw blurRad="38100" dist="38100" dir="2700000" algn="tl">
                    <a:srgbClr val="000000">
                      <a:alpha val="43137"/>
                    </a:srgbClr>
                  </a:outerShdw>
                </a:effectLst>
              </a:rPr>
              <a:t>means cast out…This is the will </a:t>
            </a:r>
          </a:p>
          <a:p>
            <a:pPr>
              <a:buNone/>
            </a:pPr>
            <a:r>
              <a:rPr lang="en-US" dirty="0" smtClean="0">
                <a:effectLst>
                  <a:outerShdw blurRad="38100" dist="38100" dir="2700000" algn="tl">
                    <a:srgbClr val="000000">
                      <a:alpha val="43137"/>
                    </a:srgbClr>
                  </a:outerShdw>
                </a:effectLst>
              </a:rPr>
              <a:t>of the Father who sent me, </a:t>
            </a:r>
          </a:p>
          <a:p>
            <a:pPr>
              <a:buNone/>
            </a:pPr>
            <a:r>
              <a:rPr lang="en-US" b="1" u="sng" dirty="0" smtClean="0">
                <a:effectLst>
                  <a:outerShdw blurRad="38100" dist="38100" dir="2700000" algn="tl">
                    <a:srgbClr val="000000">
                      <a:alpha val="43137"/>
                    </a:srgbClr>
                  </a:outerShdw>
                </a:effectLst>
              </a:rPr>
              <a:t>that of all he has given me I </a:t>
            </a:r>
          </a:p>
          <a:p>
            <a:pPr>
              <a:buNone/>
            </a:pPr>
            <a:r>
              <a:rPr lang="en-US" b="1" u="sng" dirty="0" smtClean="0">
                <a:effectLst>
                  <a:outerShdw blurRad="38100" dist="38100" dir="2700000" algn="tl">
                    <a:srgbClr val="000000">
                      <a:alpha val="43137"/>
                    </a:srgbClr>
                  </a:outerShdw>
                </a:effectLst>
              </a:rPr>
              <a:t>should lose nothing</a:t>
            </a:r>
            <a:r>
              <a:rPr lang="en-US" dirty="0" smtClean="0">
                <a:effectLst>
                  <a:outerShdw blurRad="38100" dist="38100" dir="2700000" algn="tl">
                    <a:srgbClr val="000000">
                      <a:alpha val="43137"/>
                    </a:srgbClr>
                  </a:outerShdw>
                </a:effectLst>
              </a:rPr>
              <a:t>, but </a:t>
            </a:r>
          </a:p>
          <a:p>
            <a:pPr>
              <a:buNone/>
            </a:pPr>
            <a:r>
              <a:rPr lang="en-US" dirty="0" smtClean="0">
                <a:effectLst>
                  <a:outerShdw blurRad="38100" dist="38100" dir="2700000" algn="tl">
                    <a:srgbClr val="000000">
                      <a:alpha val="43137"/>
                    </a:srgbClr>
                  </a:outerShdw>
                </a:effectLst>
              </a:rPr>
              <a:t>should raise it up at the last </a:t>
            </a:r>
          </a:p>
          <a:p>
            <a:pPr>
              <a:buNone/>
            </a:pPr>
            <a:r>
              <a:rPr lang="en-US" dirty="0" smtClean="0">
                <a:effectLst>
                  <a:outerShdw blurRad="38100" dist="38100" dir="2700000" algn="tl">
                    <a:srgbClr val="000000">
                      <a:alpha val="43137"/>
                    </a:srgbClr>
                  </a:outerShdw>
                </a:effectLst>
              </a:rPr>
              <a:t>day…</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effectLst>
                  <a:outerShdw blurRad="38100" dist="38100" dir="2700000" algn="tl">
                    <a:srgbClr val="000000">
                      <a:alpha val="43137"/>
                    </a:srgbClr>
                  </a:outerShdw>
                </a:effectLst>
              </a:rPr>
              <a:t>These verses indicate that  at some point in time or eternity the Father gave believers to the Son for the purpose that Jesus would lose none of them. Since the timing of this is not clear, we should see this     as another example of the language of sovereignty.</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6:44-45, 65</a:t>
            </a:r>
            <a:endParaRPr lang="en-US" dirty="0"/>
          </a:p>
        </p:txBody>
      </p:sp>
      <p:sp>
        <p:nvSpPr>
          <p:cNvPr id="3" name="Content Placeholder 2"/>
          <p:cNvSpPr>
            <a:spLocks noGrp="1"/>
          </p:cNvSpPr>
          <p:nvPr>
            <p:ph idx="1"/>
          </p:nvPr>
        </p:nvSpPr>
        <p:spPr/>
        <p:txBody>
          <a:bodyPr>
            <a:normAutofit/>
          </a:bodyPr>
          <a:lstStyle/>
          <a:p>
            <a:pPr algn="ctr">
              <a:buNone/>
            </a:pPr>
            <a:r>
              <a:rPr lang="en-US" dirty="0" smtClean="0">
                <a:effectLst>
                  <a:outerShdw blurRad="38100" dist="38100" dir="2700000" algn="tl">
                    <a:srgbClr val="000000">
                      <a:alpha val="43137"/>
                    </a:srgbClr>
                  </a:outerShdw>
                </a:effectLst>
              </a:rPr>
              <a:t>No one can come to me unless the Father who </a:t>
            </a:r>
          </a:p>
          <a:p>
            <a:pPr algn="ctr">
              <a:buNone/>
            </a:pPr>
            <a:r>
              <a:rPr lang="en-US" dirty="0" smtClean="0">
                <a:effectLst>
                  <a:outerShdw blurRad="38100" dist="38100" dir="2700000" algn="tl">
                    <a:srgbClr val="000000">
                      <a:alpha val="43137"/>
                    </a:srgbClr>
                  </a:outerShdw>
                </a:effectLst>
              </a:rPr>
              <a:t>sent me draws him; and I will raise him up at the </a:t>
            </a:r>
          </a:p>
          <a:p>
            <a:pPr algn="ctr">
              <a:buNone/>
            </a:pPr>
            <a:r>
              <a:rPr lang="en-US" dirty="0" smtClean="0">
                <a:effectLst>
                  <a:outerShdw blurRad="38100" dist="38100" dir="2700000" algn="tl">
                    <a:srgbClr val="000000">
                      <a:alpha val="43137"/>
                    </a:srgbClr>
                  </a:outerShdw>
                </a:effectLst>
              </a:rPr>
              <a:t>last day. It is written in the prophets, ‘And they </a:t>
            </a:r>
          </a:p>
          <a:p>
            <a:pPr algn="ctr">
              <a:buNone/>
            </a:pPr>
            <a:r>
              <a:rPr lang="en-US" dirty="0" smtClean="0">
                <a:effectLst>
                  <a:outerShdw blurRad="38100" dist="38100" dir="2700000" algn="tl">
                    <a:srgbClr val="000000">
                      <a:alpha val="43137"/>
                    </a:srgbClr>
                  </a:outerShdw>
                </a:effectLst>
              </a:rPr>
              <a:t>shall all be taught by God.’ Therefore everyone </a:t>
            </a:r>
          </a:p>
          <a:p>
            <a:pPr algn="ctr">
              <a:buNone/>
            </a:pPr>
            <a:r>
              <a:rPr lang="en-US" dirty="0" smtClean="0">
                <a:effectLst>
                  <a:outerShdw blurRad="38100" dist="38100" dir="2700000" algn="tl">
                    <a:srgbClr val="000000">
                      <a:alpha val="43137"/>
                    </a:srgbClr>
                  </a:outerShdw>
                </a:effectLst>
              </a:rPr>
              <a:t>who has heard and learned from the Father </a:t>
            </a:r>
          </a:p>
          <a:p>
            <a:pPr algn="ctr">
              <a:buNone/>
            </a:pPr>
            <a:r>
              <a:rPr lang="en-US" dirty="0" smtClean="0">
                <a:effectLst>
                  <a:outerShdw blurRad="38100" dist="38100" dir="2700000" algn="tl">
                    <a:srgbClr val="000000">
                      <a:alpha val="43137"/>
                    </a:srgbClr>
                  </a:outerShdw>
                </a:effectLst>
              </a:rPr>
              <a:t>comes to me.”… And he said, “Therefore I have </a:t>
            </a:r>
          </a:p>
          <a:p>
            <a:pPr algn="ctr">
              <a:buNone/>
            </a:pPr>
            <a:r>
              <a:rPr lang="en-US" dirty="0" smtClean="0">
                <a:effectLst>
                  <a:outerShdw blurRad="38100" dist="38100" dir="2700000" algn="tl">
                    <a:srgbClr val="000000">
                      <a:alpha val="43137"/>
                    </a:srgbClr>
                  </a:outerShdw>
                </a:effectLst>
              </a:rPr>
              <a:t>said to you that no one can come to me unless it </a:t>
            </a:r>
          </a:p>
          <a:p>
            <a:pPr algn="ctr">
              <a:buNone/>
            </a:pPr>
            <a:r>
              <a:rPr lang="en-US" dirty="0" smtClean="0">
                <a:effectLst>
                  <a:outerShdw blurRad="38100" dist="38100" dir="2700000" algn="tl">
                    <a:srgbClr val="000000">
                      <a:alpha val="43137"/>
                    </a:srgbClr>
                  </a:outerShdw>
                </a:effectLst>
              </a:rPr>
              <a:t>has been granted to him by my Father.”</a:t>
            </a:r>
            <a:endParaRPr lang="en-US" dirty="0">
              <a:effectLst>
                <a:outerShdw blurRad="38100" dist="38100" dir="2700000" algn="tl">
                  <a:srgbClr val="000000">
                    <a:alpha val="43137"/>
                  </a:srgbClr>
                </a:outerShdw>
              </a:effectLst>
            </a:endParaRPr>
          </a:p>
        </p:txBody>
      </p:sp>
      <p:pic>
        <p:nvPicPr>
          <p:cNvPr id="4" name="Picture 2" descr="C:\Users\Bruce\Pictures\Pictures\PageShots\303-John-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13206" y="4862557"/>
            <a:ext cx="2302687" cy="1727601"/>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John 6:44-45, 65</a:t>
            </a:r>
            <a:endParaRPr lang="en-US" sz="3000" dirty="0"/>
          </a:p>
        </p:txBody>
      </p:sp>
      <p:sp>
        <p:nvSpPr>
          <p:cNvPr id="3" name="Content Placeholder 2"/>
          <p:cNvSpPr>
            <a:spLocks noGrp="1"/>
          </p:cNvSpPr>
          <p:nvPr>
            <p:ph sz="half" idx="2"/>
          </p:nvPr>
        </p:nvSpPr>
        <p:spPr/>
        <p:txBody>
          <a:bodyPr>
            <a:normAutofit fontScale="85000" lnSpcReduction="10000"/>
          </a:bodyPr>
          <a:lstStyle/>
          <a:p>
            <a:pPr>
              <a:buNone/>
            </a:pPr>
            <a:r>
              <a:rPr lang="en-US" b="1" u="sng" dirty="0" smtClean="0">
                <a:effectLst>
                  <a:outerShdw blurRad="38100" dist="38100" dir="2700000" algn="tl">
                    <a:srgbClr val="000000">
                      <a:alpha val="43137"/>
                    </a:srgbClr>
                  </a:outerShdw>
                </a:effectLst>
              </a:rPr>
              <a:t>No one can come to me unless </a:t>
            </a:r>
          </a:p>
          <a:p>
            <a:pPr>
              <a:buNone/>
            </a:pPr>
            <a:r>
              <a:rPr lang="en-US" b="1" u="sng" dirty="0" smtClean="0">
                <a:effectLst>
                  <a:outerShdw blurRad="38100" dist="38100" dir="2700000" algn="tl">
                    <a:srgbClr val="000000">
                      <a:alpha val="43137"/>
                    </a:srgbClr>
                  </a:outerShdw>
                </a:effectLst>
              </a:rPr>
              <a:t>the Father who sent me draws </a:t>
            </a:r>
          </a:p>
          <a:p>
            <a:pPr>
              <a:buNone/>
            </a:pPr>
            <a:r>
              <a:rPr lang="en-US" b="1" u="sng" dirty="0" smtClean="0">
                <a:effectLst>
                  <a:outerShdw blurRad="38100" dist="38100" dir="2700000" algn="tl">
                    <a:srgbClr val="000000">
                      <a:alpha val="43137"/>
                    </a:srgbClr>
                  </a:outerShdw>
                </a:effectLst>
              </a:rPr>
              <a:t>him</a:t>
            </a:r>
            <a:r>
              <a:rPr lang="en-US" dirty="0" smtClean="0">
                <a:effectLst>
                  <a:outerShdw blurRad="38100" dist="38100" dir="2700000" algn="tl">
                    <a:srgbClr val="000000">
                      <a:alpha val="43137"/>
                    </a:srgbClr>
                  </a:outerShdw>
                </a:effectLst>
              </a:rPr>
              <a:t>; and I will raise him up at the </a:t>
            </a:r>
          </a:p>
          <a:p>
            <a:pPr>
              <a:buNone/>
            </a:pPr>
            <a:r>
              <a:rPr lang="en-US" dirty="0" smtClean="0">
                <a:effectLst>
                  <a:outerShdw blurRad="38100" dist="38100" dir="2700000" algn="tl">
                    <a:srgbClr val="000000">
                      <a:alpha val="43137"/>
                    </a:srgbClr>
                  </a:outerShdw>
                </a:effectLst>
              </a:rPr>
              <a:t>last day. It is written in the prophets, </a:t>
            </a:r>
          </a:p>
          <a:p>
            <a:pPr>
              <a:buNone/>
            </a:pPr>
            <a:r>
              <a:rPr lang="en-US" dirty="0" smtClean="0">
                <a:effectLst>
                  <a:outerShdw blurRad="38100" dist="38100" dir="2700000" algn="tl">
                    <a:srgbClr val="000000">
                      <a:alpha val="43137"/>
                    </a:srgbClr>
                  </a:outerShdw>
                </a:effectLst>
              </a:rPr>
              <a:t>‘And they shall all be taught by God.’ </a:t>
            </a:r>
          </a:p>
          <a:p>
            <a:pPr>
              <a:buNone/>
            </a:pPr>
            <a:r>
              <a:rPr lang="en-US" dirty="0" smtClean="0">
                <a:effectLst>
                  <a:outerShdw blurRad="38100" dist="38100" dir="2700000" algn="tl">
                    <a:srgbClr val="000000">
                      <a:alpha val="43137"/>
                    </a:srgbClr>
                  </a:outerShdw>
                </a:effectLst>
              </a:rPr>
              <a:t>Therefore </a:t>
            </a:r>
            <a:r>
              <a:rPr lang="en-US" b="1" u="sng" dirty="0" smtClean="0">
                <a:effectLst>
                  <a:outerShdw blurRad="38100" dist="38100" dir="2700000" algn="tl">
                    <a:srgbClr val="000000">
                      <a:alpha val="43137"/>
                    </a:srgbClr>
                  </a:outerShdw>
                </a:effectLst>
              </a:rPr>
              <a:t>everyone who has heard </a:t>
            </a:r>
          </a:p>
          <a:p>
            <a:pPr>
              <a:buNone/>
            </a:pPr>
            <a:r>
              <a:rPr lang="en-US" b="1" u="sng" dirty="0" smtClean="0">
                <a:effectLst>
                  <a:outerShdw blurRad="38100" dist="38100" dir="2700000" algn="tl">
                    <a:srgbClr val="000000">
                      <a:alpha val="43137"/>
                    </a:srgbClr>
                  </a:outerShdw>
                </a:effectLst>
              </a:rPr>
              <a:t>and learned from the Father comes </a:t>
            </a:r>
          </a:p>
          <a:p>
            <a:pPr>
              <a:buNone/>
            </a:pPr>
            <a:r>
              <a:rPr lang="en-US" b="1" u="sng" dirty="0" smtClean="0">
                <a:effectLst>
                  <a:outerShdw blurRad="38100" dist="38100" dir="2700000" algn="tl">
                    <a:srgbClr val="000000">
                      <a:alpha val="43137"/>
                    </a:srgbClr>
                  </a:outerShdw>
                </a:effectLst>
              </a:rPr>
              <a:t>to me</a:t>
            </a:r>
            <a:r>
              <a:rPr lang="en-US" dirty="0" smtClean="0">
                <a:effectLst>
                  <a:outerShdw blurRad="38100" dist="38100" dir="2700000" algn="tl">
                    <a:srgbClr val="000000">
                      <a:alpha val="43137"/>
                    </a:srgbClr>
                  </a:outerShdw>
                </a:effectLst>
              </a:rPr>
              <a:t>.”… And he said, “Therefore I </a:t>
            </a:r>
          </a:p>
          <a:p>
            <a:pPr>
              <a:buNone/>
            </a:pPr>
            <a:r>
              <a:rPr lang="en-US" dirty="0" smtClean="0">
                <a:effectLst>
                  <a:outerShdw blurRad="38100" dist="38100" dir="2700000" algn="tl">
                    <a:srgbClr val="000000">
                      <a:alpha val="43137"/>
                    </a:srgbClr>
                  </a:outerShdw>
                </a:effectLst>
              </a:rPr>
              <a:t>have said to you that </a:t>
            </a:r>
            <a:r>
              <a:rPr lang="en-US" b="1" u="sng" dirty="0" smtClean="0">
                <a:effectLst>
                  <a:outerShdw blurRad="38100" dist="38100" dir="2700000" algn="tl">
                    <a:srgbClr val="000000">
                      <a:alpha val="43137"/>
                    </a:srgbClr>
                  </a:outerShdw>
                </a:effectLst>
              </a:rPr>
              <a:t>no one can </a:t>
            </a:r>
          </a:p>
          <a:p>
            <a:pPr>
              <a:buNone/>
            </a:pPr>
            <a:r>
              <a:rPr lang="en-US" b="1" u="sng" dirty="0" smtClean="0">
                <a:effectLst>
                  <a:outerShdw blurRad="38100" dist="38100" dir="2700000" algn="tl">
                    <a:srgbClr val="000000">
                      <a:alpha val="43137"/>
                    </a:srgbClr>
                  </a:outerShdw>
                </a:effectLst>
              </a:rPr>
              <a:t>come to me unless it has been </a:t>
            </a:r>
          </a:p>
          <a:p>
            <a:pPr>
              <a:buNone/>
            </a:pPr>
            <a:r>
              <a:rPr lang="en-US" b="1" u="sng" dirty="0" smtClean="0">
                <a:effectLst>
                  <a:outerShdw blurRad="38100" dist="38100" dir="2700000" algn="tl">
                    <a:srgbClr val="000000">
                      <a:alpha val="43137"/>
                    </a:srgbClr>
                  </a:outerShdw>
                </a:effectLst>
              </a:rPr>
              <a:t>granted to him by my Father</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a:xfrm>
            <a:off x="4645025" y="2174875"/>
            <a:ext cx="4166951" cy="3951288"/>
          </a:xfrm>
        </p:spPr>
        <p:txBody>
          <a:bodyPr>
            <a:normAutofit/>
          </a:bodyPr>
          <a:lstStyle/>
          <a:p>
            <a:r>
              <a:rPr lang="en-US" i="1" dirty="0" smtClean="0">
                <a:effectLst>
                  <a:outerShdw blurRad="38100" dist="38100" dir="2700000" algn="tl">
                    <a:srgbClr val="000000">
                      <a:alpha val="43137"/>
                    </a:srgbClr>
                  </a:outerShdw>
                </a:effectLst>
              </a:rPr>
              <a:t>These verses say clearly that (1) All believers are drawn by the Father to come to Christ, (2) believers hear/learn from the Father, and (3) believers  are “granted” (give, bestow, add, etc.) by the Father. This describes the Father’s part in the process but does not say when such actions occur.</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John 6:44-45, 65</a:t>
            </a:r>
            <a:endParaRPr lang="en-US" sz="3000" dirty="0"/>
          </a:p>
        </p:txBody>
      </p:sp>
      <p:sp>
        <p:nvSpPr>
          <p:cNvPr id="3" name="Content Placeholder 2"/>
          <p:cNvSpPr>
            <a:spLocks noGrp="1"/>
          </p:cNvSpPr>
          <p:nvPr>
            <p:ph sz="half" idx="2"/>
          </p:nvPr>
        </p:nvSpPr>
        <p:spPr/>
        <p:txBody>
          <a:bodyPr>
            <a:normAutofit fontScale="85000" lnSpcReduction="10000"/>
          </a:bodyPr>
          <a:lstStyle/>
          <a:p>
            <a:pPr>
              <a:buNone/>
            </a:pPr>
            <a:r>
              <a:rPr lang="en-US" b="1" u="sng" dirty="0" smtClean="0">
                <a:effectLst>
                  <a:outerShdw blurRad="38100" dist="38100" dir="2700000" algn="tl">
                    <a:srgbClr val="000000">
                      <a:alpha val="43137"/>
                    </a:srgbClr>
                  </a:outerShdw>
                </a:effectLst>
              </a:rPr>
              <a:t>No one can come to me unless </a:t>
            </a:r>
          </a:p>
          <a:p>
            <a:pPr>
              <a:buNone/>
            </a:pPr>
            <a:r>
              <a:rPr lang="en-US" b="1" u="sng" dirty="0" smtClean="0">
                <a:effectLst>
                  <a:outerShdw blurRad="38100" dist="38100" dir="2700000" algn="tl">
                    <a:srgbClr val="000000">
                      <a:alpha val="43137"/>
                    </a:srgbClr>
                  </a:outerShdw>
                </a:effectLst>
              </a:rPr>
              <a:t>the Father who sent me draws </a:t>
            </a:r>
          </a:p>
          <a:p>
            <a:pPr>
              <a:buNone/>
            </a:pPr>
            <a:r>
              <a:rPr lang="en-US" b="1" u="sng" dirty="0" smtClean="0">
                <a:effectLst>
                  <a:outerShdw blurRad="38100" dist="38100" dir="2700000" algn="tl">
                    <a:srgbClr val="000000">
                      <a:alpha val="43137"/>
                    </a:srgbClr>
                  </a:outerShdw>
                </a:effectLst>
              </a:rPr>
              <a:t>him</a:t>
            </a:r>
            <a:r>
              <a:rPr lang="en-US" dirty="0" smtClean="0">
                <a:effectLst>
                  <a:outerShdw blurRad="38100" dist="38100" dir="2700000" algn="tl">
                    <a:srgbClr val="000000">
                      <a:alpha val="43137"/>
                    </a:srgbClr>
                  </a:outerShdw>
                </a:effectLst>
              </a:rPr>
              <a:t>; and I will raise him up at the </a:t>
            </a:r>
          </a:p>
          <a:p>
            <a:pPr>
              <a:buNone/>
            </a:pPr>
            <a:r>
              <a:rPr lang="en-US" dirty="0" smtClean="0">
                <a:effectLst>
                  <a:outerShdw blurRad="38100" dist="38100" dir="2700000" algn="tl">
                    <a:srgbClr val="000000">
                      <a:alpha val="43137"/>
                    </a:srgbClr>
                  </a:outerShdw>
                </a:effectLst>
              </a:rPr>
              <a:t>last day. It is written in the prophets, </a:t>
            </a:r>
          </a:p>
          <a:p>
            <a:pPr>
              <a:buNone/>
            </a:pPr>
            <a:r>
              <a:rPr lang="en-US" dirty="0" smtClean="0">
                <a:effectLst>
                  <a:outerShdw blurRad="38100" dist="38100" dir="2700000" algn="tl">
                    <a:srgbClr val="000000">
                      <a:alpha val="43137"/>
                    </a:srgbClr>
                  </a:outerShdw>
                </a:effectLst>
              </a:rPr>
              <a:t>‘And they shall all be taught by God.’ </a:t>
            </a:r>
          </a:p>
          <a:p>
            <a:pPr>
              <a:buNone/>
            </a:pPr>
            <a:r>
              <a:rPr lang="en-US" dirty="0" smtClean="0">
                <a:effectLst>
                  <a:outerShdw blurRad="38100" dist="38100" dir="2700000" algn="tl">
                    <a:srgbClr val="000000">
                      <a:alpha val="43137"/>
                    </a:srgbClr>
                  </a:outerShdw>
                </a:effectLst>
              </a:rPr>
              <a:t>Therefore </a:t>
            </a:r>
            <a:r>
              <a:rPr lang="en-US" b="1" u="sng" dirty="0" smtClean="0">
                <a:effectLst>
                  <a:outerShdw blurRad="38100" dist="38100" dir="2700000" algn="tl">
                    <a:srgbClr val="000000">
                      <a:alpha val="43137"/>
                    </a:srgbClr>
                  </a:outerShdw>
                </a:effectLst>
              </a:rPr>
              <a:t>everyone who has heard </a:t>
            </a:r>
          </a:p>
          <a:p>
            <a:pPr>
              <a:buNone/>
            </a:pPr>
            <a:r>
              <a:rPr lang="en-US" b="1" u="sng" dirty="0" smtClean="0">
                <a:effectLst>
                  <a:outerShdw blurRad="38100" dist="38100" dir="2700000" algn="tl">
                    <a:srgbClr val="000000">
                      <a:alpha val="43137"/>
                    </a:srgbClr>
                  </a:outerShdw>
                </a:effectLst>
              </a:rPr>
              <a:t>and learned from the Father comes </a:t>
            </a:r>
          </a:p>
          <a:p>
            <a:pPr>
              <a:buNone/>
            </a:pPr>
            <a:r>
              <a:rPr lang="en-US" b="1" u="sng" dirty="0" smtClean="0">
                <a:effectLst>
                  <a:outerShdw blurRad="38100" dist="38100" dir="2700000" algn="tl">
                    <a:srgbClr val="000000">
                      <a:alpha val="43137"/>
                    </a:srgbClr>
                  </a:outerShdw>
                </a:effectLst>
              </a:rPr>
              <a:t>to me</a:t>
            </a:r>
            <a:r>
              <a:rPr lang="en-US" dirty="0" smtClean="0">
                <a:effectLst>
                  <a:outerShdw blurRad="38100" dist="38100" dir="2700000" algn="tl">
                    <a:srgbClr val="000000">
                      <a:alpha val="43137"/>
                    </a:srgbClr>
                  </a:outerShdw>
                </a:effectLst>
              </a:rPr>
              <a:t>.”… And he said, “Therefore I </a:t>
            </a:r>
          </a:p>
          <a:p>
            <a:pPr>
              <a:buNone/>
            </a:pPr>
            <a:r>
              <a:rPr lang="en-US" dirty="0" smtClean="0">
                <a:effectLst>
                  <a:outerShdw blurRad="38100" dist="38100" dir="2700000" algn="tl">
                    <a:srgbClr val="000000">
                      <a:alpha val="43137"/>
                    </a:srgbClr>
                  </a:outerShdw>
                </a:effectLst>
              </a:rPr>
              <a:t>have said to you that </a:t>
            </a:r>
            <a:r>
              <a:rPr lang="en-US" b="1" u="sng" dirty="0" smtClean="0">
                <a:effectLst>
                  <a:outerShdw blurRad="38100" dist="38100" dir="2700000" algn="tl">
                    <a:srgbClr val="000000">
                      <a:alpha val="43137"/>
                    </a:srgbClr>
                  </a:outerShdw>
                </a:effectLst>
              </a:rPr>
              <a:t>no one can </a:t>
            </a:r>
          </a:p>
          <a:p>
            <a:pPr>
              <a:buNone/>
            </a:pPr>
            <a:r>
              <a:rPr lang="en-US" b="1" u="sng" dirty="0" smtClean="0">
                <a:effectLst>
                  <a:outerShdw blurRad="38100" dist="38100" dir="2700000" algn="tl">
                    <a:srgbClr val="000000">
                      <a:alpha val="43137"/>
                    </a:srgbClr>
                  </a:outerShdw>
                </a:effectLst>
              </a:rPr>
              <a:t>come to me unless it has been </a:t>
            </a:r>
          </a:p>
          <a:p>
            <a:pPr>
              <a:buNone/>
            </a:pPr>
            <a:r>
              <a:rPr lang="en-US" b="1" u="sng" dirty="0" smtClean="0">
                <a:effectLst>
                  <a:outerShdw blurRad="38100" dist="38100" dir="2700000" algn="tl">
                    <a:srgbClr val="000000">
                      <a:alpha val="43137"/>
                    </a:srgbClr>
                  </a:outerShdw>
                </a:effectLst>
              </a:rPr>
              <a:t>granted to him by my Father</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effectLst>
                  <a:outerShdw blurRad="38100" dist="38100" dir="2700000" algn="tl">
                    <a:srgbClr val="000000">
                      <a:alpha val="43137"/>
                    </a:srgbClr>
                  </a:outerShdw>
                </a:effectLst>
              </a:rPr>
              <a:t>Since Jesus also draws (same Greek word) people when on the cross (John 12:32), and Jesus spoke the words of the Father (8:28, 38; 12:49-50; 14:10; 16:13), it is likely that in John 6 he is pointing to the involvement of the Godhead in salvation promised first to the Jews.</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17:2,6,9,11b,12b,24a </a:t>
            </a:r>
            <a:endParaRPr lang="en-US" dirty="0"/>
          </a:p>
        </p:txBody>
      </p:sp>
      <p:sp>
        <p:nvSpPr>
          <p:cNvPr id="7" name="Content Placeholder 6"/>
          <p:cNvSpPr>
            <a:spLocks noGrp="1"/>
          </p:cNvSpPr>
          <p:nvPr>
            <p:ph idx="1"/>
          </p:nvPr>
        </p:nvSpPr>
        <p:spPr/>
        <p:txBody>
          <a:bodyPr>
            <a:normAutofit/>
          </a:bodyPr>
          <a:lstStyle/>
          <a:p>
            <a:pPr algn="ctr">
              <a:buNone/>
            </a:pPr>
            <a:r>
              <a:rPr lang="en-US" sz="2400" dirty="0" smtClean="0">
                <a:effectLst>
                  <a:outerShdw blurRad="38100" dist="38100" dir="2700000" algn="tl">
                    <a:srgbClr val="000000">
                      <a:alpha val="43137"/>
                    </a:srgbClr>
                  </a:outerShdw>
                </a:effectLst>
                <a:latin typeface="Arial Narrow"/>
                <a:cs typeface="Arial Narrow"/>
              </a:rPr>
              <a:t>…[A]s you have given him authority over all flesh, that he should </a:t>
            </a:r>
          </a:p>
          <a:p>
            <a:pPr algn="ctr">
              <a:buNone/>
            </a:pPr>
            <a:r>
              <a:rPr lang="en-US" sz="2400" dirty="0" smtClean="0">
                <a:effectLst>
                  <a:outerShdw blurRad="38100" dist="38100" dir="2700000" algn="tl">
                    <a:srgbClr val="000000">
                      <a:alpha val="43137"/>
                    </a:srgbClr>
                  </a:outerShdw>
                </a:effectLst>
                <a:latin typeface="Arial Narrow"/>
                <a:cs typeface="Arial Narrow"/>
              </a:rPr>
              <a:t>give eternal life to as many as you have given him…I have </a:t>
            </a:r>
          </a:p>
          <a:p>
            <a:pPr algn="ctr">
              <a:buNone/>
            </a:pPr>
            <a:r>
              <a:rPr lang="en-US" sz="2400" dirty="0" smtClean="0">
                <a:effectLst>
                  <a:outerShdw blurRad="38100" dist="38100" dir="2700000" algn="tl">
                    <a:srgbClr val="000000">
                      <a:alpha val="43137"/>
                    </a:srgbClr>
                  </a:outerShdw>
                </a:effectLst>
                <a:latin typeface="Arial Narrow"/>
                <a:cs typeface="Arial Narrow"/>
              </a:rPr>
              <a:t>manifested your name to the men whom you have given me out </a:t>
            </a:r>
          </a:p>
          <a:p>
            <a:pPr algn="ctr">
              <a:buNone/>
            </a:pPr>
            <a:r>
              <a:rPr lang="en-US" sz="2400" dirty="0" smtClean="0">
                <a:effectLst>
                  <a:outerShdw blurRad="38100" dist="38100" dir="2700000" algn="tl">
                    <a:srgbClr val="000000">
                      <a:alpha val="43137"/>
                    </a:srgbClr>
                  </a:outerShdw>
                </a:effectLst>
                <a:latin typeface="Arial Narrow"/>
                <a:cs typeface="Arial Narrow"/>
              </a:rPr>
              <a:t>of the world. They were yours, you gave them to me, and they </a:t>
            </a:r>
          </a:p>
          <a:p>
            <a:pPr algn="ctr">
              <a:buNone/>
            </a:pPr>
            <a:r>
              <a:rPr lang="en-US" sz="2400" dirty="0" smtClean="0">
                <a:effectLst>
                  <a:outerShdw blurRad="38100" dist="38100" dir="2700000" algn="tl">
                    <a:srgbClr val="000000">
                      <a:alpha val="43137"/>
                    </a:srgbClr>
                  </a:outerShdw>
                </a:effectLst>
                <a:latin typeface="Arial Narrow"/>
                <a:cs typeface="Arial Narrow"/>
              </a:rPr>
              <a:t>have kept your word…I pray for them. I do not pray for the world </a:t>
            </a:r>
          </a:p>
          <a:p>
            <a:pPr algn="ctr">
              <a:buNone/>
            </a:pPr>
            <a:r>
              <a:rPr lang="en-US" sz="2400" dirty="0" smtClean="0">
                <a:effectLst>
                  <a:outerShdw blurRad="38100" dist="38100" dir="2700000" algn="tl">
                    <a:srgbClr val="000000">
                      <a:alpha val="43137"/>
                    </a:srgbClr>
                  </a:outerShdw>
                </a:effectLst>
                <a:latin typeface="Arial Narrow"/>
                <a:cs typeface="Arial Narrow"/>
              </a:rPr>
              <a:t>but for those whom you have given me, for they are yours…Holy </a:t>
            </a:r>
          </a:p>
          <a:p>
            <a:pPr algn="ctr">
              <a:buNone/>
            </a:pPr>
            <a:r>
              <a:rPr lang="en-US" sz="2400" dirty="0" smtClean="0">
                <a:effectLst>
                  <a:outerShdw blurRad="38100" dist="38100" dir="2700000" algn="tl">
                    <a:srgbClr val="000000">
                      <a:alpha val="43137"/>
                    </a:srgbClr>
                  </a:outerShdw>
                </a:effectLst>
                <a:latin typeface="Arial Narrow"/>
                <a:cs typeface="Arial Narrow"/>
              </a:rPr>
              <a:t>Father, keep through your name those whom you have given me, </a:t>
            </a:r>
          </a:p>
          <a:p>
            <a:pPr algn="ctr">
              <a:buNone/>
            </a:pPr>
            <a:r>
              <a:rPr lang="en-US" sz="2400" dirty="0" smtClean="0">
                <a:effectLst>
                  <a:outerShdw blurRad="38100" dist="38100" dir="2700000" algn="tl">
                    <a:srgbClr val="000000">
                      <a:alpha val="43137"/>
                    </a:srgbClr>
                  </a:outerShdw>
                </a:effectLst>
                <a:latin typeface="Arial Narrow"/>
                <a:cs typeface="Arial Narrow"/>
              </a:rPr>
              <a:t>that they may be one as we are…Those whom you gave me I </a:t>
            </a:r>
          </a:p>
          <a:p>
            <a:pPr algn="ctr">
              <a:buNone/>
            </a:pPr>
            <a:r>
              <a:rPr lang="en-US" sz="2400" dirty="0" smtClean="0">
                <a:effectLst>
                  <a:outerShdw blurRad="38100" dist="38100" dir="2700000" algn="tl">
                    <a:srgbClr val="000000">
                      <a:alpha val="43137"/>
                    </a:srgbClr>
                  </a:outerShdw>
                </a:effectLst>
                <a:latin typeface="Arial Narrow"/>
                <a:cs typeface="Arial Narrow"/>
              </a:rPr>
              <a:t>have kept…Father, I desire that they also whom you gave me </a:t>
            </a:r>
          </a:p>
          <a:p>
            <a:pPr algn="ctr">
              <a:buNone/>
            </a:pPr>
            <a:r>
              <a:rPr lang="en-US" sz="2400" dirty="0" smtClean="0">
                <a:effectLst>
                  <a:outerShdw blurRad="38100" dist="38100" dir="2700000" algn="tl">
                    <a:srgbClr val="000000">
                      <a:alpha val="43137"/>
                    </a:srgbClr>
                  </a:outerShdw>
                </a:effectLst>
                <a:latin typeface="Arial Narrow"/>
                <a:cs typeface="Arial Narrow"/>
              </a:rPr>
              <a:t>may be with me where I am…</a:t>
            </a:r>
            <a:endParaRPr lang="en-US" sz="2400" dirty="0">
              <a:effectLst>
                <a:outerShdw blurRad="38100" dist="38100" dir="2700000" algn="tl">
                  <a:srgbClr val="000000">
                    <a:alpha val="43137"/>
                  </a:srgbClr>
                </a:outerShdw>
              </a:effectLst>
              <a:latin typeface="Arial Narrow"/>
              <a:cs typeface="Arial Narrow"/>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17:2,6,9,11b,12b,24a </a:t>
            </a:r>
            <a:endParaRPr lang="en-US" dirty="0"/>
          </a:p>
        </p:txBody>
      </p:sp>
      <p:sp>
        <p:nvSpPr>
          <p:cNvPr id="7" name="Content Placeholder 6"/>
          <p:cNvSpPr>
            <a:spLocks noGrp="1"/>
          </p:cNvSpPr>
          <p:nvPr>
            <p:ph idx="1"/>
          </p:nvPr>
        </p:nvSpPr>
        <p:spPr/>
        <p:txBody>
          <a:bodyPr>
            <a:normAutofit fontScale="92500"/>
          </a:bodyPr>
          <a:lstStyle/>
          <a:p>
            <a:pPr algn="ctr">
              <a:buNone/>
            </a:pPr>
            <a:r>
              <a:rPr lang="en-US" sz="2600" dirty="0" smtClean="0">
                <a:effectLst>
                  <a:outerShdw blurRad="38100" dist="38100" dir="2700000" algn="tl">
                    <a:srgbClr val="000000">
                      <a:alpha val="43137"/>
                    </a:srgbClr>
                  </a:outerShdw>
                </a:effectLst>
                <a:latin typeface="Arial Narrow"/>
                <a:cs typeface="Arial Narrow"/>
              </a:rPr>
              <a:t>…[A]s you have given him authority over all flesh, that he should </a:t>
            </a:r>
          </a:p>
          <a:p>
            <a:pPr algn="ctr">
              <a:buNone/>
            </a:pPr>
            <a:r>
              <a:rPr lang="en-US" sz="2600" dirty="0" smtClean="0">
                <a:effectLst>
                  <a:outerShdw blurRad="38100" dist="38100" dir="2700000" algn="tl">
                    <a:srgbClr val="000000">
                      <a:alpha val="43137"/>
                    </a:srgbClr>
                  </a:outerShdw>
                </a:effectLst>
                <a:latin typeface="Arial Narrow"/>
                <a:cs typeface="Arial Narrow"/>
              </a:rPr>
              <a:t>give eternal life to </a:t>
            </a:r>
            <a:r>
              <a:rPr lang="en-US" sz="2600" b="1" u="sng" dirty="0" smtClean="0">
                <a:effectLst>
                  <a:outerShdw blurRad="38100" dist="38100" dir="2700000" algn="tl">
                    <a:srgbClr val="000000">
                      <a:alpha val="43137"/>
                    </a:srgbClr>
                  </a:outerShdw>
                </a:effectLst>
                <a:latin typeface="Arial Narrow"/>
                <a:cs typeface="Arial Narrow"/>
              </a:rPr>
              <a:t>as many as you have given him</a:t>
            </a:r>
            <a:r>
              <a:rPr lang="en-US" sz="2600" dirty="0" smtClean="0">
                <a:effectLst>
                  <a:outerShdw blurRad="38100" dist="38100" dir="2700000" algn="tl">
                    <a:srgbClr val="000000">
                      <a:alpha val="43137"/>
                    </a:srgbClr>
                  </a:outerShdw>
                </a:effectLst>
                <a:latin typeface="Arial Narrow"/>
                <a:cs typeface="Arial Narrow"/>
              </a:rPr>
              <a:t>…I have </a:t>
            </a:r>
          </a:p>
          <a:p>
            <a:pPr algn="ctr">
              <a:buNone/>
            </a:pPr>
            <a:r>
              <a:rPr lang="en-US" sz="2600" dirty="0" smtClean="0">
                <a:effectLst>
                  <a:outerShdw blurRad="38100" dist="38100" dir="2700000" algn="tl">
                    <a:srgbClr val="000000">
                      <a:alpha val="43137"/>
                    </a:srgbClr>
                  </a:outerShdw>
                </a:effectLst>
                <a:latin typeface="Arial Narrow"/>
                <a:cs typeface="Arial Narrow"/>
              </a:rPr>
              <a:t>manifested your name to </a:t>
            </a:r>
            <a:r>
              <a:rPr lang="en-US" sz="2600" b="1" u="sng" dirty="0" smtClean="0">
                <a:effectLst>
                  <a:outerShdw blurRad="38100" dist="38100" dir="2700000" algn="tl">
                    <a:srgbClr val="000000">
                      <a:alpha val="43137"/>
                    </a:srgbClr>
                  </a:outerShdw>
                </a:effectLst>
                <a:latin typeface="Arial Narrow"/>
                <a:cs typeface="Arial Narrow"/>
              </a:rPr>
              <a:t>the men whom you have given me</a:t>
            </a:r>
            <a:r>
              <a:rPr lang="en-US" sz="2600" b="1" dirty="0" smtClean="0">
                <a:effectLst>
                  <a:outerShdw blurRad="38100" dist="38100" dir="2700000" algn="tl">
                    <a:srgbClr val="000000">
                      <a:alpha val="43137"/>
                    </a:srgbClr>
                  </a:outerShdw>
                </a:effectLst>
                <a:latin typeface="Arial Narrow"/>
                <a:cs typeface="Arial Narrow"/>
              </a:rPr>
              <a:t> </a:t>
            </a:r>
            <a:r>
              <a:rPr lang="en-US" sz="2600" dirty="0" smtClean="0">
                <a:effectLst>
                  <a:outerShdw blurRad="38100" dist="38100" dir="2700000" algn="tl">
                    <a:srgbClr val="000000">
                      <a:alpha val="43137"/>
                    </a:srgbClr>
                  </a:outerShdw>
                </a:effectLst>
                <a:latin typeface="Arial Narrow"/>
                <a:cs typeface="Arial Narrow"/>
              </a:rPr>
              <a:t>out </a:t>
            </a:r>
          </a:p>
          <a:p>
            <a:pPr algn="ctr">
              <a:buNone/>
            </a:pPr>
            <a:r>
              <a:rPr lang="en-US" sz="2600" dirty="0" smtClean="0">
                <a:effectLst>
                  <a:outerShdw blurRad="38100" dist="38100" dir="2700000" algn="tl">
                    <a:srgbClr val="000000">
                      <a:alpha val="43137"/>
                    </a:srgbClr>
                  </a:outerShdw>
                </a:effectLst>
                <a:latin typeface="Arial Narrow"/>
                <a:cs typeface="Arial Narrow"/>
              </a:rPr>
              <a:t>of the world. They were yours, </a:t>
            </a:r>
            <a:r>
              <a:rPr lang="en-US" sz="2600" b="1" u="sng" dirty="0" smtClean="0">
                <a:effectLst>
                  <a:outerShdw blurRad="38100" dist="38100" dir="2700000" algn="tl">
                    <a:srgbClr val="000000">
                      <a:alpha val="43137"/>
                    </a:srgbClr>
                  </a:outerShdw>
                </a:effectLst>
                <a:latin typeface="Arial Narrow"/>
                <a:cs typeface="Arial Narrow"/>
              </a:rPr>
              <a:t>you gave them to me</a:t>
            </a:r>
            <a:r>
              <a:rPr lang="en-US" sz="2600" dirty="0" smtClean="0">
                <a:effectLst>
                  <a:outerShdw blurRad="38100" dist="38100" dir="2700000" algn="tl">
                    <a:srgbClr val="000000">
                      <a:alpha val="43137"/>
                    </a:srgbClr>
                  </a:outerShdw>
                </a:effectLst>
                <a:latin typeface="Arial Narrow"/>
                <a:cs typeface="Arial Narrow"/>
              </a:rPr>
              <a:t>, and they </a:t>
            </a:r>
          </a:p>
          <a:p>
            <a:pPr algn="ctr">
              <a:buNone/>
            </a:pPr>
            <a:r>
              <a:rPr lang="en-US" sz="2600" dirty="0" smtClean="0">
                <a:effectLst>
                  <a:outerShdw blurRad="38100" dist="38100" dir="2700000" algn="tl">
                    <a:srgbClr val="000000">
                      <a:alpha val="43137"/>
                    </a:srgbClr>
                  </a:outerShdw>
                </a:effectLst>
                <a:latin typeface="Arial Narrow"/>
                <a:cs typeface="Arial Narrow"/>
              </a:rPr>
              <a:t>have kept your word…I pray for them. I do not pray for the world </a:t>
            </a:r>
          </a:p>
          <a:p>
            <a:pPr algn="ctr">
              <a:buNone/>
            </a:pPr>
            <a:r>
              <a:rPr lang="en-US" sz="2600" dirty="0" smtClean="0">
                <a:effectLst>
                  <a:outerShdw blurRad="38100" dist="38100" dir="2700000" algn="tl">
                    <a:srgbClr val="000000">
                      <a:alpha val="43137"/>
                    </a:srgbClr>
                  </a:outerShdw>
                </a:effectLst>
                <a:latin typeface="Arial Narrow"/>
                <a:cs typeface="Arial Narrow"/>
              </a:rPr>
              <a:t>but for </a:t>
            </a:r>
            <a:r>
              <a:rPr lang="en-US" sz="2600" b="1" u="sng" dirty="0" smtClean="0">
                <a:effectLst>
                  <a:outerShdw blurRad="38100" dist="38100" dir="2700000" algn="tl">
                    <a:srgbClr val="000000">
                      <a:alpha val="43137"/>
                    </a:srgbClr>
                  </a:outerShdw>
                </a:effectLst>
                <a:latin typeface="Arial Narrow"/>
                <a:cs typeface="Arial Narrow"/>
              </a:rPr>
              <a:t>those whom you have given me</a:t>
            </a:r>
            <a:r>
              <a:rPr lang="en-US" sz="2600" dirty="0" smtClean="0">
                <a:effectLst>
                  <a:outerShdw blurRad="38100" dist="38100" dir="2700000" algn="tl">
                    <a:srgbClr val="000000">
                      <a:alpha val="43137"/>
                    </a:srgbClr>
                  </a:outerShdw>
                </a:effectLst>
                <a:latin typeface="Arial Narrow"/>
                <a:cs typeface="Arial Narrow"/>
              </a:rPr>
              <a:t>, for they are yours…Holy </a:t>
            </a:r>
          </a:p>
          <a:p>
            <a:pPr algn="ctr">
              <a:buNone/>
            </a:pPr>
            <a:r>
              <a:rPr lang="en-US" sz="2600" dirty="0" smtClean="0">
                <a:effectLst>
                  <a:outerShdw blurRad="38100" dist="38100" dir="2700000" algn="tl">
                    <a:srgbClr val="000000">
                      <a:alpha val="43137"/>
                    </a:srgbClr>
                  </a:outerShdw>
                </a:effectLst>
                <a:latin typeface="Arial Narrow"/>
                <a:cs typeface="Arial Narrow"/>
              </a:rPr>
              <a:t>Father, keep through your name </a:t>
            </a:r>
            <a:r>
              <a:rPr lang="en-US" sz="2600" b="1" u="sng" dirty="0" smtClean="0">
                <a:effectLst>
                  <a:outerShdw blurRad="38100" dist="38100" dir="2700000" algn="tl">
                    <a:srgbClr val="000000">
                      <a:alpha val="43137"/>
                    </a:srgbClr>
                  </a:outerShdw>
                </a:effectLst>
                <a:latin typeface="Arial Narrow"/>
                <a:cs typeface="Arial Narrow"/>
              </a:rPr>
              <a:t>those whom you have given me</a:t>
            </a:r>
            <a:r>
              <a:rPr lang="en-US" sz="2600" dirty="0" smtClean="0">
                <a:effectLst>
                  <a:outerShdw blurRad="38100" dist="38100" dir="2700000" algn="tl">
                    <a:srgbClr val="000000">
                      <a:alpha val="43137"/>
                    </a:srgbClr>
                  </a:outerShdw>
                </a:effectLst>
                <a:latin typeface="Arial Narrow"/>
                <a:cs typeface="Arial Narrow"/>
              </a:rPr>
              <a:t>, </a:t>
            </a:r>
          </a:p>
          <a:p>
            <a:pPr algn="ctr">
              <a:buNone/>
            </a:pPr>
            <a:r>
              <a:rPr lang="en-US" sz="2600" dirty="0" smtClean="0">
                <a:effectLst>
                  <a:outerShdw blurRad="38100" dist="38100" dir="2700000" algn="tl">
                    <a:srgbClr val="000000">
                      <a:alpha val="43137"/>
                    </a:srgbClr>
                  </a:outerShdw>
                </a:effectLst>
                <a:latin typeface="Arial Narrow"/>
                <a:cs typeface="Arial Narrow"/>
              </a:rPr>
              <a:t>that they may be one as we are…</a:t>
            </a:r>
            <a:r>
              <a:rPr lang="en-US" sz="2600" b="1" u="sng" dirty="0" smtClean="0">
                <a:effectLst>
                  <a:outerShdw blurRad="38100" dist="38100" dir="2700000" algn="tl">
                    <a:srgbClr val="000000">
                      <a:alpha val="43137"/>
                    </a:srgbClr>
                  </a:outerShdw>
                </a:effectLst>
                <a:latin typeface="Arial Narrow"/>
                <a:cs typeface="Arial Narrow"/>
              </a:rPr>
              <a:t>Those whom you gave me</a:t>
            </a:r>
            <a:r>
              <a:rPr lang="en-US" sz="2600" b="1" dirty="0" smtClean="0">
                <a:effectLst>
                  <a:outerShdw blurRad="38100" dist="38100" dir="2700000" algn="tl">
                    <a:srgbClr val="000000">
                      <a:alpha val="43137"/>
                    </a:srgbClr>
                  </a:outerShdw>
                </a:effectLst>
                <a:latin typeface="Arial Narrow"/>
                <a:cs typeface="Arial Narrow"/>
              </a:rPr>
              <a:t> </a:t>
            </a:r>
            <a:r>
              <a:rPr lang="en-US" sz="2600" dirty="0" smtClean="0">
                <a:effectLst>
                  <a:outerShdw blurRad="38100" dist="38100" dir="2700000" algn="tl">
                    <a:srgbClr val="000000">
                      <a:alpha val="43137"/>
                    </a:srgbClr>
                  </a:outerShdw>
                </a:effectLst>
                <a:latin typeface="Arial Narrow"/>
                <a:cs typeface="Arial Narrow"/>
              </a:rPr>
              <a:t>I </a:t>
            </a:r>
          </a:p>
          <a:p>
            <a:pPr algn="ctr">
              <a:buNone/>
            </a:pPr>
            <a:r>
              <a:rPr lang="en-US" sz="2600" dirty="0" smtClean="0">
                <a:effectLst>
                  <a:outerShdw blurRad="38100" dist="38100" dir="2700000" algn="tl">
                    <a:srgbClr val="000000">
                      <a:alpha val="43137"/>
                    </a:srgbClr>
                  </a:outerShdw>
                </a:effectLst>
                <a:latin typeface="Arial Narrow"/>
                <a:cs typeface="Arial Narrow"/>
              </a:rPr>
              <a:t>have kept…Father, I desire that </a:t>
            </a:r>
            <a:r>
              <a:rPr lang="en-US" sz="2600" b="1" u="sng" dirty="0" smtClean="0">
                <a:effectLst>
                  <a:outerShdw blurRad="38100" dist="38100" dir="2700000" algn="tl">
                    <a:srgbClr val="000000">
                      <a:alpha val="43137"/>
                    </a:srgbClr>
                  </a:outerShdw>
                </a:effectLst>
                <a:latin typeface="Arial Narrow"/>
                <a:cs typeface="Arial Narrow"/>
              </a:rPr>
              <a:t>they also whom you gave me </a:t>
            </a:r>
          </a:p>
          <a:p>
            <a:pPr algn="ctr">
              <a:buNone/>
            </a:pPr>
            <a:r>
              <a:rPr lang="en-US" sz="2600" dirty="0" smtClean="0">
                <a:effectLst>
                  <a:outerShdw blurRad="38100" dist="38100" dir="2700000" algn="tl">
                    <a:srgbClr val="000000">
                      <a:alpha val="43137"/>
                    </a:srgbClr>
                  </a:outerShdw>
                </a:effectLst>
                <a:latin typeface="Arial Narrow"/>
                <a:cs typeface="Arial Narrow"/>
              </a:rPr>
              <a:t>may be with me where I am…</a:t>
            </a:r>
            <a:endParaRPr lang="en-US" sz="2600" dirty="0">
              <a:effectLst>
                <a:outerShdw blurRad="38100" dist="38100" dir="2700000" algn="tl">
                  <a:srgbClr val="000000">
                    <a:alpha val="43137"/>
                  </a:srgbClr>
                </a:outerShdw>
              </a:effectLst>
              <a:latin typeface="Arial Narrow"/>
              <a:cs typeface="Arial Narrow"/>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Autofit/>
          </a:bodyPr>
          <a:lstStyle/>
          <a:p>
            <a:r>
              <a:rPr lang="en-US" sz="2700" dirty="0" smtClean="0"/>
              <a:t>John 17:2,6,9,11b,12b,24a</a:t>
            </a:r>
            <a:endParaRPr lang="en-US" sz="2700" dirty="0"/>
          </a:p>
        </p:txBody>
      </p:sp>
      <p:sp>
        <p:nvSpPr>
          <p:cNvPr id="7" name="Content Placeholder 6"/>
          <p:cNvSpPr>
            <a:spLocks noGrp="1"/>
          </p:cNvSpPr>
          <p:nvPr>
            <p:ph sz="half" idx="2"/>
          </p:nvPr>
        </p:nvSpPr>
        <p:spPr/>
        <p:txBody>
          <a:bodyPr>
            <a:normAutofit fontScale="70000" lnSpcReduction="20000"/>
          </a:bodyPr>
          <a:lstStyle/>
          <a:p>
            <a:pPr>
              <a:buNone/>
            </a:pPr>
            <a:r>
              <a:rPr lang="en-US" sz="2600" dirty="0" smtClean="0">
                <a:latin typeface="Arial Narrow"/>
                <a:cs typeface="Arial Narrow"/>
              </a:rPr>
              <a:t>	</a:t>
            </a:r>
            <a:r>
              <a:rPr lang="en-US" sz="2600" dirty="0" smtClean="0">
                <a:effectLst>
                  <a:outerShdw blurRad="38100" dist="38100" dir="2700000" algn="tl">
                    <a:srgbClr val="000000">
                      <a:alpha val="43137"/>
                    </a:srgbClr>
                  </a:outerShdw>
                </a:effectLst>
                <a:latin typeface="Arial Narrow"/>
                <a:cs typeface="Arial Narrow"/>
              </a:rPr>
              <a:t>…[A]s you have given him authority over all flesh, that he should give eternal life to </a:t>
            </a:r>
            <a:r>
              <a:rPr lang="en-US" sz="2600" b="1" u="sng" dirty="0" smtClean="0">
                <a:effectLst>
                  <a:outerShdw blurRad="38100" dist="38100" dir="2700000" algn="tl">
                    <a:srgbClr val="000000">
                      <a:alpha val="43137"/>
                    </a:srgbClr>
                  </a:outerShdw>
                </a:effectLst>
                <a:latin typeface="Arial Narrow"/>
                <a:cs typeface="Arial Narrow"/>
              </a:rPr>
              <a:t>as many as you have given him</a:t>
            </a:r>
            <a:r>
              <a:rPr lang="en-US" sz="2600" dirty="0" smtClean="0">
                <a:effectLst>
                  <a:outerShdw blurRad="38100" dist="38100" dir="2700000" algn="tl">
                    <a:srgbClr val="000000">
                      <a:alpha val="43137"/>
                    </a:srgbClr>
                  </a:outerShdw>
                </a:effectLst>
                <a:latin typeface="Arial Narrow"/>
                <a:cs typeface="Arial Narrow"/>
              </a:rPr>
              <a:t>…I have manifested your name to </a:t>
            </a:r>
            <a:r>
              <a:rPr lang="en-US" sz="2600" b="1" u="sng" dirty="0" smtClean="0">
                <a:effectLst>
                  <a:outerShdw blurRad="38100" dist="38100" dir="2700000" algn="tl">
                    <a:srgbClr val="000000">
                      <a:alpha val="43137"/>
                    </a:srgbClr>
                  </a:outerShdw>
                </a:effectLst>
                <a:latin typeface="Arial Narrow"/>
                <a:cs typeface="Arial Narrow"/>
              </a:rPr>
              <a:t>the men whom you have given me</a:t>
            </a:r>
            <a:r>
              <a:rPr lang="en-US" sz="2600" b="1" dirty="0" smtClean="0">
                <a:effectLst>
                  <a:outerShdw blurRad="38100" dist="38100" dir="2700000" algn="tl">
                    <a:srgbClr val="000000">
                      <a:alpha val="43137"/>
                    </a:srgbClr>
                  </a:outerShdw>
                </a:effectLst>
                <a:latin typeface="Arial Narrow"/>
                <a:cs typeface="Arial Narrow"/>
              </a:rPr>
              <a:t> </a:t>
            </a:r>
            <a:r>
              <a:rPr lang="en-US" sz="2600" dirty="0" smtClean="0">
                <a:effectLst>
                  <a:outerShdw blurRad="38100" dist="38100" dir="2700000" algn="tl">
                    <a:srgbClr val="000000">
                      <a:alpha val="43137"/>
                    </a:srgbClr>
                  </a:outerShdw>
                </a:effectLst>
                <a:latin typeface="Arial Narrow"/>
                <a:cs typeface="Arial Narrow"/>
              </a:rPr>
              <a:t>out of the world. They were yours, </a:t>
            </a:r>
            <a:r>
              <a:rPr lang="en-US" sz="2600" b="1" u="sng" dirty="0" smtClean="0">
                <a:effectLst>
                  <a:outerShdw blurRad="38100" dist="38100" dir="2700000" algn="tl">
                    <a:srgbClr val="000000">
                      <a:alpha val="43137"/>
                    </a:srgbClr>
                  </a:outerShdw>
                </a:effectLst>
                <a:latin typeface="Arial Narrow"/>
                <a:cs typeface="Arial Narrow"/>
              </a:rPr>
              <a:t>you gave them to me</a:t>
            </a:r>
            <a:r>
              <a:rPr lang="en-US" sz="2600" dirty="0" smtClean="0">
                <a:effectLst>
                  <a:outerShdw blurRad="38100" dist="38100" dir="2700000" algn="tl">
                    <a:srgbClr val="000000">
                      <a:alpha val="43137"/>
                    </a:srgbClr>
                  </a:outerShdw>
                </a:effectLst>
                <a:latin typeface="Arial Narrow"/>
                <a:cs typeface="Arial Narrow"/>
              </a:rPr>
              <a:t>, and they have kept your word…I pray for them. I do not pray for the world but for </a:t>
            </a:r>
            <a:r>
              <a:rPr lang="en-US" sz="2600" b="1" u="sng" dirty="0" smtClean="0">
                <a:effectLst>
                  <a:outerShdw blurRad="38100" dist="38100" dir="2700000" algn="tl">
                    <a:srgbClr val="000000">
                      <a:alpha val="43137"/>
                    </a:srgbClr>
                  </a:outerShdw>
                </a:effectLst>
                <a:latin typeface="Arial Narrow"/>
                <a:cs typeface="Arial Narrow"/>
              </a:rPr>
              <a:t>those whom you have given me</a:t>
            </a:r>
            <a:r>
              <a:rPr lang="en-US" sz="2600" dirty="0" smtClean="0">
                <a:effectLst>
                  <a:outerShdw blurRad="38100" dist="38100" dir="2700000" algn="tl">
                    <a:srgbClr val="000000">
                      <a:alpha val="43137"/>
                    </a:srgbClr>
                  </a:outerShdw>
                </a:effectLst>
                <a:latin typeface="Arial Narrow"/>
                <a:cs typeface="Arial Narrow"/>
              </a:rPr>
              <a:t>, for they are yours…Holy Father, keep through your name </a:t>
            </a:r>
            <a:r>
              <a:rPr lang="en-US" sz="2600" b="1" u="sng" dirty="0" smtClean="0">
                <a:effectLst>
                  <a:outerShdw blurRad="38100" dist="38100" dir="2700000" algn="tl">
                    <a:srgbClr val="000000">
                      <a:alpha val="43137"/>
                    </a:srgbClr>
                  </a:outerShdw>
                </a:effectLst>
                <a:latin typeface="Arial Narrow"/>
                <a:cs typeface="Arial Narrow"/>
              </a:rPr>
              <a:t>those whom you have given me</a:t>
            </a:r>
            <a:r>
              <a:rPr lang="en-US" sz="2600" dirty="0" smtClean="0">
                <a:effectLst>
                  <a:outerShdw blurRad="38100" dist="38100" dir="2700000" algn="tl">
                    <a:srgbClr val="000000">
                      <a:alpha val="43137"/>
                    </a:srgbClr>
                  </a:outerShdw>
                </a:effectLst>
                <a:latin typeface="Arial Narrow"/>
                <a:cs typeface="Arial Narrow"/>
              </a:rPr>
              <a:t>, that they may be one as we are…</a:t>
            </a:r>
            <a:r>
              <a:rPr lang="en-US" sz="2600" b="1" u="sng" dirty="0" smtClean="0">
                <a:effectLst>
                  <a:outerShdw blurRad="38100" dist="38100" dir="2700000" algn="tl">
                    <a:srgbClr val="000000">
                      <a:alpha val="43137"/>
                    </a:srgbClr>
                  </a:outerShdw>
                </a:effectLst>
                <a:latin typeface="Arial Narrow"/>
                <a:cs typeface="Arial Narrow"/>
              </a:rPr>
              <a:t>Those whom you gave me</a:t>
            </a:r>
            <a:r>
              <a:rPr lang="en-US" sz="2600" b="1" dirty="0" smtClean="0">
                <a:effectLst>
                  <a:outerShdw blurRad="38100" dist="38100" dir="2700000" algn="tl">
                    <a:srgbClr val="000000">
                      <a:alpha val="43137"/>
                    </a:srgbClr>
                  </a:outerShdw>
                </a:effectLst>
                <a:latin typeface="Arial Narrow"/>
                <a:cs typeface="Arial Narrow"/>
              </a:rPr>
              <a:t> </a:t>
            </a:r>
            <a:r>
              <a:rPr lang="en-US" sz="2600" dirty="0" smtClean="0">
                <a:effectLst>
                  <a:outerShdw blurRad="38100" dist="38100" dir="2700000" algn="tl">
                    <a:srgbClr val="000000">
                      <a:alpha val="43137"/>
                    </a:srgbClr>
                  </a:outerShdw>
                </a:effectLst>
                <a:latin typeface="Arial Narrow"/>
                <a:cs typeface="Arial Narrow"/>
              </a:rPr>
              <a:t>I have kept…Father,  I desire that </a:t>
            </a:r>
            <a:r>
              <a:rPr lang="en-US" sz="2600" b="1" u="sng" dirty="0" smtClean="0">
                <a:effectLst>
                  <a:outerShdw blurRad="38100" dist="38100" dir="2700000" algn="tl">
                    <a:srgbClr val="000000">
                      <a:alpha val="43137"/>
                    </a:srgbClr>
                  </a:outerShdw>
                </a:effectLst>
                <a:latin typeface="Arial Narrow"/>
                <a:cs typeface="Arial Narrow"/>
              </a:rPr>
              <a:t>they also whom you gave me </a:t>
            </a:r>
            <a:r>
              <a:rPr lang="en-US" sz="2600" dirty="0" smtClean="0">
                <a:effectLst>
                  <a:outerShdw blurRad="38100" dist="38100" dir="2700000" algn="tl">
                    <a:srgbClr val="000000">
                      <a:alpha val="43137"/>
                    </a:srgbClr>
                  </a:outerShdw>
                </a:effectLst>
                <a:latin typeface="Arial Narrow"/>
                <a:cs typeface="Arial Narrow"/>
              </a:rPr>
              <a:t>may be with me where I am…</a:t>
            </a:r>
            <a:endParaRPr lang="en-US" sz="2600" dirty="0">
              <a:effectLst>
                <a:outerShdw blurRad="38100" dist="38100" dir="2700000" algn="tl">
                  <a:srgbClr val="000000">
                    <a:alpha val="43137"/>
                  </a:srgbClr>
                </a:outerShdw>
              </a:effectLst>
              <a:latin typeface="Arial Narrow"/>
              <a:cs typeface="Arial Narrow"/>
            </a:endParaRPr>
          </a:p>
        </p:txBody>
      </p:sp>
      <p:sp>
        <p:nvSpPr>
          <p:cNvPr id="5" name="Text Placeholder 4"/>
          <p:cNvSpPr>
            <a:spLocks noGrp="1"/>
          </p:cNvSpPr>
          <p:nvPr>
            <p:ph type="body" sz="quarter" idx="3"/>
          </p:nvPr>
        </p:nvSpPr>
        <p:spPr/>
        <p:txBody>
          <a:bodyPr/>
          <a:lstStyle/>
          <a:p>
            <a:r>
              <a:rPr lang="en-US" sz="2700" dirty="0" smtClean="0"/>
              <a:t>Comment</a:t>
            </a:r>
            <a:endParaRPr lang="en-US" sz="2700" dirty="0"/>
          </a:p>
        </p:txBody>
      </p:sp>
      <p:sp>
        <p:nvSpPr>
          <p:cNvPr id="6" name="Content Placeholder 5"/>
          <p:cNvSpPr>
            <a:spLocks noGrp="1"/>
          </p:cNvSpPr>
          <p:nvPr>
            <p:ph sz="quarter" idx="4"/>
          </p:nvPr>
        </p:nvSpPr>
        <p:spPr/>
        <p:txBody>
          <a:bodyPr/>
          <a:lstStyle/>
          <a:p>
            <a:r>
              <a:rPr lang="en-US" i="1" dirty="0" smtClean="0">
                <a:effectLst>
                  <a:outerShdw blurRad="38100" dist="38100" dir="2700000" algn="tl">
                    <a:srgbClr val="000000">
                      <a:alpha val="43137"/>
                    </a:srgbClr>
                  </a:outerShdw>
                </a:effectLst>
              </a:rPr>
              <a:t>These 7 references of the Father giving believers to Christ is a major point in this prayer and repeats what Jesus said in chapter 6. But again it does not say when this giving occurred. This appears to be another example of the language of sovereignty.</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John 15:16</a:t>
            </a:r>
            <a:endParaRPr lang="en-US" dirty="0"/>
          </a:p>
        </p:txBody>
      </p:sp>
      <p:sp>
        <p:nvSpPr>
          <p:cNvPr id="8" name="Content Placeholder 7"/>
          <p:cNvSpPr>
            <a:spLocks noGrp="1"/>
          </p:cNvSpPr>
          <p:nvPr>
            <p:ph idx="1"/>
          </p:nvPr>
        </p:nvSpPr>
        <p:spPr/>
        <p:txBody>
          <a:bodyPr/>
          <a:lstStyle/>
          <a:p>
            <a:pPr algn="ctr">
              <a:buNone/>
            </a:pPr>
            <a:r>
              <a:rPr lang="en-US" dirty="0" smtClean="0">
                <a:effectLst>
                  <a:outerShdw blurRad="38100" dist="38100" dir="2700000" algn="tl">
                    <a:srgbClr val="000000">
                      <a:alpha val="43137"/>
                    </a:srgbClr>
                  </a:outerShdw>
                </a:effectLst>
              </a:rPr>
              <a:t>“You did not choose me, but I chose you and </a:t>
            </a:r>
          </a:p>
          <a:p>
            <a:pPr algn="ctr">
              <a:buNone/>
            </a:pPr>
            <a:r>
              <a:rPr lang="en-US" dirty="0" smtClean="0">
                <a:effectLst>
                  <a:outerShdw blurRad="38100" dist="38100" dir="2700000" algn="tl">
                    <a:srgbClr val="000000">
                      <a:alpha val="43137"/>
                    </a:srgbClr>
                  </a:outerShdw>
                </a:effectLst>
              </a:rPr>
              <a:t>appointed you that you should go and bear </a:t>
            </a:r>
          </a:p>
          <a:p>
            <a:pPr algn="ctr">
              <a:buNone/>
            </a:pPr>
            <a:r>
              <a:rPr lang="en-US" dirty="0" smtClean="0">
                <a:effectLst>
                  <a:outerShdw blurRad="38100" dist="38100" dir="2700000" algn="tl">
                    <a:srgbClr val="000000">
                      <a:alpha val="43137"/>
                    </a:srgbClr>
                  </a:outerShdw>
                </a:effectLst>
              </a:rPr>
              <a:t>fruit, and</a:t>
            </a:r>
            <a:r>
              <a:rPr lang="en-US" i="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that your fruit should remain, </a:t>
            </a:r>
          </a:p>
          <a:p>
            <a:pPr algn="ctr">
              <a:buNone/>
            </a:pPr>
            <a:r>
              <a:rPr lang="en-US" dirty="0" smtClean="0">
                <a:effectLst>
                  <a:outerShdw blurRad="38100" dist="38100" dir="2700000" algn="tl">
                    <a:srgbClr val="000000">
                      <a:alpha val="43137"/>
                    </a:srgbClr>
                  </a:outerShdw>
                </a:effectLst>
              </a:rPr>
              <a:t>that whatever you ask the Father </a:t>
            </a:r>
          </a:p>
          <a:p>
            <a:pPr algn="ctr">
              <a:buNone/>
            </a:pPr>
            <a:r>
              <a:rPr lang="en-US" dirty="0" smtClean="0">
                <a:effectLst>
                  <a:outerShdw blurRad="38100" dist="38100" dir="2700000" algn="tl">
                    <a:srgbClr val="000000">
                      <a:alpha val="43137"/>
                    </a:srgbClr>
                  </a:outerShdw>
                </a:effectLst>
              </a:rPr>
              <a:t>in my name he may give you.</a:t>
            </a:r>
            <a:endParaRPr lang="en-US" dirty="0">
              <a:effectLst>
                <a:outerShdw blurRad="38100" dist="38100" dir="2700000" algn="tl">
                  <a:srgbClr val="000000">
                    <a:alpha val="43137"/>
                  </a:srgbClr>
                </a:outerShdw>
              </a:effectLst>
            </a:endParaRPr>
          </a:p>
        </p:txBody>
      </p:sp>
      <p:pic>
        <p:nvPicPr>
          <p:cNvPr id="4" name="Picture 2" descr="C:\Users\Bruce\Pictures\Pictures\PageShots\303-John-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13206" y="4862557"/>
            <a:ext cx="2302687" cy="1727601"/>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0">
              <a:schemeClr val="bg2">
                <a:lumMod val="75000"/>
                <a:lumOff val="2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John 15:16</a:t>
            </a:r>
            <a:endParaRPr lang="en-US" sz="3000" dirty="0"/>
          </a:p>
        </p:txBody>
      </p:sp>
      <p:sp>
        <p:nvSpPr>
          <p:cNvPr id="8" name="Content Placeholder 7"/>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a:t>
            </a:r>
            <a:r>
              <a:rPr lang="en-US" b="1" u="sng" dirty="0" smtClean="0">
                <a:effectLst>
                  <a:outerShdw blurRad="38100" dist="38100" dir="2700000" algn="tl">
                    <a:srgbClr val="000000">
                      <a:alpha val="43137"/>
                    </a:srgbClr>
                  </a:outerShdw>
                </a:effectLst>
              </a:rPr>
              <a:t>You did not choose me, but I </a:t>
            </a:r>
          </a:p>
          <a:p>
            <a:pPr>
              <a:buNone/>
            </a:pPr>
            <a:r>
              <a:rPr lang="en-US" b="1" u="sng" dirty="0" smtClean="0">
                <a:effectLst>
                  <a:outerShdw blurRad="38100" dist="38100" dir="2700000" algn="tl">
                    <a:srgbClr val="000000">
                      <a:alpha val="43137"/>
                    </a:srgbClr>
                  </a:outerShdw>
                </a:effectLst>
              </a:rPr>
              <a:t>chose you and appointed you </a:t>
            </a:r>
          </a:p>
          <a:p>
            <a:pPr>
              <a:buNone/>
            </a:pPr>
            <a:r>
              <a:rPr lang="en-US" b="1" u="sng" dirty="0" smtClean="0">
                <a:effectLst>
                  <a:outerShdw blurRad="38100" dist="38100" dir="2700000" algn="tl">
                    <a:srgbClr val="000000">
                      <a:alpha val="43137"/>
                    </a:srgbClr>
                  </a:outerShdw>
                </a:effectLst>
              </a:rPr>
              <a:t>that you should go and bear </a:t>
            </a:r>
          </a:p>
          <a:p>
            <a:pPr>
              <a:buNone/>
            </a:pPr>
            <a:r>
              <a:rPr lang="en-US" b="1" u="sng" dirty="0" smtClean="0">
                <a:effectLst>
                  <a:outerShdw blurRad="38100" dist="38100" dir="2700000" algn="tl">
                    <a:srgbClr val="000000">
                      <a:alpha val="43137"/>
                    </a:srgbClr>
                  </a:outerShdw>
                </a:effectLst>
              </a:rPr>
              <a:t>fruit</a:t>
            </a:r>
            <a:r>
              <a:rPr lang="en-US" dirty="0" smtClean="0">
                <a:effectLst>
                  <a:outerShdw blurRad="38100" dist="38100" dir="2700000" algn="tl">
                    <a:srgbClr val="000000">
                      <a:alpha val="43137"/>
                    </a:srgbClr>
                  </a:outerShdw>
                </a:effectLst>
              </a:rPr>
              <a:t>, and</a:t>
            </a:r>
            <a:r>
              <a:rPr lang="en-US" i="1"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that your fruit </a:t>
            </a:r>
          </a:p>
          <a:p>
            <a:pPr>
              <a:buNone/>
            </a:pPr>
            <a:r>
              <a:rPr lang="en-US" dirty="0" smtClean="0">
                <a:effectLst>
                  <a:outerShdw blurRad="38100" dist="38100" dir="2700000" algn="tl">
                    <a:srgbClr val="000000">
                      <a:alpha val="43137"/>
                    </a:srgbClr>
                  </a:outerShdw>
                </a:effectLst>
              </a:rPr>
              <a:t>should remain, that whatever </a:t>
            </a:r>
          </a:p>
          <a:p>
            <a:pPr>
              <a:buNone/>
            </a:pPr>
            <a:r>
              <a:rPr lang="en-US" dirty="0" smtClean="0">
                <a:effectLst>
                  <a:outerShdw blurRad="38100" dist="38100" dir="2700000" algn="tl">
                    <a:srgbClr val="000000">
                      <a:alpha val="43137"/>
                    </a:srgbClr>
                  </a:outerShdw>
                </a:effectLst>
              </a:rPr>
              <a:t>you ask the Father in my name </a:t>
            </a:r>
          </a:p>
          <a:p>
            <a:pPr>
              <a:buNone/>
            </a:pPr>
            <a:r>
              <a:rPr lang="en-US" dirty="0" smtClean="0">
                <a:effectLst>
                  <a:outerShdw blurRad="38100" dist="38100" dir="2700000" algn="tl">
                    <a:srgbClr val="000000">
                      <a:alpha val="43137"/>
                    </a:srgbClr>
                  </a:outerShdw>
                </a:effectLst>
              </a:rPr>
              <a:t>he may give you.</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effectLst>
                  <a:outerShdw blurRad="38100" dist="38100" dir="2700000" algn="tl">
                    <a:srgbClr val="000000">
                      <a:alpha val="43137"/>
                    </a:srgbClr>
                  </a:outerShdw>
                </a:effectLst>
              </a:rPr>
              <a:t>Jesus tells his disciples that they did not make themselves his disciples by their choice. No, he chose them for discipleship training. Notice: their goal was not to be  saved but to “bear fruit.”  They were already saved by God’s grace through faith. Fruit is a disciple’s goal.</a:t>
            </a:r>
            <a:endParaRPr lang="en-US" i="1" dirty="0">
              <a:effectLst>
                <a:outerShdw blurRad="38100" dist="38100" dir="2700000" algn="tl">
                  <a:srgbClr val="000000">
                    <a:alpha val="43137"/>
                  </a:srgbClr>
                </a:outerShdw>
              </a:effectLst>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sz="quarter" idx="1"/>
          </p:nvPr>
        </p:nvSpPr>
        <p:spPr/>
        <p:txBody>
          <a:bodyPr/>
          <a:lstStyle/>
          <a:p>
            <a:pPr algn="ctr">
              <a:buNone/>
            </a:pPr>
            <a:r>
              <a:rPr lang="en-US" dirty="0" smtClean="0"/>
              <a:t>There are a few words that Calvinists focus on. </a:t>
            </a:r>
          </a:p>
          <a:p>
            <a:pPr algn="ctr">
              <a:buNone/>
            </a:pPr>
            <a:r>
              <a:rPr lang="en-US" dirty="0" smtClean="0"/>
              <a:t>The following are the most frequently used.</a:t>
            </a:r>
          </a:p>
          <a:p>
            <a:pPr algn="ctr">
              <a:buNone/>
            </a:pPr>
            <a:endParaRPr lang="en-US" sz="2000" i="1" dirty="0" smtClean="0"/>
          </a:p>
          <a:p>
            <a:pPr algn="ctr">
              <a:buNone/>
            </a:pPr>
            <a:r>
              <a:rPr lang="en-US" b="1" i="1" dirty="0" smtClean="0">
                <a:latin typeface="Palatino"/>
                <a:cs typeface="Palatino"/>
              </a:rPr>
              <a:t>Elect/Election/Chose/Chosen</a:t>
            </a:r>
          </a:p>
          <a:p>
            <a:pPr algn="ctr">
              <a:buNone/>
            </a:pPr>
            <a:r>
              <a:rPr lang="en-US" b="1" i="1" dirty="0" smtClean="0">
                <a:latin typeface="Palatino"/>
                <a:cs typeface="Palatino"/>
              </a:rPr>
              <a:t>Foreknow/Foreknowledge</a:t>
            </a:r>
          </a:p>
          <a:p>
            <a:pPr algn="ctr">
              <a:buNone/>
            </a:pPr>
            <a:r>
              <a:rPr lang="en-US" b="1" i="1" dirty="0" smtClean="0">
                <a:latin typeface="Palatino"/>
                <a:cs typeface="Palatino"/>
              </a:rPr>
              <a:t>Predestined</a:t>
            </a:r>
          </a:p>
          <a:p>
            <a:pPr algn="ctr">
              <a:buNone/>
            </a:pPr>
            <a:r>
              <a:rPr lang="en-US" b="1" i="1" dirty="0" smtClean="0">
                <a:latin typeface="Palatino"/>
                <a:cs typeface="Palatino"/>
              </a:rPr>
              <a:t>Call/Called</a:t>
            </a:r>
          </a:p>
          <a:p>
            <a:pPr algn="ctr">
              <a:buNone/>
            </a:pPr>
            <a:endParaRPr lang="en-US" i="1"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ctr">
              <a:buNone/>
            </a:pPr>
            <a:r>
              <a:rPr lang="en-US" sz="2800" dirty="0" smtClean="0">
                <a:latin typeface="Tw Cen MT"/>
                <a:cs typeface="Tw Cen MT"/>
              </a:rPr>
              <a:t>Then the word of the LORD came to me, saying: </a:t>
            </a:r>
          </a:p>
          <a:p>
            <a:pPr algn="ctr">
              <a:buNone/>
            </a:pPr>
            <a:r>
              <a:rPr lang="en-US" sz="2800" dirty="0" smtClean="0">
                <a:latin typeface="Tw Cen MT"/>
                <a:cs typeface="Tw Cen MT"/>
              </a:rPr>
              <a:t>“Before I formed you in the womb I knew you; </a:t>
            </a:r>
          </a:p>
          <a:p>
            <a:pPr algn="ctr">
              <a:buNone/>
            </a:pPr>
            <a:r>
              <a:rPr lang="en-US" sz="2800" dirty="0" smtClean="0">
                <a:latin typeface="Tw Cen MT"/>
                <a:cs typeface="Tw Cen MT"/>
              </a:rPr>
              <a:t>Before you were born I sanctified you; I </a:t>
            </a:r>
          </a:p>
          <a:p>
            <a:pPr algn="ctr">
              <a:buNone/>
            </a:pPr>
            <a:r>
              <a:rPr lang="en-US" sz="2800" dirty="0" smtClean="0">
                <a:latin typeface="Tw Cen MT"/>
                <a:cs typeface="Tw Cen MT"/>
              </a:rPr>
              <a:t>ordained you a prophet to the nations.” </a:t>
            </a:r>
            <a:endParaRPr lang="en-US" sz="2800" dirty="0">
              <a:latin typeface="Tw Cen MT"/>
              <a:cs typeface="Tw Cen MT"/>
            </a:endParaRPr>
          </a:p>
        </p:txBody>
      </p:sp>
      <p:sp>
        <p:nvSpPr>
          <p:cNvPr id="2" name="Title 1"/>
          <p:cNvSpPr>
            <a:spLocks noGrp="1"/>
          </p:cNvSpPr>
          <p:nvPr>
            <p:ph type="title"/>
          </p:nvPr>
        </p:nvSpPr>
        <p:spPr/>
        <p:txBody>
          <a:bodyPr/>
          <a:lstStyle/>
          <a:p>
            <a:r>
              <a:rPr lang="en-US" dirty="0" smtClean="0"/>
              <a:t>Jeremiah 1:4-5</a:t>
            </a:r>
            <a:endParaRPr lang="en-US" dirty="0"/>
          </a:p>
        </p:txBody>
      </p:sp>
      <p:pic>
        <p:nvPicPr>
          <p:cNvPr id="3074" name="Picture 2" descr="C:\Users\Bruce\Pictures\Pictures\PageShots\129-Jeremiah-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79364" y="5175695"/>
            <a:ext cx="2056169" cy="1542650"/>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buNone/>
            </a:pPr>
            <a:r>
              <a:rPr lang="en-US" sz="2200" dirty="0" smtClean="0">
                <a:latin typeface="Tw Cen MT"/>
                <a:cs typeface="Tw Cen MT"/>
              </a:rPr>
              <a:t>Then the word of the LORD </a:t>
            </a:r>
          </a:p>
          <a:p>
            <a:pPr algn="l">
              <a:buNone/>
            </a:pPr>
            <a:r>
              <a:rPr lang="en-US" sz="2200" dirty="0" smtClean="0">
                <a:latin typeface="Tw Cen MT"/>
                <a:cs typeface="Tw Cen MT"/>
              </a:rPr>
              <a:t>came to me, saying: “</a:t>
            </a:r>
            <a:r>
              <a:rPr lang="en-US" sz="2200" b="1" u="sng" dirty="0" smtClean="0">
                <a:latin typeface="Tw Cen MT"/>
                <a:cs typeface="Tw Cen MT"/>
              </a:rPr>
              <a:t>Before I </a:t>
            </a:r>
          </a:p>
          <a:p>
            <a:pPr algn="l">
              <a:buNone/>
            </a:pPr>
            <a:r>
              <a:rPr lang="en-US" sz="2200" b="1" u="sng" dirty="0" smtClean="0">
                <a:latin typeface="Tw Cen MT"/>
                <a:cs typeface="Tw Cen MT"/>
              </a:rPr>
              <a:t>formed you in the womb I </a:t>
            </a:r>
          </a:p>
          <a:p>
            <a:pPr algn="l">
              <a:buNone/>
            </a:pPr>
            <a:r>
              <a:rPr lang="en-US" sz="2200" b="1" u="sng" dirty="0" smtClean="0">
                <a:latin typeface="Tw Cen MT"/>
                <a:cs typeface="Tw Cen MT"/>
              </a:rPr>
              <a:t>knew you; </a:t>
            </a:r>
            <a:r>
              <a:rPr lang="en-US" sz="2200" dirty="0" smtClean="0">
                <a:latin typeface="Tw Cen MT"/>
                <a:cs typeface="Tw Cen MT"/>
              </a:rPr>
              <a:t>Before you were </a:t>
            </a:r>
          </a:p>
          <a:p>
            <a:pPr algn="l">
              <a:buNone/>
            </a:pPr>
            <a:r>
              <a:rPr lang="en-US" sz="2200" dirty="0" smtClean="0">
                <a:latin typeface="Tw Cen MT"/>
                <a:cs typeface="Tw Cen MT"/>
              </a:rPr>
              <a:t>born I sanctified you; </a:t>
            </a:r>
            <a:r>
              <a:rPr lang="en-US" sz="2200" b="1" u="sng" dirty="0" smtClean="0">
                <a:latin typeface="Tw Cen MT"/>
                <a:cs typeface="Tw Cen MT"/>
              </a:rPr>
              <a:t>I </a:t>
            </a:r>
          </a:p>
          <a:p>
            <a:pPr algn="l">
              <a:buNone/>
            </a:pPr>
            <a:r>
              <a:rPr lang="en-US" sz="2200" b="1" u="sng" dirty="0" smtClean="0">
                <a:latin typeface="Tw Cen MT"/>
                <a:cs typeface="Tw Cen MT"/>
              </a:rPr>
              <a:t>ordained you a prophet to </a:t>
            </a:r>
          </a:p>
          <a:p>
            <a:pPr algn="l">
              <a:buNone/>
            </a:pPr>
            <a:r>
              <a:rPr lang="en-US" sz="2200" b="1" u="sng" dirty="0" smtClean="0">
                <a:latin typeface="Tw Cen MT"/>
                <a:cs typeface="Tw Cen MT"/>
              </a:rPr>
              <a:t>the nations</a:t>
            </a:r>
            <a:r>
              <a:rPr lang="en-US" sz="2200" dirty="0" smtClean="0">
                <a:latin typeface="Tw Cen MT"/>
                <a:cs typeface="Tw Cen MT"/>
              </a:rPr>
              <a:t>.” </a:t>
            </a:r>
            <a:endParaRPr lang="en-US" sz="2200" dirty="0">
              <a:latin typeface="Tw Cen MT"/>
              <a:cs typeface="Tw Cen MT"/>
            </a:endParaRPr>
          </a:p>
        </p:txBody>
      </p:sp>
      <p:sp>
        <p:nvSpPr>
          <p:cNvPr id="6" name="Content Placeholder 5"/>
          <p:cNvSpPr>
            <a:spLocks noGrp="1"/>
          </p:cNvSpPr>
          <p:nvPr>
            <p:ph sz="quarter" idx="14"/>
          </p:nvPr>
        </p:nvSpPr>
        <p:spPr/>
        <p:txBody>
          <a:bodyPr>
            <a:normAutofit/>
          </a:bodyPr>
          <a:lstStyle/>
          <a:p>
            <a:pPr algn="l"/>
            <a:r>
              <a:rPr lang="en-US" sz="2300" i="1" dirty="0" smtClean="0">
                <a:latin typeface="Tw Cen MT"/>
                <a:cs typeface="Tw Cen MT"/>
              </a:rPr>
              <a:t>Calvinists like to use this verse  to support their idea of God’s foreknowing people before   their birth. Non-Calvinists don’t dispute this </a:t>
            </a:r>
            <a:r>
              <a:rPr lang="en-US" sz="2300" i="1" dirty="0" smtClean="0">
                <a:latin typeface="Tw Cen MT"/>
                <a:cs typeface="Tw Cen MT"/>
              </a:rPr>
              <a:t>point because </a:t>
            </a:r>
            <a:r>
              <a:rPr lang="en-US" sz="2300" i="1" dirty="0" smtClean="0">
                <a:latin typeface="Tw Cen MT"/>
                <a:cs typeface="Tw Cen MT"/>
              </a:rPr>
              <a:t>God</a:t>
            </a:r>
            <a:r>
              <a:rPr lang="en-US" sz="2300" i="1" dirty="0" smtClean="0">
                <a:latin typeface="Tw Cen MT"/>
                <a:cs typeface="Tw Cen MT"/>
              </a:rPr>
              <a:t>  is </a:t>
            </a:r>
            <a:r>
              <a:rPr lang="en-US" sz="2300" i="1" dirty="0" smtClean="0">
                <a:latin typeface="Tw Cen MT"/>
                <a:cs typeface="Tw Cen MT"/>
              </a:rPr>
              <a:t>omniscient. How could God</a:t>
            </a:r>
            <a:r>
              <a:rPr lang="en-US" sz="2300" i="1" dirty="0" smtClean="0">
                <a:latin typeface="Tw Cen MT"/>
                <a:cs typeface="Tw Cen MT"/>
              </a:rPr>
              <a:t>  not </a:t>
            </a:r>
            <a:r>
              <a:rPr lang="en-US" sz="2300" i="1" dirty="0" smtClean="0">
                <a:latin typeface="Tw Cen MT"/>
                <a:cs typeface="Tw Cen MT"/>
              </a:rPr>
              <a:t>know a person but know</a:t>
            </a:r>
            <a:r>
              <a:rPr lang="en-US" sz="2300" i="1" dirty="0" smtClean="0">
                <a:latin typeface="Tw Cen MT"/>
                <a:cs typeface="Tw Cen MT"/>
              </a:rPr>
              <a:t>   that </a:t>
            </a:r>
            <a:r>
              <a:rPr lang="en-US" sz="2300" i="1" dirty="0" smtClean="0">
                <a:latin typeface="Tw Cen MT"/>
                <a:cs typeface="Tw Cen MT"/>
              </a:rPr>
              <a:t>person’s job description?</a:t>
            </a:r>
            <a:endParaRPr lang="en-US" sz="2300" i="1" dirty="0">
              <a:latin typeface="Tw Cen MT"/>
              <a:cs typeface="Tw Cen MT"/>
            </a:endParaRPr>
          </a:p>
        </p:txBody>
      </p:sp>
      <p:sp>
        <p:nvSpPr>
          <p:cNvPr id="4" name="Text Placeholder 3"/>
          <p:cNvSpPr>
            <a:spLocks noGrp="1"/>
          </p:cNvSpPr>
          <p:nvPr>
            <p:ph type="body" sz="half" idx="2"/>
          </p:nvPr>
        </p:nvSpPr>
        <p:spPr/>
        <p:txBody>
          <a:bodyPr>
            <a:normAutofit/>
          </a:bodyPr>
          <a:lstStyle/>
          <a:p>
            <a:r>
              <a:rPr lang="en-US" sz="3000" dirty="0" smtClean="0"/>
              <a:t>Jeremiah 1:4-5</a:t>
            </a:r>
            <a:endParaRPr lang="en-US" sz="3000" dirty="0"/>
          </a:p>
        </p:txBody>
      </p:sp>
      <p:sp>
        <p:nvSpPr>
          <p:cNvPr id="5" name="Text Placeholder 4"/>
          <p:cNvSpPr>
            <a:spLocks noGrp="1"/>
          </p:cNvSpPr>
          <p:nvPr>
            <p:ph type="body" sz="half" idx="15"/>
          </p:nvPr>
        </p:nvSpPr>
        <p:spPr/>
        <p:txBody>
          <a:bodyPr/>
          <a:lstStyle/>
          <a:p>
            <a:r>
              <a:rPr lang="en-US" sz="3000" dirty="0" smtClean="0"/>
              <a:t>Comment</a:t>
            </a:r>
            <a:endParaRPr lang="en-US" sz="3000" dirty="0"/>
          </a:p>
        </p:txBody>
      </p:sp>
      <p:sp>
        <p:nvSpPr>
          <p:cNvPr id="2" name="Title 1"/>
          <p:cNvSpPr>
            <a:spLocks noGrp="1"/>
          </p:cNvSpPr>
          <p:nvPr>
            <p:ph type="title"/>
          </p:nvPr>
        </p:nvSpPr>
        <p:spPr/>
        <p:txBody>
          <a:bodyPr/>
          <a:lstStyle/>
          <a:p>
            <a:r>
              <a:rPr lang="en-US" dirty="0" smtClean="0"/>
              <a:t>Jeremiah 1:4-5</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buNone/>
            </a:pPr>
            <a:r>
              <a:rPr lang="en-US" sz="2200" dirty="0" smtClean="0">
                <a:latin typeface="Tw Cen MT"/>
                <a:cs typeface="Tw Cen MT"/>
              </a:rPr>
              <a:t>Then the word of the LORD </a:t>
            </a:r>
          </a:p>
          <a:p>
            <a:pPr algn="l">
              <a:buNone/>
            </a:pPr>
            <a:r>
              <a:rPr lang="en-US" sz="2200" dirty="0" smtClean="0">
                <a:latin typeface="Tw Cen MT"/>
                <a:cs typeface="Tw Cen MT"/>
              </a:rPr>
              <a:t>came to me, saying: “</a:t>
            </a:r>
            <a:r>
              <a:rPr lang="en-US" sz="2200" b="1" u="sng" dirty="0" smtClean="0">
                <a:latin typeface="Tw Cen MT"/>
                <a:cs typeface="Tw Cen MT"/>
              </a:rPr>
              <a:t>Before I </a:t>
            </a:r>
          </a:p>
          <a:p>
            <a:pPr algn="l">
              <a:buNone/>
            </a:pPr>
            <a:r>
              <a:rPr lang="en-US" sz="2200" b="1" u="sng" dirty="0" smtClean="0">
                <a:latin typeface="Tw Cen MT"/>
                <a:cs typeface="Tw Cen MT"/>
              </a:rPr>
              <a:t>formed you in the womb I </a:t>
            </a:r>
          </a:p>
          <a:p>
            <a:pPr algn="l">
              <a:buNone/>
            </a:pPr>
            <a:r>
              <a:rPr lang="en-US" sz="2200" b="1" u="sng" dirty="0" smtClean="0">
                <a:latin typeface="Tw Cen MT"/>
                <a:cs typeface="Tw Cen MT"/>
              </a:rPr>
              <a:t>knew you; Before you were </a:t>
            </a:r>
          </a:p>
          <a:p>
            <a:pPr algn="l">
              <a:buNone/>
            </a:pPr>
            <a:r>
              <a:rPr lang="en-US" sz="2200" b="1" u="sng" dirty="0" smtClean="0">
                <a:latin typeface="Tw Cen MT"/>
                <a:cs typeface="Tw Cen MT"/>
              </a:rPr>
              <a:t>born I sanctified you; I </a:t>
            </a:r>
          </a:p>
          <a:p>
            <a:pPr algn="l">
              <a:buNone/>
            </a:pPr>
            <a:r>
              <a:rPr lang="en-US" sz="2200" b="1" u="sng" dirty="0" smtClean="0">
                <a:latin typeface="Tw Cen MT"/>
                <a:cs typeface="Tw Cen MT"/>
              </a:rPr>
              <a:t>ordained you</a:t>
            </a:r>
            <a:r>
              <a:rPr lang="en-US" sz="2200" dirty="0" smtClean="0">
                <a:latin typeface="Tw Cen MT"/>
                <a:cs typeface="Tw Cen MT"/>
              </a:rPr>
              <a:t> a prophet to </a:t>
            </a:r>
          </a:p>
          <a:p>
            <a:pPr algn="l">
              <a:buNone/>
            </a:pPr>
            <a:r>
              <a:rPr lang="en-US" sz="2200" dirty="0" smtClean="0">
                <a:latin typeface="Tw Cen MT"/>
                <a:cs typeface="Tw Cen MT"/>
              </a:rPr>
              <a:t>the nations.” </a:t>
            </a:r>
            <a:endParaRPr lang="en-US" sz="2200" dirty="0">
              <a:latin typeface="Tw Cen MT"/>
              <a:cs typeface="Tw Cen MT"/>
            </a:endParaRPr>
          </a:p>
        </p:txBody>
      </p:sp>
      <p:sp>
        <p:nvSpPr>
          <p:cNvPr id="6" name="Content Placeholder 5"/>
          <p:cNvSpPr>
            <a:spLocks noGrp="1"/>
          </p:cNvSpPr>
          <p:nvPr>
            <p:ph sz="quarter" idx="14"/>
          </p:nvPr>
        </p:nvSpPr>
        <p:spPr/>
        <p:txBody>
          <a:bodyPr>
            <a:noAutofit/>
          </a:bodyPr>
          <a:lstStyle/>
          <a:p>
            <a:pPr algn="l"/>
            <a:r>
              <a:rPr lang="en-US" sz="2200" i="1" dirty="0" smtClean="0">
                <a:latin typeface="Tw Cen MT"/>
                <a:cs typeface="Tw Cen MT"/>
              </a:rPr>
              <a:t>Calvinists make foreknowing equal to predestining (Rom. 8:29). This is not true. Two different unrelated words have two distinct meanings. Notice again, salvation is not in view here. God says, “Among my elect people (the Jews) I ordain Jeremiah to be a prophet to the nations (not to the Jews).”</a:t>
            </a:r>
            <a:endParaRPr lang="en-US" sz="2200" i="1" dirty="0">
              <a:latin typeface="Tw Cen MT"/>
              <a:cs typeface="Tw Cen MT"/>
            </a:endParaRPr>
          </a:p>
        </p:txBody>
      </p:sp>
      <p:sp>
        <p:nvSpPr>
          <p:cNvPr id="4" name="Text Placeholder 3"/>
          <p:cNvSpPr>
            <a:spLocks noGrp="1"/>
          </p:cNvSpPr>
          <p:nvPr>
            <p:ph type="body" sz="half" idx="2"/>
          </p:nvPr>
        </p:nvSpPr>
        <p:spPr/>
        <p:txBody>
          <a:bodyPr>
            <a:normAutofit/>
          </a:bodyPr>
          <a:lstStyle/>
          <a:p>
            <a:r>
              <a:rPr lang="en-US" sz="3000" dirty="0" smtClean="0"/>
              <a:t>Jeremiah 1:4-5</a:t>
            </a:r>
            <a:endParaRPr lang="en-US" sz="3000" dirty="0"/>
          </a:p>
        </p:txBody>
      </p:sp>
      <p:sp>
        <p:nvSpPr>
          <p:cNvPr id="5" name="Text Placeholder 4"/>
          <p:cNvSpPr>
            <a:spLocks noGrp="1"/>
          </p:cNvSpPr>
          <p:nvPr>
            <p:ph type="body" sz="half" idx="15"/>
          </p:nvPr>
        </p:nvSpPr>
        <p:spPr/>
        <p:txBody>
          <a:bodyPr/>
          <a:lstStyle/>
          <a:p>
            <a:r>
              <a:rPr lang="en-US" sz="3000" dirty="0" smtClean="0"/>
              <a:t>Comment</a:t>
            </a:r>
            <a:endParaRPr lang="en-US" sz="3000" dirty="0"/>
          </a:p>
        </p:txBody>
      </p:sp>
      <p:sp>
        <p:nvSpPr>
          <p:cNvPr id="2" name="Title 1"/>
          <p:cNvSpPr>
            <a:spLocks noGrp="1"/>
          </p:cNvSpPr>
          <p:nvPr>
            <p:ph type="title"/>
          </p:nvPr>
        </p:nvSpPr>
        <p:spPr/>
        <p:txBody>
          <a:bodyPr/>
          <a:lstStyle/>
          <a:p>
            <a:r>
              <a:rPr lang="en-US" dirty="0" smtClean="0"/>
              <a:t>Jeremiah 1:4-5</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l">
              <a:buNone/>
            </a:pPr>
            <a:r>
              <a:rPr lang="en-US" sz="2200" dirty="0" smtClean="0">
                <a:latin typeface="Tw Cen MT"/>
                <a:cs typeface="Tw Cen MT"/>
              </a:rPr>
              <a:t>Then the word of the LORD </a:t>
            </a:r>
          </a:p>
          <a:p>
            <a:pPr algn="l">
              <a:buNone/>
            </a:pPr>
            <a:r>
              <a:rPr lang="en-US" sz="2200" dirty="0" smtClean="0">
                <a:latin typeface="Tw Cen MT"/>
                <a:cs typeface="Tw Cen MT"/>
              </a:rPr>
              <a:t>came to me, saying: “Before I </a:t>
            </a:r>
          </a:p>
          <a:p>
            <a:pPr algn="l">
              <a:buNone/>
            </a:pPr>
            <a:r>
              <a:rPr lang="en-US" sz="2200" dirty="0" smtClean="0">
                <a:latin typeface="Tw Cen MT"/>
                <a:cs typeface="Tw Cen MT"/>
              </a:rPr>
              <a:t>formed you in the womb I </a:t>
            </a:r>
          </a:p>
          <a:p>
            <a:pPr algn="l">
              <a:buNone/>
            </a:pPr>
            <a:r>
              <a:rPr lang="en-US" sz="2200" dirty="0" smtClean="0">
                <a:latin typeface="Tw Cen MT"/>
                <a:cs typeface="Tw Cen MT"/>
              </a:rPr>
              <a:t>knew you; Before you were </a:t>
            </a:r>
          </a:p>
          <a:p>
            <a:pPr algn="l">
              <a:buNone/>
            </a:pPr>
            <a:r>
              <a:rPr lang="en-US" sz="2200" dirty="0" smtClean="0">
                <a:latin typeface="Tw Cen MT"/>
                <a:cs typeface="Tw Cen MT"/>
              </a:rPr>
              <a:t>born </a:t>
            </a:r>
            <a:r>
              <a:rPr lang="en-US" sz="2200" b="1" u="sng" dirty="0" smtClean="0">
                <a:latin typeface="Tw Cen MT"/>
                <a:cs typeface="Tw Cen MT"/>
              </a:rPr>
              <a:t>I sanctified you;</a:t>
            </a:r>
            <a:r>
              <a:rPr lang="en-US" sz="2200" b="1" dirty="0" smtClean="0">
                <a:latin typeface="Tw Cen MT"/>
                <a:cs typeface="Tw Cen MT"/>
              </a:rPr>
              <a:t> </a:t>
            </a:r>
            <a:r>
              <a:rPr lang="en-US" sz="2200" dirty="0" smtClean="0">
                <a:latin typeface="Tw Cen MT"/>
                <a:cs typeface="Tw Cen MT"/>
              </a:rPr>
              <a:t>I </a:t>
            </a:r>
          </a:p>
          <a:p>
            <a:pPr algn="l">
              <a:buNone/>
            </a:pPr>
            <a:r>
              <a:rPr lang="en-US" sz="2200" dirty="0" smtClean="0">
                <a:latin typeface="Tw Cen MT"/>
                <a:cs typeface="Tw Cen MT"/>
              </a:rPr>
              <a:t>ordained you a prophet to </a:t>
            </a:r>
          </a:p>
          <a:p>
            <a:pPr algn="l">
              <a:buNone/>
            </a:pPr>
            <a:r>
              <a:rPr lang="en-US" sz="2200" dirty="0" smtClean="0">
                <a:latin typeface="Tw Cen MT"/>
                <a:cs typeface="Tw Cen MT"/>
              </a:rPr>
              <a:t>the nations.” </a:t>
            </a:r>
            <a:endParaRPr lang="en-US" sz="2200" dirty="0">
              <a:latin typeface="Tw Cen MT"/>
              <a:cs typeface="Tw Cen MT"/>
            </a:endParaRPr>
          </a:p>
        </p:txBody>
      </p:sp>
      <p:sp>
        <p:nvSpPr>
          <p:cNvPr id="6" name="Content Placeholder 5"/>
          <p:cNvSpPr>
            <a:spLocks noGrp="1"/>
          </p:cNvSpPr>
          <p:nvPr>
            <p:ph sz="quarter" idx="14"/>
          </p:nvPr>
        </p:nvSpPr>
        <p:spPr/>
        <p:txBody>
          <a:bodyPr>
            <a:normAutofit/>
          </a:bodyPr>
          <a:lstStyle/>
          <a:p>
            <a:pPr algn="l"/>
            <a:r>
              <a:rPr lang="en-US" sz="2100" i="1" dirty="0" smtClean="0">
                <a:latin typeface="Tw Cen MT"/>
                <a:cs typeface="Tw Cen MT"/>
              </a:rPr>
              <a:t>“Sanctified” means set apart for God’s purpose. For Jeremiah it was to be “a prophet to the nations.” While all saved people are sanctified (Hebrews 10:10,14), not all sanctified things are related to our salvation (Genesis 2:3; 1 Chr. 15:14; 2 Chr. 7:16, 30:8; 1 Cor. 7:14; 1 Tim. 4:5; 2 Tim. 2:21).</a:t>
            </a:r>
            <a:endParaRPr lang="en-US" sz="2100" i="1" dirty="0">
              <a:latin typeface="Tw Cen MT"/>
              <a:cs typeface="Tw Cen MT"/>
            </a:endParaRPr>
          </a:p>
        </p:txBody>
      </p:sp>
      <p:sp>
        <p:nvSpPr>
          <p:cNvPr id="4" name="Text Placeholder 3"/>
          <p:cNvSpPr>
            <a:spLocks noGrp="1"/>
          </p:cNvSpPr>
          <p:nvPr>
            <p:ph type="body" sz="half" idx="2"/>
          </p:nvPr>
        </p:nvSpPr>
        <p:spPr/>
        <p:txBody>
          <a:bodyPr>
            <a:normAutofit/>
          </a:bodyPr>
          <a:lstStyle/>
          <a:p>
            <a:r>
              <a:rPr lang="en-US" sz="3000" dirty="0" smtClean="0"/>
              <a:t>Jeremiah 1:4-5</a:t>
            </a:r>
            <a:endParaRPr lang="en-US" sz="3000" dirty="0"/>
          </a:p>
        </p:txBody>
      </p:sp>
      <p:sp>
        <p:nvSpPr>
          <p:cNvPr id="5" name="Text Placeholder 4"/>
          <p:cNvSpPr>
            <a:spLocks noGrp="1"/>
          </p:cNvSpPr>
          <p:nvPr>
            <p:ph type="body" sz="half" idx="15"/>
          </p:nvPr>
        </p:nvSpPr>
        <p:spPr/>
        <p:txBody>
          <a:bodyPr/>
          <a:lstStyle/>
          <a:p>
            <a:r>
              <a:rPr lang="en-US" sz="3000" dirty="0" smtClean="0"/>
              <a:t>Comment</a:t>
            </a:r>
            <a:endParaRPr lang="en-US" sz="3000" dirty="0"/>
          </a:p>
        </p:txBody>
      </p:sp>
      <p:sp>
        <p:nvSpPr>
          <p:cNvPr id="2" name="Title 1"/>
          <p:cNvSpPr>
            <a:spLocks noGrp="1"/>
          </p:cNvSpPr>
          <p:nvPr>
            <p:ph type="title"/>
          </p:nvPr>
        </p:nvSpPr>
        <p:spPr/>
        <p:txBody>
          <a:bodyPr/>
          <a:lstStyle/>
          <a:p>
            <a:r>
              <a:rPr lang="en-US" dirty="0" smtClean="0"/>
              <a:t>Jeremiah 1:4-5</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7" name="Content Placeholder 6"/>
          <p:cNvSpPr>
            <a:spLocks noGrp="1"/>
          </p:cNvSpPr>
          <p:nvPr>
            <p:ph idx="1"/>
          </p:nvPr>
        </p:nvSpPr>
        <p:spPr/>
        <p:txBody>
          <a:bodyPr>
            <a:noAutofit/>
          </a:bodyPr>
          <a:lstStyle/>
          <a:p>
            <a:pPr algn="ctr">
              <a:buNone/>
            </a:pPr>
            <a:r>
              <a:rPr lang="en-US" sz="2700" i="1" dirty="0" smtClean="0">
                <a:latin typeface="Times New Roman"/>
                <a:cs typeface="Times New Roman"/>
              </a:rPr>
              <a:t>In this final session we have looked at many of the</a:t>
            </a:r>
          </a:p>
          <a:p>
            <a:pPr algn="ctr">
              <a:buNone/>
            </a:pPr>
            <a:r>
              <a:rPr lang="en-US" sz="2700" i="1" dirty="0" smtClean="0">
                <a:latin typeface="Times New Roman"/>
                <a:cs typeface="Times New Roman"/>
              </a:rPr>
              <a:t>Bible verses that Calvinists appeal to when defending </a:t>
            </a:r>
          </a:p>
          <a:p>
            <a:pPr algn="ctr">
              <a:buNone/>
            </a:pPr>
            <a:r>
              <a:rPr lang="en-US" sz="2700" i="1" dirty="0" smtClean="0">
                <a:latin typeface="Times New Roman"/>
                <a:cs typeface="Times New Roman"/>
              </a:rPr>
              <a:t>their theological claims. We have seen that when the </a:t>
            </a:r>
          </a:p>
          <a:p>
            <a:pPr algn="ctr">
              <a:buNone/>
            </a:pPr>
            <a:r>
              <a:rPr lang="en-US" sz="2700" i="1" dirty="0" smtClean="0">
                <a:latin typeface="Times New Roman"/>
                <a:cs typeface="Times New Roman"/>
              </a:rPr>
              <a:t>Bible speaks for itself, it doesn’t support such claims. </a:t>
            </a:r>
          </a:p>
          <a:p>
            <a:pPr algn="ctr">
              <a:buNone/>
            </a:pPr>
            <a:r>
              <a:rPr lang="en-US" sz="2700" i="1" dirty="0" smtClean="0">
                <a:latin typeface="Times New Roman"/>
                <a:cs typeface="Times New Roman"/>
              </a:rPr>
              <a:t>The omniscient eternal God does a marvelous job of </a:t>
            </a:r>
          </a:p>
          <a:p>
            <a:pPr algn="ctr">
              <a:buNone/>
            </a:pPr>
            <a:r>
              <a:rPr lang="en-US" sz="2700" i="1" dirty="0" smtClean="0">
                <a:latin typeface="Times New Roman"/>
                <a:cs typeface="Times New Roman"/>
              </a:rPr>
              <a:t>using finite language that fallen human beings can </a:t>
            </a:r>
          </a:p>
          <a:p>
            <a:pPr algn="ctr">
              <a:buNone/>
            </a:pPr>
            <a:r>
              <a:rPr lang="en-US" sz="2700" i="1" dirty="0" smtClean="0">
                <a:latin typeface="Times New Roman"/>
                <a:cs typeface="Times New Roman"/>
              </a:rPr>
              <a:t>understand. We do see a few verses that point to the </a:t>
            </a:r>
          </a:p>
          <a:p>
            <a:pPr algn="ctr">
              <a:buNone/>
            </a:pPr>
            <a:r>
              <a:rPr lang="en-US" sz="2700" i="1" dirty="0" smtClean="0">
                <a:latin typeface="Times New Roman"/>
                <a:cs typeface="Times New Roman"/>
              </a:rPr>
              <a:t>sovereignty of language, and that is certainly </a:t>
            </a:r>
          </a:p>
          <a:p>
            <a:pPr algn="ctr">
              <a:buNone/>
            </a:pPr>
            <a:r>
              <a:rPr lang="en-US" sz="2700" i="1" dirty="0" smtClean="0">
                <a:latin typeface="Times New Roman"/>
                <a:cs typeface="Times New Roman"/>
              </a:rPr>
              <a:t>expected with a great God like ours!</a:t>
            </a:r>
            <a:endParaRPr lang="en-US" sz="2700" i="1" dirty="0">
              <a:latin typeface="Times New Roman"/>
              <a:cs typeface="Times New Roman"/>
            </a:endParaRPr>
          </a:p>
        </p:txBody>
      </p:sp>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a:xfrm>
            <a:off x="457200" y="1600200"/>
            <a:ext cx="8229600" cy="4709160"/>
          </a:xfrm>
        </p:spPr>
        <p:txBody>
          <a:bodyPr>
            <a:noAutofit/>
          </a:bodyPr>
          <a:lstStyle/>
          <a:p>
            <a:pPr algn="ctr">
              <a:buNone/>
            </a:pPr>
            <a:r>
              <a:rPr lang="en-US" sz="2600" i="1" dirty="0" smtClean="0">
                <a:latin typeface="Times New Roman"/>
                <a:cs typeface="Times New Roman"/>
              </a:rPr>
              <a:t>I believe Calvinists by and large are our brothers and </a:t>
            </a:r>
          </a:p>
          <a:p>
            <a:pPr algn="ctr">
              <a:buNone/>
            </a:pPr>
            <a:r>
              <a:rPr lang="en-US" sz="2600" i="1" dirty="0" smtClean="0">
                <a:latin typeface="Times New Roman"/>
                <a:cs typeface="Times New Roman"/>
              </a:rPr>
              <a:t>sisters in Christ. They believe in the one true God the </a:t>
            </a:r>
          </a:p>
          <a:p>
            <a:pPr algn="ctr">
              <a:buNone/>
            </a:pPr>
            <a:r>
              <a:rPr lang="en-US" sz="2600" i="1" dirty="0" smtClean="0">
                <a:latin typeface="Times New Roman"/>
                <a:cs typeface="Times New Roman"/>
              </a:rPr>
              <a:t>Father, Jesus his Son and the Holy Spirit. They believe that </a:t>
            </a:r>
          </a:p>
          <a:p>
            <a:pPr algn="ctr">
              <a:buNone/>
            </a:pPr>
            <a:r>
              <a:rPr lang="en-US" sz="2600" i="1" dirty="0" smtClean="0">
                <a:latin typeface="Times New Roman"/>
                <a:cs typeface="Times New Roman"/>
              </a:rPr>
              <a:t>Jesus died on the cross for our sins and rose from the dead. </a:t>
            </a:r>
          </a:p>
          <a:p>
            <a:pPr algn="ctr">
              <a:buNone/>
            </a:pPr>
            <a:r>
              <a:rPr lang="en-US" sz="2600" i="1" dirty="0" smtClean="0">
                <a:latin typeface="Times New Roman"/>
                <a:cs typeface="Times New Roman"/>
              </a:rPr>
              <a:t>They believe in salvation by grace through faith. They </a:t>
            </a:r>
          </a:p>
          <a:p>
            <a:pPr algn="ctr">
              <a:buNone/>
            </a:pPr>
            <a:r>
              <a:rPr lang="en-US" sz="2600" i="1" dirty="0" smtClean="0">
                <a:latin typeface="Times New Roman"/>
                <a:cs typeface="Times New Roman"/>
              </a:rPr>
              <a:t>believe in spiritual growth, discipleship and Bible study. </a:t>
            </a:r>
          </a:p>
          <a:p>
            <a:pPr algn="ctr">
              <a:buNone/>
            </a:pPr>
            <a:r>
              <a:rPr lang="en-US" sz="2600" i="1" dirty="0" smtClean="0">
                <a:latin typeface="Times New Roman"/>
                <a:cs typeface="Times New Roman"/>
              </a:rPr>
              <a:t>They believe that Jesus will return to earth. So when we </a:t>
            </a:r>
          </a:p>
          <a:p>
            <a:pPr algn="ctr">
              <a:buNone/>
            </a:pPr>
            <a:r>
              <a:rPr lang="en-US" sz="2600" i="1" dirty="0" smtClean="0">
                <a:latin typeface="Times New Roman"/>
                <a:cs typeface="Times New Roman"/>
              </a:rPr>
              <a:t>have opportunity let’s welcome their fellowship and </a:t>
            </a:r>
          </a:p>
          <a:p>
            <a:pPr algn="ctr">
              <a:buNone/>
            </a:pPr>
            <a:r>
              <a:rPr lang="en-US" sz="2600" i="1" dirty="0" smtClean="0">
                <a:latin typeface="Times New Roman"/>
                <a:cs typeface="Times New Roman"/>
              </a:rPr>
              <a:t>learn what we can from them. And as God permits, </a:t>
            </a:r>
          </a:p>
          <a:p>
            <a:pPr algn="ctr">
              <a:buNone/>
            </a:pPr>
            <a:r>
              <a:rPr lang="en-US" sz="2600" i="1" dirty="0" smtClean="0">
                <a:latin typeface="Times New Roman"/>
                <a:cs typeface="Times New Roman"/>
              </a:rPr>
              <a:t>let’s pray they will do the same for us.  </a:t>
            </a:r>
            <a:endParaRPr lang="en-US" sz="2600" i="1" dirty="0">
              <a:latin typeface="Times New Roman"/>
              <a:cs typeface="Times New Roman"/>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26:4-5</a:t>
            </a:r>
            <a:endParaRPr lang="en-US" dirty="0"/>
          </a:p>
        </p:txBody>
      </p:sp>
      <p:sp>
        <p:nvSpPr>
          <p:cNvPr id="3" name="Content Placeholder 2"/>
          <p:cNvSpPr>
            <a:spLocks noGrp="1"/>
          </p:cNvSpPr>
          <p:nvPr>
            <p:ph idx="1"/>
          </p:nvPr>
        </p:nvSpPr>
        <p:spPr/>
        <p:txBody>
          <a:bodyPr/>
          <a:lstStyle/>
          <a:p>
            <a:pPr algn="ctr">
              <a:buNone/>
            </a:pPr>
            <a:r>
              <a:rPr lang="en-US" dirty="0" smtClean="0"/>
              <a:t>“My manner of life from my youth, which was </a:t>
            </a:r>
          </a:p>
          <a:p>
            <a:pPr algn="ctr">
              <a:buNone/>
            </a:pPr>
            <a:r>
              <a:rPr lang="en-US" dirty="0" smtClean="0"/>
              <a:t>spent from the beginning among my own </a:t>
            </a:r>
          </a:p>
          <a:p>
            <a:pPr algn="ctr">
              <a:buNone/>
            </a:pPr>
            <a:r>
              <a:rPr lang="en-US" dirty="0" smtClean="0"/>
              <a:t>nation at Jerusalem, all the Jews know. They </a:t>
            </a:r>
          </a:p>
          <a:p>
            <a:pPr algn="ctr">
              <a:buNone/>
            </a:pPr>
            <a:r>
              <a:rPr lang="en-US" dirty="0" smtClean="0"/>
              <a:t>knew me from the first, if they were willing to </a:t>
            </a:r>
          </a:p>
          <a:p>
            <a:pPr algn="ctr">
              <a:buNone/>
            </a:pPr>
            <a:r>
              <a:rPr lang="en-US" dirty="0" smtClean="0"/>
              <a:t>testify, that according to the strictest sect of </a:t>
            </a:r>
          </a:p>
          <a:p>
            <a:pPr algn="ctr">
              <a:buNone/>
            </a:pPr>
            <a:r>
              <a:rPr lang="en-US" dirty="0" smtClean="0"/>
              <a:t>our religion I lived a Pharisee.”</a:t>
            </a:r>
            <a:endParaRPr lang="en-US" dirty="0"/>
          </a:p>
        </p:txBody>
      </p:sp>
      <p:pic>
        <p:nvPicPr>
          <p:cNvPr id="1026" name="Picture 2" descr="C:\Users\Bruce\Pictures\Pictures\PageShots\304-Acts-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32674" y="4930924"/>
            <a:ext cx="2466048" cy="1850164"/>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00B0F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Acts 26:4-5</a:t>
            </a:r>
            <a:endParaRPr lang="en-US" sz="3000" dirty="0"/>
          </a:p>
        </p:txBody>
      </p:sp>
      <p:sp>
        <p:nvSpPr>
          <p:cNvPr id="3" name="Content Placeholder 2"/>
          <p:cNvSpPr>
            <a:spLocks noGrp="1"/>
          </p:cNvSpPr>
          <p:nvPr>
            <p:ph sz="half" idx="2"/>
          </p:nvPr>
        </p:nvSpPr>
        <p:spPr/>
        <p:txBody>
          <a:bodyPr>
            <a:noAutofit/>
          </a:bodyPr>
          <a:lstStyle/>
          <a:p>
            <a:pPr>
              <a:buNone/>
            </a:pPr>
            <a:r>
              <a:rPr lang="en-US" sz="2300" dirty="0" smtClean="0"/>
              <a:t>“My manner of life from my </a:t>
            </a:r>
          </a:p>
          <a:p>
            <a:pPr>
              <a:buNone/>
            </a:pPr>
            <a:r>
              <a:rPr lang="en-US" sz="2300" dirty="0" smtClean="0"/>
              <a:t>youth, which was spent from </a:t>
            </a:r>
          </a:p>
          <a:p>
            <a:pPr>
              <a:buNone/>
            </a:pPr>
            <a:r>
              <a:rPr lang="en-US" sz="2300" dirty="0" smtClean="0"/>
              <a:t>the beginning among my own </a:t>
            </a:r>
          </a:p>
          <a:p>
            <a:pPr>
              <a:buNone/>
            </a:pPr>
            <a:r>
              <a:rPr lang="en-US" sz="2300" dirty="0" smtClean="0"/>
              <a:t>nation at Jerusalem, all the </a:t>
            </a:r>
          </a:p>
          <a:p>
            <a:pPr>
              <a:buNone/>
            </a:pPr>
            <a:r>
              <a:rPr lang="en-US" sz="2300" dirty="0" smtClean="0"/>
              <a:t>Jews know. They </a:t>
            </a:r>
            <a:r>
              <a:rPr lang="en-US" sz="2300" b="1" u="sng" dirty="0" smtClean="0"/>
              <a:t>knew</a:t>
            </a:r>
            <a:r>
              <a:rPr lang="en-US" sz="2300" dirty="0" smtClean="0"/>
              <a:t> me </a:t>
            </a:r>
          </a:p>
          <a:p>
            <a:pPr>
              <a:buNone/>
            </a:pPr>
            <a:r>
              <a:rPr lang="en-US" sz="2300" dirty="0" smtClean="0"/>
              <a:t>from the first, if they were </a:t>
            </a:r>
          </a:p>
          <a:p>
            <a:pPr>
              <a:buNone/>
            </a:pPr>
            <a:r>
              <a:rPr lang="en-US" sz="2300" dirty="0" smtClean="0"/>
              <a:t>willing to testify, that according </a:t>
            </a:r>
          </a:p>
          <a:p>
            <a:pPr>
              <a:buNone/>
            </a:pPr>
            <a:r>
              <a:rPr lang="en-US" sz="2300" dirty="0" smtClean="0"/>
              <a:t>to the strictest sect of our </a:t>
            </a:r>
          </a:p>
          <a:p>
            <a:pPr>
              <a:buNone/>
            </a:pPr>
            <a:r>
              <a:rPr lang="en-US" sz="2300" dirty="0" smtClean="0"/>
              <a:t>religion I lived a Pharisee.”</a:t>
            </a:r>
            <a:endParaRPr lang="en-US" sz="2300"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r>
              <a:rPr lang="en-US" i="1" dirty="0" smtClean="0"/>
              <a:t>“Knew” here in the Greek    is foreknow (proginōskō   </a:t>
            </a:r>
            <a:r>
              <a:rPr lang="en-US" dirty="0" smtClean="0"/>
              <a:t>προγινώσκ). </a:t>
            </a:r>
            <a:r>
              <a:rPr lang="en-US" i="1" dirty="0" smtClean="0"/>
              <a:t>It speaks of Jews knowing something about Paul. By knowing people well, we can expect or predict certain behaviors or trends. This has nothing to do with predestining anyone (Romans 8:29).</a:t>
            </a:r>
          </a:p>
          <a:p>
            <a:endParaRPr lang="en-US" i="1" dirty="0"/>
          </a:p>
        </p:txBody>
      </p:sp>
      <p:cxnSp>
        <p:nvCxnSpPr>
          <p:cNvPr id="8" name="Straight Arrow Connector 7"/>
          <p:cNvCxnSpPr/>
          <p:nvPr/>
        </p:nvCxnSpPr>
        <p:spPr>
          <a:xfrm rot="10800000" flipV="1">
            <a:off x="3344335" y="2633131"/>
            <a:ext cx="1752600" cy="1337733"/>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1:4-5</a:t>
            </a:r>
            <a:endParaRPr lang="en-US" dirty="0"/>
          </a:p>
        </p:txBody>
      </p:sp>
      <p:sp>
        <p:nvSpPr>
          <p:cNvPr id="3" name="Content Placeholder 2"/>
          <p:cNvSpPr>
            <a:spLocks noGrp="1"/>
          </p:cNvSpPr>
          <p:nvPr>
            <p:ph idx="1"/>
          </p:nvPr>
        </p:nvSpPr>
        <p:spPr/>
        <p:txBody>
          <a:bodyPr>
            <a:normAutofit/>
          </a:bodyPr>
          <a:lstStyle/>
          <a:p>
            <a:pPr algn="ctr">
              <a:buNone/>
            </a:pPr>
            <a:r>
              <a:rPr lang="en-US" dirty="0" smtClean="0"/>
              <a:t>Just as he chose us in him before the </a:t>
            </a:r>
          </a:p>
          <a:p>
            <a:pPr algn="ctr">
              <a:buNone/>
            </a:pPr>
            <a:r>
              <a:rPr lang="en-US" dirty="0" smtClean="0"/>
              <a:t>foundation of the world, that we should </a:t>
            </a:r>
          </a:p>
          <a:p>
            <a:pPr algn="ctr">
              <a:buNone/>
            </a:pPr>
            <a:r>
              <a:rPr lang="en-US" dirty="0" smtClean="0"/>
              <a:t>be holy and without blame before him in </a:t>
            </a:r>
          </a:p>
          <a:p>
            <a:pPr algn="ctr">
              <a:buNone/>
            </a:pPr>
            <a:r>
              <a:rPr lang="en-US" dirty="0" smtClean="0"/>
              <a:t>love, having predestined us to adoption </a:t>
            </a:r>
          </a:p>
          <a:p>
            <a:pPr algn="ctr">
              <a:buNone/>
            </a:pPr>
            <a:r>
              <a:rPr lang="en-US" dirty="0" smtClean="0"/>
              <a:t>as sons by Jesus Christ to himself, </a:t>
            </a:r>
          </a:p>
          <a:p>
            <a:pPr algn="ctr">
              <a:buNone/>
            </a:pPr>
            <a:r>
              <a:rPr lang="en-US" dirty="0" smtClean="0"/>
              <a:t>according to the good pleasure of his will… </a:t>
            </a:r>
            <a:endParaRPr lang="en-US" dirty="0"/>
          </a:p>
        </p:txBody>
      </p:sp>
      <p:pic>
        <p:nvPicPr>
          <p:cNvPr id="2050" name="Picture 2" descr="C:\Users\Bruce\Pictures\Pictures\PageShots\309-Ephesians-PageShots.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03246" y="5101839"/>
            <a:ext cx="2340754" cy="1756161"/>
          </a:xfrm>
          <a:prstGeom prst="ellipse">
            <a:avLst/>
          </a:prstGeom>
          <a:ln>
            <a:noFill/>
          </a:ln>
          <a:effectLst>
            <a:softEdge rad="112500"/>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Ephesians 1:4-5</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t>Just as he </a:t>
            </a:r>
            <a:r>
              <a:rPr lang="en-US" b="1" u="sng" dirty="0" smtClean="0"/>
              <a:t>chose us in him </a:t>
            </a:r>
          </a:p>
          <a:p>
            <a:pPr>
              <a:buNone/>
            </a:pPr>
            <a:r>
              <a:rPr lang="en-US" b="1" u="sng" dirty="0" smtClean="0"/>
              <a:t>before the foundation</a:t>
            </a:r>
            <a:r>
              <a:rPr lang="en-US" dirty="0" smtClean="0"/>
              <a:t> of the </a:t>
            </a:r>
          </a:p>
          <a:p>
            <a:pPr>
              <a:buNone/>
            </a:pPr>
            <a:r>
              <a:rPr lang="en-US" dirty="0" smtClean="0"/>
              <a:t>world, that we should be holy </a:t>
            </a:r>
          </a:p>
          <a:p>
            <a:pPr>
              <a:buNone/>
            </a:pPr>
            <a:r>
              <a:rPr lang="en-US" dirty="0" smtClean="0"/>
              <a:t>and without blame before him </a:t>
            </a:r>
          </a:p>
          <a:p>
            <a:pPr>
              <a:buNone/>
            </a:pPr>
            <a:r>
              <a:rPr lang="en-US" dirty="0" smtClean="0"/>
              <a:t>in love, having predestined us </a:t>
            </a:r>
          </a:p>
          <a:p>
            <a:pPr>
              <a:buNone/>
            </a:pPr>
            <a:r>
              <a:rPr lang="en-US" dirty="0" smtClean="0"/>
              <a:t>to adoption as sons by Jesus </a:t>
            </a:r>
          </a:p>
          <a:p>
            <a:pPr>
              <a:buNone/>
            </a:pPr>
            <a:r>
              <a:rPr lang="en-US" dirty="0" smtClean="0"/>
              <a:t>Christ to himself, according to </a:t>
            </a:r>
          </a:p>
          <a:p>
            <a:pPr>
              <a:buNone/>
            </a:pPr>
            <a:r>
              <a:rPr lang="en-US" dirty="0" smtClean="0"/>
              <a:t>the good pleasure of his will… </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lnSpcReduction="10000"/>
          </a:bodyPr>
          <a:lstStyle/>
          <a:p>
            <a:r>
              <a:rPr lang="en-US" i="1" dirty="0" smtClean="0"/>
              <a:t>All of God’s sovereign acts happened “before the foundation of the world.” “Us” in “chose us” means believers in Jesus were put into Christ after taken out  of Adam, a major theme in Romans and Ephesians.   This is part of the salvation intended (first) for Jews and (then) Gentiles alike.</a:t>
            </a:r>
            <a:endParaRPr lang="en-US" i="1"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
            </a:r>
            <a:endParaRPr lang="en-US" dirty="0"/>
          </a:p>
        </p:txBody>
      </p:sp>
      <p:sp>
        <p:nvSpPr>
          <p:cNvPr id="4" name="Text Placeholder 3"/>
          <p:cNvSpPr>
            <a:spLocks noGrp="1"/>
          </p:cNvSpPr>
          <p:nvPr>
            <p:ph type="body" idx="1"/>
          </p:nvPr>
        </p:nvSpPr>
        <p:spPr/>
        <p:txBody>
          <a:bodyPr>
            <a:normAutofit/>
          </a:bodyPr>
          <a:lstStyle/>
          <a:p>
            <a:r>
              <a:rPr lang="en-US" sz="3000" dirty="0" smtClean="0"/>
              <a:t>Ephesians 1:4-5</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t>Just as he chose us in him </a:t>
            </a:r>
          </a:p>
          <a:p>
            <a:pPr>
              <a:buNone/>
            </a:pPr>
            <a:r>
              <a:rPr lang="en-US" dirty="0" smtClean="0"/>
              <a:t>before the foundation of the </a:t>
            </a:r>
          </a:p>
          <a:p>
            <a:pPr>
              <a:buNone/>
            </a:pPr>
            <a:r>
              <a:rPr lang="en-US" dirty="0" smtClean="0"/>
              <a:t>world, that we should be holy </a:t>
            </a:r>
          </a:p>
          <a:p>
            <a:pPr>
              <a:buNone/>
            </a:pPr>
            <a:r>
              <a:rPr lang="en-US" dirty="0" smtClean="0"/>
              <a:t>and without blame before him </a:t>
            </a:r>
          </a:p>
          <a:p>
            <a:pPr>
              <a:buNone/>
            </a:pPr>
            <a:r>
              <a:rPr lang="en-US" dirty="0" smtClean="0"/>
              <a:t>in love, </a:t>
            </a:r>
            <a:r>
              <a:rPr lang="en-US" b="1" u="sng" dirty="0" smtClean="0"/>
              <a:t>having predestined us </a:t>
            </a:r>
          </a:p>
          <a:p>
            <a:pPr>
              <a:buNone/>
            </a:pPr>
            <a:r>
              <a:rPr lang="en-US" b="1" u="sng" dirty="0" smtClean="0"/>
              <a:t>to adoption as sons by Jesus </a:t>
            </a:r>
          </a:p>
          <a:p>
            <a:pPr>
              <a:buNone/>
            </a:pPr>
            <a:r>
              <a:rPr lang="en-US" b="1" u="sng" dirty="0" smtClean="0"/>
              <a:t>Christ to himself</a:t>
            </a:r>
            <a:r>
              <a:rPr lang="en-US" dirty="0" smtClean="0"/>
              <a:t>, according to </a:t>
            </a:r>
          </a:p>
          <a:p>
            <a:pPr>
              <a:buNone/>
            </a:pPr>
            <a:r>
              <a:rPr lang="en-US" dirty="0" smtClean="0"/>
              <a:t>the good pleasure of his will… </a:t>
            </a:r>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r>
              <a:rPr lang="en-US" i="1" dirty="0" smtClean="0"/>
              <a:t>The “adoption as sons by Jesus Christ to himself” is another blessing of the salvation intended for Jews first. Like being chosen to  be in Christ’s body, God predetermined this benefit of salvation for believers before time began.</a:t>
            </a:r>
            <a:endParaRPr lang="en-US" i="1" dirty="0"/>
          </a:p>
        </p:txBody>
      </p:sp>
      <p:cxnSp>
        <p:nvCxnSpPr>
          <p:cNvPr id="8" name="Straight Arrow Connector 7"/>
          <p:cNvCxnSpPr/>
          <p:nvPr/>
        </p:nvCxnSpPr>
        <p:spPr>
          <a:xfrm rot="5400000">
            <a:off x="3780367" y="3263900"/>
            <a:ext cx="1659466" cy="838200"/>
          </a:xfrm>
          <a:prstGeom prst="straightConnector1">
            <a:avLst/>
          </a:prstGeom>
          <a:ln w="12700"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6.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4258</Words>
  <Application>Microsoft Macintosh PowerPoint</Application>
  <PresentationFormat>On-screen Show (4:3)</PresentationFormat>
  <Paragraphs>425</Paragraphs>
  <Slides>45</Slides>
  <Notes>0</Notes>
  <HiddenSlides>0</HiddenSlides>
  <MMClips>0</MMClips>
  <ScaleCrop>false</ScaleCrop>
  <HeadingPairs>
    <vt:vector size="4" baseType="variant">
      <vt:variant>
        <vt:lpstr>Design Template</vt:lpstr>
      </vt:variant>
      <vt:variant>
        <vt:i4>6</vt:i4>
      </vt:variant>
      <vt:variant>
        <vt:lpstr>Slide Titles</vt:lpstr>
      </vt:variant>
      <vt:variant>
        <vt:i4>45</vt:i4>
      </vt:variant>
    </vt:vector>
  </HeadingPairs>
  <TitlesOfParts>
    <vt:vector size="51" baseType="lpstr">
      <vt:lpstr>Office Theme</vt:lpstr>
      <vt:lpstr>Apex</vt:lpstr>
      <vt:lpstr>Civic</vt:lpstr>
      <vt:lpstr>Thatch</vt:lpstr>
      <vt:lpstr>Horizon</vt:lpstr>
      <vt:lpstr>BlackTie</vt:lpstr>
      <vt:lpstr>   The Language  of Sovereignty  (Predestination, part 3) </vt:lpstr>
      <vt:lpstr>Review of Predestination</vt:lpstr>
      <vt:lpstr>Slide 3</vt:lpstr>
      <vt:lpstr>Terms</vt:lpstr>
      <vt:lpstr>Acts 26:4-5</vt:lpstr>
      <vt:lpstr>Consider</vt:lpstr>
      <vt:lpstr>Ephesians 1:4-5</vt:lpstr>
      <vt:lpstr>Consider</vt:lpstr>
      <vt:lpstr>Consider</vt:lpstr>
      <vt:lpstr>Ephesians 1:11-12</vt:lpstr>
      <vt:lpstr>Consider</vt:lpstr>
      <vt:lpstr>Consider</vt:lpstr>
      <vt:lpstr>2 Thessalonians 2:13-14</vt:lpstr>
      <vt:lpstr>Consider</vt:lpstr>
      <vt:lpstr>Consider</vt:lpstr>
      <vt:lpstr>Consider</vt:lpstr>
      <vt:lpstr>2 Timothy 1:9</vt:lpstr>
      <vt:lpstr>Consider</vt:lpstr>
      <vt:lpstr>Consider</vt:lpstr>
      <vt:lpstr>1 Peter 1:1-2</vt:lpstr>
      <vt:lpstr>Consider</vt:lpstr>
      <vt:lpstr>1 Peter 1:20</vt:lpstr>
      <vt:lpstr>Consider</vt:lpstr>
      <vt:lpstr>1 Peter 5:10</vt:lpstr>
      <vt:lpstr>Consider</vt:lpstr>
      <vt:lpstr>2 Peter 3:17</vt:lpstr>
      <vt:lpstr>Consider</vt:lpstr>
      <vt:lpstr>John 1:12-13</vt:lpstr>
      <vt:lpstr>Consider</vt:lpstr>
      <vt:lpstr>John 6:37,39</vt:lpstr>
      <vt:lpstr>Consider</vt:lpstr>
      <vt:lpstr>John 6:44-45, 65</vt:lpstr>
      <vt:lpstr>Consider</vt:lpstr>
      <vt:lpstr>Consider</vt:lpstr>
      <vt:lpstr>John 17:2,6,9,11b,12b,24a </vt:lpstr>
      <vt:lpstr>John 17:2,6,9,11b,12b,24a </vt:lpstr>
      <vt:lpstr>Consider</vt:lpstr>
      <vt:lpstr>John 15:16</vt:lpstr>
      <vt:lpstr>Consider</vt:lpstr>
      <vt:lpstr>Jeremiah 1:4-5</vt:lpstr>
      <vt:lpstr>Jeremiah 1:4-5</vt:lpstr>
      <vt:lpstr>Jeremiah 1:4-5</vt:lpstr>
      <vt:lpstr>Jeremiah 1:4-5</vt:lpstr>
      <vt:lpstr>Summary</vt:lpstr>
      <vt:lpstr>Conclusion</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Sovereignty </dc:title>
  <dc:creator>Bill Perry</dc:creator>
  <cp:lastModifiedBy>Bill Perry</cp:lastModifiedBy>
  <cp:revision>49</cp:revision>
  <dcterms:created xsi:type="dcterms:W3CDTF">2016-09-21T19:49:46Z</dcterms:created>
  <dcterms:modified xsi:type="dcterms:W3CDTF">2016-09-21T20:01:28Z</dcterms:modified>
</cp:coreProperties>
</file>