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36.xml" ContentType="application/vnd.openxmlformats-officedocument.presentationml.slideLayout+xml"/>
  <Override PartName="/ppt/slideLayouts/slideLayout55.xml" ContentType="application/vnd.openxmlformats-officedocument.presentationml.slideLayout+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Layouts/slideLayout24.xml" ContentType="application/vnd.openxmlformats-officedocument.presentationml.slideLayout+xml"/>
  <Override PartName="/ppt/theme/theme1.xml" ContentType="application/vnd.openxmlformats-officedocument.theme+xml"/>
  <Override PartName="/ppt/slideLayouts/slideLayout43.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Masters/slideMaster3.xml" ContentType="application/vnd.openxmlformats-officedocument.presentationml.slideMaster+xml"/>
  <Override PartName="/ppt/slides/slide46.xml" ContentType="application/vnd.openxmlformats-officedocument.presentationml.slide+xml"/>
  <Override PartName="/ppt/slideLayouts/slideLayout28.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s/slide70.xml" ContentType="application/vnd.openxmlformats-officedocument.presentationml.slide+xml"/>
  <Override PartName="/ppt/slideLayouts/slideLayout33.xml" ContentType="application/vnd.openxmlformats-officedocument.presentationml.slideLayout+xml"/>
  <Override PartName="/ppt/slideLayouts/slideLayout52.xml" ContentType="application/vnd.openxmlformats-officedocument.presentationml.slideLayout+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presProps.xml" ContentType="application/vnd.openxmlformats-officedocument.presentationml.presProps+xml"/>
  <Override PartName="/ppt/slideLayouts/slideLayout37.xml" ContentType="application/vnd.openxmlformats-officedocument.presentationml.slideLayout+xml"/>
  <Override PartName="/ppt/slideLayouts/slideLayout40.xml" ContentType="application/vnd.openxmlformats-officedocument.presentationml.slideLayout+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Layouts/slideLayout25.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44.xml" ContentType="application/vnd.openxmlformats-officedocument.presentationml.slideLayout+xml"/>
  <Override PartName="/ppt/slideLayouts/slideLayout11.xml" ContentType="application/vnd.openxmlformats-officedocument.presentationml.slideLayout+xml"/>
  <Override PartName="/ppt/slideLayouts/slideLayout30.xml" ContentType="application/vnd.openxmlformats-officedocument.presentationml.slideLayout+xml"/>
  <Override PartName="/docProps/core.xml" ContentType="application/vnd.openxmlformats-package.core-properties+xml"/>
  <Default Extension="jpeg" ContentType="image/jpeg"/>
  <Override PartName="/ppt/slides/slide8.xml" ContentType="application/vnd.openxmlformats-officedocument.presentationml.slide+xml"/>
  <Override PartName="/ppt/slides/slide12.xml" ContentType="application/vnd.openxmlformats-officedocument.presentationml.slide+xml"/>
  <Override PartName="/ppt/slideMasters/slideMaster4.xml" ContentType="application/vnd.openxmlformats-officedocument.presentationml.slideMaster+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Override PartName="/ppt/slideLayouts/slideLayout29.xml" ContentType="application/vnd.openxmlformats-officedocument.presentationml.slideLayout+xml"/>
  <Override PartName="/ppt/slideLayouts/slideLayout48.xml" ContentType="application/vnd.openxmlformats-officedocument.presentationml.slideLayout+xml"/>
  <Override PartName="/ppt/slideLayouts/slideLayout15.xml" ContentType="application/vnd.openxmlformats-officedocument.presentationml.slideLayout+xml"/>
  <Override PartName="/ppt/slides/slide71.xml" ContentType="application/vnd.openxmlformats-officedocument.presentationml.slide+xml"/>
  <Override PartName="/ppt/slideLayouts/slideLayout34.xml" ContentType="application/vnd.openxmlformats-officedocument.presentationml.slideLayout+xml"/>
  <Override PartName="/ppt/slideLayouts/slideLayout53.xml" ContentType="application/vnd.openxmlformats-officedocument.presentationml.slideLayout+xml"/>
  <Override PartName="/ppt/theme/theme6.xml" ContentType="application/vnd.openxmlformats-officedocument.them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8.xml" ContentType="application/vnd.openxmlformats-officedocument.presentationml.slideLayout+xml"/>
  <Override PartName="/ppt/slideLayouts/slideLayout41.xml" ContentType="application/vnd.openxmlformats-officedocument.presentationml.slideLayout+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63.xml" ContentType="application/vnd.openxmlformats-officedocument.presentationml.slide+xml"/>
  <Override PartName="/ppt/slideLayouts/slideLayout26.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12.xml" ContentType="application/vnd.openxmlformats-officedocument.presentationml.slideLayout+xml"/>
  <Override PartName="/ppt/slideLayouts/slideLayout31.xml" ContentType="application/vnd.openxmlformats-officedocument.presentationml.slideLayout+xml"/>
  <Override PartName="/ppt/slideLayouts/slideLayout50.xml" ContentType="application/vnd.openxmlformats-officedocument.presentationml.slideLayou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Masters/slideMaster5.xml" ContentType="application/vnd.openxmlformats-officedocument.presentationml.slideMaster+xml"/>
  <Override PartName="/ppt/slides/slide48.xml" ContentType="application/vnd.openxmlformats-officedocument.presentationml.slide+xml"/>
  <Override PartName="/ppt/slides/slide32.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s/slide29.xml" ContentType="application/vnd.openxmlformats-officedocument.presentationml.slide+xml"/>
  <Override PartName="/ppt/slideLayouts/slideLayout35.xml" ContentType="application/vnd.openxmlformats-officedocument.presentationml.slideLayout+xml"/>
  <Override PartName="/ppt/slideLayouts/slideLayout49.xml" ContentType="application/vnd.openxmlformats-officedocument.presentationml.slideLayout+xml"/>
  <Override PartName="/ppt/slideLayouts/slideLayout54.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slideLayouts/slideLayout23.xml" ContentType="application/vnd.openxmlformats-officedocument.presentationml.slideLayout+xml"/>
  <Override PartName="/ppt/slideLayouts/slideLayout39.xml" ContentType="application/vnd.openxmlformats-officedocument.presentationml.slideLayout+xml"/>
  <Override PartName="/ppt/slideLayouts/slideLayout42.xml" ContentType="application/vnd.openxmlformats-officedocument.presentationml.slideLayout+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slides/slide64.xml" ContentType="application/vnd.openxmlformats-officedocument.presentationml.slide+xml"/>
  <Override PartName="/ppt/slideLayouts/slideLayout27.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13.xml" ContentType="application/vnd.openxmlformats-officedocument.presentationml.slideLayout+xml"/>
  <Override PartName="/ppt/slideLayouts/slideLayout32.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28" r:id="rId1"/>
    <p:sldMasterId id="2147483840" r:id="rId2"/>
    <p:sldMasterId id="2147483852" r:id="rId3"/>
    <p:sldMasterId id="2147483864" r:id="rId4"/>
    <p:sldMasterId id="2147483876" r:id="rId5"/>
  </p:sldMasterIdLst>
  <p:handoutMasterIdLst>
    <p:handoutMasterId r:id="rId84"/>
  </p:handoutMasterIdLst>
  <p:sldIdLst>
    <p:sldId id="256" r:id="rId6"/>
    <p:sldId id="257" r:id="rId7"/>
    <p:sldId id="259" r:id="rId8"/>
    <p:sldId id="261" r:id="rId9"/>
    <p:sldId id="260" r:id="rId10"/>
    <p:sldId id="262" r:id="rId11"/>
    <p:sldId id="263" r:id="rId12"/>
    <p:sldId id="265" r:id="rId13"/>
    <p:sldId id="264" r:id="rId14"/>
    <p:sldId id="266" r:id="rId15"/>
    <p:sldId id="296" r:id="rId16"/>
    <p:sldId id="297" r:id="rId17"/>
    <p:sldId id="267" r:id="rId18"/>
    <p:sldId id="268" r:id="rId19"/>
    <p:sldId id="269" r:id="rId20"/>
    <p:sldId id="270" r:id="rId21"/>
    <p:sldId id="271" r:id="rId22"/>
    <p:sldId id="273" r:id="rId23"/>
    <p:sldId id="274" r:id="rId24"/>
    <p:sldId id="275" r:id="rId25"/>
    <p:sldId id="276" r:id="rId26"/>
    <p:sldId id="277" r:id="rId27"/>
    <p:sldId id="278" r:id="rId28"/>
    <p:sldId id="279" r:id="rId29"/>
    <p:sldId id="280" r:id="rId30"/>
    <p:sldId id="286" r:id="rId31"/>
    <p:sldId id="287" r:id="rId32"/>
    <p:sldId id="329" r:id="rId33"/>
    <p:sldId id="318" r:id="rId34"/>
    <p:sldId id="281" r:id="rId35"/>
    <p:sldId id="282" r:id="rId36"/>
    <p:sldId id="283" r:id="rId37"/>
    <p:sldId id="284" r:id="rId38"/>
    <p:sldId id="285" r:id="rId39"/>
    <p:sldId id="288" r:id="rId40"/>
    <p:sldId id="289" r:id="rId41"/>
    <p:sldId id="290" r:id="rId42"/>
    <p:sldId id="291" r:id="rId43"/>
    <p:sldId id="292" r:id="rId44"/>
    <p:sldId id="293" r:id="rId45"/>
    <p:sldId id="294" r:id="rId46"/>
    <p:sldId id="295" r:id="rId47"/>
    <p:sldId id="298" r:id="rId48"/>
    <p:sldId id="299" r:id="rId49"/>
    <p:sldId id="300" r:id="rId50"/>
    <p:sldId id="301" r:id="rId51"/>
    <p:sldId id="330" r:id="rId52"/>
    <p:sldId id="302" r:id="rId53"/>
    <p:sldId id="303" r:id="rId54"/>
    <p:sldId id="304" r:id="rId55"/>
    <p:sldId id="305" r:id="rId56"/>
    <p:sldId id="307" r:id="rId57"/>
    <p:sldId id="306" r:id="rId58"/>
    <p:sldId id="308" r:id="rId59"/>
    <p:sldId id="309" r:id="rId60"/>
    <p:sldId id="310" r:id="rId61"/>
    <p:sldId id="311" r:id="rId62"/>
    <p:sldId id="312" r:id="rId63"/>
    <p:sldId id="333" r:id="rId64"/>
    <p:sldId id="334" r:id="rId65"/>
    <p:sldId id="313" r:id="rId66"/>
    <p:sldId id="314" r:id="rId67"/>
    <p:sldId id="315" r:id="rId68"/>
    <p:sldId id="316" r:id="rId69"/>
    <p:sldId id="317" r:id="rId70"/>
    <p:sldId id="319" r:id="rId71"/>
    <p:sldId id="320" r:id="rId72"/>
    <p:sldId id="321" r:id="rId73"/>
    <p:sldId id="322" r:id="rId74"/>
    <p:sldId id="324" r:id="rId75"/>
    <p:sldId id="325" r:id="rId76"/>
    <p:sldId id="326" r:id="rId77"/>
    <p:sldId id="327" r:id="rId78"/>
    <p:sldId id="258" r:id="rId79"/>
    <p:sldId id="335" r:id="rId80"/>
    <p:sldId id="336" r:id="rId81"/>
    <p:sldId id="328" r:id="rId82"/>
    <p:sldId id="337" r:id="rId8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8" d="100"/>
          <a:sy n="148" d="100"/>
        </p:scale>
        <p:origin x="-131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70" Type="http://schemas.openxmlformats.org/officeDocument/2006/relationships/slide" Target="slides/slide65.xml"/><Relationship Id="rId71" Type="http://schemas.openxmlformats.org/officeDocument/2006/relationships/slide" Target="slides/slide66.xml"/><Relationship Id="rId72" Type="http://schemas.openxmlformats.org/officeDocument/2006/relationships/slide" Target="slides/slide67.xml"/><Relationship Id="rId73" Type="http://schemas.openxmlformats.org/officeDocument/2006/relationships/slide" Target="slides/slide68.xml"/><Relationship Id="rId74" Type="http://schemas.openxmlformats.org/officeDocument/2006/relationships/slide" Target="slides/slide69.xml"/><Relationship Id="rId75" Type="http://schemas.openxmlformats.org/officeDocument/2006/relationships/slide" Target="slides/slide70.xml"/><Relationship Id="rId76" Type="http://schemas.openxmlformats.org/officeDocument/2006/relationships/slide" Target="slides/slide71.xml"/><Relationship Id="rId77" Type="http://schemas.openxmlformats.org/officeDocument/2006/relationships/slide" Target="slides/slide72.xml"/><Relationship Id="rId78" Type="http://schemas.openxmlformats.org/officeDocument/2006/relationships/slide" Target="slides/slide73.xml"/><Relationship Id="rId79" Type="http://schemas.openxmlformats.org/officeDocument/2006/relationships/slide" Target="slides/slide7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Relationship Id="rId66" Type="http://schemas.openxmlformats.org/officeDocument/2006/relationships/slide" Target="slides/slide61.xml"/><Relationship Id="rId67" Type="http://schemas.openxmlformats.org/officeDocument/2006/relationships/slide" Target="slides/slide62.xml"/><Relationship Id="rId68" Type="http://schemas.openxmlformats.org/officeDocument/2006/relationships/slide" Target="slides/slide63.xml"/><Relationship Id="rId69" Type="http://schemas.openxmlformats.org/officeDocument/2006/relationships/slide" Target="slides/slide64.xml"/><Relationship Id="rId80" Type="http://schemas.openxmlformats.org/officeDocument/2006/relationships/slide" Target="slides/slide75.xml"/><Relationship Id="rId81" Type="http://schemas.openxmlformats.org/officeDocument/2006/relationships/slide" Target="slides/slide76.xml"/><Relationship Id="rId82" Type="http://schemas.openxmlformats.org/officeDocument/2006/relationships/slide" Target="slides/slide77.xml"/><Relationship Id="rId83" Type="http://schemas.openxmlformats.org/officeDocument/2006/relationships/slide" Target="slides/slide78.xml"/><Relationship Id="rId84" Type="http://schemas.openxmlformats.org/officeDocument/2006/relationships/handoutMaster" Target="handoutMasters/handoutMaster1.xml"/><Relationship Id="rId85" Type="http://schemas.openxmlformats.org/officeDocument/2006/relationships/printerSettings" Target="printerSettings/printerSettings1.bin"/><Relationship Id="rId86" Type="http://schemas.openxmlformats.org/officeDocument/2006/relationships/presProps" Target="presProps.xml"/><Relationship Id="rId87" Type="http://schemas.openxmlformats.org/officeDocument/2006/relationships/viewProps" Target="viewProps.xml"/><Relationship Id="rId88" Type="http://schemas.openxmlformats.org/officeDocument/2006/relationships/theme" Target="theme/theme1.xml"/><Relationship Id="rId8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6EBFC7-BFCC-D244-BE9C-F2DCB4059AB0}" type="datetimeFigureOut">
              <a:rPr lang="en-US" smtClean="0"/>
              <a:pPr/>
              <a:t>9/21/16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5FD22-1835-1340-A52B-A99DD406D6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4.jpe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58841F3-44DB-5243-9144-A5D676D85B01}" type="datetimeFigureOut">
              <a:rPr lang="en-US" smtClean="0"/>
              <a:pPr/>
              <a:t>9/21/16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8841F3-44DB-5243-9144-A5D676D85B01}" type="datetimeFigureOut">
              <a:rPr lang="en-US" smtClean="0"/>
              <a:pPr/>
              <a:t>9/21/16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8841F3-44DB-5243-9144-A5D676D85B01}" type="datetimeFigureOut">
              <a:rPr lang="en-US" smtClean="0"/>
              <a:pPr/>
              <a:t>9/21/16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7C3A134-F1C3-464B-BF47-54DC2DE08F52}" type="datetimeFigureOut">
              <a:rPr lang="en-US" smtClean="0"/>
              <a:pPr/>
              <a:t>9/21/16</a:t>
            </a:fld>
            <a:endParaRPr lang="en-US"/>
          </a:p>
        </p:txBody>
      </p:sp>
      <p:sp>
        <p:nvSpPr>
          <p:cNvPr id="91" name="Footer Placeholder 90"/>
          <p:cNvSpPr>
            <a:spLocks noGrp="1"/>
          </p:cNvSpPr>
          <p:nvPr>
            <p:ph type="ftr" sz="quarter" idx="11"/>
          </p:nvPr>
        </p:nvSpPr>
        <p:spPr/>
        <p:txBody>
          <a:bodyPr/>
          <a:lstStyle/>
          <a:p>
            <a:endParaRPr kumimoji="0" lang="en-US"/>
          </a:p>
        </p:txBody>
      </p:sp>
      <p:sp>
        <p:nvSpPr>
          <p:cNvPr id="92" name="Slide Number Placeholder 91"/>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8841F3-44DB-5243-9144-A5D676D85B01}" type="datetimeFigureOut">
              <a:rPr lang="en-US" smtClean="0"/>
              <a:pPr/>
              <a:t>9/21/16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8841F3-44DB-5243-9144-A5D676D85B01}" type="datetimeFigureOut">
              <a:rPr lang="en-US" smtClean="0"/>
              <a:pPr/>
              <a:t>9/21/16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58841F3-44DB-5243-9144-A5D676D85B01}" type="datetimeFigureOut">
              <a:rPr lang="en-US" smtClean="0"/>
              <a:pPr/>
              <a:t>9/21/16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58841F3-44DB-5243-9144-A5D676D85B01}" type="datetimeFigureOut">
              <a:rPr lang="en-US" smtClean="0"/>
              <a:pPr/>
              <a:t>9/21/16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9F5B22D5-89BB-C44E-9671-982D26C4CD13}"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7C3A134-F1C3-464B-BF47-54DC2DE08F52}" type="datetimeFigureOut">
              <a:rPr lang="en-US" smtClean="0"/>
              <a:pPr/>
              <a:t>9/21/16</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58841F3-44DB-5243-9144-A5D676D85B01}" type="datetimeFigureOut">
              <a:rPr lang="en-US" smtClean="0"/>
              <a:pPr/>
              <a:t>9/21/16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9F5B22D5-89BB-C44E-9671-982D26C4CD1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58841F3-44DB-5243-9144-A5D676D85B01}" type="datetimeFigureOut">
              <a:rPr lang="en-US" smtClean="0"/>
              <a:pPr/>
              <a:t>9/21/16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8841F3-44DB-5243-9144-A5D676D85B01}" type="datetimeFigureOut">
              <a:rPr lang="en-US" smtClean="0"/>
              <a:pPr/>
              <a:t>9/21/16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58841F3-44DB-5243-9144-A5D676D85B01}" type="datetimeFigureOut">
              <a:rPr lang="en-US" smtClean="0"/>
              <a:pPr/>
              <a:t>9/21/16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9F5B22D5-89BB-C44E-9671-982D26C4CD1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958841F3-44DB-5243-9144-A5D676D85B01}" type="datetimeFigureOut">
              <a:rPr lang="en-US" smtClean="0"/>
              <a:pPr/>
              <a:t>9/21/16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8841F3-44DB-5243-9144-A5D676D85B01}" type="datetimeFigureOut">
              <a:rPr lang="en-US" smtClean="0"/>
              <a:pPr/>
              <a:t>9/21/16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8841F3-44DB-5243-9144-A5D676D85B01}" type="datetimeFigureOut">
              <a:rPr lang="en-US" smtClean="0"/>
              <a:pPr/>
              <a:t>9/21/16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8841F3-44DB-5243-9144-A5D676D85B01}" type="datetimeFigureOut">
              <a:rPr lang="en-US" smtClean="0"/>
              <a:pPr/>
              <a:t>9/21/16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F5B22D5-89BB-C44E-9671-982D26C4CD1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841F3-44DB-5243-9144-A5D676D85B01}" type="datetimeFigureOut">
              <a:rPr lang="en-US" smtClean="0"/>
              <a:pPr/>
              <a:t>9/21/16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8841F3-44DB-5243-9144-A5D676D85B01}" type="datetimeFigureOut">
              <a:rPr lang="en-US" smtClean="0"/>
              <a:pPr/>
              <a:t>9/21/16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841F3-44DB-5243-9144-A5D676D85B01}" type="datetimeFigureOut">
              <a:rPr lang="en-US" smtClean="0"/>
              <a:pPr/>
              <a:t>9/21/16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841F3-44DB-5243-9144-A5D676D85B01}" type="datetimeFigureOut">
              <a:rPr lang="en-US" smtClean="0"/>
              <a:pPr/>
              <a:t>9/21/16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B22D5-89BB-C44E-9671-982D26C4CD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3" Type="http://schemas.openxmlformats.org/officeDocument/2006/relationships/image" Target="../media/image4.jpeg"/><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841F3-44DB-5243-9144-A5D676D85B01}" type="datetimeFigureOut">
              <a:rPr lang="en-US" smtClean="0"/>
              <a:pPr/>
              <a:t>9/21/16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B22D5-89BB-C44E-9671-982D26C4CD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58841F3-44DB-5243-9144-A5D676D85B01}" type="datetimeFigureOut">
              <a:rPr lang="en-US" smtClean="0"/>
              <a:pPr/>
              <a:t>9/21/16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F5B22D5-89BB-C44E-9671-982D26C4CD1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58841F3-44DB-5243-9144-A5D676D85B01}" type="datetimeFigureOut">
              <a:rPr lang="en-US" smtClean="0"/>
              <a:pPr/>
              <a:t>9/21/16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F5B22D5-89BB-C44E-9671-982D26C4CD1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58841F3-44DB-5243-9144-A5D676D85B01}" type="datetimeFigureOut">
              <a:rPr lang="en-US" smtClean="0"/>
              <a:pPr/>
              <a:t>9/21/16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F5B22D5-89BB-C44E-9671-982D26C4CD1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958841F3-44DB-5243-9144-A5D676D85B01}" type="datetimeFigureOut">
              <a:rPr lang="en-US" smtClean="0"/>
              <a:pPr/>
              <a:t>9/21/16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9F5B22D5-89BB-C44E-9671-982D26C4CD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i="1" dirty="0" smtClean="0"/>
              <a:t>Who Are God’s Elect?</a:t>
            </a:r>
            <a:br>
              <a:rPr lang="en-US" i="1" dirty="0" smtClean="0"/>
            </a:br>
            <a:r>
              <a:rPr lang="en-US" sz="3000" i="1" dirty="0" smtClean="0"/>
              <a:t>(Predestination, part 2)</a:t>
            </a:r>
            <a:endParaRPr lang="en-US" sz="3000" i="1" dirty="0"/>
          </a:p>
        </p:txBody>
      </p:sp>
      <p:sp>
        <p:nvSpPr>
          <p:cNvPr id="3" name="Subtitle 2"/>
          <p:cNvSpPr>
            <a:spLocks noGrp="1"/>
          </p:cNvSpPr>
          <p:nvPr>
            <p:ph type="subTitle" idx="1"/>
          </p:nvPr>
        </p:nvSpPr>
        <p:spPr/>
        <p:txBody>
          <a:bodyPr>
            <a:normAutofit/>
          </a:bodyPr>
          <a:lstStyle/>
          <a:p>
            <a:r>
              <a:rPr lang="en-US" dirty="0" smtClean="0"/>
              <a:t>Bill </a:t>
            </a:r>
            <a:r>
              <a:rPr lang="en-US" dirty="0" smtClean="0"/>
              <a:t>Perry</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God Has Chosen/Elected</a:t>
            </a:r>
            <a:endParaRPr lang="en-US" dirty="0"/>
          </a:p>
        </p:txBody>
      </p:sp>
      <p:sp>
        <p:nvSpPr>
          <p:cNvPr id="3" name="Content Placeholder 2"/>
          <p:cNvSpPr>
            <a:spLocks noGrp="1"/>
          </p:cNvSpPr>
          <p:nvPr>
            <p:ph idx="1"/>
          </p:nvPr>
        </p:nvSpPr>
        <p:spPr/>
        <p:txBody>
          <a:bodyPr>
            <a:normAutofit/>
          </a:bodyPr>
          <a:lstStyle/>
          <a:p>
            <a:r>
              <a:rPr lang="en-US" u="sng" dirty="0" smtClean="0"/>
              <a:t>Angels</a:t>
            </a:r>
            <a:r>
              <a:rPr lang="en-US" dirty="0" smtClean="0"/>
              <a:t> – 1 Timothy 5:21</a:t>
            </a:r>
          </a:p>
          <a:p>
            <a:r>
              <a:rPr lang="en-US" u="sng" dirty="0" smtClean="0"/>
              <a:t>The few</a:t>
            </a:r>
            <a:r>
              <a:rPr lang="en-US" dirty="0" smtClean="0"/>
              <a:t> of the many “called” to the wedding – Matthew 22:14 (see also Mt. 20:16)</a:t>
            </a:r>
          </a:p>
          <a:p>
            <a:r>
              <a:rPr lang="en-US" u="sng" dirty="0" smtClean="0"/>
              <a:t>Those in “great tribulation</a:t>
            </a:r>
            <a:r>
              <a:rPr lang="en-US" dirty="0" smtClean="0"/>
              <a:t>” – Matthew 24:21-22 (see Mark 13:20)</a:t>
            </a:r>
          </a:p>
          <a:p>
            <a:r>
              <a:rPr lang="en-US" u="sng" dirty="0" smtClean="0"/>
              <a:t>The “foolish…weak…base…and things</a:t>
            </a:r>
            <a:r>
              <a:rPr lang="en-US" dirty="0" smtClean="0"/>
              <a:t> that are not…” – 1 Corinthians 1:27-28</a:t>
            </a:r>
          </a:p>
          <a:p>
            <a:r>
              <a:rPr lang="en-US" u="sng" dirty="0" smtClean="0"/>
              <a:t>The recipients</a:t>
            </a:r>
            <a:r>
              <a:rPr lang="en-US" dirty="0" smtClean="0"/>
              <a:t> of James, 1 &amp; 2 Peter</a:t>
            </a:r>
            <a:endParaRPr lang="en-US" dirty="0"/>
          </a:p>
        </p:txBody>
      </p:sp>
    </p:spTree>
  </p:cSld>
  <p:clrMapOvr>
    <a:overrideClrMapping bg1="dk1" tx1="lt1" bg2="dk2" tx2="lt2" accent1="accent1" accent2="accent2" accent3="accent3" accent4="accent4" accent5="accent5" accent6="accent6" hlink="hlink" folHlink="folHlink"/>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Luke 18:7</a:t>
            </a:r>
            <a:endParaRPr lang="en-US" dirty="0"/>
          </a:p>
        </p:txBody>
      </p:sp>
      <p:sp>
        <p:nvSpPr>
          <p:cNvPr id="8" name="Content Placeholder 7"/>
          <p:cNvSpPr>
            <a:spLocks noGrp="1"/>
          </p:cNvSpPr>
          <p:nvPr>
            <p:ph idx="1"/>
          </p:nvPr>
        </p:nvSpPr>
        <p:spPr/>
        <p:txBody>
          <a:bodyPr/>
          <a:lstStyle/>
          <a:p>
            <a:pPr algn="ctr">
              <a:buNone/>
            </a:pPr>
            <a:r>
              <a:rPr lang="en-US" dirty="0" smtClean="0"/>
              <a:t>"And shall God not avenge his own elect who </a:t>
            </a:r>
          </a:p>
          <a:p>
            <a:pPr algn="ctr">
              <a:buNone/>
            </a:pPr>
            <a:r>
              <a:rPr lang="en-US" dirty="0" smtClean="0"/>
              <a:t>cry out day and night to him, though </a:t>
            </a:r>
          </a:p>
          <a:p>
            <a:pPr algn="ctr">
              <a:buNone/>
            </a:pPr>
            <a:r>
              <a:rPr lang="en-US" dirty="0" smtClean="0"/>
              <a:t>he bears long with them?”</a:t>
            </a:r>
            <a:endParaRPr lang="en-US" dirty="0"/>
          </a:p>
        </p:txBody>
      </p:sp>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Luke 18:7</a:t>
            </a:r>
            <a:endParaRPr lang="en-US" sz="3000" dirty="0"/>
          </a:p>
        </p:txBody>
      </p:sp>
      <p:sp>
        <p:nvSpPr>
          <p:cNvPr id="8" name="Content Placeholder 7"/>
          <p:cNvSpPr>
            <a:spLocks noGrp="1"/>
          </p:cNvSpPr>
          <p:nvPr>
            <p:ph sz="half" idx="2"/>
          </p:nvPr>
        </p:nvSpPr>
        <p:spPr/>
        <p:txBody>
          <a:bodyPr/>
          <a:lstStyle/>
          <a:p>
            <a:pPr>
              <a:buNone/>
            </a:pPr>
            <a:r>
              <a:rPr lang="en-US" dirty="0" smtClean="0"/>
              <a:t>"And shall God not avenge   </a:t>
            </a:r>
          </a:p>
          <a:p>
            <a:pPr>
              <a:buNone/>
            </a:pPr>
            <a:r>
              <a:rPr lang="en-US" b="1" u="sng" dirty="0" smtClean="0"/>
              <a:t>his own elect</a:t>
            </a:r>
            <a:r>
              <a:rPr lang="en-US" dirty="0" smtClean="0"/>
              <a:t> who cry out </a:t>
            </a:r>
          </a:p>
          <a:p>
            <a:pPr>
              <a:buNone/>
            </a:pPr>
            <a:r>
              <a:rPr lang="en-US" dirty="0" smtClean="0"/>
              <a:t>day and night to him, though </a:t>
            </a:r>
          </a:p>
          <a:p>
            <a:pPr>
              <a:buNone/>
            </a:pPr>
            <a:r>
              <a:rPr lang="en-US" dirty="0" smtClean="0"/>
              <a:t>he bears long with them?”</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normAutofit/>
          </a:bodyPr>
          <a:lstStyle/>
          <a:p>
            <a:r>
              <a:rPr lang="en-US" i="1" dirty="0" smtClean="0"/>
              <a:t>When Jesus was on the earth, God’s elect were still only the Jews. His audience would not have understood this term any differently, such as those God chose to receive salvation. Jews expected God to avenge the wrongs they experienced because they were Jews.</a:t>
            </a:r>
            <a:endParaRPr lang="en-US" i="1"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2:10</a:t>
            </a:r>
            <a:endParaRPr lang="en-US" dirty="0"/>
          </a:p>
        </p:txBody>
      </p:sp>
      <p:sp>
        <p:nvSpPr>
          <p:cNvPr id="3" name="Content Placeholder 2"/>
          <p:cNvSpPr>
            <a:spLocks noGrp="1"/>
          </p:cNvSpPr>
          <p:nvPr>
            <p:ph idx="1"/>
          </p:nvPr>
        </p:nvSpPr>
        <p:spPr/>
        <p:txBody>
          <a:bodyPr/>
          <a:lstStyle/>
          <a:p>
            <a:pPr algn="ctr">
              <a:buNone/>
            </a:pPr>
            <a:r>
              <a:rPr lang="en-US" dirty="0" smtClean="0"/>
              <a:t>Therefore I endure all things for the sake of </a:t>
            </a:r>
          </a:p>
          <a:p>
            <a:pPr algn="ctr">
              <a:buNone/>
            </a:pPr>
            <a:r>
              <a:rPr lang="en-US" dirty="0" smtClean="0"/>
              <a:t>the elect, that they also may obtain the </a:t>
            </a:r>
          </a:p>
          <a:p>
            <a:pPr algn="ctr">
              <a:buNone/>
            </a:pPr>
            <a:r>
              <a:rPr lang="en-US" dirty="0" smtClean="0"/>
              <a:t>salvation which is in Christ Jesus </a:t>
            </a:r>
          </a:p>
          <a:p>
            <a:pPr algn="ctr">
              <a:buNone/>
            </a:pPr>
            <a:r>
              <a:rPr lang="en-US" dirty="0" smtClean="0"/>
              <a:t>with eternal glory.</a:t>
            </a:r>
            <a:endParaRPr lang="en-US" dirty="0"/>
          </a:p>
        </p:txBody>
      </p:sp>
    </p:spTree>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2 Timothy 2:10</a:t>
            </a:r>
            <a:endParaRPr lang="en-US" sz="3000" dirty="0"/>
          </a:p>
        </p:txBody>
      </p:sp>
      <p:sp>
        <p:nvSpPr>
          <p:cNvPr id="3" name="Content Placeholder 2"/>
          <p:cNvSpPr>
            <a:spLocks noGrp="1"/>
          </p:cNvSpPr>
          <p:nvPr>
            <p:ph sz="half" idx="2"/>
          </p:nvPr>
        </p:nvSpPr>
        <p:spPr/>
        <p:txBody>
          <a:bodyPr/>
          <a:lstStyle/>
          <a:p>
            <a:pPr>
              <a:buNone/>
            </a:pPr>
            <a:r>
              <a:rPr lang="en-US" dirty="0" smtClean="0"/>
              <a:t>Therefore I endure all things </a:t>
            </a:r>
          </a:p>
          <a:p>
            <a:pPr>
              <a:buNone/>
            </a:pPr>
            <a:r>
              <a:rPr lang="en-US" dirty="0" smtClean="0"/>
              <a:t>for the sake of the </a:t>
            </a:r>
            <a:r>
              <a:rPr lang="en-US" b="1" u="sng" dirty="0" smtClean="0"/>
              <a:t>elect</a:t>
            </a:r>
            <a:r>
              <a:rPr lang="en-US" dirty="0" smtClean="0"/>
              <a:t>, that </a:t>
            </a:r>
          </a:p>
          <a:p>
            <a:pPr>
              <a:buNone/>
            </a:pPr>
            <a:r>
              <a:rPr lang="en-US" dirty="0" smtClean="0"/>
              <a:t>they also may obtain the </a:t>
            </a:r>
          </a:p>
          <a:p>
            <a:pPr>
              <a:buNone/>
            </a:pPr>
            <a:r>
              <a:rPr lang="en-US" dirty="0" smtClean="0"/>
              <a:t>salvation which is in Christ </a:t>
            </a:r>
          </a:p>
          <a:p>
            <a:pPr>
              <a:buNone/>
            </a:pPr>
            <a:r>
              <a:rPr lang="en-US" dirty="0" smtClean="0"/>
              <a:t>Jesus with eternal glory.</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“Elect” people in the New Testament means “Jews” as    in the Old Testament.</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2 Timothy 2:10</a:t>
            </a:r>
            <a:endParaRPr lang="en-US" sz="3000" dirty="0"/>
          </a:p>
        </p:txBody>
      </p:sp>
      <p:sp>
        <p:nvSpPr>
          <p:cNvPr id="3" name="Content Placeholder 2"/>
          <p:cNvSpPr>
            <a:spLocks noGrp="1"/>
          </p:cNvSpPr>
          <p:nvPr>
            <p:ph sz="half" idx="2"/>
          </p:nvPr>
        </p:nvSpPr>
        <p:spPr/>
        <p:txBody>
          <a:bodyPr/>
          <a:lstStyle/>
          <a:p>
            <a:pPr>
              <a:buNone/>
            </a:pPr>
            <a:r>
              <a:rPr lang="en-US" dirty="0" smtClean="0"/>
              <a:t>Therefore I endure all things </a:t>
            </a:r>
          </a:p>
          <a:p>
            <a:pPr>
              <a:buNone/>
            </a:pPr>
            <a:r>
              <a:rPr lang="en-US" dirty="0" smtClean="0"/>
              <a:t>for the sake of the </a:t>
            </a:r>
            <a:r>
              <a:rPr lang="en-US" b="1" u="sng" dirty="0" smtClean="0"/>
              <a:t>elect</a:t>
            </a:r>
            <a:r>
              <a:rPr lang="en-US" dirty="0" smtClean="0"/>
              <a:t>, that </a:t>
            </a:r>
          </a:p>
          <a:p>
            <a:pPr>
              <a:buNone/>
            </a:pPr>
            <a:r>
              <a:rPr lang="en-US" b="1" u="sng" dirty="0" smtClean="0"/>
              <a:t>they also</a:t>
            </a:r>
            <a:r>
              <a:rPr lang="en-US" dirty="0" smtClean="0"/>
              <a:t> may obtain the </a:t>
            </a:r>
          </a:p>
          <a:p>
            <a:pPr>
              <a:buNone/>
            </a:pPr>
            <a:r>
              <a:rPr lang="en-US" dirty="0" smtClean="0"/>
              <a:t>salvation which is in Christ </a:t>
            </a:r>
          </a:p>
          <a:p>
            <a:pPr>
              <a:buNone/>
            </a:pPr>
            <a:r>
              <a:rPr lang="en-US" dirty="0" smtClean="0"/>
              <a:t>Jesus with eternal glory.</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Paul was appointed as an apostle to the Gentiles (Rom. 11:13, 1 Tim. 2:7, 2 Tim. 1:11), but he was passionate about the Jews (Rom. 9:1-3). So he is saying that while he works among the Gentiles, it is the Jews “also” he wants to be saved.</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2 Timothy 2:10</a:t>
            </a:r>
            <a:endParaRPr lang="en-US" sz="3000" dirty="0"/>
          </a:p>
        </p:txBody>
      </p:sp>
      <p:sp>
        <p:nvSpPr>
          <p:cNvPr id="3" name="Content Placeholder 2"/>
          <p:cNvSpPr>
            <a:spLocks noGrp="1"/>
          </p:cNvSpPr>
          <p:nvPr>
            <p:ph sz="half" idx="2"/>
          </p:nvPr>
        </p:nvSpPr>
        <p:spPr/>
        <p:txBody>
          <a:bodyPr/>
          <a:lstStyle/>
          <a:p>
            <a:pPr>
              <a:buNone/>
            </a:pPr>
            <a:r>
              <a:rPr lang="en-US" dirty="0" smtClean="0"/>
              <a:t>Therefore </a:t>
            </a:r>
            <a:r>
              <a:rPr lang="en-US" b="1" u="sng" dirty="0" smtClean="0"/>
              <a:t>I endure all things </a:t>
            </a:r>
          </a:p>
          <a:p>
            <a:pPr>
              <a:buNone/>
            </a:pPr>
            <a:r>
              <a:rPr lang="en-US" b="1" u="sng" dirty="0" smtClean="0"/>
              <a:t>for the sake of the elect</a:t>
            </a:r>
            <a:r>
              <a:rPr lang="en-US" dirty="0" smtClean="0"/>
              <a:t>, </a:t>
            </a:r>
            <a:r>
              <a:rPr lang="en-US" b="1" u="sng" dirty="0" smtClean="0"/>
              <a:t>that </a:t>
            </a:r>
          </a:p>
          <a:p>
            <a:pPr>
              <a:buNone/>
            </a:pPr>
            <a:r>
              <a:rPr lang="en-US" b="1" u="sng" dirty="0" smtClean="0"/>
              <a:t>they also may obtain the </a:t>
            </a:r>
          </a:p>
          <a:p>
            <a:pPr>
              <a:buNone/>
            </a:pPr>
            <a:r>
              <a:rPr lang="en-US" b="1" u="sng" dirty="0" smtClean="0"/>
              <a:t>salvation which is in Christ </a:t>
            </a:r>
          </a:p>
          <a:p>
            <a:pPr>
              <a:buNone/>
            </a:pPr>
            <a:r>
              <a:rPr lang="en-US" b="1" u="sng" dirty="0" smtClean="0"/>
              <a:t>Jesus with eternal glory</a:t>
            </a:r>
            <a:r>
              <a:rPr lang="en-US" dirty="0" smtClean="0"/>
              <a:t>.</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If “elect” means those chosen by God to receive salvation in the Calvinistic sense, then why must Paul do something or anything? Their salvation cannot rest on any of Paul’s efforts but only on God’s prior choice.</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p:txBody>
          <a:bodyPr>
            <a:normAutofit lnSpcReduction="10000"/>
          </a:bodyPr>
          <a:lstStyle/>
          <a:p>
            <a:r>
              <a:rPr lang="en-US" dirty="0" smtClean="0"/>
              <a:t>The city of Rome had a large number of Jews living there.</a:t>
            </a:r>
          </a:p>
          <a:p>
            <a:r>
              <a:rPr lang="en-US" dirty="0" smtClean="0"/>
              <a:t>The church in Rome was most likely begun by Jews who trusted Christ at Pentecost in Jerusalem (Acts 2:10, 41).</a:t>
            </a:r>
          </a:p>
          <a:p>
            <a:r>
              <a:rPr lang="en-US" dirty="0" smtClean="0"/>
              <a:t>We learn from how Paul writes Romans that there were Jewish believers in the Roman church. There is a Jewish presence throughout all of Romans.</a:t>
            </a:r>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p:txBody>
          <a:bodyPr/>
          <a:lstStyle/>
          <a:p>
            <a:pPr>
              <a:buNone/>
            </a:pPr>
            <a:r>
              <a:rPr lang="en-US" b="1" dirty="0" smtClean="0"/>
              <a:t>Romans 1:16 –</a:t>
            </a:r>
          </a:p>
          <a:p>
            <a:pPr>
              <a:buNone/>
            </a:pPr>
            <a:endParaRPr lang="en-US" sz="2000" dirty="0" smtClean="0"/>
          </a:p>
          <a:p>
            <a:pPr algn="ctr">
              <a:buNone/>
            </a:pPr>
            <a:r>
              <a:rPr lang="en-US" dirty="0" smtClean="0"/>
              <a:t>For I am not ashamed of the gospel of Christ, </a:t>
            </a:r>
          </a:p>
          <a:p>
            <a:pPr algn="ctr">
              <a:buNone/>
            </a:pPr>
            <a:r>
              <a:rPr lang="en-US" dirty="0" smtClean="0"/>
              <a:t>for it is the power of God to salvation for </a:t>
            </a:r>
          </a:p>
          <a:p>
            <a:pPr algn="ctr">
              <a:buNone/>
            </a:pPr>
            <a:r>
              <a:rPr lang="en-US" dirty="0" smtClean="0"/>
              <a:t>everyone who believes, </a:t>
            </a:r>
            <a:r>
              <a:rPr lang="en-US" b="1" i="1" u="sng" dirty="0" smtClean="0"/>
              <a:t>for the Jew first </a:t>
            </a:r>
          </a:p>
          <a:p>
            <a:pPr algn="ctr">
              <a:buNone/>
            </a:pPr>
            <a:r>
              <a:rPr lang="en-US" dirty="0" smtClean="0"/>
              <a:t>and also for the Greek.</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2:17-20 –</a:t>
            </a:r>
          </a:p>
          <a:p>
            <a:pPr>
              <a:buNone/>
            </a:pPr>
            <a:endParaRPr lang="en-US" sz="1800" dirty="0" smtClean="0"/>
          </a:p>
          <a:p>
            <a:pPr algn="ctr">
              <a:buNone/>
            </a:pPr>
            <a:r>
              <a:rPr lang="en-US" dirty="0" smtClean="0"/>
              <a:t>	</a:t>
            </a:r>
            <a:r>
              <a:rPr lang="en-US" sz="2700" dirty="0" smtClean="0"/>
              <a:t>Indeed </a:t>
            </a:r>
            <a:r>
              <a:rPr lang="en-US" sz="2700" b="1" i="1" dirty="0" smtClean="0"/>
              <a:t>you </a:t>
            </a:r>
            <a:r>
              <a:rPr lang="en-US" sz="2700" b="1" i="1" u="sng" dirty="0" smtClean="0"/>
              <a:t>are called a Jew</a:t>
            </a:r>
            <a:r>
              <a:rPr lang="en-US" sz="2700" dirty="0" smtClean="0"/>
              <a:t>, and rest on the </a:t>
            </a:r>
            <a:r>
              <a:rPr lang="en-US" sz="2700" b="1" i="1" u="sng" dirty="0" smtClean="0"/>
              <a:t>law</a:t>
            </a:r>
            <a:r>
              <a:rPr lang="en-US" sz="2700" dirty="0" smtClean="0"/>
              <a:t>, and </a:t>
            </a:r>
          </a:p>
          <a:p>
            <a:pPr algn="ctr">
              <a:buNone/>
            </a:pPr>
            <a:r>
              <a:rPr lang="en-US" sz="2700" dirty="0" smtClean="0"/>
              <a:t>make your </a:t>
            </a:r>
            <a:r>
              <a:rPr lang="en-US" sz="2700" b="1" i="1" u="sng" dirty="0" smtClean="0"/>
              <a:t>boast in God</a:t>
            </a:r>
            <a:r>
              <a:rPr lang="en-US" sz="2700" dirty="0" smtClean="0"/>
              <a:t>, and </a:t>
            </a:r>
            <a:r>
              <a:rPr lang="en-US" sz="2700" b="1" i="1" u="sng" dirty="0" smtClean="0"/>
              <a:t>know his will</a:t>
            </a:r>
            <a:r>
              <a:rPr lang="en-US" sz="2700" dirty="0" smtClean="0"/>
              <a:t>, and approve </a:t>
            </a:r>
          </a:p>
          <a:p>
            <a:pPr algn="ctr">
              <a:buNone/>
            </a:pPr>
            <a:r>
              <a:rPr lang="en-US" sz="2700" dirty="0" smtClean="0"/>
              <a:t>the things that are excellent, being </a:t>
            </a:r>
            <a:r>
              <a:rPr lang="en-US" sz="2700" b="1" i="1" u="sng" dirty="0" smtClean="0"/>
              <a:t>instructed out of the </a:t>
            </a:r>
          </a:p>
          <a:p>
            <a:pPr algn="ctr">
              <a:buNone/>
            </a:pPr>
            <a:r>
              <a:rPr lang="en-US" sz="2700" b="1" i="1" u="sng" dirty="0" smtClean="0"/>
              <a:t>law</a:t>
            </a:r>
            <a:r>
              <a:rPr lang="en-US" sz="2700" dirty="0" smtClean="0"/>
              <a:t>, and are confident that you yourself are a guide to </a:t>
            </a:r>
          </a:p>
          <a:p>
            <a:pPr algn="ctr">
              <a:buNone/>
            </a:pPr>
            <a:r>
              <a:rPr lang="en-US" sz="2700" dirty="0" smtClean="0"/>
              <a:t>the blind, a light to those who are in darkness, an </a:t>
            </a:r>
          </a:p>
          <a:p>
            <a:pPr algn="ctr">
              <a:buNone/>
            </a:pPr>
            <a:r>
              <a:rPr lang="en-US" sz="2700" dirty="0" smtClean="0"/>
              <a:t>instructor of the foolish, a teacher of babes, </a:t>
            </a:r>
            <a:r>
              <a:rPr lang="en-US" sz="2700" b="1" i="1" u="sng" dirty="0" smtClean="0"/>
              <a:t>having </a:t>
            </a:r>
          </a:p>
          <a:p>
            <a:pPr algn="ctr">
              <a:buNone/>
            </a:pPr>
            <a:r>
              <a:rPr lang="en-US" sz="2700" b="1" i="1" u="sng" dirty="0" smtClean="0"/>
              <a:t>the form of knowledge and truth in the law</a:t>
            </a:r>
            <a:r>
              <a:rPr lang="en-US" sz="2700" dirty="0" smtClean="0"/>
              <a:t>.</a:t>
            </a:r>
            <a:endParaRPr lang="en-US" sz="27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Principle</a:t>
            </a:r>
            <a:endParaRPr lang="en-US" dirty="0"/>
          </a:p>
        </p:txBody>
      </p:sp>
      <p:sp>
        <p:nvSpPr>
          <p:cNvPr id="7" name="Content Placeholder 6"/>
          <p:cNvSpPr>
            <a:spLocks noGrp="1"/>
          </p:cNvSpPr>
          <p:nvPr>
            <p:ph idx="1"/>
          </p:nvPr>
        </p:nvSpPr>
        <p:spPr/>
        <p:txBody>
          <a:bodyPr/>
          <a:lstStyle/>
          <a:p>
            <a:pPr algn="ctr">
              <a:buNone/>
            </a:pPr>
            <a:endParaRPr lang="en-US" dirty="0" smtClean="0"/>
          </a:p>
          <a:p>
            <a:pPr algn="ctr">
              <a:buNone/>
            </a:pPr>
            <a:r>
              <a:rPr lang="en-US" sz="3400" i="1" dirty="0" smtClean="0"/>
              <a:t>All parts of Scripture are equally true, but </a:t>
            </a:r>
          </a:p>
          <a:p>
            <a:pPr algn="ctr">
              <a:buNone/>
            </a:pPr>
            <a:r>
              <a:rPr lang="en-US" sz="3400" i="1" dirty="0" smtClean="0"/>
              <a:t>not all parts of Scripture are equally clear.</a:t>
            </a:r>
            <a:endParaRPr lang="en-US" sz="3400" i="1" dirty="0"/>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3:1-2 –</a:t>
            </a:r>
          </a:p>
          <a:p>
            <a:pPr>
              <a:buNone/>
            </a:pPr>
            <a:endParaRPr lang="en-US" sz="1800" dirty="0" smtClean="0"/>
          </a:p>
          <a:p>
            <a:pPr lvl="1" algn="ctr">
              <a:buNone/>
            </a:pPr>
            <a:r>
              <a:rPr lang="en-US" sz="3000" b="1" i="1" u="sng" dirty="0" smtClean="0"/>
              <a:t>What advantage then has the Jew</a:t>
            </a:r>
            <a:r>
              <a:rPr lang="en-US" sz="3000" dirty="0" smtClean="0"/>
              <a:t>, or what is </a:t>
            </a:r>
          </a:p>
          <a:p>
            <a:pPr lvl="1" algn="ctr">
              <a:buNone/>
            </a:pPr>
            <a:r>
              <a:rPr lang="en-US" sz="3000" b="1" i="1" u="sng" dirty="0" smtClean="0"/>
              <a:t>the profit of circumcision</a:t>
            </a:r>
            <a:r>
              <a:rPr lang="en-US" sz="3000" dirty="0" smtClean="0"/>
              <a:t>? Much in every way! </a:t>
            </a:r>
          </a:p>
          <a:p>
            <a:pPr lvl="1" algn="ctr">
              <a:buNone/>
            </a:pPr>
            <a:r>
              <a:rPr lang="en-US" sz="3000" dirty="0" smtClean="0"/>
              <a:t>Chiefly because </a:t>
            </a:r>
            <a:r>
              <a:rPr lang="en-US" sz="3000" b="1" i="1" u="sng" dirty="0" smtClean="0"/>
              <a:t>to them were committed </a:t>
            </a:r>
          </a:p>
          <a:p>
            <a:pPr lvl="1" algn="ctr">
              <a:buNone/>
            </a:pPr>
            <a:r>
              <a:rPr lang="en-US" sz="3000" b="1" i="1" u="sng" dirty="0" smtClean="0"/>
              <a:t>the oracles of God</a:t>
            </a:r>
            <a:r>
              <a:rPr lang="en-US" sz="3000" dirty="0" smtClean="0"/>
              <a:t>.</a:t>
            </a:r>
            <a:endParaRPr lang="en-US" sz="30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4:1-3 –</a:t>
            </a:r>
          </a:p>
          <a:p>
            <a:pPr>
              <a:buNone/>
            </a:pPr>
            <a:endParaRPr lang="en-US" sz="1800" dirty="0" smtClean="0"/>
          </a:p>
          <a:p>
            <a:pPr algn="ctr">
              <a:buNone/>
            </a:pPr>
            <a:r>
              <a:rPr lang="en-US" sz="2800" dirty="0" smtClean="0"/>
              <a:t>What then shall we say that </a:t>
            </a:r>
            <a:r>
              <a:rPr lang="en-US" sz="2800" b="1" i="1" u="sng" dirty="0" smtClean="0"/>
              <a:t>Abraham our father</a:t>
            </a:r>
            <a:r>
              <a:rPr lang="en-US" sz="2800" b="1" dirty="0" smtClean="0"/>
              <a:t> </a:t>
            </a:r>
          </a:p>
          <a:p>
            <a:pPr algn="ctr">
              <a:buNone/>
            </a:pPr>
            <a:r>
              <a:rPr lang="en-US" sz="2800" dirty="0" smtClean="0"/>
              <a:t>has found according to the flesh? For if </a:t>
            </a:r>
            <a:r>
              <a:rPr lang="en-US" sz="2800" b="1" i="1" u="sng" dirty="0" smtClean="0"/>
              <a:t>Abraham</a:t>
            </a:r>
            <a:r>
              <a:rPr lang="en-US" sz="2800" b="1" dirty="0" smtClean="0"/>
              <a:t> </a:t>
            </a:r>
          </a:p>
          <a:p>
            <a:pPr algn="ctr">
              <a:buNone/>
            </a:pPr>
            <a:r>
              <a:rPr lang="en-US" sz="2800" dirty="0" smtClean="0"/>
              <a:t>was justified by works, he has something to boast </a:t>
            </a:r>
          </a:p>
          <a:p>
            <a:pPr algn="ctr">
              <a:buNone/>
            </a:pPr>
            <a:r>
              <a:rPr lang="en-US" sz="2800" dirty="0" smtClean="0"/>
              <a:t>about, but not before God. For what does the </a:t>
            </a:r>
          </a:p>
          <a:p>
            <a:pPr algn="ctr">
              <a:buNone/>
            </a:pPr>
            <a:r>
              <a:rPr lang="en-US" sz="2800" dirty="0" smtClean="0"/>
              <a:t>Scripture say? “</a:t>
            </a:r>
            <a:r>
              <a:rPr lang="en-US" sz="2800" b="1" i="1" u="sng" dirty="0" smtClean="0"/>
              <a:t>Abraham</a:t>
            </a:r>
            <a:r>
              <a:rPr lang="en-US" sz="2800" b="1" dirty="0" smtClean="0"/>
              <a:t> </a:t>
            </a:r>
            <a:r>
              <a:rPr lang="en-US" sz="2800" dirty="0" smtClean="0"/>
              <a:t>believed God, and </a:t>
            </a:r>
          </a:p>
          <a:p>
            <a:pPr algn="ctr">
              <a:buNone/>
            </a:pPr>
            <a:r>
              <a:rPr lang="en-US" sz="2800" dirty="0" smtClean="0"/>
              <a:t>it was accounted to him for righteousness.”</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4:5-7 –</a:t>
            </a:r>
          </a:p>
          <a:p>
            <a:pPr>
              <a:buNone/>
            </a:pPr>
            <a:endParaRPr lang="en-US" sz="1800" dirty="0" smtClean="0"/>
          </a:p>
          <a:p>
            <a:pPr algn="ctr">
              <a:buNone/>
            </a:pPr>
            <a:r>
              <a:rPr lang="en-US" sz="2800" dirty="0" smtClean="0"/>
              <a:t>But to him who does not work but believes on him </a:t>
            </a:r>
          </a:p>
          <a:p>
            <a:pPr algn="ctr">
              <a:buNone/>
            </a:pPr>
            <a:r>
              <a:rPr lang="en-US" sz="2800" dirty="0" smtClean="0"/>
              <a:t>who justifies the ungodly, his faith is accounted for </a:t>
            </a:r>
          </a:p>
          <a:p>
            <a:pPr algn="ctr">
              <a:buNone/>
            </a:pPr>
            <a:r>
              <a:rPr lang="en-US" sz="2800" dirty="0" smtClean="0"/>
              <a:t>righteousness, just as </a:t>
            </a:r>
            <a:r>
              <a:rPr lang="en-US" sz="2800" b="1" i="1" u="sng" dirty="0" smtClean="0"/>
              <a:t>David</a:t>
            </a:r>
            <a:r>
              <a:rPr lang="en-US" sz="2800" b="1" dirty="0" smtClean="0"/>
              <a:t> </a:t>
            </a:r>
            <a:r>
              <a:rPr lang="en-US" sz="2800" dirty="0" smtClean="0"/>
              <a:t>also describes the </a:t>
            </a:r>
          </a:p>
          <a:p>
            <a:pPr algn="ctr">
              <a:buNone/>
            </a:pPr>
            <a:r>
              <a:rPr lang="en-US" sz="2800" dirty="0" smtClean="0"/>
              <a:t>blessedness of the man to whom God imputes </a:t>
            </a:r>
          </a:p>
          <a:p>
            <a:pPr algn="ctr">
              <a:buNone/>
            </a:pPr>
            <a:r>
              <a:rPr lang="en-US" sz="2800" dirty="0" smtClean="0"/>
              <a:t>righteousness apart from works: “Blessed are </a:t>
            </a:r>
          </a:p>
          <a:p>
            <a:pPr algn="ctr">
              <a:buNone/>
            </a:pPr>
            <a:r>
              <a:rPr lang="en-US" sz="2800" dirty="0" smtClean="0"/>
              <a:t>those whose </a:t>
            </a:r>
            <a:r>
              <a:rPr lang="en-US" sz="2800" b="1" i="1" u="sng" dirty="0" smtClean="0"/>
              <a:t>lawless</a:t>
            </a:r>
            <a:r>
              <a:rPr lang="en-US" sz="2800" b="1" dirty="0" smtClean="0"/>
              <a:t> </a:t>
            </a:r>
            <a:r>
              <a:rPr lang="en-US" sz="2800" dirty="0" smtClean="0"/>
              <a:t>deeds are forgiven, </a:t>
            </a:r>
          </a:p>
          <a:p>
            <a:pPr algn="ctr">
              <a:buNone/>
            </a:pPr>
            <a:r>
              <a:rPr lang="en-US" sz="2800" dirty="0" smtClean="0"/>
              <a:t>and whose </a:t>
            </a:r>
            <a:r>
              <a:rPr lang="en-US" sz="2800" b="1" i="1" u="sng" dirty="0" smtClean="0"/>
              <a:t>sins are covered</a:t>
            </a:r>
            <a:r>
              <a:rPr lang="en-US" sz="2800" dirty="0" smtClean="0"/>
              <a:t>… </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5:13-14a –</a:t>
            </a:r>
          </a:p>
          <a:p>
            <a:pPr>
              <a:buNone/>
            </a:pPr>
            <a:endParaRPr lang="en-US" sz="1800" dirty="0" smtClean="0"/>
          </a:p>
          <a:p>
            <a:pPr algn="ctr">
              <a:buNone/>
            </a:pPr>
            <a:r>
              <a:rPr lang="en-US" sz="2800" dirty="0" smtClean="0"/>
              <a:t>	(For until the </a:t>
            </a:r>
            <a:r>
              <a:rPr lang="en-US" sz="2800" b="1" i="1" u="sng" dirty="0" smtClean="0"/>
              <a:t>law</a:t>
            </a:r>
            <a:r>
              <a:rPr lang="en-US" sz="2800" b="1" dirty="0" smtClean="0"/>
              <a:t> </a:t>
            </a:r>
            <a:r>
              <a:rPr lang="en-US" sz="2800" dirty="0" smtClean="0"/>
              <a:t>sin was in the world, but sin is not </a:t>
            </a:r>
          </a:p>
          <a:p>
            <a:pPr algn="ctr">
              <a:buNone/>
            </a:pPr>
            <a:r>
              <a:rPr lang="en-US" sz="2800" dirty="0" smtClean="0"/>
              <a:t>imputed when there is no </a:t>
            </a:r>
            <a:r>
              <a:rPr lang="en-US" sz="2800" b="1" i="1" u="sng" dirty="0" smtClean="0"/>
              <a:t>law</a:t>
            </a:r>
            <a:r>
              <a:rPr lang="en-US" sz="2800" dirty="0" smtClean="0"/>
              <a:t>. Nevertheless death </a:t>
            </a:r>
          </a:p>
          <a:p>
            <a:pPr algn="ctr">
              <a:buNone/>
            </a:pPr>
            <a:r>
              <a:rPr lang="en-US" sz="2800" dirty="0" smtClean="0"/>
              <a:t>reigned from Adam to </a:t>
            </a:r>
            <a:r>
              <a:rPr lang="en-US" sz="2800" b="1" i="1" u="sng" dirty="0" smtClean="0"/>
              <a:t>Moses</a:t>
            </a:r>
            <a:r>
              <a:rPr lang="en-US" sz="2800" dirty="0" smtClean="0"/>
              <a:t>, even over those </a:t>
            </a:r>
          </a:p>
          <a:p>
            <a:pPr algn="ctr">
              <a:buNone/>
            </a:pPr>
            <a:r>
              <a:rPr lang="en-US" sz="2800" dirty="0" smtClean="0"/>
              <a:t>who had not sinned according to the likeness </a:t>
            </a:r>
          </a:p>
          <a:p>
            <a:pPr algn="ctr">
              <a:buNone/>
            </a:pPr>
            <a:r>
              <a:rPr lang="en-US" sz="2800" dirty="0" smtClean="0"/>
              <a:t>of the transgression of Adam…)</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7:1, 12 –</a:t>
            </a:r>
          </a:p>
          <a:p>
            <a:pPr>
              <a:buNone/>
            </a:pPr>
            <a:endParaRPr lang="en-US" sz="1800" dirty="0" smtClean="0"/>
          </a:p>
          <a:p>
            <a:pPr algn="ctr">
              <a:buNone/>
            </a:pPr>
            <a:r>
              <a:rPr lang="en-US" sz="2800" dirty="0" smtClean="0"/>
              <a:t>Or do you not know, brethren (for I speak to </a:t>
            </a:r>
          </a:p>
          <a:p>
            <a:pPr algn="ctr">
              <a:buNone/>
            </a:pPr>
            <a:r>
              <a:rPr lang="en-US" sz="2800" b="1" i="1" u="sng" dirty="0" smtClean="0"/>
              <a:t>those who know the law</a:t>
            </a:r>
            <a:r>
              <a:rPr lang="en-US" sz="2800" dirty="0" smtClean="0"/>
              <a:t>) … the </a:t>
            </a:r>
            <a:r>
              <a:rPr lang="en-US" sz="2800" b="1" i="1" dirty="0" smtClean="0"/>
              <a:t>law </a:t>
            </a:r>
            <a:r>
              <a:rPr lang="en-US" sz="2800" dirty="0" smtClean="0"/>
              <a:t>is holy, and </a:t>
            </a:r>
          </a:p>
          <a:p>
            <a:pPr algn="ctr">
              <a:buNone/>
            </a:pPr>
            <a:r>
              <a:rPr lang="en-US" sz="2800" dirty="0" smtClean="0"/>
              <a:t>the </a:t>
            </a:r>
            <a:r>
              <a:rPr lang="en-US" sz="2800" b="1" i="1" u="sng" dirty="0" smtClean="0"/>
              <a:t>commandment</a:t>
            </a:r>
            <a:r>
              <a:rPr lang="en-US" sz="2800" b="1" dirty="0" smtClean="0"/>
              <a:t> </a:t>
            </a:r>
            <a:r>
              <a:rPr lang="en-US" sz="2800" dirty="0" smtClean="0"/>
              <a:t>holy and just and good.</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9:4-5 –</a:t>
            </a:r>
          </a:p>
          <a:p>
            <a:pPr>
              <a:buNone/>
            </a:pPr>
            <a:endParaRPr lang="en-US" sz="1800" dirty="0" smtClean="0"/>
          </a:p>
          <a:p>
            <a:pPr algn="ctr">
              <a:buNone/>
            </a:pPr>
            <a:r>
              <a:rPr lang="en-US" sz="2800" dirty="0" smtClean="0"/>
              <a:t>…[</a:t>
            </a:r>
            <a:r>
              <a:rPr lang="en-US" sz="2800" dirty="0" err="1" smtClean="0"/>
              <a:t>W]ho</a:t>
            </a:r>
            <a:r>
              <a:rPr lang="en-US" sz="2800" dirty="0" smtClean="0"/>
              <a:t> are </a:t>
            </a:r>
            <a:r>
              <a:rPr lang="en-US" sz="2800" b="1" i="1" u="sng" dirty="0" smtClean="0"/>
              <a:t>Israelites</a:t>
            </a:r>
            <a:r>
              <a:rPr lang="en-US" sz="2800" dirty="0" smtClean="0"/>
              <a:t>, to whom pertain the </a:t>
            </a:r>
          </a:p>
          <a:p>
            <a:pPr algn="ctr">
              <a:buNone/>
            </a:pPr>
            <a:r>
              <a:rPr lang="en-US" sz="2800" b="1" i="1" u="sng" dirty="0" smtClean="0"/>
              <a:t>adoption</a:t>
            </a:r>
            <a:r>
              <a:rPr lang="en-US" sz="2800" dirty="0" smtClean="0"/>
              <a:t>, the </a:t>
            </a:r>
            <a:r>
              <a:rPr lang="en-US" sz="2800" b="1" i="1" u="sng" dirty="0" smtClean="0"/>
              <a:t>glory</a:t>
            </a:r>
            <a:r>
              <a:rPr lang="en-US" sz="2800" dirty="0" smtClean="0"/>
              <a:t>, the </a:t>
            </a:r>
            <a:r>
              <a:rPr lang="en-US" sz="2800" b="1" i="1" u="sng" dirty="0" smtClean="0"/>
              <a:t>covenants</a:t>
            </a:r>
            <a:r>
              <a:rPr lang="en-US" sz="2800" dirty="0" smtClean="0"/>
              <a:t>, the giving of </a:t>
            </a:r>
          </a:p>
          <a:p>
            <a:pPr algn="ctr">
              <a:buNone/>
            </a:pPr>
            <a:r>
              <a:rPr lang="en-US" sz="2800" dirty="0" smtClean="0"/>
              <a:t>the </a:t>
            </a:r>
            <a:r>
              <a:rPr lang="en-US" sz="2800" b="1" i="1" u="sng" dirty="0" smtClean="0"/>
              <a:t>law</a:t>
            </a:r>
            <a:r>
              <a:rPr lang="en-US" sz="2800" dirty="0" smtClean="0"/>
              <a:t>, the </a:t>
            </a:r>
            <a:r>
              <a:rPr lang="en-US" sz="2800" b="1" i="1" u="sng" dirty="0" smtClean="0"/>
              <a:t>service of God</a:t>
            </a:r>
            <a:r>
              <a:rPr lang="en-US" sz="2800" dirty="0" smtClean="0"/>
              <a:t>, and the </a:t>
            </a:r>
            <a:r>
              <a:rPr lang="en-US" sz="2800" b="1" i="1" u="sng" dirty="0" smtClean="0"/>
              <a:t>promises</a:t>
            </a:r>
            <a:r>
              <a:rPr lang="en-US" sz="2800" dirty="0" smtClean="0"/>
              <a:t>;</a:t>
            </a:r>
          </a:p>
          <a:p>
            <a:pPr algn="ctr">
              <a:buNone/>
            </a:pPr>
            <a:r>
              <a:rPr lang="en-US" sz="2800" dirty="0" smtClean="0"/>
              <a:t> of whom are the </a:t>
            </a:r>
            <a:r>
              <a:rPr lang="en-US" sz="2800" b="1" i="1" u="sng" dirty="0" smtClean="0"/>
              <a:t>fathers</a:t>
            </a:r>
            <a:r>
              <a:rPr lang="en-US" sz="2800" b="1" dirty="0" smtClean="0"/>
              <a:t> </a:t>
            </a:r>
            <a:r>
              <a:rPr lang="en-US" sz="2800" dirty="0" smtClean="0"/>
              <a:t>and from whom, </a:t>
            </a:r>
          </a:p>
          <a:p>
            <a:pPr algn="ctr">
              <a:buNone/>
            </a:pPr>
            <a:r>
              <a:rPr lang="en-US" sz="2800" dirty="0" smtClean="0"/>
              <a:t>according to the flesh, </a:t>
            </a:r>
            <a:r>
              <a:rPr lang="en-US" sz="2800" b="1" i="1" u="sng" dirty="0" smtClean="0"/>
              <a:t>Christ</a:t>
            </a:r>
            <a:r>
              <a:rPr lang="en-US" sz="2800" b="1" dirty="0" smtClean="0"/>
              <a:t> </a:t>
            </a:r>
            <a:r>
              <a:rPr lang="en-US" sz="2800" dirty="0" smtClean="0"/>
              <a:t>came, who is </a:t>
            </a:r>
          </a:p>
          <a:p>
            <a:pPr algn="ctr">
              <a:buNone/>
            </a:pPr>
            <a:r>
              <a:rPr lang="en-US" sz="2800" dirty="0" smtClean="0"/>
              <a:t>over all, the eternally blessed God. Amen.</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9:24 –</a:t>
            </a:r>
          </a:p>
          <a:p>
            <a:pPr>
              <a:buNone/>
            </a:pPr>
            <a:endParaRPr lang="en-US" sz="1800" dirty="0" smtClean="0"/>
          </a:p>
          <a:p>
            <a:pPr algn="ctr">
              <a:buNone/>
            </a:pPr>
            <a:r>
              <a:rPr lang="en-US" sz="2800" dirty="0" smtClean="0"/>
              <a:t>[</a:t>
            </a:r>
            <a:r>
              <a:rPr lang="en-US" sz="2800" dirty="0" err="1" smtClean="0"/>
              <a:t>E]ven</a:t>
            </a:r>
            <a:r>
              <a:rPr lang="en-US" sz="2800" dirty="0" smtClean="0"/>
              <a:t> us whom he called, </a:t>
            </a:r>
            <a:r>
              <a:rPr lang="en-US" sz="2800" b="1" i="1" u="sng" dirty="0" smtClean="0"/>
              <a:t>not of the Jews only</a:t>
            </a:r>
            <a:r>
              <a:rPr lang="en-US" sz="2800" dirty="0" smtClean="0"/>
              <a:t>, </a:t>
            </a:r>
          </a:p>
          <a:p>
            <a:pPr algn="ctr">
              <a:buNone/>
            </a:pPr>
            <a:r>
              <a:rPr lang="en-US" sz="2800" dirty="0" smtClean="0"/>
              <a:t>but also of the Gentiles?</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10:12 –</a:t>
            </a:r>
          </a:p>
          <a:p>
            <a:pPr>
              <a:buNone/>
            </a:pPr>
            <a:endParaRPr lang="en-US" sz="1800" dirty="0" smtClean="0"/>
          </a:p>
          <a:p>
            <a:pPr algn="ctr">
              <a:buNone/>
            </a:pPr>
            <a:r>
              <a:rPr lang="en-US" sz="2800" dirty="0" smtClean="0"/>
              <a:t>For there is no distinction between </a:t>
            </a:r>
            <a:r>
              <a:rPr lang="en-US" sz="2800" b="1" i="1" u="sng" dirty="0" smtClean="0"/>
              <a:t>Jew</a:t>
            </a:r>
            <a:r>
              <a:rPr lang="en-US" sz="2800" b="1" dirty="0" smtClean="0"/>
              <a:t> </a:t>
            </a:r>
            <a:r>
              <a:rPr lang="en-US" sz="2800" dirty="0" smtClean="0"/>
              <a:t>and Greek, </a:t>
            </a:r>
          </a:p>
          <a:p>
            <a:pPr algn="ctr">
              <a:buNone/>
            </a:pPr>
            <a:r>
              <a:rPr lang="en-US" sz="2800" dirty="0" smtClean="0"/>
              <a:t>for the same Lord over all is rich to all </a:t>
            </a:r>
          </a:p>
          <a:p>
            <a:pPr algn="ctr">
              <a:buNone/>
            </a:pPr>
            <a:r>
              <a:rPr lang="en-US" sz="2800" dirty="0" smtClean="0"/>
              <a:t>who call upon him.</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11:1-2a –</a:t>
            </a:r>
          </a:p>
          <a:p>
            <a:pPr>
              <a:buNone/>
            </a:pPr>
            <a:endParaRPr lang="en-US" sz="1800" dirty="0" smtClean="0"/>
          </a:p>
          <a:p>
            <a:pPr algn="ctr">
              <a:buNone/>
            </a:pPr>
            <a:r>
              <a:rPr lang="en-US" sz="2800" dirty="0" smtClean="0"/>
              <a:t>I say then, has God cast away </a:t>
            </a:r>
            <a:r>
              <a:rPr lang="en-US" sz="2800" b="1" i="1" u="sng" dirty="0" smtClean="0"/>
              <a:t>his people</a:t>
            </a:r>
            <a:r>
              <a:rPr lang="en-US" sz="2800" dirty="0" smtClean="0"/>
              <a:t>? Certainly </a:t>
            </a:r>
          </a:p>
          <a:p>
            <a:pPr algn="ctr">
              <a:buNone/>
            </a:pPr>
            <a:r>
              <a:rPr lang="en-US" sz="2800" dirty="0" smtClean="0"/>
              <a:t>not! For I also am an </a:t>
            </a:r>
            <a:r>
              <a:rPr lang="en-US" sz="2800" b="1" i="1" u="sng" dirty="0" smtClean="0"/>
              <a:t>Israelite</a:t>
            </a:r>
            <a:r>
              <a:rPr lang="en-US" sz="2800" dirty="0" smtClean="0"/>
              <a:t>, of </a:t>
            </a:r>
            <a:r>
              <a:rPr lang="en-US" sz="2800" b="1" i="1" u="sng" dirty="0" smtClean="0"/>
              <a:t>the seed of </a:t>
            </a:r>
          </a:p>
          <a:p>
            <a:pPr algn="ctr">
              <a:buNone/>
            </a:pPr>
            <a:r>
              <a:rPr lang="en-US" sz="2800" b="1" i="1" u="sng" dirty="0" smtClean="0"/>
              <a:t>Abraham</a:t>
            </a:r>
            <a:r>
              <a:rPr lang="en-US" sz="2800" dirty="0" smtClean="0"/>
              <a:t>, of the </a:t>
            </a:r>
            <a:r>
              <a:rPr lang="en-US" sz="2800" b="1" i="1" u="sng" dirty="0" smtClean="0"/>
              <a:t>tribe of Benjamin</a:t>
            </a:r>
            <a:r>
              <a:rPr lang="en-US" sz="2800" dirty="0" smtClean="0"/>
              <a:t>. God </a:t>
            </a:r>
          </a:p>
          <a:p>
            <a:pPr algn="ctr">
              <a:buNone/>
            </a:pPr>
            <a:r>
              <a:rPr lang="en-US" sz="2800" dirty="0" smtClean="0"/>
              <a:t>has not cast away </a:t>
            </a:r>
            <a:r>
              <a:rPr lang="en-US" sz="2800" b="1" i="1" u="sng" dirty="0" smtClean="0"/>
              <a:t>his people</a:t>
            </a:r>
            <a:r>
              <a:rPr lang="en-US" sz="2800" dirty="0" smtClean="0"/>
              <a:t>…</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Jewish Presence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b="1" dirty="0" smtClean="0"/>
              <a:t>Romans 15:8 –</a:t>
            </a:r>
          </a:p>
          <a:p>
            <a:pPr>
              <a:buNone/>
            </a:pPr>
            <a:endParaRPr lang="en-US" sz="1800" dirty="0" smtClean="0"/>
          </a:p>
          <a:p>
            <a:pPr algn="ctr">
              <a:buNone/>
            </a:pPr>
            <a:r>
              <a:rPr lang="en-US" sz="2800" dirty="0" smtClean="0"/>
              <a:t>Now I say that Jesus Christ has become a servant to </a:t>
            </a:r>
          </a:p>
          <a:p>
            <a:pPr algn="ctr">
              <a:buNone/>
            </a:pPr>
            <a:r>
              <a:rPr lang="en-US" sz="2800" b="1" i="1" u="sng" dirty="0" smtClean="0"/>
              <a:t>the circumcision</a:t>
            </a:r>
            <a:r>
              <a:rPr lang="en-US" sz="2800" dirty="0" smtClean="0"/>
              <a:t> for the truth of God, to confirm </a:t>
            </a:r>
          </a:p>
          <a:p>
            <a:pPr algn="ctr">
              <a:buNone/>
            </a:pPr>
            <a:r>
              <a:rPr lang="en-US" sz="2800" b="1" i="1" u="sng" dirty="0" smtClean="0"/>
              <a:t>the promises</a:t>
            </a:r>
            <a:r>
              <a:rPr lang="en-US" sz="2800" b="1" dirty="0" smtClean="0"/>
              <a:t> </a:t>
            </a:r>
            <a:r>
              <a:rPr lang="en-US" sz="2800" dirty="0" smtClean="0"/>
              <a:t>made to </a:t>
            </a:r>
            <a:r>
              <a:rPr lang="en-US" sz="2800" b="1" i="1" u="sng" dirty="0" smtClean="0"/>
              <a:t>the fathers</a:t>
            </a:r>
            <a:r>
              <a:rPr lang="en-US" sz="2800" dirty="0" smtClean="0"/>
              <a:t>…</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tx1">
                <a:lumMod val="75000"/>
                <a:lumOff val="25000"/>
              </a:scheme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2 Peter 3:15b-16</a:t>
            </a:r>
            <a:endParaRPr lang="en-US" dirty="0"/>
          </a:p>
        </p:txBody>
      </p:sp>
      <p:sp>
        <p:nvSpPr>
          <p:cNvPr id="7" name="Content Placeholder 6"/>
          <p:cNvSpPr>
            <a:spLocks noGrp="1"/>
          </p:cNvSpPr>
          <p:nvPr>
            <p:ph idx="1"/>
          </p:nvPr>
        </p:nvSpPr>
        <p:spPr/>
        <p:txBody>
          <a:bodyPr>
            <a:normAutofit/>
          </a:bodyPr>
          <a:lstStyle/>
          <a:p>
            <a:pPr algn="ctr">
              <a:buNone/>
            </a:pPr>
            <a:r>
              <a:rPr lang="en-US" sz="3000" dirty="0" smtClean="0"/>
              <a:t>“…[</a:t>
            </a:r>
            <a:r>
              <a:rPr lang="en-US" sz="3000" dirty="0" err="1" smtClean="0"/>
              <a:t>A]s</a:t>
            </a:r>
            <a:r>
              <a:rPr lang="en-US" sz="3000" dirty="0" smtClean="0"/>
              <a:t> also our beloved brother Paul, according to </a:t>
            </a:r>
          </a:p>
          <a:p>
            <a:pPr algn="ctr">
              <a:buNone/>
            </a:pPr>
            <a:r>
              <a:rPr lang="en-US" sz="3000" dirty="0" smtClean="0"/>
              <a:t>the wisdom given to him, has written to you, as </a:t>
            </a:r>
          </a:p>
          <a:p>
            <a:pPr algn="ctr">
              <a:buNone/>
            </a:pPr>
            <a:r>
              <a:rPr lang="en-US" sz="3000" dirty="0" smtClean="0"/>
              <a:t>also in all his epistles, speaking in them of these </a:t>
            </a:r>
          </a:p>
          <a:p>
            <a:pPr algn="ctr">
              <a:buNone/>
            </a:pPr>
            <a:r>
              <a:rPr lang="en-US" sz="3000" dirty="0" smtClean="0"/>
              <a:t>things, in which are some things hard to </a:t>
            </a:r>
          </a:p>
          <a:p>
            <a:pPr algn="ctr">
              <a:buNone/>
            </a:pPr>
            <a:r>
              <a:rPr lang="en-US" sz="3000" dirty="0" smtClean="0"/>
              <a:t>understand, which untaught and unstable </a:t>
            </a:r>
          </a:p>
          <a:p>
            <a:pPr algn="ctr">
              <a:buNone/>
            </a:pPr>
            <a:r>
              <a:rPr lang="en-US" sz="3000" dirty="0" smtClean="0"/>
              <a:t>people twist to their own destruction, as </a:t>
            </a:r>
          </a:p>
          <a:p>
            <a:pPr algn="ctr">
              <a:buNone/>
            </a:pPr>
            <a:r>
              <a:rPr lang="en-US" sz="3000" dirty="0" smtClean="0"/>
              <a:t>they do also the rest of the Scriptures.</a:t>
            </a:r>
          </a:p>
          <a:p>
            <a:pPr algn="ctr">
              <a:buNone/>
            </a:pPr>
            <a:endParaRPr lang="en-US" dirty="0" smtClean="0"/>
          </a:p>
        </p:txBody>
      </p:sp>
    </p:spTree>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8" name="Content Placeholder 7"/>
          <p:cNvSpPr>
            <a:spLocks noGrp="1"/>
          </p:cNvSpPr>
          <p:nvPr>
            <p:ph idx="1"/>
          </p:nvPr>
        </p:nvSpPr>
        <p:spPr>
          <a:xfrm>
            <a:off x="457200" y="1600200"/>
            <a:ext cx="8229600" cy="4679475"/>
          </a:xfrm>
        </p:spPr>
        <p:txBody>
          <a:bodyPr>
            <a:normAutofit/>
          </a:bodyPr>
          <a:lstStyle/>
          <a:p>
            <a:pPr>
              <a:buNone/>
            </a:pPr>
            <a:r>
              <a:rPr lang="en-US" sz="3000" b="1" dirty="0" smtClean="0"/>
              <a:t>Romans 9:10-11–</a:t>
            </a:r>
          </a:p>
          <a:p>
            <a:pPr>
              <a:buNone/>
            </a:pPr>
            <a:endParaRPr lang="en-US" sz="1800" dirty="0" smtClean="0"/>
          </a:p>
          <a:p>
            <a:pPr algn="ctr">
              <a:buNone/>
            </a:pPr>
            <a:r>
              <a:rPr lang="en-US" sz="2800" dirty="0" smtClean="0"/>
              <a:t>And not only this, but when Rebecca also had </a:t>
            </a:r>
          </a:p>
          <a:p>
            <a:pPr algn="ctr">
              <a:buNone/>
            </a:pPr>
            <a:r>
              <a:rPr lang="en-US" sz="2800" dirty="0" smtClean="0"/>
              <a:t>conceived by one man, even by our father Isaac </a:t>
            </a:r>
          </a:p>
          <a:p>
            <a:pPr algn="ctr">
              <a:buNone/>
            </a:pPr>
            <a:r>
              <a:rPr lang="en-US" sz="2800" dirty="0" smtClean="0"/>
              <a:t>(for the children not yet being born, nor having </a:t>
            </a:r>
          </a:p>
          <a:p>
            <a:pPr algn="ctr">
              <a:buNone/>
            </a:pPr>
            <a:r>
              <a:rPr lang="en-US" sz="2800" dirty="0" smtClean="0"/>
              <a:t>done any good or evil, that the purpose of God </a:t>
            </a:r>
          </a:p>
          <a:p>
            <a:pPr algn="ctr">
              <a:buNone/>
            </a:pPr>
            <a:r>
              <a:rPr lang="en-US" sz="2800" dirty="0" smtClean="0"/>
              <a:t>according to election might stand, not of </a:t>
            </a:r>
          </a:p>
          <a:p>
            <a:pPr algn="ctr">
              <a:buNone/>
            </a:pPr>
            <a:r>
              <a:rPr lang="en-US" sz="2800" dirty="0" smtClean="0"/>
              <a:t>works but of him who calls)…</a:t>
            </a:r>
            <a:endParaRPr lang="en-US" sz="2800" dirty="0"/>
          </a:p>
        </p:txBody>
      </p:sp>
    </p:spTree>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9:10-11</a:t>
            </a:r>
            <a:endParaRPr lang="en-US" sz="3000" dirty="0"/>
          </a:p>
        </p:txBody>
      </p:sp>
      <p:sp>
        <p:nvSpPr>
          <p:cNvPr id="8" name="Content Placeholder 7"/>
          <p:cNvSpPr>
            <a:spLocks noGrp="1"/>
          </p:cNvSpPr>
          <p:nvPr>
            <p:ph sz="half" idx="2"/>
          </p:nvPr>
        </p:nvSpPr>
        <p:spPr/>
        <p:txBody>
          <a:bodyPr>
            <a:normAutofit fontScale="85000" lnSpcReduction="20000"/>
          </a:bodyPr>
          <a:lstStyle/>
          <a:p>
            <a:pPr>
              <a:buNone/>
            </a:pPr>
            <a:r>
              <a:rPr lang="en-US" sz="2800" dirty="0" smtClean="0"/>
              <a:t>And not only this, but when </a:t>
            </a:r>
          </a:p>
          <a:p>
            <a:pPr>
              <a:buNone/>
            </a:pPr>
            <a:r>
              <a:rPr lang="en-US" sz="2800" dirty="0" smtClean="0"/>
              <a:t>Rebecca also had conceived </a:t>
            </a:r>
          </a:p>
          <a:p>
            <a:pPr>
              <a:buNone/>
            </a:pPr>
            <a:r>
              <a:rPr lang="en-US" sz="2800" dirty="0" smtClean="0"/>
              <a:t>by one man, even by our </a:t>
            </a:r>
          </a:p>
          <a:p>
            <a:pPr>
              <a:buNone/>
            </a:pPr>
            <a:r>
              <a:rPr lang="en-US" sz="2800" dirty="0" smtClean="0"/>
              <a:t>father Isaac (</a:t>
            </a:r>
            <a:r>
              <a:rPr lang="en-US" sz="2800" b="1" u="sng" dirty="0" smtClean="0"/>
              <a:t>for the children </a:t>
            </a:r>
          </a:p>
          <a:p>
            <a:pPr>
              <a:buNone/>
            </a:pPr>
            <a:r>
              <a:rPr lang="en-US" sz="2800" b="1" u="sng" dirty="0" smtClean="0"/>
              <a:t>not yet being born</a:t>
            </a:r>
            <a:r>
              <a:rPr lang="en-US" sz="2800" dirty="0" smtClean="0"/>
              <a:t>, nor </a:t>
            </a:r>
          </a:p>
          <a:p>
            <a:pPr>
              <a:buNone/>
            </a:pPr>
            <a:r>
              <a:rPr lang="en-US" sz="2800" dirty="0" smtClean="0"/>
              <a:t>having done any good or </a:t>
            </a:r>
          </a:p>
          <a:p>
            <a:pPr>
              <a:buNone/>
            </a:pPr>
            <a:r>
              <a:rPr lang="en-US" sz="2800" dirty="0" smtClean="0"/>
              <a:t>evil, that the purpose of God </a:t>
            </a:r>
          </a:p>
          <a:p>
            <a:pPr>
              <a:buNone/>
            </a:pPr>
            <a:r>
              <a:rPr lang="en-US" sz="2800" dirty="0" smtClean="0"/>
              <a:t>according to </a:t>
            </a:r>
            <a:r>
              <a:rPr lang="en-US" sz="2800" b="1" u="sng" dirty="0" smtClean="0"/>
              <a:t>election</a:t>
            </a:r>
            <a:r>
              <a:rPr lang="en-US" sz="2800" b="1" dirty="0" smtClean="0"/>
              <a:t> </a:t>
            </a:r>
            <a:r>
              <a:rPr lang="en-US" sz="2800" dirty="0" smtClean="0"/>
              <a:t>might </a:t>
            </a:r>
          </a:p>
          <a:p>
            <a:pPr>
              <a:buNone/>
            </a:pPr>
            <a:r>
              <a:rPr lang="en-US" sz="2800" dirty="0" smtClean="0"/>
              <a:t>stand, not of works but of </a:t>
            </a:r>
          </a:p>
          <a:p>
            <a:pPr>
              <a:buNone/>
            </a:pPr>
            <a:r>
              <a:rPr lang="en-US" sz="2800" dirty="0" smtClean="0"/>
              <a:t>him who </a:t>
            </a:r>
            <a:r>
              <a:rPr lang="en-US" sz="2800" b="1" u="sng" dirty="0" smtClean="0"/>
              <a:t>calls</a:t>
            </a:r>
            <a:r>
              <a:rPr lang="en-US" sz="2800" dirty="0" smtClean="0"/>
              <a:t>)…</a:t>
            </a:r>
            <a:endParaRPr lang="en-US" sz="28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In this story God said, “the older shall serve the younger” (v. 12). God said this before the twins were born, showing that he chooses (“election,” and “calls”) who receives what blessings. This has nothing to do with salvation.</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9:10-11</a:t>
            </a:r>
            <a:endParaRPr lang="en-US" sz="3000" dirty="0"/>
          </a:p>
        </p:txBody>
      </p:sp>
      <p:sp>
        <p:nvSpPr>
          <p:cNvPr id="8" name="Content Placeholder 7"/>
          <p:cNvSpPr>
            <a:spLocks noGrp="1"/>
          </p:cNvSpPr>
          <p:nvPr>
            <p:ph sz="half" idx="2"/>
          </p:nvPr>
        </p:nvSpPr>
        <p:spPr/>
        <p:txBody>
          <a:bodyPr>
            <a:normAutofit fontScale="85000" lnSpcReduction="20000"/>
          </a:bodyPr>
          <a:lstStyle/>
          <a:p>
            <a:pPr>
              <a:buNone/>
            </a:pPr>
            <a:r>
              <a:rPr lang="en-US" sz="2800" dirty="0" smtClean="0"/>
              <a:t>And not only this, but when </a:t>
            </a:r>
          </a:p>
          <a:p>
            <a:pPr>
              <a:buNone/>
            </a:pPr>
            <a:r>
              <a:rPr lang="en-US" sz="2800" dirty="0" smtClean="0"/>
              <a:t>Rebecca also had conceived </a:t>
            </a:r>
          </a:p>
          <a:p>
            <a:pPr>
              <a:buNone/>
            </a:pPr>
            <a:r>
              <a:rPr lang="en-US" sz="2800" dirty="0" smtClean="0"/>
              <a:t>by one man, even by our </a:t>
            </a:r>
          </a:p>
          <a:p>
            <a:pPr>
              <a:buNone/>
            </a:pPr>
            <a:r>
              <a:rPr lang="en-US" sz="2800" dirty="0" smtClean="0"/>
              <a:t>father Isaac (for the children </a:t>
            </a:r>
          </a:p>
          <a:p>
            <a:pPr>
              <a:buNone/>
            </a:pPr>
            <a:r>
              <a:rPr lang="en-US" sz="2800" dirty="0" smtClean="0"/>
              <a:t>not yet being born, nor </a:t>
            </a:r>
          </a:p>
          <a:p>
            <a:pPr>
              <a:buNone/>
            </a:pPr>
            <a:r>
              <a:rPr lang="en-US" sz="2800" dirty="0" smtClean="0"/>
              <a:t>having done any good or </a:t>
            </a:r>
          </a:p>
          <a:p>
            <a:pPr>
              <a:buNone/>
            </a:pPr>
            <a:r>
              <a:rPr lang="en-US" sz="2800" dirty="0" smtClean="0"/>
              <a:t>evil, </a:t>
            </a:r>
            <a:r>
              <a:rPr lang="en-US" sz="2800" b="1" u="sng" dirty="0" smtClean="0"/>
              <a:t>that the purpose of God </a:t>
            </a:r>
          </a:p>
          <a:p>
            <a:pPr>
              <a:buNone/>
            </a:pPr>
            <a:r>
              <a:rPr lang="en-US" sz="2800" b="1" u="sng" dirty="0" smtClean="0"/>
              <a:t>according to election might </a:t>
            </a:r>
          </a:p>
          <a:p>
            <a:pPr>
              <a:buNone/>
            </a:pPr>
            <a:r>
              <a:rPr lang="en-US" sz="2800" b="1" u="sng" dirty="0" smtClean="0"/>
              <a:t>stand, not of works but of </a:t>
            </a:r>
          </a:p>
          <a:p>
            <a:pPr>
              <a:buNone/>
            </a:pPr>
            <a:r>
              <a:rPr lang="en-US" sz="2800" b="1" u="sng" dirty="0" smtClean="0"/>
              <a:t>him who calls</a:t>
            </a:r>
            <a:r>
              <a:rPr lang="en-US" sz="2800" dirty="0" smtClean="0"/>
              <a:t>)…</a:t>
            </a:r>
            <a:endParaRPr lang="en-US" sz="28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“The purpose of God according to election” has nothing to do with eternal life. It has everything to do with which twin (Jacob or Esau) would be the steward of the benefits of God’s people (vs. 3-5) related to his covenant with Abraham.</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9:13</a:t>
            </a:r>
            <a:endParaRPr lang="en-US" sz="3000" dirty="0"/>
          </a:p>
        </p:txBody>
      </p:sp>
      <p:sp>
        <p:nvSpPr>
          <p:cNvPr id="8" name="Content Placeholder 7"/>
          <p:cNvSpPr>
            <a:spLocks noGrp="1"/>
          </p:cNvSpPr>
          <p:nvPr>
            <p:ph sz="half" idx="2"/>
          </p:nvPr>
        </p:nvSpPr>
        <p:spPr/>
        <p:txBody>
          <a:bodyPr>
            <a:normAutofit/>
          </a:bodyPr>
          <a:lstStyle/>
          <a:p>
            <a:pPr>
              <a:buNone/>
            </a:pPr>
            <a:r>
              <a:rPr lang="en-US" dirty="0" smtClean="0"/>
              <a:t>As it is written, “</a:t>
            </a:r>
            <a:r>
              <a:rPr lang="en-US" b="1" u="sng" dirty="0" smtClean="0"/>
              <a:t>Jacob </a:t>
            </a:r>
            <a:r>
              <a:rPr lang="en-US" dirty="0" smtClean="0"/>
              <a:t>I have </a:t>
            </a:r>
          </a:p>
          <a:p>
            <a:pPr>
              <a:buNone/>
            </a:pPr>
            <a:r>
              <a:rPr lang="en-US" dirty="0" smtClean="0"/>
              <a:t>loved, but </a:t>
            </a:r>
            <a:r>
              <a:rPr lang="en-US" b="1" u="sng" dirty="0" smtClean="0"/>
              <a:t>Esau </a:t>
            </a:r>
            <a:r>
              <a:rPr lang="en-US" dirty="0" smtClean="0"/>
              <a:t>I have hated.”</a:t>
            </a:r>
            <a:endParaRPr lang="en-US" sz="28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Paul here quotes Malachi 1:2- 3. He wrote this about 1,600 years later after Jacob and Esau lived. So this quote does not speak of the persons of Jacob and Esau, but of the nations that descended from them (Israel and Edom).</a:t>
            </a:r>
            <a:endParaRPr lang="en-US" i="1"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9:13</a:t>
            </a:r>
            <a:endParaRPr lang="en-US" sz="3000" dirty="0"/>
          </a:p>
        </p:txBody>
      </p:sp>
      <p:sp>
        <p:nvSpPr>
          <p:cNvPr id="8" name="Content Placeholder 7"/>
          <p:cNvSpPr>
            <a:spLocks noGrp="1"/>
          </p:cNvSpPr>
          <p:nvPr>
            <p:ph sz="half" idx="2"/>
          </p:nvPr>
        </p:nvSpPr>
        <p:spPr/>
        <p:txBody>
          <a:bodyPr>
            <a:normAutofit/>
          </a:bodyPr>
          <a:lstStyle/>
          <a:p>
            <a:pPr>
              <a:buNone/>
            </a:pPr>
            <a:r>
              <a:rPr lang="en-US" dirty="0" smtClean="0"/>
              <a:t>As it is written, “Jacob I have </a:t>
            </a:r>
          </a:p>
          <a:p>
            <a:pPr>
              <a:buNone/>
            </a:pPr>
            <a:r>
              <a:rPr lang="en-US" b="1" u="sng" dirty="0" smtClean="0"/>
              <a:t>loved</a:t>
            </a:r>
            <a:r>
              <a:rPr lang="en-US" dirty="0" smtClean="0"/>
              <a:t>, but Esau I have </a:t>
            </a:r>
            <a:r>
              <a:rPr lang="en-US" b="1" u="sng" dirty="0" smtClean="0"/>
              <a:t>hated</a:t>
            </a:r>
            <a:r>
              <a:rPr lang="en-US" dirty="0" smtClean="0"/>
              <a:t>.”</a:t>
            </a:r>
            <a:endParaRPr lang="en-US" sz="28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The word “hated” means ‘a relative preference for one thing over another’ </a:t>
            </a:r>
            <a:r>
              <a:rPr lang="en-US" dirty="0" smtClean="0"/>
              <a:t>(Vine’s Expository Dictionary of New Testament Words)</a:t>
            </a:r>
            <a:r>
              <a:rPr lang="en-US" i="1" dirty="0" smtClean="0"/>
              <a:t>. Looking back on time, God says, ‘Look how I had more love for Israel than Edom. My blessings show who my people are.’ </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9" name="Content Placeholder 8"/>
          <p:cNvSpPr>
            <a:spLocks noGrp="1"/>
          </p:cNvSpPr>
          <p:nvPr>
            <p:ph idx="1"/>
          </p:nvPr>
        </p:nvSpPr>
        <p:spPr/>
        <p:txBody>
          <a:bodyPr>
            <a:normAutofit/>
          </a:bodyPr>
          <a:lstStyle/>
          <a:p>
            <a:pPr>
              <a:buNone/>
            </a:pPr>
            <a:r>
              <a:rPr lang="en-US" sz="3000" b="1" dirty="0" smtClean="0"/>
              <a:t>Romans 11:1-2 </a:t>
            </a:r>
            <a:r>
              <a:rPr lang="en-US" sz="3000" dirty="0" smtClean="0"/>
              <a:t>–</a:t>
            </a:r>
          </a:p>
          <a:p>
            <a:pPr algn="ctr">
              <a:buNone/>
            </a:pPr>
            <a:endParaRPr lang="en-US" sz="2000" dirty="0" smtClean="0"/>
          </a:p>
          <a:p>
            <a:pPr algn="ctr">
              <a:buNone/>
            </a:pPr>
            <a:r>
              <a:rPr lang="en-US" dirty="0" smtClean="0"/>
              <a:t>I say then, has God cast away his people? </a:t>
            </a:r>
          </a:p>
          <a:p>
            <a:pPr algn="ctr">
              <a:buNone/>
            </a:pPr>
            <a:r>
              <a:rPr lang="en-US" dirty="0" smtClean="0"/>
              <a:t>Certainly not! For I also am an Israelite, of the </a:t>
            </a:r>
          </a:p>
          <a:p>
            <a:pPr algn="ctr">
              <a:buNone/>
            </a:pPr>
            <a:r>
              <a:rPr lang="en-US" dirty="0" smtClean="0"/>
              <a:t>seed of Abraham, of the tribe of Benjamin. </a:t>
            </a:r>
          </a:p>
          <a:p>
            <a:pPr algn="ctr">
              <a:buNone/>
            </a:pPr>
            <a:r>
              <a:rPr lang="en-US" dirty="0" smtClean="0"/>
              <a:t>God has not cast away his people whom he </a:t>
            </a:r>
          </a:p>
          <a:p>
            <a:pPr algn="ctr">
              <a:buNone/>
            </a:pPr>
            <a:r>
              <a:rPr lang="en-US" dirty="0" smtClean="0"/>
              <a:t>foreknew. Or do you not know what the </a:t>
            </a:r>
          </a:p>
          <a:p>
            <a:pPr algn="ctr">
              <a:buNone/>
            </a:pPr>
            <a:r>
              <a:rPr lang="en-US" dirty="0" smtClean="0"/>
              <a:t>Scripture says of Elijah, how he pleads with </a:t>
            </a:r>
          </a:p>
          <a:p>
            <a:pPr algn="ctr">
              <a:buNone/>
            </a:pPr>
            <a:r>
              <a:rPr lang="en-US" dirty="0" smtClean="0"/>
              <a:t>God against Israel, saying…</a:t>
            </a:r>
          </a:p>
          <a:p>
            <a:pPr>
              <a:buNone/>
            </a:pPr>
            <a:endParaRPr lang="en-US" dirty="0"/>
          </a:p>
        </p:txBody>
      </p:sp>
    </p:spTree>
  </p:cSld>
  <p:clrMapOvr>
    <a:masterClrMapping/>
  </p:clrMapOvr>
  <p:transition spd="slow">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11:1-2</a:t>
            </a:r>
            <a:endParaRPr lang="en-US" sz="3000" dirty="0"/>
          </a:p>
        </p:txBody>
      </p:sp>
      <p:sp>
        <p:nvSpPr>
          <p:cNvPr id="9" name="Content Placeholder 8"/>
          <p:cNvSpPr>
            <a:spLocks noGrp="1"/>
          </p:cNvSpPr>
          <p:nvPr>
            <p:ph sz="half" idx="2"/>
          </p:nvPr>
        </p:nvSpPr>
        <p:spPr/>
        <p:txBody>
          <a:bodyPr>
            <a:normAutofit fontScale="92500" lnSpcReduction="10000"/>
          </a:bodyPr>
          <a:lstStyle/>
          <a:p>
            <a:pPr>
              <a:buNone/>
            </a:pPr>
            <a:r>
              <a:rPr lang="en-US" dirty="0" smtClean="0"/>
              <a:t>I say then, has God cast away </a:t>
            </a:r>
            <a:r>
              <a:rPr lang="en-US" b="1" u="sng" dirty="0" smtClean="0"/>
              <a:t>his </a:t>
            </a:r>
          </a:p>
          <a:p>
            <a:pPr>
              <a:buNone/>
            </a:pPr>
            <a:r>
              <a:rPr lang="en-US" b="1" u="sng" dirty="0" smtClean="0"/>
              <a:t>people</a:t>
            </a:r>
            <a:r>
              <a:rPr lang="en-US" dirty="0" smtClean="0"/>
              <a:t>? Certainly not! For I also </a:t>
            </a:r>
          </a:p>
          <a:p>
            <a:pPr>
              <a:buNone/>
            </a:pPr>
            <a:r>
              <a:rPr lang="en-US" dirty="0" smtClean="0"/>
              <a:t>am an Israelite, of the seed of </a:t>
            </a:r>
          </a:p>
          <a:p>
            <a:pPr>
              <a:buNone/>
            </a:pPr>
            <a:r>
              <a:rPr lang="en-US" dirty="0" smtClean="0"/>
              <a:t>Abraham, of the tribe of </a:t>
            </a:r>
          </a:p>
          <a:p>
            <a:pPr>
              <a:buNone/>
            </a:pPr>
            <a:r>
              <a:rPr lang="en-US" dirty="0" smtClean="0"/>
              <a:t>Benjamin. God has not cast away </a:t>
            </a:r>
          </a:p>
          <a:p>
            <a:pPr>
              <a:buNone/>
            </a:pPr>
            <a:r>
              <a:rPr lang="en-US" b="1" u="sng" dirty="0" smtClean="0"/>
              <a:t>his people whom he foreknew</a:t>
            </a:r>
            <a:r>
              <a:rPr lang="en-US" dirty="0" smtClean="0"/>
              <a:t>.  </a:t>
            </a:r>
          </a:p>
          <a:p>
            <a:pPr>
              <a:buNone/>
            </a:pPr>
            <a:r>
              <a:rPr lang="en-US" dirty="0" smtClean="0"/>
              <a:t>Or do you not know what the </a:t>
            </a:r>
          </a:p>
          <a:p>
            <a:pPr>
              <a:buNone/>
            </a:pPr>
            <a:r>
              <a:rPr lang="en-US" dirty="0" smtClean="0"/>
              <a:t>Scripture says of Elijah, how he </a:t>
            </a:r>
          </a:p>
          <a:p>
            <a:pPr>
              <a:buNone/>
            </a:pPr>
            <a:r>
              <a:rPr lang="en-US" dirty="0" smtClean="0"/>
              <a:t>pleads with God against </a:t>
            </a:r>
            <a:r>
              <a:rPr lang="en-US" b="1" u="sng" dirty="0" smtClean="0"/>
              <a:t>Israel</a:t>
            </a:r>
            <a:r>
              <a:rPr lang="en-US" dirty="0" smtClean="0"/>
              <a:t>, </a:t>
            </a:r>
          </a:p>
          <a:p>
            <a:pPr>
              <a:buNone/>
            </a:pPr>
            <a:r>
              <a:rPr lang="en-US" dirty="0" smtClean="0"/>
              <a:t>saying…</a:t>
            </a:r>
          </a:p>
          <a:p>
            <a:pPr>
              <a:buNone/>
            </a:pP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As we have seen so far throughout all of Scripture, God’s people, the ones “he foreknew” are Jews, of the nation of “Israel.” </a:t>
            </a:r>
            <a:r>
              <a:rPr lang="en-US" b="1" i="1" dirty="0" smtClean="0"/>
              <a:t>Remember this when we get to Romans 8</a:t>
            </a:r>
            <a:r>
              <a:rPr lang="en-US" i="1" dirty="0" smtClean="0"/>
              <a:t>.</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8" name="Content Placeholder 7"/>
          <p:cNvSpPr>
            <a:spLocks noGrp="1"/>
          </p:cNvSpPr>
          <p:nvPr>
            <p:ph idx="1"/>
          </p:nvPr>
        </p:nvSpPr>
        <p:spPr/>
        <p:txBody>
          <a:bodyPr>
            <a:normAutofit/>
          </a:bodyPr>
          <a:lstStyle/>
          <a:p>
            <a:pPr>
              <a:buNone/>
            </a:pPr>
            <a:r>
              <a:rPr lang="en-US" sz="3000" b="1" dirty="0" smtClean="0"/>
              <a:t>Romans 11:4-5, 7 </a:t>
            </a:r>
            <a:r>
              <a:rPr lang="en-US" sz="3000" dirty="0" smtClean="0"/>
              <a:t>–</a:t>
            </a:r>
          </a:p>
          <a:p>
            <a:pPr>
              <a:buNone/>
            </a:pPr>
            <a:endParaRPr lang="en-US" sz="2000" dirty="0" smtClean="0"/>
          </a:p>
          <a:p>
            <a:pPr algn="ctr">
              <a:buNone/>
            </a:pPr>
            <a:r>
              <a:rPr lang="en-US" dirty="0" smtClean="0"/>
              <a:t>But what does the divine response say to him? </a:t>
            </a:r>
          </a:p>
          <a:p>
            <a:pPr algn="ctr">
              <a:buNone/>
            </a:pPr>
            <a:r>
              <a:rPr lang="en-US" dirty="0" smtClean="0"/>
              <a:t>I have reserved for myself seven thousand men </a:t>
            </a:r>
          </a:p>
          <a:p>
            <a:pPr algn="ctr">
              <a:buNone/>
            </a:pPr>
            <a:r>
              <a:rPr lang="en-US" dirty="0" smtClean="0"/>
              <a:t>who have not bowed the knee to Baal. Even so </a:t>
            </a:r>
          </a:p>
          <a:p>
            <a:pPr algn="ctr">
              <a:buNone/>
            </a:pPr>
            <a:r>
              <a:rPr lang="en-US" dirty="0" smtClean="0"/>
              <a:t>then, at this present time there is a remnant </a:t>
            </a:r>
          </a:p>
          <a:p>
            <a:pPr algn="ctr">
              <a:buNone/>
            </a:pPr>
            <a:r>
              <a:rPr lang="en-US" dirty="0" smtClean="0"/>
              <a:t>according to the election of grace… What then? </a:t>
            </a:r>
          </a:p>
          <a:p>
            <a:pPr algn="ctr">
              <a:buNone/>
            </a:pPr>
            <a:r>
              <a:rPr lang="en-US" dirty="0" smtClean="0"/>
              <a:t>Israel has not obtained what it seeks; but the </a:t>
            </a:r>
          </a:p>
          <a:p>
            <a:pPr algn="ctr">
              <a:buNone/>
            </a:pPr>
            <a:r>
              <a:rPr lang="en-US" dirty="0" smtClean="0"/>
              <a:t>elect have obtained it, and the rest were blinded.</a:t>
            </a:r>
            <a:endParaRPr lang="en-US" dirty="0"/>
          </a:p>
        </p:txBody>
      </p:sp>
    </p:spTree>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11:4-5, 7</a:t>
            </a:r>
            <a:endParaRPr lang="en-US" sz="3000" dirty="0"/>
          </a:p>
        </p:txBody>
      </p:sp>
      <p:sp>
        <p:nvSpPr>
          <p:cNvPr id="8" name="Content Placeholder 7"/>
          <p:cNvSpPr>
            <a:spLocks noGrp="1"/>
          </p:cNvSpPr>
          <p:nvPr>
            <p:ph sz="half" idx="2"/>
          </p:nvPr>
        </p:nvSpPr>
        <p:spPr/>
        <p:txBody>
          <a:bodyPr>
            <a:noAutofit/>
          </a:bodyPr>
          <a:lstStyle/>
          <a:p>
            <a:pPr>
              <a:buNone/>
            </a:pPr>
            <a:r>
              <a:rPr lang="en-US" sz="2100" dirty="0" smtClean="0"/>
              <a:t>But what does the divine response </a:t>
            </a:r>
          </a:p>
          <a:p>
            <a:pPr>
              <a:buNone/>
            </a:pPr>
            <a:r>
              <a:rPr lang="en-US" sz="2100" dirty="0" smtClean="0"/>
              <a:t>say to him? </a:t>
            </a:r>
            <a:r>
              <a:rPr lang="en-US" sz="2100" b="1" u="sng" dirty="0" smtClean="0"/>
              <a:t>I have reserved for </a:t>
            </a:r>
          </a:p>
          <a:p>
            <a:pPr>
              <a:buNone/>
            </a:pPr>
            <a:r>
              <a:rPr lang="en-US" sz="2100" b="1" u="sng" dirty="0" smtClean="0"/>
              <a:t>myself seven thousand men who </a:t>
            </a:r>
          </a:p>
          <a:p>
            <a:pPr>
              <a:buNone/>
            </a:pPr>
            <a:r>
              <a:rPr lang="en-US" sz="2100" b="1" u="sng" dirty="0" smtClean="0"/>
              <a:t>have not bowed the knee to Baal</a:t>
            </a:r>
            <a:r>
              <a:rPr lang="en-US" sz="2100" dirty="0" smtClean="0"/>
              <a:t>. </a:t>
            </a:r>
          </a:p>
          <a:p>
            <a:pPr>
              <a:buNone/>
            </a:pPr>
            <a:r>
              <a:rPr lang="en-US" sz="2100" dirty="0" smtClean="0"/>
              <a:t>Even so then, at this present time </a:t>
            </a:r>
          </a:p>
          <a:p>
            <a:pPr>
              <a:buNone/>
            </a:pPr>
            <a:r>
              <a:rPr lang="en-US" sz="2100" dirty="0" smtClean="0"/>
              <a:t>there is a remnant according to</a:t>
            </a:r>
          </a:p>
          <a:p>
            <a:pPr>
              <a:buNone/>
            </a:pPr>
            <a:r>
              <a:rPr lang="en-US" sz="2100" dirty="0" smtClean="0"/>
              <a:t>the election of grace… What then? </a:t>
            </a:r>
          </a:p>
          <a:p>
            <a:pPr>
              <a:buNone/>
            </a:pPr>
            <a:r>
              <a:rPr lang="en-US" sz="2100" dirty="0" smtClean="0"/>
              <a:t>Israel has not obtained what it </a:t>
            </a:r>
          </a:p>
          <a:p>
            <a:pPr>
              <a:buNone/>
            </a:pPr>
            <a:r>
              <a:rPr lang="en-US" sz="2100" dirty="0" smtClean="0"/>
              <a:t>seeks; but the elect have obtained </a:t>
            </a:r>
          </a:p>
          <a:p>
            <a:pPr>
              <a:buNone/>
            </a:pPr>
            <a:r>
              <a:rPr lang="en-US" sz="2100" dirty="0" smtClean="0"/>
              <a:t>it, and the rest were blinded.</a:t>
            </a:r>
            <a:endParaRPr lang="en-US" sz="21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The story Paul refers to is when Elijah thought he was the only faithful Jew left in Israel (“I am the only one left”), verse 3. God said no, there were 7,000 faithful Jews (verse 4) who have  not bowed to Baal.</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11:4-5, 7</a:t>
            </a:r>
            <a:endParaRPr lang="en-US" sz="3000" dirty="0"/>
          </a:p>
        </p:txBody>
      </p:sp>
      <p:sp>
        <p:nvSpPr>
          <p:cNvPr id="8" name="Content Placeholder 7"/>
          <p:cNvSpPr>
            <a:spLocks noGrp="1"/>
          </p:cNvSpPr>
          <p:nvPr>
            <p:ph sz="half" idx="2"/>
          </p:nvPr>
        </p:nvSpPr>
        <p:spPr/>
        <p:txBody>
          <a:bodyPr>
            <a:normAutofit/>
          </a:bodyPr>
          <a:lstStyle/>
          <a:p>
            <a:pPr>
              <a:buNone/>
            </a:pPr>
            <a:r>
              <a:rPr lang="en-US" sz="2100" dirty="0" smtClean="0"/>
              <a:t>But what does the divine response </a:t>
            </a:r>
          </a:p>
          <a:p>
            <a:pPr>
              <a:buNone/>
            </a:pPr>
            <a:r>
              <a:rPr lang="en-US" sz="2100" dirty="0" smtClean="0"/>
              <a:t>say to him? I have reserved for </a:t>
            </a:r>
          </a:p>
          <a:p>
            <a:pPr>
              <a:buNone/>
            </a:pPr>
            <a:r>
              <a:rPr lang="en-US" sz="2100" dirty="0" smtClean="0"/>
              <a:t>myself seven thousand men who </a:t>
            </a:r>
          </a:p>
          <a:p>
            <a:pPr>
              <a:buNone/>
            </a:pPr>
            <a:r>
              <a:rPr lang="en-US" sz="2100" dirty="0" smtClean="0"/>
              <a:t>have not bowed the knee to Baal. </a:t>
            </a:r>
          </a:p>
          <a:p>
            <a:pPr>
              <a:buNone/>
            </a:pPr>
            <a:r>
              <a:rPr lang="en-US" sz="2100" b="1" u="sng" dirty="0" smtClean="0"/>
              <a:t>Even so then, at this present time </a:t>
            </a:r>
          </a:p>
          <a:p>
            <a:pPr>
              <a:buNone/>
            </a:pPr>
            <a:r>
              <a:rPr lang="en-US" sz="2100" dirty="0" smtClean="0"/>
              <a:t>there is a remnant according to </a:t>
            </a:r>
          </a:p>
          <a:p>
            <a:pPr>
              <a:buNone/>
            </a:pPr>
            <a:r>
              <a:rPr lang="en-US" sz="2100" dirty="0" smtClean="0"/>
              <a:t>the election of grace… What then? </a:t>
            </a:r>
          </a:p>
          <a:p>
            <a:pPr>
              <a:buNone/>
            </a:pPr>
            <a:r>
              <a:rPr lang="en-US" sz="2100" dirty="0" smtClean="0"/>
              <a:t>Israel has not obtained what it </a:t>
            </a:r>
          </a:p>
          <a:p>
            <a:pPr>
              <a:buNone/>
            </a:pPr>
            <a:r>
              <a:rPr lang="en-US" sz="2100" dirty="0" smtClean="0"/>
              <a:t>seeks; but the elect have obtained </a:t>
            </a:r>
          </a:p>
          <a:p>
            <a:pPr>
              <a:buNone/>
            </a:pPr>
            <a:r>
              <a:rPr lang="en-US" sz="2100" dirty="0" smtClean="0"/>
              <a:t>it, and the rest were blinded.</a:t>
            </a:r>
            <a:endParaRPr lang="en-US" sz="21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endParaRPr lang="en-US" i="1" dirty="0" smtClean="0"/>
          </a:p>
          <a:p>
            <a:pPr>
              <a:buNone/>
            </a:pPr>
            <a:endParaRPr lang="en-US" i="1" dirty="0" smtClean="0"/>
          </a:p>
          <a:p>
            <a:r>
              <a:rPr lang="en-US" i="1" dirty="0" smtClean="0"/>
              <a:t>A similar situation existed in Paul’s day: very few Jews were worshiping the Lord.</a:t>
            </a:r>
          </a:p>
          <a:p>
            <a:pPr>
              <a:buNone/>
            </a:pP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tx1">
                <a:lumMod val="75000"/>
                <a:lumOff val="25000"/>
              </a:schemeClr>
            </a:gs>
            <a:gs pos="50000">
              <a:schemeClr val="accent1">
                <a:tint val="44500"/>
                <a:satMod val="160000"/>
              </a:schemeClr>
            </a:gs>
            <a:gs pos="100000">
              <a:schemeClr val="accent1">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2 Peter 3:15b-16</a:t>
            </a:r>
            <a:endParaRPr lang="en-US" dirty="0"/>
          </a:p>
        </p:txBody>
      </p:sp>
      <p:sp>
        <p:nvSpPr>
          <p:cNvPr id="7" name="Content Placeholder 6"/>
          <p:cNvSpPr>
            <a:spLocks noGrp="1"/>
          </p:cNvSpPr>
          <p:nvPr>
            <p:ph idx="1"/>
          </p:nvPr>
        </p:nvSpPr>
        <p:spPr/>
        <p:txBody>
          <a:bodyPr>
            <a:normAutofit/>
          </a:bodyPr>
          <a:lstStyle/>
          <a:p>
            <a:pPr algn="ctr">
              <a:buNone/>
            </a:pPr>
            <a:r>
              <a:rPr lang="en-US" sz="3000" dirty="0" smtClean="0"/>
              <a:t>“…[</a:t>
            </a:r>
            <a:r>
              <a:rPr lang="en-US" sz="3000" dirty="0" err="1" smtClean="0"/>
              <a:t>A]s</a:t>
            </a:r>
            <a:r>
              <a:rPr lang="en-US" sz="3000" dirty="0" smtClean="0"/>
              <a:t> also our beloved brother Paul, according to </a:t>
            </a:r>
          </a:p>
          <a:p>
            <a:pPr algn="ctr">
              <a:buNone/>
            </a:pPr>
            <a:r>
              <a:rPr lang="en-US" sz="3000" dirty="0" smtClean="0"/>
              <a:t>the wisdom given to him, has written to you, as </a:t>
            </a:r>
          </a:p>
          <a:p>
            <a:pPr algn="ctr">
              <a:buNone/>
            </a:pPr>
            <a:r>
              <a:rPr lang="en-US" sz="3000" dirty="0" smtClean="0"/>
              <a:t>also </a:t>
            </a:r>
            <a:r>
              <a:rPr lang="en-US" sz="3000" i="1" u="sng" dirty="0" smtClean="0"/>
              <a:t>in all his epistles</a:t>
            </a:r>
            <a:r>
              <a:rPr lang="en-US" sz="3000" dirty="0" smtClean="0"/>
              <a:t>, speaking in them of these </a:t>
            </a:r>
          </a:p>
          <a:p>
            <a:pPr algn="ctr">
              <a:buNone/>
            </a:pPr>
            <a:r>
              <a:rPr lang="en-US" sz="3000" dirty="0" smtClean="0"/>
              <a:t>things, </a:t>
            </a:r>
            <a:r>
              <a:rPr lang="en-US" sz="3000" i="1" u="sng" dirty="0" smtClean="0"/>
              <a:t>in which are some things hard to </a:t>
            </a:r>
          </a:p>
          <a:p>
            <a:pPr algn="ctr">
              <a:buNone/>
            </a:pPr>
            <a:r>
              <a:rPr lang="en-US" sz="3000" i="1" u="sng" dirty="0" smtClean="0"/>
              <a:t>understand</a:t>
            </a:r>
            <a:r>
              <a:rPr lang="en-US" sz="3000" dirty="0" smtClean="0"/>
              <a:t>, which untaught and unstable </a:t>
            </a:r>
          </a:p>
          <a:p>
            <a:pPr algn="ctr">
              <a:buNone/>
            </a:pPr>
            <a:r>
              <a:rPr lang="en-US" sz="3000" dirty="0" smtClean="0"/>
              <a:t>people twist to their own destruction, as </a:t>
            </a:r>
          </a:p>
          <a:p>
            <a:pPr algn="ctr">
              <a:buNone/>
            </a:pPr>
            <a:r>
              <a:rPr lang="en-US" sz="3000" dirty="0" smtClean="0"/>
              <a:t>they do also </a:t>
            </a:r>
            <a:r>
              <a:rPr lang="en-US" sz="3000" i="1" u="sng" dirty="0" smtClean="0"/>
              <a:t>the rest of the Scriptures</a:t>
            </a:r>
            <a:r>
              <a:rPr lang="en-US" sz="3000" dirty="0" smtClean="0"/>
              <a:t>.</a:t>
            </a:r>
          </a:p>
          <a:p>
            <a:pPr algn="ctr">
              <a:buNone/>
            </a:pPr>
            <a:endParaRPr lang="en-US" dirty="0" smtClean="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11:4-5, 7</a:t>
            </a:r>
            <a:endParaRPr lang="en-US" sz="3000" dirty="0"/>
          </a:p>
        </p:txBody>
      </p:sp>
      <p:sp>
        <p:nvSpPr>
          <p:cNvPr id="8" name="Content Placeholder 7"/>
          <p:cNvSpPr>
            <a:spLocks noGrp="1"/>
          </p:cNvSpPr>
          <p:nvPr>
            <p:ph sz="half" idx="2"/>
          </p:nvPr>
        </p:nvSpPr>
        <p:spPr/>
        <p:txBody>
          <a:bodyPr>
            <a:normAutofit/>
          </a:bodyPr>
          <a:lstStyle/>
          <a:p>
            <a:pPr>
              <a:buNone/>
            </a:pPr>
            <a:r>
              <a:rPr lang="en-US" sz="2100" dirty="0" smtClean="0"/>
              <a:t>But what does the divine response </a:t>
            </a:r>
          </a:p>
          <a:p>
            <a:pPr>
              <a:buNone/>
            </a:pPr>
            <a:r>
              <a:rPr lang="en-US" sz="2100" dirty="0" smtClean="0"/>
              <a:t>say to him? I have reserved for </a:t>
            </a:r>
          </a:p>
          <a:p>
            <a:pPr>
              <a:buNone/>
            </a:pPr>
            <a:r>
              <a:rPr lang="en-US" sz="2100" dirty="0" smtClean="0"/>
              <a:t>myself seven thousand men who </a:t>
            </a:r>
          </a:p>
          <a:p>
            <a:pPr>
              <a:buNone/>
            </a:pPr>
            <a:r>
              <a:rPr lang="en-US" sz="2100" dirty="0" smtClean="0"/>
              <a:t>have not bowed the knee to Baal. </a:t>
            </a:r>
          </a:p>
          <a:p>
            <a:pPr>
              <a:buNone/>
            </a:pPr>
            <a:r>
              <a:rPr lang="en-US" sz="2100" dirty="0" smtClean="0"/>
              <a:t>Even so then, at this present time </a:t>
            </a:r>
          </a:p>
          <a:p>
            <a:pPr>
              <a:buNone/>
            </a:pPr>
            <a:r>
              <a:rPr lang="en-US" sz="2100" b="1" u="sng" dirty="0" smtClean="0"/>
              <a:t>there is a remnant according to </a:t>
            </a:r>
          </a:p>
          <a:p>
            <a:pPr>
              <a:buNone/>
            </a:pPr>
            <a:r>
              <a:rPr lang="en-US" sz="2100" b="1" u="sng" dirty="0" smtClean="0"/>
              <a:t>the election of grace</a:t>
            </a:r>
            <a:r>
              <a:rPr lang="en-US" sz="2100" dirty="0" smtClean="0"/>
              <a:t>… What then? </a:t>
            </a:r>
          </a:p>
          <a:p>
            <a:pPr>
              <a:buNone/>
            </a:pPr>
            <a:r>
              <a:rPr lang="en-US" sz="2100" dirty="0" smtClean="0"/>
              <a:t>Israel has not obtained what it </a:t>
            </a:r>
          </a:p>
          <a:p>
            <a:pPr>
              <a:buNone/>
            </a:pPr>
            <a:r>
              <a:rPr lang="en-US" sz="2100" dirty="0" smtClean="0"/>
              <a:t>seeks; but the elect have obtained </a:t>
            </a:r>
          </a:p>
          <a:p>
            <a:pPr>
              <a:buNone/>
            </a:pPr>
            <a:r>
              <a:rPr lang="en-US" sz="2100" dirty="0" smtClean="0"/>
              <a:t>it, and the rest were blinded.</a:t>
            </a:r>
            <a:endParaRPr lang="en-US" sz="21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endParaRPr lang="en-US" i="1" dirty="0" smtClean="0"/>
          </a:p>
          <a:p>
            <a:endParaRPr lang="en-US" i="1" dirty="0" smtClean="0"/>
          </a:p>
          <a:p>
            <a:r>
              <a:rPr lang="en-US" i="1" dirty="0" smtClean="0"/>
              <a:t>The faithful “remnant” is a testimony to the fact that God elected the Jewish nation only out of his “grace” that lived like he called them to live.</a:t>
            </a:r>
          </a:p>
          <a:p>
            <a:pPr>
              <a:buNone/>
            </a:pP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chemeClr val="bg2">
                <a:lumMod val="50000"/>
                <a:lumOff val="50000"/>
              </a:schemeClr>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Elect/Election in Romans</a:t>
            </a:r>
            <a:endParaRPr lang="en-US" dirty="0"/>
          </a:p>
        </p:txBody>
      </p:sp>
      <p:sp>
        <p:nvSpPr>
          <p:cNvPr id="4" name="Text Placeholder 3"/>
          <p:cNvSpPr>
            <a:spLocks noGrp="1"/>
          </p:cNvSpPr>
          <p:nvPr>
            <p:ph type="body" idx="1"/>
          </p:nvPr>
        </p:nvSpPr>
        <p:spPr/>
        <p:txBody>
          <a:bodyPr>
            <a:normAutofit/>
          </a:bodyPr>
          <a:lstStyle/>
          <a:p>
            <a:r>
              <a:rPr lang="en-US" sz="3000" dirty="0" smtClean="0"/>
              <a:t>Romans 11:4-5, 7</a:t>
            </a:r>
            <a:endParaRPr lang="en-US" sz="3000" dirty="0"/>
          </a:p>
        </p:txBody>
      </p:sp>
      <p:sp>
        <p:nvSpPr>
          <p:cNvPr id="8" name="Content Placeholder 7"/>
          <p:cNvSpPr>
            <a:spLocks noGrp="1"/>
          </p:cNvSpPr>
          <p:nvPr>
            <p:ph sz="half" idx="2"/>
          </p:nvPr>
        </p:nvSpPr>
        <p:spPr/>
        <p:txBody>
          <a:bodyPr>
            <a:normAutofit/>
          </a:bodyPr>
          <a:lstStyle/>
          <a:p>
            <a:pPr>
              <a:buNone/>
            </a:pPr>
            <a:r>
              <a:rPr lang="en-US" sz="2100" dirty="0" smtClean="0"/>
              <a:t>But what does the divine response </a:t>
            </a:r>
          </a:p>
          <a:p>
            <a:pPr>
              <a:buNone/>
            </a:pPr>
            <a:r>
              <a:rPr lang="en-US" sz="2100" dirty="0" smtClean="0"/>
              <a:t>say to him? I have reserved for </a:t>
            </a:r>
          </a:p>
          <a:p>
            <a:pPr>
              <a:buNone/>
            </a:pPr>
            <a:r>
              <a:rPr lang="en-US" sz="2100" dirty="0" smtClean="0"/>
              <a:t>myself seven thousand men who </a:t>
            </a:r>
          </a:p>
          <a:p>
            <a:pPr>
              <a:buNone/>
            </a:pPr>
            <a:r>
              <a:rPr lang="en-US" sz="2100" dirty="0" smtClean="0"/>
              <a:t>have not bowed the knee to Baal. </a:t>
            </a:r>
          </a:p>
          <a:p>
            <a:pPr>
              <a:buNone/>
            </a:pPr>
            <a:r>
              <a:rPr lang="en-US" sz="2100" dirty="0" smtClean="0"/>
              <a:t>Even so then, at this present time </a:t>
            </a:r>
          </a:p>
          <a:p>
            <a:pPr>
              <a:buNone/>
            </a:pPr>
            <a:r>
              <a:rPr lang="en-US" sz="2100" dirty="0" smtClean="0"/>
              <a:t>there is a remnant according to the </a:t>
            </a:r>
          </a:p>
          <a:p>
            <a:pPr>
              <a:buNone/>
            </a:pPr>
            <a:r>
              <a:rPr lang="en-US" sz="2100" dirty="0" smtClean="0"/>
              <a:t>election of grace… What then? </a:t>
            </a:r>
          </a:p>
          <a:p>
            <a:pPr>
              <a:buNone/>
            </a:pPr>
            <a:r>
              <a:rPr lang="en-US" sz="2100" b="1" u="sng" dirty="0" smtClean="0"/>
              <a:t>Israel has not obtained what it </a:t>
            </a:r>
          </a:p>
          <a:p>
            <a:pPr>
              <a:buNone/>
            </a:pPr>
            <a:r>
              <a:rPr lang="en-US" sz="2100" b="1" u="sng" dirty="0" smtClean="0"/>
              <a:t>seeks</a:t>
            </a:r>
            <a:r>
              <a:rPr lang="en-US" sz="2100" dirty="0" smtClean="0"/>
              <a:t>; </a:t>
            </a:r>
            <a:r>
              <a:rPr lang="en-US" sz="2100" b="1" u="sng" dirty="0" smtClean="0"/>
              <a:t>but the elect have obtained </a:t>
            </a:r>
          </a:p>
          <a:p>
            <a:pPr>
              <a:buNone/>
            </a:pPr>
            <a:r>
              <a:rPr lang="en-US" sz="2100" b="1" u="sng" dirty="0" smtClean="0"/>
              <a:t>it, and the rest were blinded</a:t>
            </a:r>
            <a:r>
              <a:rPr lang="en-US" sz="2100" dirty="0" smtClean="0"/>
              <a:t>.</a:t>
            </a:r>
            <a:endParaRPr lang="en-US" sz="21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endParaRPr lang="en-US" i="1" dirty="0" smtClean="0"/>
          </a:p>
          <a:p>
            <a:pPr>
              <a:buNone/>
            </a:pPr>
            <a:endParaRPr lang="en-US" i="1" dirty="0" smtClean="0"/>
          </a:p>
          <a:p>
            <a:r>
              <a:rPr lang="en-US" i="1" dirty="0" smtClean="0"/>
              <a:t>As a nation, Israel did not get “what it seeks,” which was righteousness (9:30-10:3), but the faithful “elect” Jews did. “The rest were blinded” by unbelief and their rejection of God.</a:t>
            </a:r>
          </a:p>
          <a:p>
            <a:pPr>
              <a:buNone/>
            </a:pP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Deuteronomy 9:5</a:t>
            </a:r>
            <a:endParaRPr lang="en-US" dirty="0"/>
          </a:p>
        </p:txBody>
      </p:sp>
      <p:sp>
        <p:nvSpPr>
          <p:cNvPr id="8" name="Content Placeholder 7"/>
          <p:cNvSpPr>
            <a:spLocks noGrp="1"/>
          </p:cNvSpPr>
          <p:nvPr>
            <p:ph idx="1"/>
          </p:nvPr>
        </p:nvSpPr>
        <p:spPr/>
        <p:txBody>
          <a:bodyPr>
            <a:normAutofit/>
          </a:bodyPr>
          <a:lstStyle/>
          <a:p>
            <a:pPr algn="ctr">
              <a:buNone/>
            </a:pPr>
            <a:r>
              <a:rPr lang="en-US" sz="3000" dirty="0" smtClean="0"/>
              <a:t>“It is </a:t>
            </a:r>
            <a:r>
              <a:rPr lang="en-US" sz="3000" b="1" dirty="0" smtClean="0"/>
              <a:t>not </a:t>
            </a:r>
            <a:r>
              <a:rPr lang="en-US" sz="3000" dirty="0" smtClean="0"/>
              <a:t>because of </a:t>
            </a:r>
            <a:r>
              <a:rPr lang="en-US" sz="3000" b="1" dirty="0" smtClean="0"/>
              <a:t>your righteousness </a:t>
            </a:r>
            <a:r>
              <a:rPr lang="en-US" sz="3000" dirty="0" smtClean="0"/>
              <a:t>or the </a:t>
            </a:r>
          </a:p>
          <a:p>
            <a:pPr algn="ctr">
              <a:buNone/>
            </a:pPr>
            <a:r>
              <a:rPr lang="en-US" sz="3000" dirty="0" smtClean="0"/>
              <a:t>uprightness of your heart that you go in to possess </a:t>
            </a:r>
          </a:p>
          <a:p>
            <a:pPr algn="ctr">
              <a:buNone/>
            </a:pPr>
            <a:r>
              <a:rPr lang="en-US" sz="3000" dirty="0" smtClean="0"/>
              <a:t>their land, but because of the wickedness of these </a:t>
            </a:r>
          </a:p>
          <a:p>
            <a:pPr algn="ctr">
              <a:buNone/>
            </a:pPr>
            <a:r>
              <a:rPr lang="en-US" sz="3000" dirty="0" smtClean="0"/>
              <a:t>nations that the LORD your God drives them out </a:t>
            </a:r>
          </a:p>
          <a:p>
            <a:pPr algn="ctr">
              <a:buNone/>
            </a:pPr>
            <a:r>
              <a:rPr lang="en-US" sz="3000" dirty="0" smtClean="0"/>
              <a:t>from before you, and that </a:t>
            </a:r>
            <a:r>
              <a:rPr lang="en-US" sz="3000" b="1" dirty="0" smtClean="0"/>
              <a:t>he may fulfill the word </a:t>
            </a:r>
          </a:p>
          <a:p>
            <a:pPr algn="ctr">
              <a:buNone/>
            </a:pPr>
            <a:r>
              <a:rPr lang="en-US" sz="3000" dirty="0" smtClean="0"/>
              <a:t>which </a:t>
            </a:r>
            <a:r>
              <a:rPr lang="en-US" sz="3000" b="1" dirty="0" smtClean="0"/>
              <a:t>the LORD swore to your fathers</a:t>
            </a:r>
            <a:r>
              <a:rPr lang="en-US" sz="3000" dirty="0" smtClean="0"/>
              <a:t>, </a:t>
            </a:r>
          </a:p>
          <a:p>
            <a:pPr algn="ctr">
              <a:buNone/>
            </a:pPr>
            <a:r>
              <a:rPr lang="en-US" sz="3000" dirty="0" smtClean="0"/>
              <a:t>to Abraham, Isaac, and Jacob.”</a:t>
            </a:r>
            <a:endParaRPr lang="en-US" sz="3000" dirty="0"/>
          </a:p>
        </p:txBody>
      </p:sp>
    </p:spTree>
  </p:cSld>
  <p:clrMapOvr>
    <a:masterClrMapping/>
  </p:clrMapOvr>
  <p:transition spd="slow">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Framework of Salvation</a:t>
            </a:r>
            <a:endParaRPr lang="en-US" dirty="0"/>
          </a:p>
        </p:txBody>
      </p:sp>
      <p:sp>
        <p:nvSpPr>
          <p:cNvPr id="8" name="Content Placeholder 7"/>
          <p:cNvSpPr>
            <a:spLocks noGrp="1"/>
          </p:cNvSpPr>
          <p:nvPr>
            <p:ph idx="1"/>
          </p:nvPr>
        </p:nvSpPr>
        <p:spPr/>
        <p:txBody>
          <a:bodyPr>
            <a:normAutofit/>
          </a:bodyPr>
          <a:lstStyle/>
          <a:p>
            <a:pPr>
              <a:buNone/>
            </a:pPr>
            <a:r>
              <a:rPr lang="en-US" sz="2800" b="1" dirty="0" smtClean="0"/>
              <a:t>Romans 11:11-12 –</a:t>
            </a:r>
          </a:p>
          <a:p>
            <a:pPr>
              <a:buNone/>
            </a:pPr>
            <a:endParaRPr lang="en-US" sz="2000" b="1" dirty="0" smtClean="0"/>
          </a:p>
          <a:p>
            <a:pPr algn="ctr">
              <a:buNone/>
            </a:pPr>
            <a:r>
              <a:rPr lang="en-US" sz="2800" dirty="0" smtClean="0"/>
              <a:t>I say then, have they [Jews] stumbled that they </a:t>
            </a:r>
          </a:p>
          <a:p>
            <a:pPr algn="ctr">
              <a:buNone/>
            </a:pPr>
            <a:r>
              <a:rPr lang="en-US" sz="2800" dirty="0" smtClean="0"/>
              <a:t>should fall? Certainly not! But through their fall, </a:t>
            </a:r>
          </a:p>
          <a:p>
            <a:pPr algn="ctr">
              <a:buNone/>
            </a:pPr>
            <a:r>
              <a:rPr lang="en-US" sz="2800" dirty="0" smtClean="0"/>
              <a:t>to provoke them to jealousy, salvation has come </a:t>
            </a:r>
          </a:p>
          <a:p>
            <a:pPr algn="ctr">
              <a:buNone/>
            </a:pPr>
            <a:r>
              <a:rPr lang="en-US" sz="2800" dirty="0" smtClean="0"/>
              <a:t>to the Gentiles. Now if their fall is riches for the </a:t>
            </a:r>
          </a:p>
          <a:p>
            <a:pPr algn="ctr">
              <a:buNone/>
            </a:pPr>
            <a:r>
              <a:rPr lang="en-US" sz="2800" dirty="0" smtClean="0"/>
              <a:t>world, and their failure riches for the Gentiles, </a:t>
            </a:r>
          </a:p>
          <a:p>
            <a:pPr algn="ctr">
              <a:buNone/>
            </a:pPr>
            <a:r>
              <a:rPr lang="en-US" sz="2800" dirty="0" smtClean="0"/>
              <a:t>how much more their fullness!</a:t>
            </a:r>
            <a:endParaRPr lang="en-US" sz="3000" dirty="0"/>
          </a:p>
        </p:txBody>
      </p:sp>
    </p:spTree>
  </p:cSld>
  <p:clrMapOvr>
    <a:masterClrMapping/>
  </p:clrMapOvr>
  <p:transition spd="slow">
    <p:pul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11:11-12</a:t>
            </a:r>
            <a:endParaRPr lang="en-US" sz="3000" dirty="0"/>
          </a:p>
        </p:txBody>
      </p:sp>
      <p:sp>
        <p:nvSpPr>
          <p:cNvPr id="8" name="Content Placeholder 7"/>
          <p:cNvSpPr>
            <a:spLocks noGrp="1"/>
          </p:cNvSpPr>
          <p:nvPr>
            <p:ph sz="half" idx="2"/>
          </p:nvPr>
        </p:nvSpPr>
        <p:spPr/>
        <p:txBody>
          <a:bodyPr>
            <a:normAutofit fontScale="92500" lnSpcReduction="10000"/>
          </a:bodyPr>
          <a:lstStyle/>
          <a:p>
            <a:pPr>
              <a:buNone/>
            </a:pPr>
            <a:r>
              <a:rPr lang="en-US" dirty="0" smtClean="0"/>
              <a:t>I say then, have they [Jews] </a:t>
            </a:r>
          </a:p>
          <a:p>
            <a:pPr>
              <a:buNone/>
            </a:pPr>
            <a:r>
              <a:rPr lang="en-US" b="1" u="sng" dirty="0" smtClean="0"/>
              <a:t>stumbled that they should </a:t>
            </a:r>
          </a:p>
          <a:p>
            <a:pPr>
              <a:buNone/>
            </a:pPr>
            <a:r>
              <a:rPr lang="en-US" b="1" u="sng" dirty="0" smtClean="0"/>
              <a:t>fall</a:t>
            </a:r>
            <a:r>
              <a:rPr lang="en-US" dirty="0" smtClean="0"/>
              <a:t>? </a:t>
            </a:r>
            <a:r>
              <a:rPr lang="en-US" b="1" u="sng" dirty="0" smtClean="0"/>
              <a:t>Certainly not</a:t>
            </a:r>
            <a:r>
              <a:rPr lang="en-US" dirty="0" smtClean="0"/>
              <a:t>! But through </a:t>
            </a:r>
          </a:p>
          <a:p>
            <a:pPr>
              <a:buNone/>
            </a:pPr>
            <a:r>
              <a:rPr lang="en-US" dirty="0" smtClean="0"/>
              <a:t>their trespass, to provoke them to </a:t>
            </a:r>
          </a:p>
          <a:p>
            <a:pPr>
              <a:buNone/>
            </a:pPr>
            <a:r>
              <a:rPr lang="en-US" dirty="0" smtClean="0"/>
              <a:t>jealousy, </a:t>
            </a:r>
            <a:r>
              <a:rPr lang="en-US" b="1" u="sng" dirty="0" smtClean="0"/>
              <a:t>salvation has come to </a:t>
            </a:r>
          </a:p>
          <a:p>
            <a:pPr>
              <a:buNone/>
            </a:pPr>
            <a:r>
              <a:rPr lang="en-US" b="1" u="sng" dirty="0" smtClean="0"/>
              <a:t>the Gentiles</a:t>
            </a:r>
            <a:r>
              <a:rPr lang="en-US" dirty="0" smtClean="0"/>
              <a:t>. Now if their </a:t>
            </a:r>
          </a:p>
          <a:p>
            <a:pPr>
              <a:buNone/>
            </a:pPr>
            <a:r>
              <a:rPr lang="en-US" dirty="0" smtClean="0"/>
              <a:t>trespass is riches for the world, </a:t>
            </a:r>
          </a:p>
          <a:p>
            <a:pPr>
              <a:buNone/>
            </a:pPr>
            <a:r>
              <a:rPr lang="en-US" dirty="0" smtClean="0"/>
              <a:t>and their failure riches for the </a:t>
            </a:r>
          </a:p>
          <a:p>
            <a:pPr>
              <a:buNone/>
            </a:pPr>
            <a:r>
              <a:rPr lang="en-US" dirty="0" smtClean="0"/>
              <a:t>Gentiles, how much more their </a:t>
            </a:r>
          </a:p>
          <a:p>
            <a:pPr>
              <a:buNone/>
            </a:pPr>
            <a:r>
              <a:rPr lang="en-US" dirty="0" smtClean="0"/>
              <a:t>fullness!</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The idea is that the Jews’ disobedience has not led to permanent failure. It was through their failure of abiding by the Mosaic (Old) Covenant that God brought salvation to the Gentiles.</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11:11-12</a:t>
            </a:r>
            <a:endParaRPr lang="en-US" sz="3000" dirty="0"/>
          </a:p>
        </p:txBody>
      </p:sp>
      <p:sp>
        <p:nvSpPr>
          <p:cNvPr id="8" name="Content Placeholder 7"/>
          <p:cNvSpPr>
            <a:spLocks noGrp="1"/>
          </p:cNvSpPr>
          <p:nvPr>
            <p:ph sz="half" idx="2"/>
          </p:nvPr>
        </p:nvSpPr>
        <p:spPr/>
        <p:txBody>
          <a:bodyPr>
            <a:normAutofit fontScale="92500" lnSpcReduction="10000"/>
          </a:bodyPr>
          <a:lstStyle/>
          <a:p>
            <a:pPr>
              <a:buNone/>
            </a:pPr>
            <a:r>
              <a:rPr lang="en-US" dirty="0" smtClean="0"/>
              <a:t>I say then, have they [Jews] </a:t>
            </a:r>
          </a:p>
          <a:p>
            <a:pPr>
              <a:buNone/>
            </a:pPr>
            <a:r>
              <a:rPr lang="en-US" dirty="0" smtClean="0"/>
              <a:t>stumbled that they should </a:t>
            </a:r>
          </a:p>
          <a:p>
            <a:pPr>
              <a:buNone/>
            </a:pPr>
            <a:r>
              <a:rPr lang="en-US" dirty="0" smtClean="0"/>
              <a:t>fall? Certainly not! But through </a:t>
            </a:r>
          </a:p>
          <a:p>
            <a:pPr>
              <a:buNone/>
            </a:pPr>
            <a:r>
              <a:rPr lang="en-US" dirty="0" smtClean="0"/>
              <a:t>their trespass, to provoke them to </a:t>
            </a:r>
          </a:p>
          <a:p>
            <a:pPr>
              <a:buNone/>
            </a:pPr>
            <a:r>
              <a:rPr lang="en-US" dirty="0" smtClean="0"/>
              <a:t>jealousy, salvation has come to </a:t>
            </a:r>
          </a:p>
          <a:p>
            <a:pPr>
              <a:buNone/>
            </a:pPr>
            <a:r>
              <a:rPr lang="en-US" dirty="0" smtClean="0"/>
              <a:t>the Gentiles. Now if their </a:t>
            </a:r>
          </a:p>
          <a:p>
            <a:pPr>
              <a:buNone/>
            </a:pPr>
            <a:r>
              <a:rPr lang="en-US" dirty="0" smtClean="0"/>
              <a:t>trespass is riches for the world, </a:t>
            </a:r>
          </a:p>
          <a:p>
            <a:pPr>
              <a:buNone/>
            </a:pPr>
            <a:r>
              <a:rPr lang="en-US" dirty="0" smtClean="0"/>
              <a:t>and their failure riches for the </a:t>
            </a:r>
          </a:p>
          <a:p>
            <a:pPr>
              <a:buNone/>
            </a:pPr>
            <a:r>
              <a:rPr lang="en-US" dirty="0" smtClean="0"/>
              <a:t>Gentiles, </a:t>
            </a:r>
            <a:r>
              <a:rPr lang="en-US" b="1" u="sng" dirty="0" smtClean="0"/>
              <a:t>how much more their </a:t>
            </a:r>
          </a:p>
          <a:p>
            <a:pPr>
              <a:buNone/>
            </a:pPr>
            <a:r>
              <a:rPr lang="en-US" b="1" u="sng" dirty="0" smtClean="0"/>
              <a:t>fullness</a:t>
            </a:r>
            <a:r>
              <a:rPr lang="en-US" dirty="0" smtClean="0"/>
              <a:t>!</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endParaRPr lang="en-US" i="1" dirty="0" smtClean="0"/>
          </a:p>
          <a:p>
            <a:endParaRPr lang="en-US" i="1" dirty="0" smtClean="0"/>
          </a:p>
          <a:p>
            <a:endParaRPr lang="en-US" i="1" dirty="0" smtClean="0"/>
          </a:p>
          <a:p>
            <a:endParaRPr lang="en-US" i="1" dirty="0" smtClean="0"/>
          </a:p>
          <a:p>
            <a:endParaRPr lang="en-US" i="1" dirty="0" smtClean="0"/>
          </a:p>
          <a:p>
            <a:r>
              <a:rPr lang="en-US" i="1" dirty="0" smtClean="0"/>
              <a:t>This is Paul’s way of saying that in the end, some Jews will receive salvation.</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7" name="Content Placeholder 6"/>
          <p:cNvSpPr>
            <a:spLocks noGrp="1"/>
          </p:cNvSpPr>
          <p:nvPr>
            <p:ph idx="1"/>
          </p:nvPr>
        </p:nvSpPr>
        <p:spPr/>
        <p:txBody>
          <a:bodyPr/>
          <a:lstStyle/>
          <a:p>
            <a:pPr>
              <a:buNone/>
            </a:pPr>
            <a:r>
              <a:rPr lang="en-US" sz="3000" b="1" dirty="0" smtClean="0"/>
              <a:t>Romans 11:15 –</a:t>
            </a:r>
          </a:p>
          <a:p>
            <a:pPr>
              <a:buNone/>
            </a:pPr>
            <a:endParaRPr lang="en-US" sz="2000" dirty="0" smtClean="0"/>
          </a:p>
          <a:p>
            <a:pPr algn="ctr">
              <a:buNone/>
            </a:pPr>
            <a:r>
              <a:rPr lang="en-US" dirty="0" smtClean="0"/>
              <a:t>For if their being cast away is the reconciling </a:t>
            </a:r>
          </a:p>
          <a:p>
            <a:pPr algn="ctr">
              <a:buNone/>
            </a:pPr>
            <a:r>
              <a:rPr lang="en-US" dirty="0" smtClean="0"/>
              <a:t>of the world, what will their acceptance </a:t>
            </a:r>
          </a:p>
          <a:p>
            <a:pPr algn="ctr">
              <a:buNone/>
            </a:pPr>
            <a:r>
              <a:rPr lang="en-US" dirty="0" smtClean="0"/>
              <a:t>be but life from the dead?</a:t>
            </a:r>
            <a:endParaRPr lang="en-US" dirty="0"/>
          </a:p>
        </p:txBody>
      </p:sp>
    </p:spTree>
  </p:cSld>
  <p:clrMapOvr>
    <a:masterClrMapping/>
  </p:clrMapOvr>
  <p:transition spd="slow">
    <p:pul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11:15</a:t>
            </a:r>
            <a:endParaRPr lang="en-US" sz="3000" dirty="0"/>
          </a:p>
        </p:txBody>
      </p:sp>
      <p:sp>
        <p:nvSpPr>
          <p:cNvPr id="7" name="Content Placeholder 6"/>
          <p:cNvSpPr>
            <a:spLocks noGrp="1"/>
          </p:cNvSpPr>
          <p:nvPr>
            <p:ph sz="half" idx="2"/>
          </p:nvPr>
        </p:nvSpPr>
        <p:spPr/>
        <p:txBody>
          <a:bodyPr/>
          <a:lstStyle/>
          <a:p>
            <a:pPr>
              <a:buNone/>
            </a:pPr>
            <a:r>
              <a:rPr lang="en-US" dirty="0" smtClean="0"/>
              <a:t>For if their being cast away is </a:t>
            </a:r>
          </a:p>
          <a:p>
            <a:pPr>
              <a:buNone/>
            </a:pPr>
            <a:r>
              <a:rPr lang="en-US" dirty="0" smtClean="0"/>
              <a:t>the reconciling of the world, </a:t>
            </a:r>
          </a:p>
          <a:p>
            <a:pPr>
              <a:buNone/>
            </a:pPr>
            <a:r>
              <a:rPr lang="en-US" b="1" u="sng" dirty="0" smtClean="0"/>
              <a:t>what will their acceptance </a:t>
            </a:r>
          </a:p>
          <a:p>
            <a:pPr>
              <a:buNone/>
            </a:pPr>
            <a:r>
              <a:rPr lang="en-US" b="1" u="sng" dirty="0" smtClean="0"/>
              <a:t>be but life from the dead</a:t>
            </a:r>
            <a:r>
              <a:rPr lang="en-US" dirty="0" smtClean="0"/>
              <a:t>?</a:t>
            </a:r>
            <a:endParaRPr lang="en-US"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This proves that a remnant of Israelites will come to saving faith in Jesus in the future, most probably at the end of the age. “Life from the dead” means reconciliation to God from their “dead,” or separated, status along with bringing eternal life.</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7" name="Content Placeholder 6"/>
          <p:cNvSpPr>
            <a:spLocks noGrp="1"/>
          </p:cNvSpPr>
          <p:nvPr>
            <p:ph idx="1"/>
          </p:nvPr>
        </p:nvSpPr>
        <p:spPr/>
        <p:txBody>
          <a:bodyPr>
            <a:normAutofit fontScale="92500" lnSpcReduction="20000"/>
          </a:bodyPr>
          <a:lstStyle/>
          <a:p>
            <a:pPr>
              <a:buNone/>
            </a:pPr>
            <a:r>
              <a:rPr lang="en-US" sz="3243" b="1" dirty="0" smtClean="0"/>
              <a:t>Romans 11:16-18 –</a:t>
            </a:r>
          </a:p>
          <a:p>
            <a:pPr>
              <a:buNone/>
            </a:pPr>
            <a:endParaRPr lang="en-US" sz="2000" dirty="0" smtClean="0"/>
          </a:p>
          <a:p>
            <a:pPr algn="ctr">
              <a:buNone/>
            </a:pPr>
            <a:r>
              <a:rPr lang="en-US" sz="3027" dirty="0" smtClean="0"/>
              <a:t>For if the </a:t>
            </a:r>
            <a:r>
              <a:rPr lang="en-US" sz="3027" dirty="0" err="1" smtClean="0"/>
              <a:t>firstfruit</a:t>
            </a:r>
            <a:r>
              <a:rPr lang="en-US" sz="3027" dirty="0" smtClean="0"/>
              <a:t> is holy, the lump is also holy; and if </a:t>
            </a:r>
          </a:p>
          <a:p>
            <a:pPr algn="ctr">
              <a:buNone/>
            </a:pPr>
            <a:r>
              <a:rPr lang="en-US" sz="3027" dirty="0" smtClean="0"/>
              <a:t>the root is holy, so are the branches. And if some of </a:t>
            </a:r>
          </a:p>
          <a:p>
            <a:pPr algn="ctr">
              <a:buNone/>
            </a:pPr>
            <a:r>
              <a:rPr lang="en-US" sz="3027" dirty="0" smtClean="0"/>
              <a:t>the branches were broken off, and you, being a wild </a:t>
            </a:r>
          </a:p>
          <a:p>
            <a:pPr algn="ctr">
              <a:buNone/>
            </a:pPr>
            <a:r>
              <a:rPr lang="en-US" sz="3027" dirty="0" smtClean="0"/>
              <a:t>olive tree, were grafted in among them, and with </a:t>
            </a:r>
          </a:p>
          <a:p>
            <a:pPr algn="ctr">
              <a:buNone/>
            </a:pPr>
            <a:r>
              <a:rPr lang="en-US" sz="3027" dirty="0" smtClean="0"/>
              <a:t>them became a partaker of the root and fatness of </a:t>
            </a:r>
          </a:p>
          <a:p>
            <a:pPr algn="ctr">
              <a:buNone/>
            </a:pPr>
            <a:r>
              <a:rPr lang="en-US" sz="3027" dirty="0" smtClean="0"/>
              <a:t>the olive tree, do not boast against the branches. </a:t>
            </a:r>
          </a:p>
          <a:p>
            <a:pPr algn="ctr">
              <a:buNone/>
            </a:pPr>
            <a:r>
              <a:rPr lang="en-US" sz="3027" dirty="0" smtClean="0"/>
              <a:t>But if you do boast, remember that you do not </a:t>
            </a:r>
          </a:p>
          <a:p>
            <a:pPr algn="ctr">
              <a:buNone/>
            </a:pPr>
            <a:r>
              <a:rPr lang="en-US" sz="3027" dirty="0" smtClean="0"/>
              <a:t>support the root, but the root supports you.</a:t>
            </a:r>
            <a:endParaRPr lang="en-US" sz="3027" dirty="0"/>
          </a:p>
        </p:txBody>
      </p:sp>
    </p:spTree>
  </p:cSld>
  <p:clrMapOvr>
    <a:masterClrMapping/>
  </p:clrMapOvr>
  <p:transition spd="slow">
    <p:pull/>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11:16-18</a:t>
            </a:r>
            <a:endParaRPr lang="en-US" sz="3000" dirty="0"/>
          </a:p>
        </p:txBody>
      </p:sp>
      <p:sp>
        <p:nvSpPr>
          <p:cNvPr id="7" name="Content Placeholder 6"/>
          <p:cNvSpPr>
            <a:spLocks noGrp="1"/>
          </p:cNvSpPr>
          <p:nvPr>
            <p:ph sz="half" idx="2"/>
          </p:nvPr>
        </p:nvSpPr>
        <p:spPr/>
        <p:txBody>
          <a:bodyPr>
            <a:normAutofit fontScale="70000" lnSpcReduction="20000"/>
          </a:bodyPr>
          <a:lstStyle/>
          <a:p>
            <a:pPr>
              <a:buNone/>
            </a:pPr>
            <a:r>
              <a:rPr lang="en-US" sz="3027" dirty="0" smtClean="0"/>
              <a:t>For if the </a:t>
            </a:r>
            <a:r>
              <a:rPr lang="en-US" sz="3027" b="1" u="sng" dirty="0" err="1" smtClean="0"/>
              <a:t>firstfruit</a:t>
            </a:r>
            <a:r>
              <a:rPr lang="en-US" sz="3027" b="1" dirty="0" smtClean="0"/>
              <a:t> </a:t>
            </a:r>
            <a:r>
              <a:rPr lang="en-US" sz="3027" dirty="0" smtClean="0"/>
              <a:t>is holy, the </a:t>
            </a:r>
            <a:r>
              <a:rPr lang="en-US" sz="3027" b="1" u="sng" dirty="0" smtClean="0"/>
              <a:t>lump </a:t>
            </a:r>
          </a:p>
          <a:p>
            <a:pPr>
              <a:buNone/>
            </a:pPr>
            <a:r>
              <a:rPr lang="en-US" sz="3027" dirty="0" smtClean="0"/>
              <a:t>is also holy; and if the </a:t>
            </a:r>
            <a:r>
              <a:rPr lang="en-US" sz="3027" b="1" u="sng" dirty="0" smtClean="0"/>
              <a:t>root </a:t>
            </a:r>
            <a:r>
              <a:rPr lang="en-US" sz="3027" dirty="0" smtClean="0"/>
              <a:t>is holy, </a:t>
            </a:r>
          </a:p>
          <a:p>
            <a:pPr>
              <a:buNone/>
            </a:pPr>
            <a:r>
              <a:rPr lang="en-US" sz="3027" dirty="0" smtClean="0"/>
              <a:t>so are the </a:t>
            </a:r>
            <a:r>
              <a:rPr lang="en-US" sz="3027" b="1" u="sng" dirty="0" smtClean="0"/>
              <a:t>branches</a:t>
            </a:r>
            <a:r>
              <a:rPr lang="en-US" sz="3027" dirty="0" smtClean="0"/>
              <a:t>. And if some of </a:t>
            </a:r>
          </a:p>
          <a:p>
            <a:pPr>
              <a:buNone/>
            </a:pPr>
            <a:r>
              <a:rPr lang="en-US" sz="3027" dirty="0" smtClean="0"/>
              <a:t>the branches were broken off, and </a:t>
            </a:r>
          </a:p>
          <a:p>
            <a:pPr>
              <a:buNone/>
            </a:pPr>
            <a:r>
              <a:rPr lang="en-US" sz="3027" dirty="0" smtClean="0"/>
              <a:t>you, being a wild olive tree, were </a:t>
            </a:r>
          </a:p>
          <a:p>
            <a:pPr>
              <a:buNone/>
            </a:pPr>
            <a:r>
              <a:rPr lang="en-US" sz="3027" dirty="0" smtClean="0"/>
              <a:t>grafted in among them, and with </a:t>
            </a:r>
          </a:p>
          <a:p>
            <a:pPr>
              <a:buNone/>
            </a:pPr>
            <a:r>
              <a:rPr lang="en-US" sz="3027" dirty="0" smtClean="0"/>
              <a:t>them became a partaker of the </a:t>
            </a:r>
          </a:p>
          <a:p>
            <a:pPr>
              <a:buNone/>
            </a:pPr>
            <a:r>
              <a:rPr lang="en-US" sz="3027" dirty="0" smtClean="0"/>
              <a:t>root and fatness of the </a:t>
            </a:r>
            <a:r>
              <a:rPr lang="en-US" sz="3027" b="1" u="sng" dirty="0" smtClean="0"/>
              <a:t>olive tree</a:t>
            </a:r>
            <a:r>
              <a:rPr lang="en-US" sz="3027" dirty="0" smtClean="0"/>
              <a:t>, </a:t>
            </a:r>
          </a:p>
          <a:p>
            <a:pPr>
              <a:buNone/>
            </a:pPr>
            <a:r>
              <a:rPr lang="en-US" sz="3027" dirty="0" smtClean="0"/>
              <a:t>do not boast against the branches. </a:t>
            </a:r>
          </a:p>
          <a:p>
            <a:pPr>
              <a:buNone/>
            </a:pPr>
            <a:r>
              <a:rPr lang="en-US" sz="3027" dirty="0" smtClean="0"/>
              <a:t>But if you do boast, remember that </a:t>
            </a:r>
          </a:p>
          <a:p>
            <a:pPr>
              <a:buNone/>
            </a:pPr>
            <a:r>
              <a:rPr lang="en-US" sz="3027" dirty="0" smtClean="0"/>
              <a:t>you do not support the root, but </a:t>
            </a:r>
          </a:p>
          <a:p>
            <a:pPr>
              <a:buNone/>
            </a:pPr>
            <a:r>
              <a:rPr lang="en-US" sz="3027" dirty="0" smtClean="0"/>
              <a:t>the root supports you.</a:t>
            </a:r>
            <a:endParaRPr lang="en-US" sz="3027"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Whatever the first piece (“</a:t>
            </a:r>
            <a:r>
              <a:rPr lang="en-US" i="1" dirty="0" err="1" smtClean="0"/>
              <a:t>firstfruit</a:t>
            </a:r>
            <a:r>
              <a:rPr lang="en-US" i="1" dirty="0" smtClean="0"/>
              <a:t>” of dough) is (holy), the rest is too. Whatever the “root” of an olive tree is (holy), the “branches” are too. All throughout Scripture, God describes Israel as an olive tree.</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2 Peter 3:15b-16</a:t>
            </a:r>
            <a:endParaRPr lang="en-US" sz="3000" dirty="0"/>
          </a:p>
        </p:txBody>
      </p:sp>
      <p:sp>
        <p:nvSpPr>
          <p:cNvPr id="7" name="Content Placeholder 6"/>
          <p:cNvSpPr>
            <a:spLocks noGrp="1"/>
          </p:cNvSpPr>
          <p:nvPr>
            <p:ph sz="half" idx="2"/>
          </p:nvPr>
        </p:nvSpPr>
        <p:spPr/>
        <p:txBody>
          <a:bodyPr>
            <a:normAutofit fontScale="77500" lnSpcReduction="20000"/>
          </a:bodyPr>
          <a:lstStyle/>
          <a:p>
            <a:pPr>
              <a:buNone/>
            </a:pPr>
            <a:r>
              <a:rPr lang="en-US" sz="3000" dirty="0" smtClean="0"/>
              <a:t>“…[</a:t>
            </a:r>
            <a:r>
              <a:rPr lang="en-US" sz="3000" dirty="0" err="1" smtClean="0"/>
              <a:t>A]s</a:t>
            </a:r>
            <a:r>
              <a:rPr lang="en-US" sz="3000" dirty="0" smtClean="0"/>
              <a:t> also our beloved brother </a:t>
            </a:r>
          </a:p>
          <a:p>
            <a:pPr>
              <a:buNone/>
            </a:pPr>
            <a:r>
              <a:rPr lang="en-US" sz="3000" dirty="0" smtClean="0"/>
              <a:t>Paul, according to the wisdom </a:t>
            </a:r>
          </a:p>
          <a:p>
            <a:pPr>
              <a:buNone/>
            </a:pPr>
            <a:r>
              <a:rPr lang="en-US" sz="3000" dirty="0" smtClean="0"/>
              <a:t>given to him, has written to you, </a:t>
            </a:r>
          </a:p>
          <a:p>
            <a:pPr>
              <a:buNone/>
            </a:pPr>
            <a:r>
              <a:rPr lang="en-US" sz="3000" dirty="0" smtClean="0"/>
              <a:t>as also </a:t>
            </a:r>
            <a:r>
              <a:rPr lang="en-US" sz="3000" b="1" u="sng" dirty="0" smtClean="0"/>
              <a:t>in all his epistles</a:t>
            </a:r>
            <a:r>
              <a:rPr lang="en-US" sz="3000" dirty="0" smtClean="0"/>
              <a:t>, </a:t>
            </a:r>
          </a:p>
          <a:p>
            <a:pPr>
              <a:buNone/>
            </a:pPr>
            <a:r>
              <a:rPr lang="en-US" sz="3000" dirty="0" smtClean="0"/>
              <a:t>speaking in them of these </a:t>
            </a:r>
          </a:p>
          <a:p>
            <a:pPr>
              <a:buNone/>
            </a:pPr>
            <a:r>
              <a:rPr lang="en-US" sz="3000" dirty="0" smtClean="0"/>
              <a:t>things, </a:t>
            </a:r>
            <a:r>
              <a:rPr lang="en-US" sz="3000" b="1" u="sng" dirty="0" smtClean="0"/>
              <a:t>in which are some  </a:t>
            </a:r>
          </a:p>
          <a:p>
            <a:pPr>
              <a:buNone/>
            </a:pPr>
            <a:r>
              <a:rPr lang="en-US" sz="3000" b="1" u="sng" dirty="0" smtClean="0"/>
              <a:t>things hard to understand</a:t>
            </a:r>
            <a:r>
              <a:rPr lang="en-US" sz="3000" dirty="0" smtClean="0"/>
              <a:t>, </a:t>
            </a:r>
          </a:p>
          <a:p>
            <a:pPr>
              <a:buNone/>
            </a:pPr>
            <a:r>
              <a:rPr lang="en-US" sz="3000" dirty="0" smtClean="0"/>
              <a:t>which untaught and unstable </a:t>
            </a:r>
          </a:p>
          <a:p>
            <a:pPr>
              <a:buNone/>
            </a:pPr>
            <a:r>
              <a:rPr lang="en-US" sz="3000" dirty="0" smtClean="0"/>
              <a:t>people twist to their own </a:t>
            </a:r>
          </a:p>
          <a:p>
            <a:pPr>
              <a:buNone/>
            </a:pPr>
            <a:r>
              <a:rPr lang="en-US" sz="3000" dirty="0" smtClean="0"/>
              <a:t>destruction, as they do also </a:t>
            </a:r>
            <a:r>
              <a:rPr lang="en-US" sz="3000" b="1" u="sng" dirty="0" smtClean="0"/>
              <a:t>the </a:t>
            </a:r>
          </a:p>
          <a:p>
            <a:pPr>
              <a:buNone/>
            </a:pPr>
            <a:r>
              <a:rPr lang="en-US" sz="3000" b="1" u="sng" dirty="0" smtClean="0"/>
              <a:t>rest of the Scriptures</a:t>
            </a:r>
            <a:r>
              <a:rPr lang="en-US" sz="3000" dirty="0" smtClean="0"/>
              <a:t>.</a:t>
            </a:r>
          </a:p>
          <a:p>
            <a:pPr algn="ctr">
              <a:buNone/>
            </a:pPr>
            <a:endParaRPr lang="en-US" dirty="0" smtClean="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8" name="Content Placeholder 7"/>
          <p:cNvSpPr>
            <a:spLocks noGrp="1"/>
          </p:cNvSpPr>
          <p:nvPr>
            <p:ph sz="quarter" idx="4"/>
          </p:nvPr>
        </p:nvSpPr>
        <p:spPr/>
        <p:txBody>
          <a:bodyPr>
            <a:normAutofit/>
          </a:bodyPr>
          <a:lstStyle/>
          <a:p>
            <a:r>
              <a:rPr lang="en-US" i="1" dirty="0" smtClean="0"/>
              <a:t>What Peter and Paul had in common:</a:t>
            </a:r>
          </a:p>
          <a:p>
            <a:pPr>
              <a:buNone/>
            </a:pPr>
            <a:r>
              <a:rPr lang="en-US" i="1" dirty="0" smtClean="0"/>
              <a:t>	-- language</a:t>
            </a:r>
          </a:p>
          <a:p>
            <a:pPr>
              <a:buNone/>
            </a:pPr>
            <a:r>
              <a:rPr lang="en-US" i="1" dirty="0" smtClean="0"/>
              <a:t>	-- ethnic heritage</a:t>
            </a:r>
          </a:p>
          <a:p>
            <a:pPr>
              <a:buNone/>
            </a:pPr>
            <a:r>
              <a:rPr lang="en-US" i="1" dirty="0" smtClean="0"/>
              <a:t>	-- faith</a:t>
            </a:r>
          </a:p>
          <a:p>
            <a:pPr>
              <a:buNone/>
            </a:pPr>
            <a:r>
              <a:rPr lang="en-US" i="1" dirty="0" smtClean="0"/>
              <a:t>	-- culture</a:t>
            </a:r>
          </a:p>
          <a:p>
            <a:pPr>
              <a:buNone/>
            </a:pPr>
            <a:r>
              <a:rPr lang="en-US" i="1" dirty="0" smtClean="0"/>
              <a:t>	-- historical contemporaries</a:t>
            </a:r>
            <a:endParaRPr lang="en-US" i="1"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additive="base">
                                        <p:cTn id="12" dur="500" fill="hold"/>
                                        <p:tgtEl>
                                          <p:spTgt spid="8">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 calcmode="lin" valueType="num">
                                      <p:cBhvr additive="base">
                                        <p:cTn id="18"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 calcmode="lin" valueType="num">
                                      <p:cBhvr additive="base">
                                        <p:cTn id="24" dur="500" fill="hold"/>
                                        <p:tgtEl>
                                          <p:spTgt spid="8">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 calcmode="lin" valueType="num">
                                      <p:cBhvr additive="base">
                                        <p:cTn id="30"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8">
                                            <p:txEl>
                                              <p:pRg st="5" end="5"/>
                                            </p:txEl>
                                          </p:spTgt>
                                        </p:tgtEl>
                                        <p:attrNameLst>
                                          <p:attrName>style.visibility</p:attrName>
                                        </p:attrNameLst>
                                      </p:cBhvr>
                                      <p:to>
                                        <p:strVal val="visible"/>
                                      </p:to>
                                    </p:set>
                                    <p:anim calcmode="lin" valueType="num">
                                      <p:cBhvr additive="base">
                                        <p:cTn id="36"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11:16-18</a:t>
            </a:r>
            <a:endParaRPr lang="en-US" sz="3000" dirty="0"/>
          </a:p>
        </p:txBody>
      </p:sp>
      <p:sp>
        <p:nvSpPr>
          <p:cNvPr id="7" name="Content Placeholder 6"/>
          <p:cNvSpPr>
            <a:spLocks noGrp="1"/>
          </p:cNvSpPr>
          <p:nvPr>
            <p:ph sz="half" idx="2"/>
          </p:nvPr>
        </p:nvSpPr>
        <p:spPr/>
        <p:txBody>
          <a:bodyPr>
            <a:normAutofit fontScale="70000" lnSpcReduction="20000"/>
          </a:bodyPr>
          <a:lstStyle/>
          <a:p>
            <a:pPr>
              <a:buNone/>
            </a:pPr>
            <a:r>
              <a:rPr lang="en-US" sz="3027" dirty="0" smtClean="0"/>
              <a:t>For if the </a:t>
            </a:r>
            <a:r>
              <a:rPr lang="en-US" sz="3027" dirty="0" err="1" smtClean="0"/>
              <a:t>firstfruit</a:t>
            </a:r>
            <a:r>
              <a:rPr lang="en-US" sz="3027" dirty="0" smtClean="0"/>
              <a:t> is holy, the lump </a:t>
            </a:r>
          </a:p>
          <a:p>
            <a:pPr>
              <a:buNone/>
            </a:pPr>
            <a:r>
              <a:rPr lang="en-US" sz="3027" dirty="0" smtClean="0"/>
              <a:t>is also holy; and if the root is holy, </a:t>
            </a:r>
          </a:p>
          <a:p>
            <a:pPr>
              <a:buNone/>
            </a:pPr>
            <a:r>
              <a:rPr lang="en-US" sz="3027" dirty="0" smtClean="0"/>
              <a:t>so are the branches. And if some of </a:t>
            </a:r>
          </a:p>
          <a:p>
            <a:pPr>
              <a:buNone/>
            </a:pPr>
            <a:r>
              <a:rPr lang="en-US" sz="3027" dirty="0" smtClean="0"/>
              <a:t>the branches were broken off, and </a:t>
            </a:r>
          </a:p>
          <a:p>
            <a:pPr>
              <a:buNone/>
            </a:pPr>
            <a:r>
              <a:rPr lang="en-US" sz="3027" b="1" u="sng" dirty="0" smtClean="0"/>
              <a:t>you</a:t>
            </a:r>
            <a:r>
              <a:rPr lang="en-US" sz="3027" dirty="0" smtClean="0"/>
              <a:t>, </a:t>
            </a:r>
            <a:r>
              <a:rPr lang="en-US" sz="3027" b="1" u="sng" dirty="0" smtClean="0"/>
              <a:t>being a wild olive tree</a:t>
            </a:r>
            <a:r>
              <a:rPr lang="en-US" sz="3027" dirty="0" smtClean="0"/>
              <a:t>, were </a:t>
            </a:r>
          </a:p>
          <a:p>
            <a:pPr>
              <a:buNone/>
            </a:pPr>
            <a:r>
              <a:rPr lang="en-US" sz="3027" b="1" u="sng" dirty="0" smtClean="0"/>
              <a:t>grafted in among them</a:t>
            </a:r>
            <a:r>
              <a:rPr lang="en-US" sz="3027" dirty="0" smtClean="0"/>
              <a:t>, and with </a:t>
            </a:r>
          </a:p>
          <a:p>
            <a:pPr>
              <a:buNone/>
            </a:pPr>
            <a:r>
              <a:rPr lang="en-US" sz="3027" dirty="0" smtClean="0"/>
              <a:t>them became a partaker of the </a:t>
            </a:r>
          </a:p>
          <a:p>
            <a:pPr>
              <a:buNone/>
            </a:pPr>
            <a:r>
              <a:rPr lang="en-US" sz="3027" dirty="0" smtClean="0"/>
              <a:t>root and fatness of the olive tree, </a:t>
            </a:r>
          </a:p>
          <a:p>
            <a:pPr>
              <a:buNone/>
            </a:pPr>
            <a:r>
              <a:rPr lang="en-US" sz="3027" dirty="0" smtClean="0"/>
              <a:t>do not boast against the branches. </a:t>
            </a:r>
          </a:p>
          <a:p>
            <a:pPr>
              <a:buNone/>
            </a:pPr>
            <a:r>
              <a:rPr lang="en-US" sz="3027" dirty="0" smtClean="0"/>
              <a:t>But if you do boast, remember that </a:t>
            </a:r>
          </a:p>
          <a:p>
            <a:pPr>
              <a:buNone/>
            </a:pPr>
            <a:r>
              <a:rPr lang="en-US" sz="3027" dirty="0" smtClean="0"/>
              <a:t>you do not support the root, but </a:t>
            </a:r>
          </a:p>
          <a:p>
            <a:pPr>
              <a:buNone/>
            </a:pPr>
            <a:r>
              <a:rPr lang="en-US" sz="3027" dirty="0" smtClean="0"/>
              <a:t>the root supports you.</a:t>
            </a:r>
            <a:endParaRPr lang="en-US" sz="3027"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“You” means Gentiles, a “wild olive tree,” outside of the Jews. Wild olive branches need to be “grafted in” through the New Covenant with the Jewish olive branches.</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0">
              <a:srgbClr val="00206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Framework of Salvation</a:t>
            </a:r>
            <a:endParaRPr lang="en-US" dirty="0"/>
          </a:p>
        </p:txBody>
      </p:sp>
      <p:sp>
        <p:nvSpPr>
          <p:cNvPr id="4" name="Text Placeholder 3"/>
          <p:cNvSpPr>
            <a:spLocks noGrp="1"/>
          </p:cNvSpPr>
          <p:nvPr>
            <p:ph type="body" idx="1"/>
          </p:nvPr>
        </p:nvSpPr>
        <p:spPr/>
        <p:txBody>
          <a:bodyPr>
            <a:normAutofit/>
          </a:bodyPr>
          <a:lstStyle/>
          <a:p>
            <a:r>
              <a:rPr lang="en-US" sz="3000" dirty="0" smtClean="0"/>
              <a:t>Romans 11:16-18</a:t>
            </a:r>
            <a:endParaRPr lang="en-US" sz="3000" dirty="0"/>
          </a:p>
        </p:txBody>
      </p:sp>
      <p:sp>
        <p:nvSpPr>
          <p:cNvPr id="7" name="Content Placeholder 6"/>
          <p:cNvSpPr>
            <a:spLocks noGrp="1"/>
          </p:cNvSpPr>
          <p:nvPr>
            <p:ph sz="half" idx="2"/>
          </p:nvPr>
        </p:nvSpPr>
        <p:spPr/>
        <p:txBody>
          <a:bodyPr>
            <a:normAutofit fontScale="70000" lnSpcReduction="20000"/>
          </a:bodyPr>
          <a:lstStyle/>
          <a:p>
            <a:pPr>
              <a:buNone/>
            </a:pPr>
            <a:r>
              <a:rPr lang="en-US" sz="3027" dirty="0" smtClean="0"/>
              <a:t>For if the </a:t>
            </a:r>
            <a:r>
              <a:rPr lang="en-US" sz="3027" dirty="0" err="1" smtClean="0"/>
              <a:t>firstfruit</a:t>
            </a:r>
            <a:r>
              <a:rPr lang="en-US" sz="3027" dirty="0" smtClean="0"/>
              <a:t> is holy, the lump </a:t>
            </a:r>
          </a:p>
          <a:p>
            <a:pPr>
              <a:buNone/>
            </a:pPr>
            <a:r>
              <a:rPr lang="en-US" sz="3027" dirty="0" smtClean="0"/>
              <a:t>is also holy; and if the root is holy, </a:t>
            </a:r>
          </a:p>
          <a:p>
            <a:pPr>
              <a:buNone/>
            </a:pPr>
            <a:r>
              <a:rPr lang="en-US" sz="3027" dirty="0" smtClean="0"/>
              <a:t>so are the branches. And if some of </a:t>
            </a:r>
          </a:p>
          <a:p>
            <a:pPr>
              <a:buNone/>
            </a:pPr>
            <a:r>
              <a:rPr lang="en-US" sz="3027" dirty="0" smtClean="0"/>
              <a:t>the branches were broken off, and </a:t>
            </a:r>
          </a:p>
          <a:p>
            <a:pPr>
              <a:buNone/>
            </a:pPr>
            <a:r>
              <a:rPr lang="en-US" sz="3027" dirty="0" smtClean="0"/>
              <a:t>you, being a wild olive tree, were </a:t>
            </a:r>
          </a:p>
          <a:p>
            <a:pPr>
              <a:buNone/>
            </a:pPr>
            <a:r>
              <a:rPr lang="en-US" sz="3027" dirty="0" smtClean="0"/>
              <a:t>grafted in among them, and with </a:t>
            </a:r>
          </a:p>
          <a:p>
            <a:pPr>
              <a:buNone/>
            </a:pPr>
            <a:r>
              <a:rPr lang="en-US" sz="3027" dirty="0" smtClean="0"/>
              <a:t>them became a partaker of the </a:t>
            </a:r>
          </a:p>
          <a:p>
            <a:pPr>
              <a:buNone/>
            </a:pPr>
            <a:r>
              <a:rPr lang="en-US" sz="3027" dirty="0" smtClean="0"/>
              <a:t>root and fatness of the olive tree, </a:t>
            </a:r>
          </a:p>
          <a:p>
            <a:pPr>
              <a:buNone/>
            </a:pPr>
            <a:r>
              <a:rPr lang="en-US" sz="3027" dirty="0" smtClean="0"/>
              <a:t>do not boast against the branches. </a:t>
            </a:r>
          </a:p>
          <a:p>
            <a:pPr>
              <a:buNone/>
            </a:pPr>
            <a:r>
              <a:rPr lang="en-US" sz="3027" dirty="0" smtClean="0"/>
              <a:t>But if you do boast, remember that </a:t>
            </a:r>
          </a:p>
          <a:p>
            <a:pPr>
              <a:buNone/>
            </a:pPr>
            <a:r>
              <a:rPr lang="en-US" sz="3027" b="1" u="sng" dirty="0" smtClean="0"/>
              <a:t>you do not support the root, but </a:t>
            </a:r>
          </a:p>
          <a:p>
            <a:pPr>
              <a:buNone/>
            </a:pPr>
            <a:r>
              <a:rPr lang="en-US" sz="3027" b="1" u="sng" dirty="0" smtClean="0"/>
              <a:t>the root supports you</a:t>
            </a:r>
            <a:r>
              <a:rPr lang="en-US" sz="3027" dirty="0" smtClean="0"/>
              <a:t>.</a:t>
            </a:r>
            <a:endParaRPr lang="en-US" sz="3027"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normAutofit lnSpcReduction="10000"/>
          </a:bodyPr>
          <a:lstStyle/>
          <a:p>
            <a:r>
              <a:rPr lang="en-US" i="1" dirty="0" smtClean="0"/>
              <a:t>The Gentiles don’t support the root (speaking of the covenant God made with Abraham), so Gentiles and Jews should remain humble and grateful. This shows that the framework of salvation is God’s promises to the patriarch Abraham and is Jewish by God’s grace and design. </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41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Romans 8:29-30</a:t>
            </a:r>
            <a:endParaRPr lang="en-US" dirty="0"/>
          </a:p>
        </p:txBody>
      </p:sp>
      <p:sp>
        <p:nvSpPr>
          <p:cNvPr id="6" name="Content Placeholder 5"/>
          <p:cNvSpPr>
            <a:spLocks noGrp="1"/>
          </p:cNvSpPr>
          <p:nvPr>
            <p:ph idx="1"/>
          </p:nvPr>
        </p:nvSpPr>
        <p:spPr/>
        <p:txBody>
          <a:bodyPr>
            <a:normAutofit/>
          </a:bodyPr>
          <a:lstStyle/>
          <a:p>
            <a:pPr algn="ctr">
              <a:buNone/>
            </a:pPr>
            <a:r>
              <a:rPr lang="en-US" sz="3000" i="1" dirty="0" smtClean="0"/>
              <a:t>Calvinists call these 2 verses “The Golden Chain </a:t>
            </a:r>
          </a:p>
          <a:p>
            <a:pPr algn="ctr">
              <a:buNone/>
            </a:pPr>
            <a:r>
              <a:rPr lang="en-US" sz="3000" i="1" dirty="0" smtClean="0"/>
              <a:t>of Redemption” claiming they speak of God’s </a:t>
            </a:r>
          </a:p>
          <a:p>
            <a:pPr algn="ctr">
              <a:buNone/>
            </a:pPr>
            <a:r>
              <a:rPr lang="en-US" sz="3000" i="1" dirty="0" smtClean="0"/>
              <a:t>choosing some to be saved and leaving others </a:t>
            </a:r>
          </a:p>
          <a:p>
            <a:pPr algn="ctr">
              <a:buNone/>
            </a:pPr>
            <a:r>
              <a:rPr lang="en-US" sz="3000" i="1" dirty="0" smtClean="0"/>
              <a:t>to be condemned to misery in hell. In doing </a:t>
            </a:r>
          </a:p>
          <a:p>
            <a:pPr algn="ctr">
              <a:buNone/>
            </a:pPr>
            <a:r>
              <a:rPr lang="en-US" sz="3000" i="1" dirty="0" smtClean="0"/>
              <a:t>so, they apparently forget the flow of </a:t>
            </a:r>
          </a:p>
          <a:p>
            <a:pPr algn="ctr">
              <a:buNone/>
            </a:pPr>
            <a:r>
              <a:rPr lang="en-US" sz="3000" i="1" dirty="0" smtClean="0"/>
              <a:t>Romans and the biblical meaning </a:t>
            </a:r>
          </a:p>
          <a:p>
            <a:pPr algn="ctr">
              <a:buNone/>
            </a:pPr>
            <a:r>
              <a:rPr lang="en-US" sz="3000" i="1" dirty="0" smtClean="0"/>
              <a:t>of the words.</a:t>
            </a:r>
            <a:endParaRPr lang="en-US" sz="3000" i="1" dirty="0"/>
          </a:p>
        </p:txBody>
      </p:sp>
    </p:spTree>
  </p:cSld>
  <p:clrMapOvr>
    <a:masterClrMapping/>
  </p:clrMapOvr>
  <p:transition spd="slow">
    <p:pul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41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Romans 8:29-30</a:t>
            </a:r>
            <a:endParaRPr lang="en-US" dirty="0"/>
          </a:p>
        </p:txBody>
      </p:sp>
      <p:sp>
        <p:nvSpPr>
          <p:cNvPr id="8" name="Content Placeholder 7"/>
          <p:cNvSpPr>
            <a:spLocks noGrp="1"/>
          </p:cNvSpPr>
          <p:nvPr>
            <p:ph idx="1"/>
          </p:nvPr>
        </p:nvSpPr>
        <p:spPr/>
        <p:txBody>
          <a:bodyPr/>
          <a:lstStyle/>
          <a:p>
            <a:pPr algn="ctr">
              <a:buNone/>
            </a:pPr>
            <a:r>
              <a:rPr lang="en-US" sz="3000" dirty="0" smtClean="0"/>
              <a:t>For whom he foreknew, he also predestined to be </a:t>
            </a:r>
          </a:p>
          <a:p>
            <a:pPr algn="ctr">
              <a:buNone/>
            </a:pPr>
            <a:r>
              <a:rPr lang="en-US" sz="3000" dirty="0" smtClean="0"/>
              <a:t>conformed to the image of his Son, that he might </a:t>
            </a:r>
          </a:p>
          <a:p>
            <a:pPr algn="ctr">
              <a:buNone/>
            </a:pPr>
            <a:r>
              <a:rPr lang="en-US" sz="3000" dirty="0" smtClean="0"/>
              <a:t>be the firstborn among many brethren. Moreover </a:t>
            </a:r>
          </a:p>
          <a:p>
            <a:pPr algn="ctr">
              <a:buNone/>
            </a:pPr>
            <a:r>
              <a:rPr lang="en-US" sz="3000" dirty="0" smtClean="0"/>
              <a:t>whom he predestined, these he also called; </a:t>
            </a:r>
          </a:p>
          <a:p>
            <a:pPr algn="ctr">
              <a:buNone/>
            </a:pPr>
            <a:r>
              <a:rPr lang="en-US" sz="3000" dirty="0" smtClean="0"/>
              <a:t>whom he called, these he also justified; and </a:t>
            </a:r>
          </a:p>
          <a:p>
            <a:pPr algn="ctr">
              <a:buNone/>
            </a:pPr>
            <a:r>
              <a:rPr lang="en-US" sz="3000" dirty="0" smtClean="0"/>
              <a:t>whom he justified, these he also glorified. </a:t>
            </a:r>
            <a:endParaRPr lang="en-US" sz="30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42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Romans 8:29-30</a:t>
            </a:r>
            <a:endParaRPr lang="en-US" sz="3000" dirty="0"/>
          </a:p>
        </p:txBody>
      </p:sp>
      <p:sp>
        <p:nvSpPr>
          <p:cNvPr id="8" name="Content Placeholder 7"/>
          <p:cNvSpPr>
            <a:spLocks noGrp="1"/>
          </p:cNvSpPr>
          <p:nvPr>
            <p:ph sz="half" idx="2"/>
          </p:nvPr>
        </p:nvSpPr>
        <p:spPr/>
        <p:txBody>
          <a:bodyPr>
            <a:normAutofit fontScale="77500" lnSpcReduction="20000"/>
          </a:bodyPr>
          <a:lstStyle/>
          <a:p>
            <a:pPr>
              <a:buNone/>
            </a:pPr>
            <a:r>
              <a:rPr lang="en-US" sz="3000" dirty="0" smtClean="0"/>
              <a:t>For </a:t>
            </a:r>
            <a:r>
              <a:rPr lang="en-US" sz="3000" b="1" u="sng" dirty="0" smtClean="0"/>
              <a:t>whom he foreknew</a:t>
            </a:r>
            <a:r>
              <a:rPr lang="en-US" sz="3000" dirty="0" smtClean="0"/>
              <a:t>, he </a:t>
            </a:r>
          </a:p>
          <a:p>
            <a:pPr>
              <a:buNone/>
            </a:pPr>
            <a:r>
              <a:rPr lang="en-US" sz="3000" dirty="0" smtClean="0"/>
              <a:t>also predestined to be </a:t>
            </a:r>
          </a:p>
          <a:p>
            <a:pPr>
              <a:buNone/>
            </a:pPr>
            <a:r>
              <a:rPr lang="en-US" sz="3000" dirty="0" smtClean="0"/>
              <a:t>conformed to the image of his </a:t>
            </a:r>
          </a:p>
          <a:p>
            <a:pPr>
              <a:buNone/>
            </a:pPr>
            <a:r>
              <a:rPr lang="en-US" sz="3000" dirty="0" smtClean="0"/>
              <a:t>Son, that he might be the </a:t>
            </a:r>
          </a:p>
          <a:p>
            <a:pPr>
              <a:buNone/>
            </a:pPr>
            <a:r>
              <a:rPr lang="en-US" sz="3000" dirty="0" smtClean="0"/>
              <a:t>firstborn among many  </a:t>
            </a:r>
          </a:p>
          <a:p>
            <a:pPr>
              <a:buNone/>
            </a:pPr>
            <a:r>
              <a:rPr lang="en-US" sz="3000" dirty="0" smtClean="0"/>
              <a:t>brethren. Moreover whom he </a:t>
            </a:r>
          </a:p>
          <a:p>
            <a:pPr>
              <a:buNone/>
            </a:pPr>
            <a:r>
              <a:rPr lang="en-US" sz="3000" dirty="0" smtClean="0"/>
              <a:t>predestined, these he also </a:t>
            </a:r>
          </a:p>
          <a:p>
            <a:pPr>
              <a:buNone/>
            </a:pPr>
            <a:r>
              <a:rPr lang="en-US" sz="3000" dirty="0" smtClean="0"/>
              <a:t>called; whom he called, these </a:t>
            </a:r>
          </a:p>
          <a:p>
            <a:pPr>
              <a:buNone/>
            </a:pPr>
            <a:r>
              <a:rPr lang="en-US" sz="3000" dirty="0" smtClean="0"/>
              <a:t>he also justified; and whom he </a:t>
            </a:r>
          </a:p>
          <a:p>
            <a:pPr>
              <a:buNone/>
            </a:pPr>
            <a:r>
              <a:rPr lang="en-US" sz="3000" dirty="0" smtClean="0"/>
              <a:t>justified, these he also </a:t>
            </a:r>
          </a:p>
          <a:p>
            <a:pPr>
              <a:buNone/>
            </a:pPr>
            <a:r>
              <a:rPr lang="en-US" sz="3000" dirty="0" smtClean="0"/>
              <a:t>glorified. </a:t>
            </a:r>
            <a:endParaRPr lang="en-US" sz="30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We have already seen in Romans 11:2, “God has not cast away </a:t>
            </a:r>
            <a:r>
              <a:rPr lang="en-US" b="1" i="1" dirty="0" smtClean="0"/>
              <a:t>his people whom he foreknew</a:t>
            </a:r>
            <a:r>
              <a:rPr lang="en-US" i="1" dirty="0" smtClean="0"/>
              <a:t>.” Likewise in Romans 8, this speaks of Jews “whom he foreknew.”</a:t>
            </a:r>
            <a:endParaRPr lang="en-US" i="1" dirty="0"/>
          </a:p>
        </p:txBody>
      </p:sp>
      <p:cxnSp>
        <p:nvCxnSpPr>
          <p:cNvPr id="10" name="Straight Arrow Connector 9"/>
          <p:cNvCxnSpPr/>
          <p:nvPr/>
        </p:nvCxnSpPr>
        <p:spPr>
          <a:xfrm rot="10800000">
            <a:off x="3325093" y="2569180"/>
            <a:ext cx="1617494" cy="828717"/>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40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Romans 8:29-30</a:t>
            </a:r>
            <a:endParaRPr lang="en-US" sz="3000" dirty="0"/>
          </a:p>
        </p:txBody>
      </p:sp>
      <p:sp>
        <p:nvSpPr>
          <p:cNvPr id="8" name="Content Placeholder 7"/>
          <p:cNvSpPr>
            <a:spLocks noGrp="1"/>
          </p:cNvSpPr>
          <p:nvPr>
            <p:ph sz="half" idx="2"/>
          </p:nvPr>
        </p:nvSpPr>
        <p:spPr/>
        <p:txBody>
          <a:bodyPr>
            <a:normAutofit fontScale="77500" lnSpcReduction="20000"/>
          </a:bodyPr>
          <a:lstStyle/>
          <a:p>
            <a:pPr>
              <a:buNone/>
            </a:pPr>
            <a:r>
              <a:rPr lang="en-US" sz="3000" dirty="0" smtClean="0"/>
              <a:t>For whom he foreknew, </a:t>
            </a:r>
            <a:r>
              <a:rPr lang="en-US" sz="3000" b="1" u="sng" dirty="0" smtClean="0"/>
              <a:t>he </a:t>
            </a:r>
          </a:p>
          <a:p>
            <a:pPr>
              <a:buNone/>
            </a:pPr>
            <a:r>
              <a:rPr lang="en-US" sz="3000" b="1" u="sng" dirty="0" smtClean="0"/>
              <a:t>also predestined to be </a:t>
            </a:r>
          </a:p>
          <a:p>
            <a:pPr>
              <a:buNone/>
            </a:pPr>
            <a:r>
              <a:rPr lang="en-US" sz="3000" b="1" u="sng" dirty="0" smtClean="0"/>
              <a:t>conformed to the image of his </a:t>
            </a:r>
          </a:p>
          <a:p>
            <a:pPr>
              <a:buNone/>
            </a:pPr>
            <a:r>
              <a:rPr lang="en-US" sz="3000" b="1" u="sng" dirty="0" smtClean="0"/>
              <a:t>Son, that he might be the </a:t>
            </a:r>
          </a:p>
          <a:p>
            <a:pPr>
              <a:buNone/>
            </a:pPr>
            <a:r>
              <a:rPr lang="en-US" sz="3000" b="1" u="sng" dirty="0" smtClean="0"/>
              <a:t>firstborn among many </a:t>
            </a:r>
          </a:p>
          <a:p>
            <a:pPr>
              <a:buNone/>
            </a:pPr>
            <a:r>
              <a:rPr lang="en-US" sz="3000" b="1" u="sng" dirty="0" smtClean="0"/>
              <a:t>brethren</a:t>
            </a:r>
            <a:r>
              <a:rPr lang="en-US" sz="3000" dirty="0" smtClean="0"/>
              <a:t>. Moreover whom he </a:t>
            </a:r>
          </a:p>
          <a:p>
            <a:pPr>
              <a:buNone/>
            </a:pPr>
            <a:r>
              <a:rPr lang="en-US" sz="3000" dirty="0" smtClean="0"/>
              <a:t>predestined, these he also </a:t>
            </a:r>
          </a:p>
          <a:p>
            <a:pPr>
              <a:buNone/>
            </a:pPr>
            <a:r>
              <a:rPr lang="en-US" sz="3000" dirty="0" smtClean="0"/>
              <a:t>called; whom he called, these </a:t>
            </a:r>
          </a:p>
          <a:p>
            <a:pPr>
              <a:buNone/>
            </a:pPr>
            <a:r>
              <a:rPr lang="en-US" sz="3000" dirty="0" smtClean="0"/>
              <a:t>he also justified; and whom he </a:t>
            </a:r>
          </a:p>
          <a:p>
            <a:pPr>
              <a:buNone/>
            </a:pPr>
            <a:r>
              <a:rPr lang="en-US" sz="3000" dirty="0" smtClean="0"/>
              <a:t>justified, these he also </a:t>
            </a:r>
          </a:p>
          <a:p>
            <a:pPr>
              <a:buNone/>
            </a:pPr>
            <a:r>
              <a:rPr lang="en-US" sz="3000" dirty="0" smtClean="0"/>
              <a:t>glorified. </a:t>
            </a:r>
            <a:endParaRPr lang="en-US" sz="30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God predestined (planned before time began) for Jews to become like Jesus so that Jesus would be the firstborn (priority) among many Jewish brethren.</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38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Romans 8:29-30</a:t>
            </a:r>
            <a:endParaRPr lang="en-US" sz="3000" dirty="0"/>
          </a:p>
        </p:txBody>
      </p:sp>
      <p:sp>
        <p:nvSpPr>
          <p:cNvPr id="8" name="Content Placeholder 7"/>
          <p:cNvSpPr>
            <a:spLocks noGrp="1"/>
          </p:cNvSpPr>
          <p:nvPr>
            <p:ph sz="half" idx="2"/>
          </p:nvPr>
        </p:nvSpPr>
        <p:spPr/>
        <p:txBody>
          <a:bodyPr>
            <a:normAutofit fontScale="77500" lnSpcReduction="20000"/>
          </a:bodyPr>
          <a:lstStyle/>
          <a:p>
            <a:pPr>
              <a:buNone/>
            </a:pPr>
            <a:r>
              <a:rPr lang="en-US" sz="3000" dirty="0" smtClean="0"/>
              <a:t>For whom he foreknew, he </a:t>
            </a:r>
          </a:p>
          <a:p>
            <a:pPr>
              <a:buNone/>
            </a:pPr>
            <a:r>
              <a:rPr lang="en-US" sz="3000" dirty="0" smtClean="0"/>
              <a:t>also predestined to be </a:t>
            </a:r>
          </a:p>
          <a:p>
            <a:pPr>
              <a:buNone/>
            </a:pPr>
            <a:r>
              <a:rPr lang="en-US" sz="3000" dirty="0" smtClean="0"/>
              <a:t>conformed to the image of his </a:t>
            </a:r>
          </a:p>
          <a:p>
            <a:pPr>
              <a:buNone/>
            </a:pPr>
            <a:r>
              <a:rPr lang="en-US" sz="3000" dirty="0" smtClean="0"/>
              <a:t>Son, that he might be the </a:t>
            </a:r>
          </a:p>
          <a:p>
            <a:pPr>
              <a:buNone/>
            </a:pPr>
            <a:r>
              <a:rPr lang="en-US" sz="3000" dirty="0" smtClean="0"/>
              <a:t>firstborn among many </a:t>
            </a:r>
          </a:p>
          <a:p>
            <a:pPr>
              <a:buNone/>
            </a:pPr>
            <a:r>
              <a:rPr lang="en-US" sz="3000" dirty="0" smtClean="0"/>
              <a:t>brethren. Moreover </a:t>
            </a:r>
            <a:r>
              <a:rPr lang="en-US" sz="3000" b="1" u="sng" dirty="0" smtClean="0"/>
              <a:t>whom he </a:t>
            </a:r>
          </a:p>
          <a:p>
            <a:pPr>
              <a:buNone/>
            </a:pPr>
            <a:r>
              <a:rPr lang="en-US" sz="3000" b="1" u="sng" dirty="0" smtClean="0"/>
              <a:t>predestined, these he also </a:t>
            </a:r>
          </a:p>
          <a:p>
            <a:pPr>
              <a:buNone/>
            </a:pPr>
            <a:r>
              <a:rPr lang="en-US" sz="3000" b="1" u="sng" dirty="0" smtClean="0"/>
              <a:t>called</a:t>
            </a:r>
            <a:r>
              <a:rPr lang="en-US" sz="3000" dirty="0" smtClean="0"/>
              <a:t>; whom he called, these </a:t>
            </a:r>
          </a:p>
          <a:p>
            <a:pPr>
              <a:buNone/>
            </a:pPr>
            <a:r>
              <a:rPr lang="en-US" sz="3000" dirty="0" smtClean="0"/>
              <a:t>he also justified; and whom he </a:t>
            </a:r>
          </a:p>
          <a:p>
            <a:pPr>
              <a:buNone/>
            </a:pPr>
            <a:r>
              <a:rPr lang="en-US" sz="3000" dirty="0" smtClean="0"/>
              <a:t>justified, these he also </a:t>
            </a:r>
          </a:p>
          <a:p>
            <a:pPr>
              <a:buNone/>
            </a:pPr>
            <a:r>
              <a:rPr lang="en-US" sz="3000" dirty="0" smtClean="0"/>
              <a:t>glorified. </a:t>
            </a:r>
            <a:endParaRPr lang="en-US" sz="30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God “called” all those (Jews) he predestined. Many times in the Old Testament says God called Israel (Deut. 28:10; Isaiah 42:6, 43:1, 45:4, 48:12, 54:6, 62:2, 65:12, 66:4; Jeremiah 7:13, 11:16, 14:9, 35:17, Daniel 9:19; Hosea 11:1).</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34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Romans 8:29-30</a:t>
            </a:r>
            <a:endParaRPr lang="en-US" sz="3000" dirty="0"/>
          </a:p>
        </p:txBody>
      </p:sp>
      <p:sp>
        <p:nvSpPr>
          <p:cNvPr id="8" name="Content Placeholder 7"/>
          <p:cNvSpPr>
            <a:spLocks noGrp="1"/>
          </p:cNvSpPr>
          <p:nvPr>
            <p:ph sz="half" idx="2"/>
          </p:nvPr>
        </p:nvSpPr>
        <p:spPr/>
        <p:txBody>
          <a:bodyPr>
            <a:normAutofit fontScale="77500" lnSpcReduction="20000"/>
          </a:bodyPr>
          <a:lstStyle/>
          <a:p>
            <a:pPr>
              <a:buNone/>
            </a:pPr>
            <a:r>
              <a:rPr lang="en-US" sz="3000" dirty="0" smtClean="0"/>
              <a:t>For whom he foreknew, he </a:t>
            </a:r>
          </a:p>
          <a:p>
            <a:pPr>
              <a:buNone/>
            </a:pPr>
            <a:r>
              <a:rPr lang="en-US" sz="3000" dirty="0" smtClean="0"/>
              <a:t>also predestined to be </a:t>
            </a:r>
          </a:p>
          <a:p>
            <a:pPr>
              <a:buNone/>
            </a:pPr>
            <a:r>
              <a:rPr lang="en-US" sz="3000" dirty="0" smtClean="0"/>
              <a:t>conformed to the image of his </a:t>
            </a:r>
          </a:p>
          <a:p>
            <a:pPr>
              <a:buNone/>
            </a:pPr>
            <a:r>
              <a:rPr lang="en-US" sz="3000" dirty="0" smtClean="0"/>
              <a:t>Son, that he might be the </a:t>
            </a:r>
          </a:p>
          <a:p>
            <a:pPr>
              <a:buNone/>
            </a:pPr>
            <a:r>
              <a:rPr lang="en-US" sz="3000" dirty="0" smtClean="0"/>
              <a:t>firstborn among many </a:t>
            </a:r>
          </a:p>
          <a:p>
            <a:pPr>
              <a:buNone/>
            </a:pPr>
            <a:r>
              <a:rPr lang="en-US" sz="3000" dirty="0" smtClean="0"/>
              <a:t>brethren. Moreover whom he </a:t>
            </a:r>
          </a:p>
          <a:p>
            <a:pPr>
              <a:buNone/>
            </a:pPr>
            <a:r>
              <a:rPr lang="en-US" sz="3000" dirty="0" smtClean="0"/>
              <a:t>predestined, these he also </a:t>
            </a:r>
          </a:p>
          <a:p>
            <a:pPr>
              <a:buNone/>
            </a:pPr>
            <a:r>
              <a:rPr lang="en-US" sz="3000" dirty="0" smtClean="0"/>
              <a:t>called; </a:t>
            </a:r>
            <a:r>
              <a:rPr lang="en-US" sz="3000" b="1" u="sng" dirty="0" smtClean="0"/>
              <a:t>whom he called, these </a:t>
            </a:r>
          </a:p>
          <a:p>
            <a:pPr>
              <a:buNone/>
            </a:pPr>
            <a:r>
              <a:rPr lang="en-US" sz="3000" b="1" u="sng" dirty="0" smtClean="0"/>
              <a:t>he also justified</a:t>
            </a:r>
            <a:r>
              <a:rPr lang="en-US" sz="3000" dirty="0" smtClean="0"/>
              <a:t>; </a:t>
            </a:r>
            <a:r>
              <a:rPr lang="en-US" sz="3000" b="1" u="sng" dirty="0" smtClean="0"/>
              <a:t>and whom he </a:t>
            </a:r>
          </a:p>
          <a:p>
            <a:pPr>
              <a:buNone/>
            </a:pPr>
            <a:r>
              <a:rPr lang="en-US" sz="3000" b="1" u="sng" dirty="0" smtClean="0"/>
              <a:t>justified, these he also </a:t>
            </a:r>
          </a:p>
          <a:p>
            <a:pPr>
              <a:buNone/>
            </a:pPr>
            <a:r>
              <a:rPr lang="en-US" sz="3000" b="1" u="sng" dirty="0" smtClean="0"/>
              <a:t>glorified</a:t>
            </a:r>
            <a:r>
              <a:rPr lang="en-US" sz="3000" dirty="0" smtClean="0"/>
              <a:t>. </a:t>
            </a:r>
            <a:endParaRPr lang="en-US" sz="30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God “called many” in</a:t>
            </a:r>
          </a:p>
          <a:p>
            <a:pPr>
              <a:buNone/>
            </a:pPr>
            <a:r>
              <a:rPr lang="en-US" i="1" dirty="0" smtClean="0"/>
              <a:t>	Matthew 20:16 &amp; 22:14</a:t>
            </a:r>
          </a:p>
          <a:p>
            <a:pPr>
              <a:buNone/>
            </a:pPr>
            <a:r>
              <a:rPr lang="en-US" i="1" dirty="0" smtClean="0"/>
              <a:t>	(“many are called but few </a:t>
            </a:r>
          </a:p>
          <a:p>
            <a:pPr>
              <a:buNone/>
            </a:pPr>
            <a:r>
              <a:rPr lang="en-US" i="1" dirty="0" smtClean="0"/>
              <a:t>	chosen/elected”), so those </a:t>
            </a:r>
          </a:p>
          <a:p>
            <a:pPr>
              <a:buNone/>
            </a:pPr>
            <a:r>
              <a:rPr lang="en-US" i="1" dirty="0" smtClean="0"/>
              <a:t>	who responded to God’s    </a:t>
            </a:r>
          </a:p>
          <a:p>
            <a:pPr>
              <a:buNone/>
            </a:pPr>
            <a:r>
              <a:rPr lang="en-US" i="1" dirty="0" smtClean="0"/>
              <a:t>	call are justified and </a:t>
            </a:r>
          </a:p>
          <a:p>
            <a:pPr>
              <a:buNone/>
            </a:pPr>
            <a:r>
              <a:rPr lang="en-US" i="1" dirty="0" smtClean="0"/>
              <a:t>	glorified.</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43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Romans 8:29-30</a:t>
            </a:r>
            <a:endParaRPr lang="en-US" sz="3000" dirty="0"/>
          </a:p>
        </p:txBody>
      </p:sp>
      <p:sp>
        <p:nvSpPr>
          <p:cNvPr id="8" name="Content Placeholder 7"/>
          <p:cNvSpPr>
            <a:spLocks noGrp="1"/>
          </p:cNvSpPr>
          <p:nvPr>
            <p:ph sz="half" idx="2"/>
          </p:nvPr>
        </p:nvSpPr>
        <p:spPr/>
        <p:txBody>
          <a:bodyPr>
            <a:normAutofit fontScale="77500" lnSpcReduction="20000"/>
          </a:bodyPr>
          <a:lstStyle/>
          <a:p>
            <a:pPr>
              <a:buNone/>
            </a:pPr>
            <a:r>
              <a:rPr lang="en-US" sz="3000" dirty="0" smtClean="0"/>
              <a:t>For whom he foreknew, he </a:t>
            </a:r>
          </a:p>
          <a:p>
            <a:pPr>
              <a:buNone/>
            </a:pPr>
            <a:r>
              <a:rPr lang="en-US" sz="3000" dirty="0" smtClean="0"/>
              <a:t>also predestined to be </a:t>
            </a:r>
          </a:p>
          <a:p>
            <a:pPr>
              <a:buNone/>
            </a:pPr>
            <a:r>
              <a:rPr lang="en-US" sz="3000" dirty="0" smtClean="0"/>
              <a:t>conformed to the image of his </a:t>
            </a:r>
          </a:p>
          <a:p>
            <a:pPr>
              <a:buNone/>
            </a:pPr>
            <a:r>
              <a:rPr lang="en-US" sz="3000" dirty="0" smtClean="0"/>
              <a:t>Son, that he might be the </a:t>
            </a:r>
          </a:p>
          <a:p>
            <a:pPr>
              <a:buNone/>
            </a:pPr>
            <a:r>
              <a:rPr lang="en-US" sz="3000" dirty="0" smtClean="0"/>
              <a:t>firstborn among many </a:t>
            </a:r>
          </a:p>
          <a:p>
            <a:pPr>
              <a:buNone/>
            </a:pPr>
            <a:r>
              <a:rPr lang="en-US" sz="3000" dirty="0" smtClean="0"/>
              <a:t>brethren. Moreover whom he </a:t>
            </a:r>
          </a:p>
          <a:p>
            <a:pPr>
              <a:buNone/>
            </a:pPr>
            <a:r>
              <a:rPr lang="en-US" sz="3000" dirty="0" smtClean="0"/>
              <a:t>predestined, these he also </a:t>
            </a:r>
          </a:p>
          <a:p>
            <a:pPr>
              <a:buNone/>
            </a:pPr>
            <a:r>
              <a:rPr lang="en-US" sz="3000" dirty="0" smtClean="0"/>
              <a:t>called; whom he called, these </a:t>
            </a:r>
          </a:p>
          <a:p>
            <a:pPr>
              <a:buNone/>
            </a:pPr>
            <a:r>
              <a:rPr lang="en-US" sz="3000" dirty="0" smtClean="0"/>
              <a:t>he also justified; and whom he </a:t>
            </a:r>
          </a:p>
          <a:p>
            <a:pPr>
              <a:buNone/>
            </a:pPr>
            <a:r>
              <a:rPr lang="en-US" sz="3000" dirty="0" smtClean="0"/>
              <a:t>justified, these he also </a:t>
            </a:r>
          </a:p>
          <a:p>
            <a:pPr>
              <a:buNone/>
            </a:pPr>
            <a:r>
              <a:rPr lang="en-US" sz="3000" dirty="0" smtClean="0"/>
              <a:t>glorified. </a:t>
            </a:r>
            <a:endParaRPr lang="en-US" sz="3000" dirty="0"/>
          </a:p>
        </p:txBody>
      </p:sp>
      <p:sp>
        <p:nvSpPr>
          <p:cNvPr id="5" name="Text Placeholder 4"/>
          <p:cNvSpPr>
            <a:spLocks noGrp="1"/>
          </p:cNvSpPr>
          <p:nvPr>
            <p:ph type="body" sz="quarter" idx="3"/>
          </p:nvPr>
        </p:nvSpPr>
        <p:spPr/>
        <p:txBody>
          <a:bodyPr/>
          <a:lstStyle/>
          <a:p>
            <a:r>
              <a:rPr lang="en-US" sz="3000" dirty="0" smtClean="0"/>
              <a:t>Comment</a:t>
            </a:r>
            <a:endParaRPr lang="en-US" sz="3000" dirty="0"/>
          </a:p>
        </p:txBody>
      </p:sp>
      <p:sp>
        <p:nvSpPr>
          <p:cNvPr id="6" name="Content Placeholder 5"/>
          <p:cNvSpPr>
            <a:spLocks noGrp="1"/>
          </p:cNvSpPr>
          <p:nvPr>
            <p:ph sz="quarter" idx="4"/>
          </p:nvPr>
        </p:nvSpPr>
        <p:spPr/>
        <p:txBody>
          <a:bodyPr/>
          <a:lstStyle/>
          <a:p>
            <a:r>
              <a:rPr lang="en-US" i="1" dirty="0" smtClean="0"/>
              <a:t>The larger context of Romans  8 is suffering and trials. God wants all his people to know that God’s salvation meant  for Jews first is secure, his promises will all be fulfilled and his love is always will us (vs. 31-39). The Calvinistic meaning does not fit in this context.</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1">
          <a:gsLst>
            <a:gs pos="45000">
              <a:srgbClr val="0070C0"/>
            </a:gs>
            <a:gs pos="100000">
              <a:schemeClr val="bg2">
                <a:shade val="35000"/>
                <a:satMod val="250000"/>
              </a:schemeClr>
            </a:gs>
          </a:gsLst>
          <a:path path="circle">
            <a:fillToRect l="15000" t="50000" r="85000" b="60000"/>
          </a:path>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Consider</a:t>
            </a:r>
            <a:endParaRPr lang="en-US" dirty="0"/>
          </a:p>
        </p:txBody>
      </p:sp>
      <p:sp>
        <p:nvSpPr>
          <p:cNvPr id="4" name="Text Placeholder 3"/>
          <p:cNvSpPr>
            <a:spLocks noGrp="1"/>
          </p:cNvSpPr>
          <p:nvPr>
            <p:ph type="body" idx="1"/>
          </p:nvPr>
        </p:nvSpPr>
        <p:spPr/>
        <p:txBody>
          <a:bodyPr>
            <a:normAutofit/>
          </a:bodyPr>
          <a:lstStyle/>
          <a:p>
            <a:r>
              <a:rPr lang="en-US" sz="3000" dirty="0" smtClean="0"/>
              <a:t>Romans 8:29-30</a:t>
            </a:r>
            <a:endParaRPr lang="en-US" sz="3000" dirty="0"/>
          </a:p>
        </p:txBody>
      </p:sp>
      <p:sp>
        <p:nvSpPr>
          <p:cNvPr id="8" name="Content Placeholder 7"/>
          <p:cNvSpPr>
            <a:spLocks noGrp="1"/>
          </p:cNvSpPr>
          <p:nvPr>
            <p:ph sz="half" idx="2"/>
          </p:nvPr>
        </p:nvSpPr>
        <p:spPr/>
        <p:txBody>
          <a:bodyPr>
            <a:normAutofit fontScale="77500" lnSpcReduction="20000"/>
          </a:bodyPr>
          <a:lstStyle/>
          <a:p>
            <a:pPr>
              <a:buNone/>
            </a:pPr>
            <a:r>
              <a:rPr lang="en-US" sz="3000" dirty="0" smtClean="0"/>
              <a:t>For whom he foreknew, he </a:t>
            </a:r>
          </a:p>
          <a:p>
            <a:pPr>
              <a:buNone/>
            </a:pPr>
            <a:r>
              <a:rPr lang="en-US" sz="3000" dirty="0" smtClean="0"/>
              <a:t>also predestined to be </a:t>
            </a:r>
          </a:p>
          <a:p>
            <a:pPr>
              <a:buNone/>
            </a:pPr>
            <a:r>
              <a:rPr lang="en-US" sz="3000" dirty="0" smtClean="0"/>
              <a:t>conformed to the image of his </a:t>
            </a:r>
          </a:p>
          <a:p>
            <a:pPr>
              <a:buNone/>
            </a:pPr>
            <a:r>
              <a:rPr lang="en-US" sz="3000" dirty="0" smtClean="0"/>
              <a:t>Son, that he might be the </a:t>
            </a:r>
          </a:p>
          <a:p>
            <a:pPr>
              <a:buNone/>
            </a:pPr>
            <a:r>
              <a:rPr lang="en-US" sz="3000" dirty="0" smtClean="0"/>
              <a:t>firstborn among many </a:t>
            </a:r>
          </a:p>
          <a:p>
            <a:pPr>
              <a:buNone/>
            </a:pPr>
            <a:r>
              <a:rPr lang="en-US" sz="3000" dirty="0" smtClean="0"/>
              <a:t>brethren. Moreover whom he </a:t>
            </a:r>
          </a:p>
          <a:p>
            <a:pPr>
              <a:buNone/>
            </a:pPr>
            <a:r>
              <a:rPr lang="en-US" sz="3000" dirty="0" smtClean="0"/>
              <a:t>predestined, these he also </a:t>
            </a:r>
          </a:p>
          <a:p>
            <a:pPr>
              <a:buNone/>
            </a:pPr>
            <a:r>
              <a:rPr lang="en-US" sz="3000" dirty="0" smtClean="0"/>
              <a:t>called; </a:t>
            </a:r>
            <a:r>
              <a:rPr lang="en-US" sz="3000" b="1" u="sng" dirty="0" smtClean="0"/>
              <a:t>whom he called, these </a:t>
            </a:r>
          </a:p>
          <a:p>
            <a:pPr>
              <a:buNone/>
            </a:pPr>
            <a:r>
              <a:rPr lang="en-US" sz="3000" b="1" u="sng" dirty="0" smtClean="0"/>
              <a:t>he also justified</a:t>
            </a:r>
            <a:r>
              <a:rPr lang="en-US" sz="3000" dirty="0" smtClean="0"/>
              <a:t>; </a:t>
            </a:r>
            <a:r>
              <a:rPr lang="en-US" sz="3000" b="1" u="sng" dirty="0" smtClean="0"/>
              <a:t>and whom he </a:t>
            </a:r>
          </a:p>
          <a:p>
            <a:pPr>
              <a:buNone/>
            </a:pPr>
            <a:r>
              <a:rPr lang="en-US" sz="3000" b="1" u="sng" dirty="0" smtClean="0"/>
              <a:t>justified, these he also </a:t>
            </a:r>
          </a:p>
          <a:p>
            <a:pPr>
              <a:buNone/>
            </a:pPr>
            <a:r>
              <a:rPr lang="en-US" sz="3000" b="1" u="sng" dirty="0" smtClean="0"/>
              <a:t>glorified</a:t>
            </a:r>
            <a:r>
              <a:rPr lang="en-US" sz="3000" dirty="0" smtClean="0"/>
              <a:t>. </a:t>
            </a:r>
            <a:endParaRPr lang="en-US" sz="3000" dirty="0"/>
          </a:p>
        </p:txBody>
      </p:sp>
      <p:sp>
        <p:nvSpPr>
          <p:cNvPr id="5" name="Text Placeholder 4"/>
          <p:cNvSpPr>
            <a:spLocks noGrp="1"/>
          </p:cNvSpPr>
          <p:nvPr>
            <p:ph type="body" sz="quarter" idx="3"/>
          </p:nvPr>
        </p:nvSpPr>
        <p:spPr/>
        <p:txBody>
          <a:bodyPr/>
          <a:lstStyle/>
          <a:p>
            <a:r>
              <a:rPr lang="en-US" sz="3000" dirty="0" smtClean="0"/>
              <a:t>Romans 8:33, Comment</a:t>
            </a:r>
            <a:endParaRPr lang="en-US" sz="3000" dirty="0"/>
          </a:p>
        </p:txBody>
      </p:sp>
      <p:sp>
        <p:nvSpPr>
          <p:cNvPr id="6" name="Content Placeholder 5"/>
          <p:cNvSpPr>
            <a:spLocks noGrp="1"/>
          </p:cNvSpPr>
          <p:nvPr>
            <p:ph sz="quarter" idx="4"/>
          </p:nvPr>
        </p:nvSpPr>
        <p:spPr/>
        <p:txBody>
          <a:bodyPr/>
          <a:lstStyle/>
          <a:p>
            <a:r>
              <a:rPr lang="en-US" i="1" dirty="0" smtClean="0"/>
              <a:t>“Who shall bring a charge against God’s elect? It is God who </a:t>
            </a:r>
            <a:r>
              <a:rPr lang="en-US" b="1" i="1" dirty="0" smtClean="0"/>
              <a:t>justifies</a:t>
            </a:r>
            <a:r>
              <a:rPr lang="en-US" i="1" dirty="0" smtClean="0"/>
              <a:t>.” Here Paul refers again to Jews who originally were to be the first recipients of salvation. But because of their unbelief, the Gentiles became the first beneficiaries through faith.</a:t>
            </a:r>
            <a:endParaRPr lang="en-US" i="1" dirty="0"/>
          </a:p>
        </p:txBody>
      </p:sp>
      <p:cxnSp>
        <p:nvCxnSpPr>
          <p:cNvPr id="10" name="Straight Arrow Connector 9"/>
          <p:cNvCxnSpPr/>
          <p:nvPr/>
        </p:nvCxnSpPr>
        <p:spPr>
          <a:xfrm rot="5400000">
            <a:off x="3790349" y="3412691"/>
            <a:ext cx="1386385" cy="1153603"/>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Our Goal</a:t>
            </a:r>
            <a:endParaRPr lang="en-US" dirty="0"/>
          </a:p>
        </p:txBody>
      </p:sp>
      <p:sp>
        <p:nvSpPr>
          <p:cNvPr id="8" name="Content Placeholder 7"/>
          <p:cNvSpPr>
            <a:spLocks noGrp="1"/>
          </p:cNvSpPr>
          <p:nvPr>
            <p:ph idx="1"/>
          </p:nvPr>
        </p:nvSpPr>
        <p:spPr/>
        <p:txBody>
          <a:bodyPr/>
          <a:lstStyle/>
          <a:p>
            <a:pPr algn="ctr">
              <a:buNone/>
            </a:pPr>
            <a:endParaRPr lang="en-US" i="1" dirty="0" smtClean="0"/>
          </a:p>
          <a:p>
            <a:pPr algn="ctr">
              <a:buNone/>
            </a:pPr>
            <a:r>
              <a:rPr lang="en-US" i="1" dirty="0" smtClean="0"/>
              <a:t>We must do our absolute best to let Scripture </a:t>
            </a:r>
          </a:p>
          <a:p>
            <a:pPr algn="ctr">
              <a:buNone/>
            </a:pPr>
            <a:r>
              <a:rPr lang="en-US" i="1" dirty="0" smtClean="0"/>
              <a:t>and only Scripture define the words it uses.</a:t>
            </a:r>
          </a:p>
          <a:p>
            <a:pPr algn="ctr">
              <a:buNone/>
            </a:pPr>
            <a:endParaRPr lang="en-US" i="1" dirty="0" smtClean="0"/>
          </a:p>
          <a:p>
            <a:pPr algn="ctr">
              <a:buNone/>
            </a:pPr>
            <a:r>
              <a:rPr lang="en-US" b="1" i="1" dirty="0" smtClean="0">
                <a:latin typeface="Athelas Regular"/>
                <a:cs typeface="Athelas Regular"/>
              </a:rPr>
              <a:t>The Bible does not mean </a:t>
            </a:r>
          </a:p>
          <a:p>
            <a:pPr algn="ctr">
              <a:buNone/>
            </a:pPr>
            <a:r>
              <a:rPr lang="en-US" b="1" i="1" dirty="0" smtClean="0">
                <a:latin typeface="Athelas Regular"/>
                <a:cs typeface="Athelas Regular"/>
              </a:rPr>
              <a:t>what the Bible never meant!</a:t>
            </a:r>
            <a:endParaRPr lang="en-US" b="1" i="1" dirty="0">
              <a:latin typeface="Athelas Regular"/>
              <a:cs typeface="Athelas Regular"/>
            </a:endParaRPr>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effectLst>
                  <a:outerShdw blurRad="38100" dist="38100" dir="2700000" algn="tl">
                    <a:srgbClr val="000000">
                      <a:alpha val="43137"/>
                    </a:srgbClr>
                  </a:outerShdw>
                </a:effectLst>
              </a:rPr>
              <a:t>Historical Point</a:t>
            </a:r>
            <a:endParaRPr lang="en-US" dirty="0">
              <a:effectLst>
                <a:outerShdw blurRad="38100" dist="38100" dir="2700000" algn="tl">
                  <a:srgbClr val="000000">
                    <a:alpha val="43137"/>
                  </a:srgbClr>
                </a:outerShdw>
              </a:effectLst>
            </a:endParaRPr>
          </a:p>
        </p:txBody>
      </p:sp>
      <p:sp>
        <p:nvSpPr>
          <p:cNvPr id="21" name="Content Placeholder 20"/>
          <p:cNvSpPr>
            <a:spLocks noGrp="1"/>
          </p:cNvSpPr>
          <p:nvPr>
            <p:ph idx="1"/>
          </p:nvPr>
        </p:nvSpPr>
        <p:spPr>
          <a:xfrm>
            <a:off x="457200" y="1417638"/>
            <a:ext cx="8229600" cy="4891722"/>
          </a:xfrm>
        </p:spPr>
        <p:txBody>
          <a:bodyPr>
            <a:normAutofit/>
          </a:bodyPr>
          <a:lstStyle/>
          <a:p>
            <a:pPr algn="ctr">
              <a:buNone/>
            </a:pPr>
            <a:r>
              <a:rPr lang="en-US" sz="2600" b="1" i="1" dirty="0" smtClean="0">
                <a:effectLst>
                  <a:outerShdw blurRad="38100" dist="38100" dir="2700000" algn="tl">
                    <a:srgbClr val="000000">
                      <a:alpha val="43137"/>
                    </a:srgbClr>
                  </a:outerShdw>
                </a:effectLst>
              </a:rPr>
              <a:t>Paul wrote Romans 25-30 years after Christ’s </a:t>
            </a:r>
          </a:p>
          <a:p>
            <a:pPr algn="ctr">
              <a:buNone/>
            </a:pPr>
            <a:r>
              <a:rPr lang="en-US" sz="2600" b="1" i="1" dirty="0" smtClean="0">
                <a:effectLst>
                  <a:outerShdw blurRad="38100" dist="38100" dir="2700000" algn="tl">
                    <a:srgbClr val="000000">
                      <a:alpha val="43137"/>
                    </a:srgbClr>
                  </a:outerShdw>
                </a:effectLst>
              </a:rPr>
              <a:t>crucifixion and resurrection, where the blessings </a:t>
            </a:r>
          </a:p>
          <a:p>
            <a:pPr algn="ctr">
              <a:buNone/>
            </a:pPr>
            <a:r>
              <a:rPr lang="en-US" sz="2600" b="1" i="1" dirty="0" smtClean="0">
                <a:effectLst>
                  <a:outerShdw blurRad="38100" dist="38100" dir="2700000" algn="tl">
                    <a:srgbClr val="000000">
                      <a:alpha val="43137"/>
                    </a:srgbClr>
                  </a:outerShdw>
                </a:effectLst>
              </a:rPr>
              <a:t>of the </a:t>
            </a:r>
            <a:r>
              <a:rPr lang="en-US" sz="2600" b="1" i="1" dirty="0" err="1" smtClean="0">
                <a:effectLst>
                  <a:outerShdw blurRad="38100" dist="38100" dir="2700000" algn="tl">
                    <a:srgbClr val="000000">
                      <a:alpha val="43137"/>
                    </a:srgbClr>
                  </a:outerShdw>
                </a:effectLst>
              </a:rPr>
              <a:t>Abrahamic</a:t>
            </a:r>
            <a:r>
              <a:rPr lang="en-US" sz="2600" b="1" i="1" dirty="0" smtClean="0">
                <a:effectLst>
                  <a:outerShdw blurRad="38100" dist="38100" dir="2700000" algn="tl">
                    <a:srgbClr val="000000">
                      <a:alpha val="43137"/>
                    </a:srgbClr>
                  </a:outerShdw>
                </a:effectLst>
              </a:rPr>
              <a:t> and New Covenants were fulfilled </a:t>
            </a:r>
          </a:p>
          <a:p>
            <a:pPr algn="ctr">
              <a:buNone/>
            </a:pPr>
            <a:r>
              <a:rPr lang="en-US" sz="2600" b="1" i="1" dirty="0" smtClean="0">
                <a:effectLst>
                  <a:outerShdw blurRad="38100" dist="38100" dir="2700000" algn="tl">
                    <a:srgbClr val="000000">
                      <a:alpha val="43137"/>
                    </a:srgbClr>
                  </a:outerShdw>
                </a:effectLst>
              </a:rPr>
              <a:t>and could be received by the Jews. For 2 to 3 decades </a:t>
            </a:r>
          </a:p>
          <a:p>
            <a:pPr algn="ctr">
              <a:buNone/>
            </a:pPr>
            <a:r>
              <a:rPr lang="en-US" sz="2600" b="1" i="1" dirty="0" smtClean="0">
                <a:effectLst>
                  <a:outerShdw blurRad="38100" dist="38100" dir="2700000" algn="tl">
                    <a:srgbClr val="000000">
                      <a:alpha val="43137"/>
                    </a:srgbClr>
                  </a:outerShdw>
                </a:effectLst>
              </a:rPr>
              <a:t>Jewish leaders rejected Jesus as Messiah and these </a:t>
            </a:r>
          </a:p>
          <a:p>
            <a:pPr algn="ctr">
              <a:buNone/>
            </a:pPr>
            <a:r>
              <a:rPr lang="en-US" sz="2600" b="1" i="1" dirty="0" smtClean="0">
                <a:effectLst>
                  <a:outerShdw blurRad="38100" dist="38100" dir="2700000" algn="tl">
                    <a:srgbClr val="000000">
                      <a:alpha val="43137"/>
                    </a:srgbClr>
                  </a:outerShdw>
                </a:effectLst>
              </a:rPr>
              <a:t>blessings. This threatened to undermine the spread of </a:t>
            </a:r>
          </a:p>
          <a:p>
            <a:pPr algn="ctr">
              <a:buNone/>
            </a:pPr>
            <a:r>
              <a:rPr lang="en-US" sz="2600" b="1" i="1" dirty="0" smtClean="0">
                <a:effectLst>
                  <a:outerShdw blurRad="38100" dist="38100" dir="2700000" algn="tl">
                    <a:srgbClr val="000000">
                      <a:alpha val="43137"/>
                    </a:srgbClr>
                  </a:outerShdw>
                </a:effectLst>
              </a:rPr>
              <a:t>the gospel and minimize Christ’s work of salvation. </a:t>
            </a:r>
          </a:p>
          <a:p>
            <a:pPr algn="ctr">
              <a:buNone/>
            </a:pPr>
            <a:r>
              <a:rPr lang="en-US" sz="2600" b="1" i="1" dirty="0" smtClean="0">
                <a:effectLst>
                  <a:outerShdw blurRad="38100" dist="38100" dir="2700000" algn="tl">
                    <a:srgbClr val="000000">
                      <a:alpha val="43137"/>
                    </a:srgbClr>
                  </a:outerShdw>
                </a:effectLst>
              </a:rPr>
              <a:t>Paul wrote these words in Romans 8 to counter </a:t>
            </a:r>
          </a:p>
          <a:p>
            <a:pPr algn="ctr">
              <a:buNone/>
            </a:pPr>
            <a:r>
              <a:rPr lang="en-US" sz="2600" b="1" i="1" dirty="0" smtClean="0">
                <a:effectLst>
                  <a:outerShdw blurRad="38100" dist="38100" dir="2700000" algn="tl">
                    <a:srgbClr val="000000">
                      <a:alpha val="43137"/>
                    </a:srgbClr>
                  </a:outerShdw>
                </a:effectLst>
              </a:rPr>
              <a:t>this rejection and reaffirm God’s promises.</a:t>
            </a:r>
            <a:endParaRPr lang="en-US" sz="2600" b="1" i="1" dirty="0">
              <a:effectLst>
                <a:outerShdw blurRad="38100" dist="38100" dir="2700000" algn="tl">
                  <a:srgbClr val="000000">
                    <a:alpha val="43137"/>
                  </a:srgbClr>
                </a:outerShdw>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a:buNone/>
            </a:pPr>
            <a:r>
              <a:rPr lang="en-US" b="1" dirty="0" smtClean="0"/>
              <a:t>Romans 11:28-29 – </a:t>
            </a:r>
          </a:p>
          <a:p>
            <a:pPr>
              <a:buNone/>
            </a:pPr>
            <a:endParaRPr lang="en-US" sz="2800" dirty="0" smtClean="0"/>
          </a:p>
          <a:p>
            <a:pPr algn="ctr">
              <a:buNone/>
            </a:pPr>
            <a:r>
              <a:rPr lang="en-US" dirty="0" smtClean="0"/>
              <a:t>Concerning the gospel they are enemies for </a:t>
            </a:r>
          </a:p>
          <a:p>
            <a:pPr algn="ctr">
              <a:buNone/>
            </a:pPr>
            <a:r>
              <a:rPr lang="en-US" dirty="0" smtClean="0"/>
              <a:t>your sake, but concerning the election they </a:t>
            </a:r>
          </a:p>
          <a:p>
            <a:pPr algn="ctr">
              <a:buNone/>
            </a:pPr>
            <a:r>
              <a:rPr lang="en-US" dirty="0" smtClean="0"/>
              <a:t>are beloved for the sake of the fathers. For the </a:t>
            </a:r>
          </a:p>
          <a:p>
            <a:pPr algn="ctr">
              <a:buNone/>
            </a:pPr>
            <a:r>
              <a:rPr lang="en-US" dirty="0" smtClean="0"/>
              <a:t>gifts and the calling of God are irrevocable.</a:t>
            </a:r>
            <a:endParaRPr lang="en-US" dirty="0"/>
          </a:p>
        </p:txBody>
      </p:sp>
      <p:sp>
        <p:nvSpPr>
          <p:cNvPr id="7" name="Title 6"/>
          <p:cNvSpPr>
            <a:spLocks noGrp="1"/>
          </p:cNvSpPr>
          <p:nvPr>
            <p:ph type="title"/>
          </p:nvPr>
        </p:nvSpPr>
        <p:spPr/>
        <p:txBody>
          <a:bodyPr/>
          <a:lstStyle/>
          <a:p>
            <a:r>
              <a:rPr lang="en-US" dirty="0" smtClean="0"/>
              <a:t>God’s Sovereignty Seen</a:t>
            </a:r>
            <a:endParaRPr lang="en-US" dirty="0"/>
          </a:p>
        </p:txBody>
      </p:sp>
    </p:spTree>
  </p:cSld>
  <p:clrMapOvr>
    <a:masterClrMapping/>
  </p:clrMapOvr>
  <p:transition spd="slow">
    <p:pull/>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11:28-29</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311354" cy="3941763"/>
          </a:xfrm>
        </p:spPr>
        <p:txBody>
          <a:bodyPr>
            <a:normAutofit fontScale="92500"/>
          </a:bodyPr>
          <a:lstStyle/>
          <a:p>
            <a:pPr>
              <a:buNone/>
            </a:pPr>
            <a:r>
              <a:rPr lang="en-US" dirty="0" smtClean="0"/>
              <a:t>Concerning the gospel </a:t>
            </a:r>
            <a:r>
              <a:rPr lang="en-US" b="1" u="sng" dirty="0" smtClean="0"/>
              <a:t>they </a:t>
            </a:r>
          </a:p>
          <a:p>
            <a:pPr>
              <a:buNone/>
            </a:pPr>
            <a:r>
              <a:rPr lang="en-US" b="1" u="sng" dirty="0" smtClean="0"/>
              <a:t>are enemies</a:t>
            </a:r>
            <a:r>
              <a:rPr lang="en-US" dirty="0" smtClean="0"/>
              <a:t> for your sake, </a:t>
            </a:r>
          </a:p>
          <a:p>
            <a:pPr>
              <a:buNone/>
            </a:pPr>
            <a:r>
              <a:rPr lang="en-US" dirty="0" smtClean="0"/>
              <a:t>but concerning the election </a:t>
            </a:r>
          </a:p>
          <a:p>
            <a:pPr>
              <a:buNone/>
            </a:pPr>
            <a:r>
              <a:rPr lang="en-US" dirty="0" smtClean="0"/>
              <a:t>they are beloved for the sake </a:t>
            </a:r>
          </a:p>
          <a:p>
            <a:pPr>
              <a:buNone/>
            </a:pPr>
            <a:r>
              <a:rPr lang="en-US" dirty="0" smtClean="0"/>
              <a:t>of the fathers. For the </a:t>
            </a:r>
          </a:p>
          <a:p>
            <a:pPr>
              <a:buNone/>
            </a:pPr>
            <a:r>
              <a:rPr lang="en-US" dirty="0" smtClean="0"/>
              <a:t>gifts and the calling of God   </a:t>
            </a:r>
          </a:p>
          <a:p>
            <a:pPr>
              <a:buNone/>
            </a:pPr>
            <a:r>
              <a:rPr lang="en-US" dirty="0" smtClean="0"/>
              <a:t>are irrevocable.</a:t>
            </a:r>
            <a:endParaRPr lang="en-US" dirty="0"/>
          </a:p>
        </p:txBody>
      </p:sp>
      <p:sp>
        <p:nvSpPr>
          <p:cNvPr id="6" name="Content Placeholder 5"/>
          <p:cNvSpPr>
            <a:spLocks noGrp="1"/>
          </p:cNvSpPr>
          <p:nvPr>
            <p:ph sz="quarter" idx="4"/>
          </p:nvPr>
        </p:nvSpPr>
        <p:spPr/>
        <p:txBody>
          <a:bodyPr>
            <a:normAutofit lnSpcReduction="10000"/>
          </a:bodyPr>
          <a:lstStyle/>
          <a:p>
            <a:r>
              <a:rPr lang="en-US" i="1" dirty="0" smtClean="0"/>
              <a:t>The Jews rejected Jesus in Jerusalem. At the insistence of the Jewish religious authorities every generation since has continued rejecting him, making them God’s enemies. (But we were once God’s enemies too – Romans 5:10.)</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11:28-29</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260079" cy="3941763"/>
          </a:xfrm>
        </p:spPr>
        <p:txBody>
          <a:bodyPr>
            <a:normAutofit fontScale="92500"/>
          </a:bodyPr>
          <a:lstStyle/>
          <a:p>
            <a:pPr>
              <a:buNone/>
            </a:pPr>
            <a:r>
              <a:rPr lang="en-US" dirty="0" smtClean="0"/>
              <a:t>Concerning the gospel they </a:t>
            </a:r>
          </a:p>
          <a:p>
            <a:pPr>
              <a:buNone/>
            </a:pPr>
            <a:r>
              <a:rPr lang="en-US" dirty="0" smtClean="0"/>
              <a:t>are enemies for your sake, </a:t>
            </a:r>
          </a:p>
          <a:p>
            <a:pPr>
              <a:buNone/>
            </a:pPr>
            <a:r>
              <a:rPr lang="en-US" b="1" u="sng" dirty="0" smtClean="0"/>
              <a:t>but concerning the election </a:t>
            </a:r>
          </a:p>
          <a:p>
            <a:pPr>
              <a:buNone/>
            </a:pPr>
            <a:r>
              <a:rPr lang="en-US" b="1" u="sng" dirty="0" smtClean="0"/>
              <a:t>they are beloved for the sake </a:t>
            </a:r>
          </a:p>
          <a:p>
            <a:pPr>
              <a:buNone/>
            </a:pPr>
            <a:r>
              <a:rPr lang="en-US" b="1" u="sng" dirty="0" smtClean="0"/>
              <a:t>of the fathers</a:t>
            </a:r>
            <a:r>
              <a:rPr lang="en-US" dirty="0" smtClean="0"/>
              <a:t>. For the </a:t>
            </a:r>
          </a:p>
          <a:p>
            <a:pPr>
              <a:buNone/>
            </a:pPr>
            <a:r>
              <a:rPr lang="en-US" dirty="0" smtClean="0"/>
              <a:t>gifts and the calling of God   </a:t>
            </a:r>
          </a:p>
          <a:p>
            <a:pPr>
              <a:buNone/>
            </a:pPr>
            <a:r>
              <a:rPr lang="en-US" dirty="0" smtClean="0"/>
              <a:t>are irrevocable.</a:t>
            </a:r>
            <a:endParaRPr lang="en-US" dirty="0"/>
          </a:p>
        </p:txBody>
      </p:sp>
      <p:sp>
        <p:nvSpPr>
          <p:cNvPr id="6" name="Content Placeholder 5"/>
          <p:cNvSpPr>
            <a:spLocks noGrp="1"/>
          </p:cNvSpPr>
          <p:nvPr>
            <p:ph sz="quarter" idx="4"/>
          </p:nvPr>
        </p:nvSpPr>
        <p:spPr/>
        <p:txBody>
          <a:bodyPr/>
          <a:lstStyle/>
          <a:p>
            <a:r>
              <a:rPr lang="en-US" i="1" dirty="0" smtClean="0"/>
              <a:t>However, because of God’s purposes in election (to call, use and bless the Jews), they are beloved for the sake of the Jewish “fathers” (Abraham, Isaac and Jacob).</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11:28-29</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251533" cy="3941763"/>
          </a:xfrm>
        </p:spPr>
        <p:txBody>
          <a:bodyPr>
            <a:normAutofit fontScale="92500"/>
          </a:bodyPr>
          <a:lstStyle/>
          <a:p>
            <a:pPr>
              <a:buNone/>
            </a:pPr>
            <a:r>
              <a:rPr lang="en-US" dirty="0" smtClean="0"/>
              <a:t>Concerning the gospel they </a:t>
            </a:r>
          </a:p>
          <a:p>
            <a:pPr>
              <a:buNone/>
            </a:pPr>
            <a:r>
              <a:rPr lang="en-US" dirty="0" smtClean="0"/>
              <a:t>are enemies for your sake, </a:t>
            </a:r>
          </a:p>
          <a:p>
            <a:pPr>
              <a:buNone/>
            </a:pPr>
            <a:r>
              <a:rPr lang="en-US" dirty="0" smtClean="0"/>
              <a:t>but concerning the election </a:t>
            </a:r>
          </a:p>
          <a:p>
            <a:pPr>
              <a:buNone/>
            </a:pPr>
            <a:r>
              <a:rPr lang="en-US" dirty="0" smtClean="0"/>
              <a:t>they are beloved for the sake </a:t>
            </a:r>
          </a:p>
          <a:p>
            <a:pPr>
              <a:buNone/>
            </a:pPr>
            <a:r>
              <a:rPr lang="en-US" dirty="0" smtClean="0"/>
              <a:t>of the fathers. For </a:t>
            </a:r>
            <a:r>
              <a:rPr lang="en-US" b="1" u="sng" dirty="0" smtClean="0"/>
              <a:t>the </a:t>
            </a:r>
          </a:p>
          <a:p>
            <a:pPr>
              <a:buNone/>
            </a:pPr>
            <a:r>
              <a:rPr lang="en-US" b="1" u="sng" dirty="0" smtClean="0"/>
              <a:t>gifts and the calling of God   </a:t>
            </a:r>
          </a:p>
          <a:p>
            <a:pPr>
              <a:buNone/>
            </a:pPr>
            <a:r>
              <a:rPr lang="en-US" b="1" u="sng" dirty="0" smtClean="0"/>
              <a:t>are irrevocable</a:t>
            </a:r>
            <a:r>
              <a:rPr lang="en-US" dirty="0" smtClean="0"/>
              <a:t>.</a:t>
            </a:r>
            <a:endParaRPr lang="en-US" dirty="0"/>
          </a:p>
        </p:txBody>
      </p:sp>
      <p:sp>
        <p:nvSpPr>
          <p:cNvPr id="6" name="Content Placeholder 5"/>
          <p:cNvSpPr>
            <a:spLocks noGrp="1"/>
          </p:cNvSpPr>
          <p:nvPr>
            <p:ph sz="quarter" idx="4"/>
          </p:nvPr>
        </p:nvSpPr>
        <p:spPr/>
        <p:txBody>
          <a:bodyPr/>
          <a:lstStyle/>
          <a:p>
            <a:r>
              <a:rPr lang="en-US" i="1" dirty="0" smtClean="0"/>
              <a:t>Despite Israel’s disobeying the Law and their rejection of Jesus, God’s gifts and calling (of Israel) will not and cannot change.</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13645" y="1481328"/>
            <a:ext cx="8614161" cy="4525963"/>
          </a:xfrm>
        </p:spPr>
        <p:txBody>
          <a:bodyPr>
            <a:normAutofit fontScale="92500"/>
          </a:bodyPr>
          <a:lstStyle/>
          <a:p>
            <a:pPr>
              <a:buNone/>
            </a:pPr>
            <a:r>
              <a:rPr lang="en-US" b="1" dirty="0" smtClean="0"/>
              <a:t>Romans 11:30-32 –</a:t>
            </a:r>
          </a:p>
          <a:p>
            <a:pPr>
              <a:buNone/>
            </a:pPr>
            <a:endParaRPr lang="en-US" sz="2000" dirty="0" smtClean="0"/>
          </a:p>
          <a:p>
            <a:pPr algn="ctr">
              <a:buNone/>
            </a:pPr>
            <a:r>
              <a:rPr lang="en-US" sz="2800" dirty="0" smtClean="0"/>
              <a:t>For as you were once disobedient to God, yet have </a:t>
            </a:r>
          </a:p>
          <a:p>
            <a:pPr algn="ctr">
              <a:buNone/>
            </a:pPr>
            <a:r>
              <a:rPr lang="en-US" sz="2800" dirty="0" smtClean="0"/>
              <a:t>now obtained mercy through their disobedience, </a:t>
            </a:r>
          </a:p>
          <a:p>
            <a:pPr algn="ctr">
              <a:buNone/>
            </a:pPr>
            <a:r>
              <a:rPr lang="en-US" sz="2800" dirty="0" smtClean="0"/>
              <a:t>even so these also have now been disobedient, that </a:t>
            </a:r>
          </a:p>
          <a:p>
            <a:pPr algn="ctr">
              <a:buNone/>
            </a:pPr>
            <a:r>
              <a:rPr lang="en-US" sz="2800" dirty="0" smtClean="0"/>
              <a:t>through the mercy shown you they also may obtain </a:t>
            </a:r>
          </a:p>
          <a:p>
            <a:pPr algn="ctr">
              <a:buNone/>
            </a:pPr>
            <a:r>
              <a:rPr lang="en-US" sz="2800" dirty="0" smtClean="0"/>
              <a:t>mercy. For God has committed them all to </a:t>
            </a:r>
          </a:p>
          <a:p>
            <a:pPr algn="ctr">
              <a:buNone/>
            </a:pPr>
            <a:r>
              <a:rPr lang="en-US" sz="2800" dirty="0" smtClean="0"/>
              <a:t>disobedience, that he might have mercy on all.</a:t>
            </a:r>
            <a:endParaRPr lang="en-US" sz="2800" dirty="0"/>
          </a:p>
        </p:txBody>
      </p:sp>
      <p:sp>
        <p:nvSpPr>
          <p:cNvPr id="7" name="Title 6"/>
          <p:cNvSpPr>
            <a:spLocks noGrp="1"/>
          </p:cNvSpPr>
          <p:nvPr>
            <p:ph type="title"/>
          </p:nvPr>
        </p:nvSpPr>
        <p:spPr/>
        <p:txBody>
          <a:bodyPr/>
          <a:lstStyle/>
          <a:p>
            <a:r>
              <a:rPr lang="en-US" dirty="0" smtClean="0"/>
              <a:t>God’s Sovereignty Seen</a:t>
            </a:r>
            <a:endParaRPr lang="en-US" dirty="0"/>
          </a:p>
        </p:txBody>
      </p:sp>
    </p:spTree>
  </p:cSld>
  <p:clrMapOvr>
    <a:masterClrMapping/>
  </p:clrMapOvr>
  <p:transition spd="slow">
    <p:pull/>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a:t>
            </a:r>
            <a:r>
              <a:rPr lang="en-US" sz="2800" b="1" u="sng" dirty="0" smtClean="0"/>
              <a:t>you were once </a:t>
            </a:r>
          </a:p>
          <a:p>
            <a:pPr>
              <a:buNone/>
            </a:pPr>
            <a:r>
              <a:rPr lang="en-US" sz="2800" b="1" u="sng" dirty="0" smtClean="0"/>
              <a:t>disobedient to God, yet have </a:t>
            </a:r>
          </a:p>
          <a:p>
            <a:pPr>
              <a:buNone/>
            </a:pPr>
            <a:r>
              <a:rPr lang="en-US" sz="2800" b="1" u="sng" dirty="0" smtClean="0"/>
              <a:t>now obtained mercy through </a:t>
            </a:r>
          </a:p>
          <a:p>
            <a:pPr>
              <a:buNone/>
            </a:pPr>
            <a:r>
              <a:rPr lang="en-US" sz="2800" b="1" u="sng" dirty="0" smtClean="0"/>
              <a:t>their disobedience</a:t>
            </a:r>
            <a:r>
              <a:rPr lang="en-US" sz="2800" dirty="0" smtClean="0"/>
              <a:t>, even so </a:t>
            </a:r>
          </a:p>
          <a:p>
            <a:pPr>
              <a:buNone/>
            </a:pPr>
            <a:r>
              <a:rPr lang="en-US" sz="2800" dirty="0" smtClean="0"/>
              <a:t>these also have not been </a:t>
            </a:r>
          </a:p>
          <a:p>
            <a:pPr>
              <a:buNone/>
            </a:pPr>
            <a:r>
              <a:rPr lang="en-US" sz="2800" dirty="0" smtClean="0"/>
              <a:t>disobedient, that through the </a:t>
            </a:r>
          </a:p>
          <a:p>
            <a:pPr>
              <a:buNone/>
            </a:pPr>
            <a:r>
              <a:rPr lang="en-US" sz="2800" dirty="0" smtClean="0"/>
              <a:t>mercy shown you they also </a:t>
            </a:r>
          </a:p>
          <a:p>
            <a:pPr>
              <a:buNone/>
            </a:pPr>
            <a:r>
              <a:rPr lang="en-US" sz="2800" dirty="0" smtClean="0"/>
              <a:t>may obtain mercy. For God has </a:t>
            </a:r>
          </a:p>
          <a:p>
            <a:pPr>
              <a:buNone/>
            </a:pPr>
            <a:r>
              <a:rPr lang="en-US" sz="2800" dirty="0" smtClean="0"/>
              <a:t>committed them all to </a:t>
            </a:r>
          </a:p>
          <a:p>
            <a:pPr>
              <a:buNone/>
            </a:pPr>
            <a:r>
              <a:rPr lang="en-US" sz="2800" dirty="0" smtClean="0"/>
              <a:t>disobedience, that he might</a:t>
            </a:r>
          </a:p>
          <a:p>
            <a:pPr>
              <a:buNone/>
            </a:pPr>
            <a:r>
              <a:rPr lang="en-US" sz="2800" dirty="0" smtClean="0"/>
              <a:t>have mercy on all.</a:t>
            </a:r>
            <a:endParaRPr lang="en-US" sz="2800" dirty="0"/>
          </a:p>
        </p:txBody>
      </p:sp>
      <p:sp>
        <p:nvSpPr>
          <p:cNvPr id="6" name="Content Placeholder 5"/>
          <p:cNvSpPr>
            <a:spLocks noGrp="1"/>
          </p:cNvSpPr>
          <p:nvPr>
            <p:ph sz="quarter" idx="4"/>
          </p:nvPr>
        </p:nvSpPr>
        <p:spPr/>
        <p:txBody>
          <a:bodyPr/>
          <a:lstStyle/>
          <a:p>
            <a:r>
              <a:rPr lang="en-US" i="1" dirty="0" smtClean="0"/>
              <a:t>Gentiles were first to be disobedient to God, but they received mercy through Israel’s disobedience.</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you were once </a:t>
            </a:r>
          </a:p>
          <a:p>
            <a:pPr>
              <a:buNone/>
            </a:pPr>
            <a:r>
              <a:rPr lang="en-US" sz="2800" dirty="0" smtClean="0"/>
              <a:t>disobedient to God, yet have </a:t>
            </a:r>
          </a:p>
          <a:p>
            <a:pPr>
              <a:buNone/>
            </a:pPr>
            <a:r>
              <a:rPr lang="en-US" sz="2800" dirty="0" smtClean="0"/>
              <a:t>now obtained mercy through </a:t>
            </a:r>
          </a:p>
          <a:p>
            <a:pPr>
              <a:buNone/>
            </a:pPr>
            <a:r>
              <a:rPr lang="en-US" sz="2800" dirty="0" smtClean="0"/>
              <a:t>their disobedience, </a:t>
            </a:r>
            <a:r>
              <a:rPr lang="en-US" sz="2800" b="1" u="sng" dirty="0" smtClean="0"/>
              <a:t>even so </a:t>
            </a:r>
          </a:p>
          <a:p>
            <a:pPr>
              <a:buNone/>
            </a:pPr>
            <a:r>
              <a:rPr lang="en-US" sz="2800" b="1" u="sng" dirty="0" smtClean="0"/>
              <a:t>these also have now been </a:t>
            </a:r>
          </a:p>
          <a:p>
            <a:pPr>
              <a:buNone/>
            </a:pPr>
            <a:r>
              <a:rPr lang="en-US" sz="2800" b="1" u="sng" dirty="0" smtClean="0"/>
              <a:t>disobedient</a:t>
            </a:r>
            <a:r>
              <a:rPr lang="en-US" sz="2800" dirty="0" smtClean="0"/>
              <a:t>, that through the </a:t>
            </a:r>
          </a:p>
          <a:p>
            <a:pPr>
              <a:buNone/>
            </a:pPr>
            <a:r>
              <a:rPr lang="en-US" sz="2800" dirty="0" smtClean="0"/>
              <a:t>mercy shown you they also </a:t>
            </a:r>
          </a:p>
          <a:p>
            <a:pPr>
              <a:buNone/>
            </a:pPr>
            <a:r>
              <a:rPr lang="en-US" sz="2800" dirty="0" smtClean="0"/>
              <a:t>may obtain mercy. For God has </a:t>
            </a:r>
          </a:p>
          <a:p>
            <a:pPr>
              <a:buNone/>
            </a:pPr>
            <a:r>
              <a:rPr lang="en-US" sz="2800" dirty="0" smtClean="0"/>
              <a:t>committed them all to </a:t>
            </a:r>
          </a:p>
          <a:p>
            <a:pPr>
              <a:buNone/>
            </a:pPr>
            <a:r>
              <a:rPr lang="en-US" sz="2800" dirty="0" smtClean="0"/>
              <a:t>disobedience, that he might</a:t>
            </a:r>
          </a:p>
          <a:p>
            <a:pPr>
              <a:buNone/>
            </a:pPr>
            <a:r>
              <a:rPr lang="en-US" sz="2800" dirty="0" smtClean="0"/>
              <a:t>have mercy on all.</a:t>
            </a:r>
            <a:endParaRPr lang="en-US" sz="2800" dirty="0"/>
          </a:p>
        </p:txBody>
      </p:sp>
      <p:sp>
        <p:nvSpPr>
          <p:cNvPr id="6" name="Content Placeholder 5"/>
          <p:cNvSpPr>
            <a:spLocks noGrp="1"/>
          </p:cNvSpPr>
          <p:nvPr>
            <p:ph sz="quarter" idx="4"/>
          </p:nvPr>
        </p:nvSpPr>
        <p:spPr/>
        <p:txBody>
          <a:bodyPr/>
          <a:lstStyle/>
          <a:p>
            <a:endParaRPr lang="en-US" dirty="0" smtClean="0"/>
          </a:p>
          <a:p>
            <a:endParaRPr lang="en-US" dirty="0" smtClean="0"/>
          </a:p>
          <a:p>
            <a:r>
              <a:rPr lang="en-US" i="1" dirty="0" smtClean="0"/>
              <a:t>Even though Israel had God’s law, Jews too were disobedient.</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you were once </a:t>
            </a:r>
          </a:p>
          <a:p>
            <a:pPr>
              <a:buNone/>
            </a:pPr>
            <a:r>
              <a:rPr lang="en-US" sz="2800" dirty="0" smtClean="0"/>
              <a:t>disobedient to God, yet have </a:t>
            </a:r>
          </a:p>
          <a:p>
            <a:pPr>
              <a:buNone/>
            </a:pPr>
            <a:r>
              <a:rPr lang="en-US" sz="2800" dirty="0" smtClean="0"/>
              <a:t>now obtained mercy through </a:t>
            </a:r>
          </a:p>
          <a:p>
            <a:pPr>
              <a:buNone/>
            </a:pPr>
            <a:r>
              <a:rPr lang="en-US" sz="2800" dirty="0" smtClean="0"/>
              <a:t>their disobedience, even so </a:t>
            </a:r>
          </a:p>
          <a:p>
            <a:pPr>
              <a:buNone/>
            </a:pPr>
            <a:r>
              <a:rPr lang="en-US" sz="2800" dirty="0" smtClean="0"/>
              <a:t>these also have now been </a:t>
            </a:r>
          </a:p>
          <a:p>
            <a:pPr>
              <a:buNone/>
            </a:pPr>
            <a:r>
              <a:rPr lang="en-US" sz="2800" dirty="0" smtClean="0"/>
              <a:t>disobedient, </a:t>
            </a:r>
            <a:r>
              <a:rPr lang="en-US" sz="2800" b="1" u="sng" dirty="0" smtClean="0"/>
              <a:t>that through the </a:t>
            </a:r>
          </a:p>
          <a:p>
            <a:pPr>
              <a:buNone/>
            </a:pPr>
            <a:r>
              <a:rPr lang="en-US" sz="2800" b="1" u="sng" dirty="0" smtClean="0"/>
              <a:t>mercy shown you they also </a:t>
            </a:r>
          </a:p>
          <a:p>
            <a:pPr>
              <a:buNone/>
            </a:pPr>
            <a:r>
              <a:rPr lang="en-US" sz="2800" b="1" u="sng" dirty="0" smtClean="0"/>
              <a:t>may obtain mercy</a:t>
            </a:r>
            <a:r>
              <a:rPr lang="en-US" sz="2800" dirty="0" smtClean="0"/>
              <a:t>. For God has </a:t>
            </a:r>
          </a:p>
          <a:p>
            <a:pPr>
              <a:buNone/>
            </a:pPr>
            <a:r>
              <a:rPr lang="en-US" sz="2800" dirty="0" smtClean="0"/>
              <a:t>committed them all to </a:t>
            </a:r>
          </a:p>
          <a:p>
            <a:pPr>
              <a:buNone/>
            </a:pPr>
            <a:r>
              <a:rPr lang="en-US" sz="2800" dirty="0" smtClean="0"/>
              <a:t>disobedience, that he might</a:t>
            </a:r>
          </a:p>
          <a:p>
            <a:pPr>
              <a:buNone/>
            </a:pPr>
            <a:r>
              <a:rPr lang="en-US" sz="2800" dirty="0" smtClean="0"/>
              <a:t>have mercy on all.</a:t>
            </a:r>
            <a:endParaRPr lang="en-US" sz="2800" dirty="0"/>
          </a:p>
        </p:txBody>
      </p:sp>
      <p:sp>
        <p:nvSpPr>
          <p:cNvPr id="6" name="Content Placeholder 5"/>
          <p:cNvSpPr>
            <a:spLocks noGrp="1"/>
          </p:cNvSpPr>
          <p:nvPr>
            <p:ph sz="quarter" idx="4"/>
          </p:nvPr>
        </p:nvSpPr>
        <p:spPr/>
        <p:txBody>
          <a:bodyPr/>
          <a:lstStyle/>
          <a:p>
            <a:endParaRPr lang="en-US" dirty="0" smtClean="0"/>
          </a:p>
          <a:p>
            <a:endParaRPr lang="en-US" dirty="0" smtClean="0"/>
          </a:p>
          <a:p>
            <a:r>
              <a:rPr lang="en-US" i="1" dirty="0" smtClean="0"/>
              <a:t>God showed his mercy (in Christ) to the Gentiles first for them to show Christ’s mercy to Israel</a:t>
            </a:r>
            <a:r>
              <a:rPr lang="en-US" dirty="0" smtClean="0"/>
              <a:t>.</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11:30-32</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8" name="Content Placeholder 7"/>
          <p:cNvSpPr>
            <a:spLocks noGrp="1"/>
          </p:cNvSpPr>
          <p:nvPr>
            <p:ph sz="quarter" idx="2"/>
          </p:nvPr>
        </p:nvSpPr>
        <p:spPr>
          <a:xfrm>
            <a:off x="457199" y="1444294"/>
            <a:ext cx="4187825" cy="3941763"/>
          </a:xfrm>
        </p:spPr>
        <p:txBody>
          <a:bodyPr>
            <a:normAutofit fontScale="70000" lnSpcReduction="20000"/>
          </a:bodyPr>
          <a:lstStyle/>
          <a:p>
            <a:pPr>
              <a:buNone/>
            </a:pPr>
            <a:r>
              <a:rPr lang="en-US" sz="2800" dirty="0" smtClean="0"/>
              <a:t>For as you were once </a:t>
            </a:r>
          </a:p>
          <a:p>
            <a:pPr>
              <a:buNone/>
            </a:pPr>
            <a:r>
              <a:rPr lang="en-US" sz="2800" dirty="0" smtClean="0"/>
              <a:t>disobedient to God, yet have </a:t>
            </a:r>
          </a:p>
          <a:p>
            <a:pPr>
              <a:buNone/>
            </a:pPr>
            <a:r>
              <a:rPr lang="en-US" sz="2800" dirty="0" smtClean="0"/>
              <a:t>now obtained mercy through </a:t>
            </a:r>
          </a:p>
          <a:p>
            <a:pPr>
              <a:buNone/>
            </a:pPr>
            <a:r>
              <a:rPr lang="en-US" sz="2800" dirty="0" smtClean="0"/>
              <a:t>their disobedience, even so </a:t>
            </a:r>
          </a:p>
          <a:p>
            <a:pPr>
              <a:buNone/>
            </a:pPr>
            <a:r>
              <a:rPr lang="en-US" sz="2800" dirty="0" smtClean="0"/>
              <a:t>these also have now been </a:t>
            </a:r>
          </a:p>
          <a:p>
            <a:pPr>
              <a:buNone/>
            </a:pPr>
            <a:r>
              <a:rPr lang="en-US" sz="2800" dirty="0" smtClean="0"/>
              <a:t>disobedient, that through the </a:t>
            </a:r>
          </a:p>
          <a:p>
            <a:pPr>
              <a:buNone/>
            </a:pPr>
            <a:r>
              <a:rPr lang="en-US" sz="2800" dirty="0" smtClean="0"/>
              <a:t>mercy shown you they also </a:t>
            </a:r>
          </a:p>
          <a:p>
            <a:pPr>
              <a:buNone/>
            </a:pPr>
            <a:r>
              <a:rPr lang="en-US" sz="2800" dirty="0" smtClean="0"/>
              <a:t>may obtain mercy. </a:t>
            </a:r>
            <a:r>
              <a:rPr lang="en-US" sz="2800" b="1" u="sng" dirty="0" smtClean="0"/>
              <a:t>For God has </a:t>
            </a:r>
          </a:p>
          <a:p>
            <a:pPr>
              <a:buNone/>
            </a:pPr>
            <a:r>
              <a:rPr lang="en-US" sz="2800" b="1" u="sng" dirty="0" smtClean="0"/>
              <a:t>committed them all to </a:t>
            </a:r>
          </a:p>
          <a:p>
            <a:pPr>
              <a:buNone/>
            </a:pPr>
            <a:r>
              <a:rPr lang="en-US" sz="2800" b="1" u="sng" dirty="0" smtClean="0"/>
              <a:t>disobedience, that he might</a:t>
            </a:r>
          </a:p>
          <a:p>
            <a:pPr>
              <a:buNone/>
            </a:pPr>
            <a:r>
              <a:rPr lang="en-US" sz="2800" b="1" u="sng" dirty="0" smtClean="0"/>
              <a:t>have mercy on all</a:t>
            </a:r>
            <a:r>
              <a:rPr lang="en-US" sz="2800" dirty="0" smtClean="0"/>
              <a:t>.</a:t>
            </a:r>
            <a:endParaRPr lang="en-US" sz="2800" dirty="0"/>
          </a:p>
        </p:txBody>
      </p:sp>
      <p:sp>
        <p:nvSpPr>
          <p:cNvPr id="6" name="Content Placeholder 5"/>
          <p:cNvSpPr>
            <a:spLocks noGrp="1"/>
          </p:cNvSpPr>
          <p:nvPr>
            <p:ph sz="quarter" idx="4"/>
          </p:nvPr>
        </p:nvSpPr>
        <p:spPr>
          <a:xfrm>
            <a:off x="4645024" y="1444294"/>
            <a:ext cx="4413517" cy="3941763"/>
          </a:xfrm>
        </p:spPr>
        <p:txBody>
          <a:bodyPr>
            <a:normAutofit fontScale="92500"/>
          </a:bodyPr>
          <a:lstStyle/>
          <a:p>
            <a:endParaRPr lang="en-US" dirty="0" smtClean="0"/>
          </a:p>
          <a:p>
            <a:endParaRPr lang="en-US" dirty="0" smtClean="0"/>
          </a:p>
          <a:p>
            <a:r>
              <a:rPr lang="en-US" i="1" dirty="0" smtClean="0"/>
              <a:t>God proved them all to be </a:t>
            </a:r>
          </a:p>
          <a:p>
            <a:pPr>
              <a:buNone/>
            </a:pPr>
            <a:r>
              <a:rPr lang="en-US" i="1" dirty="0" smtClean="0"/>
              <a:t>	disobedient (2:1-3:18) for </a:t>
            </a:r>
          </a:p>
          <a:p>
            <a:pPr>
              <a:buNone/>
            </a:pPr>
            <a:r>
              <a:rPr lang="en-US" i="1" dirty="0" smtClean="0"/>
              <a:t>	the very purpose of having </a:t>
            </a:r>
          </a:p>
          <a:p>
            <a:pPr>
              <a:buNone/>
            </a:pPr>
            <a:r>
              <a:rPr lang="en-US" i="1" dirty="0" smtClean="0"/>
              <a:t>	mercy to everyone, showing </a:t>
            </a:r>
          </a:p>
          <a:p>
            <a:pPr>
              <a:buNone/>
            </a:pPr>
            <a:r>
              <a:rPr lang="en-US" i="1" dirty="0" smtClean="0"/>
              <a:t>	off his sovereignty and </a:t>
            </a:r>
          </a:p>
          <a:p>
            <a:pPr>
              <a:buNone/>
            </a:pPr>
            <a:r>
              <a:rPr lang="en-US" i="1" dirty="0" smtClean="0"/>
              <a:t>	“unsearchable judgments” </a:t>
            </a:r>
          </a:p>
          <a:p>
            <a:pPr>
              <a:buNone/>
            </a:pPr>
            <a:r>
              <a:rPr lang="en-US" i="1" dirty="0" smtClean="0"/>
              <a:t>	(</a:t>
            </a:r>
            <a:r>
              <a:rPr lang="en-US" i="1" dirty="0" err="1" smtClean="0"/>
              <a:t>v</a:t>
            </a:r>
            <a:r>
              <a:rPr lang="en-US" i="1" dirty="0" smtClean="0"/>
              <a:t>. 33).</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Elect/Election, Choose/Chosen</a:t>
            </a:r>
            <a:endParaRPr lang="en-US" dirty="0"/>
          </a:p>
        </p:txBody>
      </p:sp>
      <p:sp>
        <p:nvSpPr>
          <p:cNvPr id="3" name="Content Placeholder 2"/>
          <p:cNvSpPr>
            <a:spLocks noGrp="1"/>
          </p:cNvSpPr>
          <p:nvPr>
            <p:ph idx="1"/>
          </p:nvPr>
        </p:nvSpPr>
        <p:spPr/>
        <p:txBody>
          <a:bodyPr/>
          <a:lstStyle/>
          <a:p>
            <a:r>
              <a:rPr lang="en-US" dirty="0" smtClean="0"/>
              <a:t>The English words above have the same essential meaning in Hebrew and Greek.</a:t>
            </a:r>
          </a:p>
          <a:p>
            <a:r>
              <a:rPr lang="en-US" dirty="0" smtClean="0"/>
              <a:t>The Hebrew verb is </a:t>
            </a:r>
            <a:r>
              <a:rPr lang="en-US" i="1" dirty="0" err="1" smtClean="0"/>
              <a:t>bakhar</a:t>
            </a:r>
            <a:r>
              <a:rPr lang="en-US" dirty="0" err="1" smtClean="0"/>
              <a:t>בָּחַר</a:t>
            </a:r>
            <a:r>
              <a:rPr lang="en-US" dirty="0" smtClean="0"/>
              <a:t>    </a:t>
            </a:r>
          </a:p>
          <a:p>
            <a:r>
              <a:rPr lang="en-US" dirty="0" smtClean="0"/>
              <a:t>The Greek verb is </a:t>
            </a:r>
            <a:r>
              <a:rPr lang="en-US" i="1" dirty="0" err="1" smtClean="0"/>
              <a:t>eklegomai</a:t>
            </a:r>
            <a:r>
              <a:rPr lang="en-US" dirty="0" smtClean="0"/>
              <a:t> (</a:t>
            </a:r>
            <a:r>
              <a:rPr lang="en-US" dirty="0" err="1" smtClean="0"/>
              <a:t>ἐκλέγομαι</a:t>
            </a:r>
            <a:r>
              <a:rPr lang="en-US" dirty="0" smtClean="0"/>
              <a:t>). </a:t>
            </a:r>
            <a:endParaRPr lang="en-US" dirty="0"/>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None/>
            </a:pPr>
            <a:r>
              <a:rPr lang="en-US" b="1" dirty="0" smtClean="0"/>
              <a:t>Romans 15:27 – </a:t>
            </a:r>
          </a:p>
          <a:p>
            <a:pPr>
              <a:buNone/>
            </a:pPr>
            <a:endParaRPr lang="en-US" sz="2400" dirty="0" smtClean="0"/>
          </a:p>
          <a:p>
            <a:pPr algn="ctr">
              <a:buNone/>
            </a:pPr>
            <a:r>
              <a:rPr lang="en-US" dirty="0" smtClean="0"/>
              <a:t>	It pleased them indeed, and they are their </a:t>
            </a:r>
          </a:p>
          <a:p>
            <a:pPr algn="ctr">
              <a:buNone/>
            </a:pPr>
            <a:r>
              <a:rPr lang="en-US" dirty="0" smtClean="0"/>
              <a:t>debtors. For if the Gentiles have been </a:t>
            </a:r>
          </a:p>
          <a:p>
            <a:pPr algn="ctr">
              <a:buNone/>
            </a:pPr>
            <a:r>
              <a:rPr lang="en-US" dirty="0" smtClean="0"/>
              <a:t>partakers of their spiritual things, their </a:t>
            </a:r>
          </a:p>
          <a:p>
            <a:pPr algn="ctr">
              <a:buNone/>
            </a:pPr>
            <a:r>
              <a:rPr lang="en-US" dirty="0" smtClean="0"/>
              <a:t>duty is also to minister to them </a:t>
            </a:r>
          </a:p>
          <a:p>
            <a:pPr algn="ctr">
              <a:buNone/>
            </a:pPr>
            <a:r>
              <a:rPr lang="en-US" dirty="0" smtClean="0"/>
              <a:t>in material things.</a:t>
            </a:r>
            <a:endParaRPr lang="en-US" dirty="0"/>
          </a:p>
        </p:txBody>
      </p:sp>
      <p:sp>
        <p:nvSpPr>
          <p:cNvPr id="7" name="Title 6"/>
          <p:cNvSpPr>
            <a:spLocks noGrp="1"/>
          </p:cNvSpPr>
          <p:nvPr>
            <p:ph type="title"/>
          </p:nvPr>
        </p:nvSpPr>
        <p:spPr/>
        <p:txBody>
          <a:bodyPr/>
          <a:lstStyle/>
          <a:p>
            <a:r>
              <a:rPr lang="en-US" smtClean="0"/>
              <a:t>God’s Sovereignty Seen</a:t>
            </a:r>
            <a:endParaRPr lang="en-US" dirty="0"/>
          </a:p>
        </p:txBody>
      </p:sp>
    </p:spTree>
  </p:cSld>
  <p:clrMapOvr>
    <a:masterClrMapping/>
  </p:clrMapOvr>
  <p:transition spd="slow">
    <p:pull/>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15:27</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6" name="Content Placeholder 5"/>
          <p:cNvSpPr>
            <a:spLocks noGrp="1"/>
          </p:cNvSpPr>
          <p:nvPr>
            <p:ph sz="quarter" idx="2"/>
          </p:nvPr>
        </p:nvSpPr>
        <p:spPr>
          <a:xfrm>
            <a:off x="457199" y="1444294"/>
            <a:ext cx="4187825" cy="3941763"/>
          </a:xfrm>
        </p:spPr>
        <p:txBody>
          <a:bodyPr>
            <a:normAutofit fontScale="92500"/>
          </a:bodyPr>
          <a:lstStyle/>
          <a:p>
            <a:pPr>
              <a:buNone/>
            </a:pPr>
            <a:r>
              <a:rPr lang="en-US" dirty="0" smtClean="0"/>
              <a:t>It pleased </a:t>
            </a:r>
            <a:r>
              <a:rPr lang="en-US" b="1" u="sng" dirty="0" smtClean="0"/>
              <a:t>them</a:t>
            </a:r>
            <a:r>
              <a:rPr lang="en-US" dirty="0" smtClean="0"/>
              <a:t> indeed, and </a:t>
            </a:r>
          </a:p>
          <a:p>
            <a:pPr>
              <a:buNone/>
            </a:pPr>
            <a:r>
              <a:rPr lang="en-US" b="1" u="sng" dirty="0" smtClean="0"/>
              <a:t>they</a:t>
            </a:r>
            <a:r>
              <a:rPr lang="en-US" dirty="0" smtClean="0"/>
              <a:t> are their debtors. For if </a:t>
            </a:r>
          </a:p>
          <a:p>
            <a:pPr>
              <a:buNone/>
            </a:pPr>
            <a:r>
              <a:rPr lang="en-US" dirty="0" smtClean="0"/>
              <a:t>the Gentiles have been </a:t>
            </a:r>
          </a:p>
          <a:p>
            <a:pPr>
              <a:buNone/>
            </a:pPr>
            <a:r>
              <a:rPr lang="en-US" dirty="0" smtClean="0"/>
              <a:t>partakers of their spiritual </a:t>
            </a:r>
          </a:p>
          <a:p>
            <a:pPr>
              <a:buNone/>
            </a:pPr>
            <a:r>
              <a:rPr lang="en-US" dirty="0" smtClean="0"/>
              <a:t>things, their duty is also to </a:t>
            </a:r>
          </a:p>
          <a:p>
            <a:pPr>
              <a:buNone/>
            </a:pPr>
            <a:r>
              <a:rPr lang="en-US" dirty="0" smtClean="0"/>
              <a:t>minister to them in material </a:t>
            </a:r>
          </a:p>
          <a:p>
            <a:pPr>
              <a:buNone/>
            </a:pPr>
            <a:r>
              <a:rPr lang="en-US" dirty="0" smtClean="0"/>
              <a:t>things.</a:t>
            </a:r>
            <a:endParaRPr lang="en-US" dirty="0"/>
          </a:p>
        </p:txBody>
      </p:sp>
      <p:sp>
        <p:nvSpPr>
          <p:cNvPr id="8" name="Content Placeholder 7"/>
          <p:cNvSpPr>
            <a:spLocks noGrp="1"/>
          </p:cNvSpPr>
          <p:nvPr>
            <p:ph sz="quarter" idx="4"/>
          </p:nvPr>
        </p:nvSpPr>
        <p:spPr/>
        <p:txBody>
          <a:bodyPr/>
          <a:lstStyle/>
          <a:p>
            <a:r>
              <a:rPr lang="en-US" i="1" dirty="0" smtClean="0"/>
              <a:t>These pronouns speak of saved Gentiles from Macedonia and Achaia who collected and took a financial gift for Jews in Jerusalem (</a:t>
            </a:r>
            <a:r>
              <a:rPr lang="en-US" i="1" dirty="0" err="1" smtClean="0"/>
              <a:t>v</a:t>
            </a:r>
            <a:r>
              <a:rPr lang="en-US" i="1" dirty="0" smtClean="0"/>
              <a:t>. 26).</a:t>
            </a:r>
            <a:endParaRPr lang="en-US" i="1"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15:27</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6" name="Content Placeholder 5"/>
          <p:cNvSpPr>
            <a:spLocks noGrp="1"/>
          </p:cNvSpPr>
          <p:nvPr>
            <p:ph sz="quarter" idx="2"/>
          </p:nvPr>
        </p:nvSpPr>
        <p:spPr>
          <a:xfrm>
            <a:off x="457199" y="1444294"/>
            <a:ext cx="4187825" cy="3941763"/>
          </a:xfrm>
        </p:spPr>
        <p:txBody>
          <a:bodyPr>
            <a:normAutofit fontScale="92500"/>
          </a:bodyPr>
          <a:lstStyle/>
          <a:p>
            <a:pPr>
              <a:buNone/>
            </a:pPr>
            <a:r>
              <a:rPr lang="en-US" dirty="0" smtClean="0"/>
              <a:t>It pleased them indeed, and </a:t>
            </a:r>
          </a:p>
          <a:p>
            <a:pPr>
              <a:buNone/>
            </a:pPr>
            <a:r>
              <a:rPr lang="en-US" dirty="0" smtClean="0"/>
              <a:t>they are </a:t>
            </a:r>
            <a:r>
              <a:rPr lang="en-US" b="1" u="sng" dirty="0" smtClean="0"/>
              <a:t>their</a:t>
            </a:r>
            <a:r>
              <a:rPr lang="en-US" dirty="0" smtClean="0"/>
              <a:t> debtors. For if </a:t>
            </a:r>
          </a:p>
          <a:p>
            <a:pPr>
              <a:buNone/>
            </a:pPr>
            <a:r>
              <a:rPr lang="en-US" dirty="0" smtClean="0"/>
              <a:t>the Gentiles have been </a:t>
            </a:r>
          </a:p>
          <a:p>
            <a:pPr>
              <a:buNone/>
            </a:pPr>
            <a:r>
              <a:rPr lang="en-US" dirty="0" smtClean="0"/>
              <a:t>partakers of </a:t>
            </a:r>
            <a:r>
              <a:rPr lang="en-US" b="1" u="sng" dirty="0" smtClean="0"/>
              <a:t>their spiritual </a:t>
            </a:r>
          </a:p>
          <a:p>
            <a:pPr>
              <a:buNone/>
            </a:pPr>
            <a:r>
              <a:rPr lang="en-US" b="1" u="sng" dirty="0" smtClean="0"/>
              <a:t>things</a:t>
            </a:r>
            <a:r>
              <a:rPr lang="en-US" dirty="0" smtClean="0"/>
              <a:t>, their duty is also to </a:t>
            </a:r>
          </a:p>
          <a:p>
            <a:pPr>
              <a:buNone/>
            </a:pPr>
            <a:r>
              <a:rPr lang="en-US" dirty="0" smtClean="0"/>
              <a:t>minister to them in material </a:t>
            </a:r>
          </a:p>
          <a:p>
            <a:pPr>
              <a:buNone/>
            </a:pPr>
            <a:r>
              <a:rPr lang="en-US" dirty="0" smtClean="0"/>
              <a:t>things.</a:t>
            </a:r>
            <a:endParaRPr lang="en-US" dirty="0"/>
          </a:p>
        </p:txBody>
      </p:sp>
      <p:sp>
        <p:nvSpPr>
          <p:cNvPr id="8" name="Content Placeholder 7"/>
          <p:cNvSpPr>
            <a:spLocks noGrp="1"/>
          </p:cNvSpPr>
          <p:nvPr>
            <p:ph sz="quarter" idx="4"/>
          </p:nvPr>
        </p:nvSpPr>
        <p:spPr/>
        <p:txBody>
          <a:bodyPr>
            <a:normAutofit lnSpcReduction="10000"/>
          </a:bodyPr>
          <a:lstStyle/>
          <a:p>
            <a:endParaRPr lang="en-US" i="1" dirty="0" smtClean="0"/>
          </a:p>
          <a:p>
            <a:r>
              <a:rPr lang="en-US" i="1" dirty="0" smtClean="0"/>
              <a:t>These 2 “theirs” speak of Jews. Gentiles were in “debt” because Jewish rebellion lead to Gentile salvation, who now enjoy Jewish “spiritual things,”  the salvation promised in the New Covenant (Jer. 31).</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God’s Sovereignty Seen</a:t>
            </a:r>
            <a:endParaRPr lang="en-US" dirty="0"/>
          </a:p>
        </p:txBody>
      </p:sp>
      <p:sp>
        <p:nvSpPr>
          <p:cNvPr id="4" name="Text Placeholder 3"/>
          <p:cNvSpPr>
            <a:spLocks noGrp="1"/>
          </p:cNvSpPr>
          <p:nvPr>
            <p:ph type="body" idx="1"/>
          </p:nvPr>
        </p:nvSpPr>
        <p:spPr/>
        <p:txBody>
          <a:bodyPr>
            <a:normAutofit/>
          </a:bodyPr>
          <a:lstStyle/>
          <a:p>
            <a:r>
              <a:rPr lang="en-US" sz="3000" dirty="0" smtClean="0"/>
              <a:t>Romans 15:27</a:t>
            </a:r>
            <a:endParaRPr lang="en-US" sz="3000" dirty="0"/>
          </a:p>
        </p:txBody>
      </p:sp>
      <p:sp>
        <p:nvSpPr>
          <p:cNvPr id="5" name="Text Placeholder 4"/>
          <p:cNvSpPr>
            <a:spLocks noGrp="1"/>
          </p:cNvSpPr>
          <p:nvPr>
            <p:ph type="body" sz="half" idx="3"/>
          </p:nvPr>
        </p:nvSpPr>
        <p:spPr/>
        <p:txBody>
          <a:bodyPr/>
          <a:lstStyle/>
          <a:p>
            <a:r>
              <a:rPr lang="en-US" sz="3000" dirty="0" smtClean="0"/>
              <a:t>Comment</a:t>
            </a:r>
            <a:endParaRPr lang="en-US" sz="3000" dirty="0"/>
          </a:p>
        </p:txBody>
      </p:sp>
      <p:sp>
        <p:nvSpPr>
          <p:cNvPr id="6" name="Content Placeholder 5"/>
          <p:cNvSpPr>
            <a:spLocks noGrp="1"/>
          </p:cNvSpPr>
          <p:nvPr>
            <p:ph sz="quarter" idx="2"/>
          </p:nvPr>
        </p:nvSpPr>
        <p:spPr>
          <a:xfrm>
            <a:off x="457200" y="1444294"/>
            <a:ext cx="4187826" cy="3941763"/>
          </a:xfrm>
        </p:spPr>
        <p:txBody>
          <a:bodyPr>
            <a:normAutofit fontScale="92500"/>
          </a:bodyPr>
          <a:lstStyle/>
          <a:p>
            <a:pPr>
              <a:buNone/>
            </a:pPr>
            <a:r>
              <a:rPr lang="en-US" dirty="0" smtClean="0"/>
              <a:t>It pleased them indeed, and </a:t>
            </a:r>
          </a:p>
          <a:p>
            <a:pPr>
              <a:buNone/>
            </a:pPr>
            <a:r>
              <a:rPr lang="en-US" dirty="0" smtClean="0"/>
              <a:t>they are their debtors. For if </a:t>
            </a:r>
          </a:p>
          <a:p>
            <a:pPr>
              <a:buNone/>
            </a:pPr>
            <a:r>
              <a:rPr lang="en-US" dirty="0" smtClean="0"/>
              <a:t>the Gentiles have been </a:t>
            </a:r>
          </a:p>
          <a:p>
            <a:pPr>
              <a:buNone/>
            </a:pPr>
            <a:r>
              <a:rPr lang="en-US" dirty="0" smtClean="0"/>
              <a:t>partakers of their spiritual </a:t>
            </a:r>
          </a:p>
          <a:p>
            <a:pPr>
              <a:buNone/>
            </a:pPr>
            <a:r>
              <a:rPr lang="en-US" dirty="0" smtClean="0"/>
              <a:t>things, </a:t>
            </a:r>
            <a:r>
              <a:rPr lang="en-US" b="1" u="sng" dirty="0" smtClean="0"/>
              <a:t>their duty is also to </a:t>
            </a:r>
          </a:p>
          <a:p>
            <a:pPr>
              <a:buNone/>
            </a:pPr>
            <a:r>
              <a:rPr lang="en-US" b="1" u="sng" dirty="0" smtClean="0"/>
              <a:t>minister to them in material </a:t>
            </a:r>
          </a:p>
          <a:p>
            <a:pPr>
              <a:buNone/>
            </a:pPr>
            <a:r>
              <a:rPr lang="en-US" b="1" u="sng" dirty="0" smtClean="0"/>
              <a:t>things</a:t>
            </a:r>
            <a:r>
              <a:rPr lang="en-US" dirty="0" smtClean="0"/>
              <a:t>.</a:t>
            </a:r>
            <a:endParaRPr lang="en-US" dirty="0"/>
          </a:p>
        </p:txBody>
      </p:sp>
      <p:sp>
        <p:nvSpPr>
          <p:cNvPr id="8" name="Content Placeholder 7"/>
          <p:cNvSpPr>
            <a:spLocks noGrp="1"/>
          </p:cNvSpPr>
          <p:nvPr>
            <p:ph sz="quarter" idx="4"/>
          </p:nvPr>
        </p:nvSpPr>
        <p:spPr/>
        <p:txBody>
          <a:bodyPr>
            <a:normAutofit lnSpcReduction="10000"/>
          </a:bodyPr>
          <a:lstStyle/>
          <a:p>
            <a:endParaRPr lang="en-US" i="1" dirty="0" smtClean="0"/>
          </a:p>
          <a:p>
            <a:endParaRPr lang="en-US" i="1" dirty="0" smtClean="0"/>
          </a:p>
          <a:p>
            <a:endParaRPr lang="en-US" i="1" dirty="0" smtClean="0"/>
          </a:p>
          <a:p>
            <a:r>
              <a:rPr lang="en-US" i="1" dirty="0" smtClean="0"/>
              <a:t>This relief trip to Jerusalem was a prime example for Gentiles who have a “duty”   to needy Jewish people as   a testimony of God’s mercy  on everyone (11:32).</a:t>
            </a:r>
            <a:endParaRPr lang="en-US" i="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John Calvin on Jews</a:t>
            </a:r>
            <a:endParaRPr lang="en-US" dirty="0"/>
          </a:p>
        </p:txBody>
      </p:sp>
      <p:sp>
        <p:nvSpPr>
          <p:cNvPr id="7" name="Content Placeholder 6"/>
          <p:cNvSpPr>
            <a:spLocks noGrp="1"/>
          </p:cNvSpPr>
          <p:nvPr>
            <p:ph idx="1"/>
          </p:nvPr>
        </p:nvSpPr>
        <p:spPr/>
        <p:txBody>
          <a:bodyPr>
            <a:normAutofit lnSpcReduction="10000"/>
          </a:bodyPr>
          <a:lstStyle/>
          <a:p>
            <a:pPr>
              <a:buNone/>
            </a:pPr>
            <a:r>
              <a:rPr lang="en-US" sz="2600" i="1" dirty="0" smtClean="0"/>
              <a:t>	“I have had much conversation with many Jews: I have never seen either a drop of piety or a grain of truth or ingenuousness – nay, I have never found common sense in any Jew.”</a:t>
            </a:r>
          </a:p>
          <a:p>
            <a:pPr>
              <a:buNone/>
            </a:pPr>
            <a:r>
              <a:rPr lang="en-US" sz="1800" dirty="0" smtClean="0"/>
              <a:t>		-- Calvin’s commentary of Daniel 2:44–45 translated by Myers, 		    </a:t>
            </a:r>
            <a:r>
              <a:rPr lang="en-US" sz="1800" dirty="0" err="1" smtClean="0"/>
              <a:t>Thomas.Calvin’s</a:t>
            </a:r>
            <a:r>
              <a:rPr lang="en-US" sz="1800" dirty="0" smtClean="0"/>
              <a:t> Commentaries. Grand Rapids, MI: </a:t>
            </a:r>
            <a:r>
              <a:rPr lang="en-US" sz="1800" dirty="0" err="1" smtClean="0"/>
              <a:t>Eerdmans</a:t>
            </a:r>
            <a:r>
              <a:rPr lang="en-US" sz="1800" dirty="0" smtClean="0"/>
              <a:t>,     	    1948, quoted in Lange van </a:t>
            </a:r>
            <a:r>
              <a:rPr lang="en-US" sz="1800" dirty="0" err="1" smtClean="0"/>
              <a:t>Ravenswaay</a:t>
            </a:r>
            <a:r>
              <a:rPr lang="en-US" sz="1800" dirty="0" smtClean="0"/>
              <a:t> 2009, </a:t>
            </a:r>
            <a:r>
              <a:rPr lang="en-US" sz="1800" dirty="0" err="1" smtClean="0"/>
              <a:t>p</a:t>
            </a:r>
            <a:r>
              <a:rPr lang="en-US" sz="1800" dirty="0" smtClean="0"/>
              <a:t>. 146</a:t>
            </a:r>
          </a:p>
          <a:p>
            <a:pPr>
              <a:buNone/>
            </a:pPr>
            <a:endParaRPr lang="en-US" sz="1000" dirty="0" smtClean="0"/>
          </a:p>
          <a:p>
            <a:pPr>
              <a:buNone/>
            </a:pPr>
            <a:r>
              <a:rPr lang="en-US" sz="2600" i="1" dirty="0" smtClean="0"/>
              <a:t>	“[The Jews’] rotten and unbending </a:t>
            </a:r>
            <a:r>
              <a:rPr lang="en-US" sz="2600" i="1" dirty="0" err="1" smtClean="0"/>
              <a:t>stiffneckedness</a:t>
            </a:r>
            <a:r>
              <a:rPr lang="en-US" sz="2600" i="1" dirty="0" smtClean="0"/>
              <a:t> deserves that they be oppressed unendingly and without measure or end and that they die in their misery without the pity of anyone.”</a:t>
            </a:r>
          </a:p>
          <a:p>
            <a:pPr>
              <a:buNone/>
            </a:pPr>
            <a:r>
              <a:rPr lang="en-US" sz="1800" dirty="0" smtClean="0"/>
              <a:t>		-- </a:t>
            </a:r>
            <a:r>
              <a:rPr lang="en-US" sz="1800" i="1" dirty="0" smtClean="0"/>
              <a:t>A Response To Questions and Objections of a Certain Jew </a:t>
            </a:r>
            <a:r>
              <a:rPr lang="en-US" sz="1800" dirty="0" smtClean="0"/>
              <a:t>(Ad 	  	    </a:t>
            </a:r>
            <a:r>
              <a:rPr lang="en-US" sz="1800" dirty="0" err="1" smtClean="0"/>
              <a:t>quaestiones</a:t>
            </a:r>
            <a:r>
              <a:rPr lang="en-US" sz="1800" dirty="0" smtClean="0"/>
              <a:t> et </a:t>
            </a:r>
            <a:r>
              <a:rPr lang="en-US" sz="1800" dirty="0" err="1" smtClean="0"/>
              <a:t>objecta</a:t>
            </a:r>
            <a:r>
              <a:rPr lang="en-US" sz="1800" dirty="0" smtClean="0"/>
              <a:t> </a:t>
            </a:r>
            <a:r>
              <a:rPr lang="en-US" sz="1800" dirty="0" err="1" smtClean="0"/>
              <a:t>Judaei</a:t>
            </a:r>
            <a:r>
              <a:rPr lang="en-US" sz="1800" dirty="0" smtClean="0"/>
              <a:t> </a:t>
            </a:r>
            <a:r>
              <a:rPr lang="en-US" sz="1800" dirty="0" err="1" smtClean="0"/>
              <a:t>cuiusdam</a:t>
            </a:r>
            <a:r>
              <a:rPr lang="en-US" sz="1800" dirty="0" smtClean="0"/>
              <a:t> </a:t>
            </a:r>
            <a:r>
              <a:rPr lang="en-US" sz="1800" dirty="0" err="1" smtClean="0"/>
              <a:t>responsio</a:t>
            </a:r>
            <a:r>
              <a:rPr lang="en-US" sz="1800" dirty="0" smtClean="0"/>
              <a:t>).</a:t>
            </a:r>
          </a:p>
          <a:p>
            <a:pPr algn="ctr">
              <a:buNone/>
            </a:pPr>
            <a:endParaRPr lang="en-US" sz="4400" i="1" dirty="0" smtClean="0"/>
          </a:p>
          <a:p>
            <a:pPr algn="ctr">
              <a:buNone/>
            </a:pPr>
            <a:endParaRPr lang="en-US" sz="900" dirty="0" smtClean="0">
              <a:latin typeface="Bangla MN"/>
              <a:cs typeface="Bangla MN"/>
            </a:endParaRPr>
          </a:p>
          <a:p>
            <a:pPr algn="ctr">
              <a:buNone/>
            </a:pPr>
            <a:endParaRPr lang="en-US" sz="4400" i="1" dirty="0" smtClean="0"/>
          </a:p>
        </p:txBody>
      </p:sp>
    </p:spTree>
  </p:cSld>
  <p:clrMapOvr>
    <a:masterClrMapping/>
  </p:clrMapOvr>
  <p:transition spd="slow">
    <p:push di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Summary</a:t>
            </a:r>
            <a:endParaRPr lang="en-US" dirty="0"/>
          </a:p>
        </p:txBody>
      </p:sp>
      <p:sp>
        <p:nvSpPr>
          <p:cNvPr id="7" name="Content Placeholder 6"/>
          <p:cNvSpPr>
            <a:spLocks noGrp="1"/>
          </p:cNvSpPr>
          <p:nvPr>
            <p:ph idx="1"/>
          </p:nvPr>
        </p:nvSpPr>
        <p:spPr/>
        <p:txBody>
          <a:bodyPr>
            <a:normAutofit/>
          </a:bodyPr>
          <a:lstStyle/>
          <a:p>
            <a:pPr algn="ctr">
              <a:buNone/>
            </a:pPr>
            <a:r>
              <a:rPr lang="en-US" sz="3000" i="1" dirty="0" smtClean="0"/>
              <a:t>John Calvin and a majority of the other Reformers </a:t>
            </a:r>
          </a:p>
          <a:p>
            <a:pPr algn="ctr">
              <a:buNone/>
            </a:pPr>
            <a:r>
              <a:rPr lang="en-US" sz="3000" i="1" dirty="0" smtClean="0"/>
              <a:t>were Western European theologians and not </a:t>
            </a:r>
          </a:p>
          <a:p>
            <a:pPr algn="ctr">
              <a:buNone/>
            </a:pPr>
            <a:r>
              <a:rPr lang="en-US" sz="3000" i="1" dirty="0" smtClean="0"/>
              <a:t>sympathetic to Jews unless they converted. Despite </a:t>
            </a:r>
          </a:p>
          <a:p>
            <a:pPr algn="ctr">
              <a:buNone/>
            </a:pPr>
            <a:r>
              <a:rPr lang="en-US" sz="3000" i="1" dirty="0" smtClean="0"/>
              <a:t>attempting to “reform” the Roman Catholic </a:t>
            </a:r>
          </a:p>
          <a:p>
            <a:pPr algn="ctr">
              <a:buNone/>
            </a:pPr>
            <a:r>
              <a:rPr lang="en-US" sz="3000" i="1" dirty="0" smtClean="0"/>
              <a:t>Church, also anti-Semitic, they retained their</a:t>
            </a:r>
          </a:p>
          <a:p>
            <a:pPr algn="ctr">
              <a:buNone/>
            </a:pPr>
            <a:r>
              <a:rPr lang="en-US" sz="3000" i="1" dirty="0" smtClean="0"/>
              <a:t>negative attitudes toward Jews. Thus it is easy to </a:t>
            </a:r>
          </a:p>
          <a:p>
            <a:pPr algn="ctr">
              <a:buNone/>
            </a:pPr>
            <a:r>
              <a:rPr lang="en-US" sz="3000" i="1" dirty="0" smtClean="0"/>
              <a:t>see how they missed or overlooked the Jewish </a:t>
            </a:r>
          </a:p>
          <a:p>
            <a:pPr algn="ctr">
              <a:buNone/>
            </a:pPr>
            <a:r>
              <a:rPr lang="en-US" sz="3000" i="1" dirty="0" smtClean="0"/>
              <a:t>framework of salvation in the book of Romans.</a:t>
            </a:r>
          </a:p>
          <a:p>
            <a:pPr algn="ctr">
              <a:buNone/>
            </a:pPr>
            <a:endParaRPr lang="en-US" sz="4400" dirty="0" smtClean="0"/>
          </a:p>
          <a:p>
            <a:pPr algn="ctr">
              <a:buNone/>
            </a:pPr>
            <a:endParaRPr lang="en-US" sz="4400" i="1" dirty="0" smtClean="0"/>
          </a:p>
          <a:p>
            <a:pPr algn="ctr">
              <a:buNone/>
            </a:pPr>
            <a:endParaRPr lang="en-US" sz="4400" i="1" dirty="0" smtClean="0"/>
          </a:p>
          <a:p>
            <a:pPr algn="ctr">
              <a:buNone/>
            </a:pPr>
            <a:endParaRPr lang="en-US" sz="900" dirty="0" smtClean="0">
              <a:latin typeface="Bangla MN"/>
              <a:cs typeface="Bangla MN"/>
            </a:endParaRPr>
          </a:p>
          <a:p>
            <a:pPr algn="ctr">
              <a:buNone/>
            </a:pPr>
            <a:endParaRPr lang="en-US" sz="4400" i="1" dirty="0" smtClean="0"/>
          </a:p>
        </p:txBody>
      </p:sp>
    </p:spTree>
  </p:cSld>
  <p:clrMapOvr>
    <a:masterClrMapping/>
  </p:clrMapOvr>
  <p:transition spd="slow">
    <p:push dir="u"/>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Conclusion</a:t>
            </a:r>
            <a:endParaRPr lang="en-US" dirty="0"/>
          </a:p>
        </p:txBody>
      </p:sp>
      <p:sp>
        <p:nvSpPr>
          <p:cNvPr id="7" name="Content Placeholder 6"/>
          <p:cNvSpPr>
            <a:spLocks noGrp="1"/>
          </p:cNvSpPr>
          <p:nvPr>
            <p:ph idx="1"/>
          </p:nvPr>
        </p:nvSpPr>
        <p:spPr/>
        <p:txBody>
          <a:bodyPr>
            <a:normAutofit/>
          </a:bodyPr>
          <a:lstStyle/>
          <a:p>
            <a:pPr algn="ctr">
              <a:buNone/>
            </a:pPr>
            <a:r>
              <a:rPr lang="en-US" sz="3000" i="1" dirty="0" smtClean="0"/>
              <a:t>While many Calvinists call Romans 8:29-30 the </a:t>
            </a:r>
          </a:p>
          <a:p>
            <a:pPr algn="ctr">
              <a:buNone/>
            </a:pPr>
            <a:r>
              <a:rPr lang="en-US" sz="3000" i="1" dirty="0" smtClean="0"/>
              <a:t>“Golden Chain of Redemption” -- God’s alleged</a:t>
            </a:r>
          </a:p>
          <a:p>
            <a:pPr algn="ctr">
              <a:buNone/>
            </a:pPr>
            <a:r>
              <a:rPr lang="en-US" sz="3000" i="1" dirty="0" smtClean="0"/>
              <a:t>actions prior to creation of foreknowing, </a:t>
            </a:r>
          </a:p>
          <a:p>
            <a:pPr algn="ctr">
              <a:buNone/>
            </a:pPr>
            <a:r>
              <a:rPr lang="en-US" sz="3000" i="1" dirty="0" smtClean="0"/>
              <a:t>predestining, calling, justifying and glorifying </a:t>
            </a:r>
          </a:p>
          <a:p>
            <a:pPr algn="ctr">
              <a:buNone/>
            </a:pPr>
            <a:r>
              <a:rPr lang="en-US" sz="3000" i="1" dirty="0" smtClean="0"/>
              <a:t>in terms of salvation for only those whom he </a:t>
            </a:r>
          </a:p>
          <a:p>
            <a:pPr algn="ctr">
              <a:buNone/>
            </a:pPr>
            <a:r>
              <a:rPr lang="en-US" sz="3000" i="1" dirty="0" smtClean="0"/>
              <a:t>chose/elected and leaving the rest to go to</a:t>
            </a:r>
          </a:p>
          <a:p>
            <a:pPr algn="ctr">
              <a:buNone/>
            </a:pPr>
            <a:r>
              <a:rPr lang="en-US" sz="3000" i="1" dirty="0" smtClean="0"/>
              <a:t>hell -- is nowhere supported by the text. </a:t>
            </a:r>
          </a:p>
          <a:p>
            <a:pPr algn="ctr">
              <a:buNone/>
            </a:pPr>
            <a:r>
              <a:rPr lang="en-US" sz="3000" i="1" dirty="0" smtClean="0"/>
              <a:t>Such an idea doesn’t even fit the context.</a:t>
            </a:r>
          </a:p>
          <a:p>
            <a:pPr algn="ctr">
              <a:buNone/>
            </a:pPr>
            <a:endParaRPr lang="en-US" sz="4400" dirty="0" smtClean="0"/>
          </a:p>
          <a:p>
            <a:pPr algn="ctr">
              <a:buNone/>
            </a:pPr>
            <a:endParaRPr lang="en-US" sz="4400" i="1" dirty="0" smtClean="0"/>
          </a:p>
          <a:p>
            <a:pPr algn="ctr">
              <a:buNone/>
            </a:pPr>
            <a:endParaRPr lang="en-US" sz="4400" i="1" dirty="0" smtClean="0"/>
          </a:p>
          <a:p>
            <a:pPr algn="ctr">
              <a:buNone/>
            </a:pPr>
            <a:endParaRPr lang="en-US" sz="900" dirty="0" smtClean="0">
              <a:latin typeface="Bangla MN"/>
              <a:cs typeface="Bangla MN"/>
            </a:endParaRPr>
          </a:p>
          <a:p>
            <a:pPr algn="ctr">
              <a:buNone/>
            </a:pPr>
            <a:endParaRPr lang="en-US" sz="4400" i="1" dirty="0" smtClean="0"/>
          </a:p>
        </p:txBody>
      </p:sp>
    </p:spTree>
  </p:cSld>
  <p:clrMapOvr>
    <a:masterClrMapping/>
  </p:clrMapOvr>
  <p:transition spd="slow">
    <p:push dir="u"/>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Next</a:t>
            </a:r>
            <a:endParaRPr lang="en-US" dirty="0"/>
          </a:p>
        </p:txBody>
      </p:sp>
      <p:sp>
        <p:nvSpPr>
          <p:cNvPr id="7" name="Content Placeholder 6"/>
          <p:cNvSpPr>
            <a:spLocks noGrp="1"/>
          </p:cNvSpPr>
          <p:nvPr>
            <p:ph idx="1"/>
          </p:nvPr>
        </p:nvSpPr>
        <p:spPr/>
        <p:txBody>
          <a:bodyPr>
            <a:normAutofit fontScale="92500" lnSpcReduction="10000"/>
          </a:bodyPr>
          <a:lstStyle/>
          <a:p>
            <a:pPr algn="ctr">
              <a:buNone/>
            </a:pPr>
            <a:endParaRPr lang="en-US" dirty="0" smtClean="0"/>
          </a:p>
          <a:p>
            <a:pPr algn="ctr">
              <a:buNone/>
            </a:pPr>
            <a:endParaRPr lang="en-US" sz="3243" dirty="0" smtClean="0"/>
          </a:p>
          <a:p>
            <a:pPr algn="ctr">
              <a:buNone/>
            </a:pPr>
            <a:r>
              <a:rPr lang="en-US" sz="4400" b="1" i="1" dirty="0" smtClean="0">
                <a:latin typeface="Georgia"/>
                <a:cs typeface="Georgia"/>
              </a:rPr>
              <a:t>The Language </a:t>
            </a:r>
          </a:p>
          <a:p>
            <a:pPr algn="ctr">
              <a:buNone/>
            </a:pPr>
            <a:r>
              <a:rPr lang="en-US" sz="4400" b="1" i="1" dirty="0" smtClean="0">
                <a:latin typeface="Georgia"/>
                <a:cs typeface="Georgia"/>
              </a:rPr>
              <a:t>of Sovereignty</a:t>
            </a:r>
          </a:p>
          <a:p>
            <a:pPr algn="ctr">
              <a:buNone/>
            </a:pPr>
            <a:endParaRPr lang="en-US" sz="4400" i="1" dirty="0" smtClean="0"/>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endParaRPr lang="en-US" sz="1000" dirty="0" smtClean="0">
              <a:latin typeface="Bangla MN"/>
              <a:cs typeface="Bangla MN"/>
            </a:endParaRPr>
          </a:p>
          <a:p>
            <a:pPr algn="ctr">
              <a:buNone/>
            </a:pPr>
            <a:r>
              <a:rPr lang="en-US" sz="1000" dirty="0" smtClean="0">
                <a:latin typeface="Bangla MN"/>
                <a:cs typeface="Bangla MN"/>
              </a:rPr>
              <a:t>Special thanks to Douglas </a:t>
            </a:r>
            <a:r>
              <a:rPr lang="en-US" sz="1000" dirty="0" err="1" smtClean="0">
                <a:latin typeface="Bangla MN"/>
                <a:cs typeface="Bangla MN"/>
              </a:rPr>
              <a:t>Hamp’s</a:t>
            </a:r>
            <a:r>
              <a:rPr lang="en-US" sz="1000" dirty="0" smtClean="0">
                <a:latin typeface="Bangla MN"/>
                <a:cs typeface="Bangla MN"/>
              </a:rPr>
              <a:t> </a:t>
            </a:r>
            <a:r>
              <a:rPr lang="en-US" sz="1000" i="1" dirty="0" smtClean="0">
                <a:latin typeface="Bangla MN"/>
                <a:cs typeface="Bangla MN"/>
              </a:rPr>
              <a:t>“Why God Did Not Elect Calvinists,” </a:t>
            </a:r>
            <a:r>
              <a:rPr lang="en-US" sz="1000" dirty="0" err="1" smtClean="0">
                <a:latin typeface="Bangla MN"/>
                <a:cs typeface="Bangla MN"/>
              </a:rPr>
              <a:t>www.douglashamp.com</a:t>
            </a:r>
            <a:endParaRPr lang="en-US" sz="1000" i="1" dirty="0" smtClean="0"/>
          </a:p>
          <a:p>
            <a:pPr algn="ctr">
              <a:buNone/>
            </a:pPr>
            <a:endParaRPr lang="en-US" sz="900" dirty="0" smtClean="0">
              <a:latin typeface="Bangla MN"/>
              <a:cs typeface="Bangla MN"/>
            </a:endParaRPr>
          </a:p>
          <a:p>
            <a:pPr algn="ctr">
              <a:buNone/>
            </a:pPr>
            <a:endParaRPr lang="en-US" sz="4400" i="1" dirty="0" smtClean="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endParaRPr lang="en-US"/>
          </a:p>
        </p:txBody>
      </p:sp>
      <p:sp>
        <p:nvSpPr>
          <p:cNvPr id="10" name="TextBox 9"/>
          <p:cNvSpPr txBox="1"/>
          <p:nvPr/>
        </p:nvSpPr>
        <p:spPr>
          <a:xfrm>
            <a:off x="1512287" y="1059712"/>
            <a:ext cx="6485382" cy="4062651"/>
          </a:xfrm>
          <a:prstGeom prst="rect">
            <a:avLst/>
          </a:prstGeom>
          <a:noFill/>
        </p:spPr>
        <p:txBody>
          <a:bodyPr wrap="square" rtlCol="0">
            <a:spAutoFit/>
          </a:bodyPr>
          <a:lstStyle/>
          <a:p>
            <a:pPr algn="ctr">
              <a:buNone/>
            </a:pPr>
            <a:endParaRPr lang="en-US" sz="4000" b="1" dirty="0" smtClean="0">
              <a:latin typeface="Perpetua"/>
              <a:cs typeface="Perpetua"/>
            </a:endParaRPr>
          </a:p>
          <a:p>
            <a:pPr algn="ctr">
              <a:buNone/>
            </a:pPr>
            <a:r>
              <a:rPr lang="en-US" sz="4000" b="1" dirty="0" smtClean="0">
                <a:latin typeface="Perpetua"/>
                <a:cs typeface="Perpetua"/>
              </a:rPr>
              <a:t>If you would like a free </a:t>
            </a:r>
          </a:p>
          <a:p>
            <a:pPr algn="ctr">
              <a:buNone/>
            </a:pPr>
            <a:r>
              <a:rPr lang="en-US" sz="4000" b="1" dirty="0" smtClean="0">
                <a:latin typeface="Perpetua"/>
                <a:cs typeface="Perpetua"/>
              </a:rPr>
              <a:t>copy of this presentation </a:t>
            </a:r>
          </a:p>
          <a:p>
            <a:pPr algn="ctr">
              <a:buNone/>
            </a:pPr>
            <a:r>
              <a:rPr lang="en-US" sz="4000" b="1" dirty="0" smtClean="0">
                <a:latin typeface="Perpetua"/>
                <a:cs typeface="Perpetua"/>
              </a:rPr>
              <a:t>please email Bill Perry: </a:t>
            </a:r>
          </a:p>
          <a:p>
            <a:pPr algn="ctr">
              <a:buNone/>
            </a:pPr>
            <a:r>
              <a:rPr lang="en-US" sz="4000" b="1" dirty="0" smtClean="0">
                <a:latin typeface="Perpetua"/>
                <a:cs typeface="Perpetua"/>
              </a:rPr>
              <a:t>bill@billperry.tv</a:t>
            </a:r>
          </a:p>
          <a:p>
            <a:pPr algn="ctr">
              <a:buNone/>
            </a:pPr>
            <a:r>
              <a:rPr lang="en-US" sz="4000" b="1" dirty="0" smtClean="0">
                <a:latin typeface="Perpetua"/>
                <a:cs typeface="Perpetua"/>
              </a:rPr>
              <a:t>Thank you!</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Elect/Election, Choose/Chosen</a:t>
            </a:r>
            <a:endParaRPr lang="en-US" dirty="0"/>
          </a:p>
        </p:txBody>
      </p:sp>
      <p:sp>
        <p:nvSpPr>
          <p:cNvPr id="3" name="Content Placeholder 2"/>
          <p:cNvSpPr>
            <a:spLocks noGrp="1"/>
          </p:cNvSpPr>
          <p:nvPr>
            <p:ph idx="1"/>
          </p:nvPr>
        </p:nvSpPr>
        <p:spPr/>
        <p:txBody>
          <a:bodyPr/>
          <a:lstStyle/>
          <a:p>
            <a:r>
              <a:rPr lang="en-US" dirty="0" smtClean="0"/>
              <a:t>The nouns from these words in both Hebrew and Greek are the people or things that God has (or people have) chosen.</a:t>
            </a:r>
          </a:p>
          <a:p>
            <a:r>
              <a:rPr lang="en-US" dirty="0" smtClean="0"/>
              <a:t>In all of the uses of these Hebrew and Greek words, </a:t>
            </a:r>
            <a:r>
              <a:rPr lang="en-US" b="1" i="1" dirty="0" smtClean="0"/>
              <a:t>none of them </a:t>
            </a:r>
            <a:r>
              <a:rPr lang="en-US" dirty="0" smtClean="0"/>
              <a:t>deal with the idea of God choosing some people to receive eternal life while leaving others to suffer in hell.</a:t>
            </a:r>
            <a:endParaRPr lang="en-US" dirty="0"/>
          </a:p>
        </p:txBody>
      </p:sp>
    </p:spTree>
  </p:cSld>
  <p:clrMapOvr>
    <a:overrideClrMapping bg1="dk1" tx1="lt1" bg2="dk2" tx2="lt2" accent1="accent1" accent2="accent2" accent3="accent3" accent4="accent4" accent5="accent5" accent6="accent6" hlink="hlink" folHlink="folHlink"/>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God Has Chosen/Elected</a:t>
            </a:r>
            <a:endParaRPr lang="en-US" dirty="0"/>
          </a:p>
        </p:txBody>
      </p:sp>
      <p:sp>
        <p:nvSpPr>
          <p:cNvPr id="3" name="Content Placeholder 2"/>
          <p:cNvSpPr>
            <a:spLocks noGrp="1"/>
          </p:cNvSpPr>
          <p:nvPr>
            <p:ph idx="1"/>
          </p:nvPr>
        </p:nvSpPr>
        <p:spPr/>
        <p:txBody>
          <a:bodyPr>
            <a:normAutofit/>
          </a:bodyPr>
          <a:lstStyle/>
          <a:p>
            <a:r>
              <a:rPr lang="en-US" u="sng" dirty="0" smtClean="0"/>
              <a:t>Israel</a:t>
            </a:r>
            <a:r>
              <a:rPr lang="en-US" dirty="0" smtClean="0"/>
              <a:t> – 1 Chr. 16:13; Ps. 33:12, 105:6, 135:4</a:t>
            </a:r>
          </a:p>
          <a:p>
            <a:r>
              <a:rPr lang="en-US" u="sng" dirty="0" smtClean="0"/>
              <a:t>Levi</a:t>
            </a:r>
            <a:r>
              <a:rPr lang="en-US" dirty="0" smtClean="0"/>
              <a:t> (priests) – Deuteronomy 18:5,                    1 Chronicles 15:2</a:t>
            </a:r>
          </a:p>
          <a:p>
            <a:r>
              <a:rPr lang="en-US" u="sng" dirty="0" smtClean="0"/>
              <a:t>Kings</a:t>
            </a:r>
            <a:r>
              <a:rPr lang="en-US" dirty="0" smtClean="0"/>
              <a:t> (Saul &amp; David) – 1 Samuel 10:24. 16:7-13</a:t>
            </a:r>
          </a:p>
          <a:p>
            <a:r>
              <a:rPr lang="en-US" u="sng" dirty="0" smtClean="0"/>
              <a:t>Jerusalem</a:t>
            </a:r>
            <a:r>
              <a:rPr lang="en-US" dirty="0" smtClean="0"/>
              <a:t> – 1 Kings 8:4; 2 Chronicles 6:6</a:t>
            </a:r>
          </a:p>
          <a:p>
            <a:r>
              <a:rPr lang="en-US" u="sng" dirty="0" smtClean="0"/>
              <a:t>Messiah Jesus</a:t>
            </a:r>
            <a:r>
              <a:rPr lang="en-US" dirty="0" smtClean="0"/>
              <a:t> – Isaiah 42:1, 49:7. See also Luke 23:35, 1 Peter 2:4, 6</a:t>
            </a:r>
          </a:p>
          <a:p>
            <a:endParaRPr lang="en-US" dirty="0"/>
          </a:p>
        </p:txBody>
      </p:sp>
    </p:spTree>
  </p:cSld>
  <p:clrMapOvr>
    <a:overrideClrMapping bg1="dk1" tx1="lt1" bg2="dk2" tx2="lt2" accent1="accent1" accent2="accent2" accent3="accent3" accent4="accent4" accent5="accent5" accent6="accent6" hlink="hlink" folHlink="folHlink"/>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2836</TotalTime>
  <Words>6228</Words>
  <Application>Microsoft Macintosh PowerPoint</Application>
  <PresentationFormat>On-screen Show (4:3)</PresentationFormat>
  <Paragraphs>814</Paragraphs>
  <Slides>78</Slides>
  <Notes>0</Notes>
  <HiddenSlides>0</HiddenSlides>
  <MMClips>0</MMClips>
  <ScaleCrop>false</ScaleCrop>
  <HeadingPairs>
    <vt:vector size="4" baseType="variant">
      <vt:variant>
        <vt:lpstr>Design Template</vt:lpstr>
      </vt:variant>
      <vt:variant>
        <vt:i4>5</vt:i4>
      </vt:variant>
      <vt:variant>
        <vt:lpstr>Slide Titles</vt:lpstr>
      </vt:variant>
      <vt:variant>
        <vt:i4>78</vt:i4>
      </vt:variant>
    </vt:vector>
  </HeadingPairs>
  <TitlesOfParts>
    <vt:vector size="83" baseType="lpstr">
      <vt:lpstr>Office Theme</vt:lpstr>
      <vt:lpstr>Apex</vt:lpstr>
      <vt:lpstr>Thatch</vt:lpstr>
      <vt:lpstr>Trek</vt:lpstr>
      <vt:lpstr>Concourse</vt:lpstr>
      <vt:lpstr>Who Are God’s Elect? (Predestination, part 2)</vt:lpstr>
      <vt:lpstr>Principle</vt:lpstr>
      <vt:lpstr>2 Peter 3:15b-16</vt:lpstr>
      <vt:lpstr>2 Peter 3:15b-16</vt:lpstr>
      <vt:lpstr>Consider</vt:lpstr>
      <vt:lpstr>Our Goal</vt:lpstr>
      <vt:lpstr>Elect/Election, Choose/Chosen</vt:lpstr>
      <vt:lpstr>Elect/Election, Choose/Chosen</vt:lpstr>
      <vt:lpstr>What God Has Chosen/Elected</vt:lpstr>
      <vt:lpstr>What God Has Chosen/Elected</vt:lpstr>
      <vt:lpstr>Luke 18:7</vt:lpstr>
      <vt:lpstr>Consider</vt:lpstr>
      <vt:lpstr>2 Timothy 2:10</vt:lpstr>
      <vt:lpstr>Consider</vt:lpstr>
      <vt:lpstr>Consider</vt:lpstr>
      <vt:lpstr>Consider</vt:lpstr>
      <vt:lpstr>Jewish Presence in Romans</vt:lpstr>
      <vt:lpstr>Jewish Presence in Romans</vt:lpstr>
      <vt:lpstr>Jewish Presence in Romans</vt:lpstr>
      <vt:lpstr>Jewish Presence in Romans</vt:lpstr>
      <vt:lpstr>Jewish Presence in Romans</vt:lpstr>
      <vt:lpstr>Jewish Presence in Romans</vt:lpstr>
      <vt:lpstr>Jewish Presence in Romans</vt:lpstr>
      <vt:lpstr>Jewish Presence in Romans</vt:lpstr>
      <vt:lpstr>Jewish Presence in Romans</vt:lpstr>
      <vt:lpstr>Jewish Presence in Romans</vt:lpstr>
      <vt:lpstr>Jewish Presence in Romans</vt:lpstr>
      <vt:lpstr>Jewish Presence in Romans</vt:lpstr>
      <vt:lpstr>Jewish Presence in Romans</vt:lpstr>
      <vt:lpstr>Elect/Election in Romans</vt:lpstr>
      <vt:lpstr>Elect/Election in Romans</vt:lpstr>
      <vt:lpstr>Elect/Election in Romans</vt:lpstr>
      <vt:lpstr>Elect/Election in Romans</vt:lpstr>
      <vt:lpstr>Elect/Election in Romans</vt:lpstr>
      <vt:lpstr>Elect/Election in Romans</vt:lpstr>
      <vt:lpstr>Elect/Election in Romans</vt:lpstr>
      <vt:lpstr>Elect/Election in Romans</vt:lpstr>
      <vt:lpstr>Elect/Election in Romans</vt:lpstr>
      <vt:lpstr>Elect/Election in Romans</vt:lpstr>
      <vt:lpstr>Elect/Election in Romans</vt:lpstr>
      <vt:lpstr>Elect/Election in Romans</vt:lpstr>
      <vt:lpstr>Deuteronomy 9:5</vt:lpstr>
      <vt:lpstr>The Framework of Salvation</vt:lpstr>
      <vt:lpstr>The Framework of Salvation</vt:lpstr>
      <vt:lpstr>The Framework of Salvation</vt:lpstr>
      <vt:lpstr>The Framework of Salvation</vt:lpstr>
      <vt:lpstr>The Framework of Salvation</vt:lpstr>
      <vt:lpstr>The Framework of Salvation</vt:lpstr>
      <vt:lpstr>The Framework of Salvation</vt:lpstr>
      <vt:lpstr>The Framework of Salvation</vt:lpstr>
      <vt:lpstr>The Framework of Salvation</vt:lpstr>
      <vt:lpstr>Romans 8:29-30</vt:lpstr>
      <vt:lpstr>Romans 8:29-30</vt:lpstr>
      <vt:lpstr>Consider</vt:lpstr>
      <vt:lpstr>Consider</vt:lpstr>
      <vt:lpstr>Consider</vt:lpstr>
      <vt:lpstr>Consider</vt:lpstr>
      <vt:lpstr>Consider</vt:lpstr>
      <vt:lpstr>Consider</vt:lpstr>
      <vt:lpstr>Historical Point</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God’s Sovereignty Seen</vt:lpstr>
      <vt:lpstr>John Calvin on Jews</vt:lpstr>
      <vt:lpstr>Summary</vt:lpstr>
      <vt:lpstr>Conclusion</vt:lpstr>
      <vt:lpstr>Next</vt:lpstr>
      <vt:lpstr>Slide 78</vt:lpstr>
    </vt:vector>
  </TitlesOfParts>
  <Company>Interface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Bill Perry</dc:creator>
  <cp:lastModifiedBy>Bill Perry</cp:lastModifiedBy>
  <cp:revision>66</cp:revision>
  <cp:lastPrinted>2016-02-17T15:41:12Z</cp:lastPrinted>
  <dcterms:created xsi:type="dcterms:W3CDTF">2016-09-21T19:45:25Z</dcterms:created>
  <dcterms:modified xsi:type="dcterms:W3CDTF">2016-09-21T19:49:15Z</dcterms:modified>
</cp:coreProperties>
</file>