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93.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85.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92.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91.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90.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89.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8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s/slide87.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80.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s/slide8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9" r:id="rId1"/>
  </p:sldMasterIdLst>
  <p:sldIdLst>
    <p:sldId id="350" r:id="rId2"/>
    <p:sldId id="256" r:id="rId3"/>
    <p:sldId id="284" r:id="rId4"/>
    <p:sldId id="285" r:id="rId5"/>
    <p:sldId id="257" r:id="rId6"/>
    <p:sldId id="286" r:id="rId7"/>
    <p:sldId id="287" r:id="rId8"/>
    <p:sldId id="288" r:id="rId9"/>
    <p:sldId id="289" r:id="rId10"/>
    <p:sldId id="290" r:id="rId11"/>
    <p:sldId id="258" r:id="rId12"/>
    <p:sldId id="291" r:id="rId13"/>
    <p:sldId id="292" r:id="rId14"/>
    <p:sldId id="259" r:id="rId15"/>
    <p:sldId id="293" r:id="rId16"/>
    <p:sldId id="294" r:id="rId17"/>
    <p:sldId id="295" r:id="rId18"/>
    <p:sldId id="296" r:id="rId19"/>
    <p:sldId id="297" r:id="rId20"/>
    <p:sldId id="299" r:id="rId21"/>
    <p:sldId id="300" r:id="rId22"/>
    <p:sldId id="301" r:id="rId23"/>
    <p:sldId id="298" r:id="rId24"/>
    <p:sldId id="302" r:id="rId25"/>
    <p:sldId id="303" r:id="rId26"/>
    <p:sldId id="304" r:id="rId27"/>
    <p:sldId id="306" r:id="rId28"/>
    <p:sldId id="307" r:id="rId29"/>
    <p:sldId id="308" r:id="rId30"/>
    <p:sldId id="260" r:id="rId31"/>
    <p:sldId id="351" r:id="rId32"/>
    <p:sldId id="261" r:id="rId33"/>
    <p:sldId id="264" r:id="rId34"/>
    <p:sldId id="283" r:id="rId35"/>
    <p:sldId id="262" r:id="rId36"/>
    <p:sldId id="309" r:id="rId37"/>
    <p:sldId id="310" r:id="rId38"/>
    <p:sldId id="263" r:id="rId39"/>
    <p:sldId id="311" r:id="rId40"/>
    <p:sldId id="312" r:id="rId41"/>
    <p:sldId id="317" r:id="rId42"/>
    <p:sldId id="318" r:id="rId43"/>
    <p:sldId id="319" r:id="rId44"/>
    <p:sldId id="332" r:id="rId45"/>
    <p:sldId id="336" r:id="rId46"/>
    <p:sldId id="337" r:id="rId47"/>
    <p:sldId id="265" r:id="rId48"/>
    <p:sldId id="313" r:id="rId49"/>
    <p:sldId id="314" r:id="rId50"/>
    <p:sldId id="315" r:id="rId51"/>
    <p:sldId id="316" r:id="rId52"/>
    <p:sldId id="321" r:id="rId53"/>
    <p:sldId id="320" r:id="rId54"/>
    <p:sldId id="322" r:id="rId55"/>
    <p:sldId id="324" r:id="rId56"/>
    <p:sldId id="271" r:id="rId57"/>
    <p:sldId id="266" r:id="rId58"/>
    <p:sldId id="323" r:id="rId59"/>
    <p:sldId id="333" r:id="rId60"/>
    <p:sldId id="278" r:id="rId61"/>
    <p:sldId id="279" r:id="rId62"/>
    <p:sldId id="335" r:id="rId63"/>
    <p:sldId id="280" r:id="rId64"/>
    <p:sldId id="272" r:id="rId65"/>
    <p:sldId id="281" r:id="rId66"/>
    <p:sldId id="328" r:id="rId67"/>
    <p:sldId id="338" r:id="rId68"/>
    <p:sldId id="347" r:id="rId69"/>
    <p:sldId id="348" r:id="rId70"/>
    <p:sldId id="349" r:id="rId71"/>
    <p:sldId id="341" r:id="rId72"/>
    <p:sldId id="343" r:id="rId73"/>
    <p:sldId id="345" r:id="rId74"/>
    <p:sldId id="342" r:id="rId75"/>
    <p:sldId id="344" r:id="rId76"/>
    <p:sldId id="346" r:id="rId77"/>
    <p:sldId id="325" r:id="rId78"/>
    <p:sldId id="282" r:id="rId79"/>
    <p:sldId id="327" r:id="rId80"/>
    <p:sldId id="326" r:id="rId81"/>
    <p:sldId id="267" r:id="rId82"/>
    <p:sldId id="268" r:id="rId83"/>
    <p:sldId id="269" r:id="rId84"/>
    <p:sldId id="270" r:id="rId85"/>
    <p:sldId id="273" r:id="rId86"/>
    <p:sldId id="329" r:id="rId87"/>
    <p:sldId id="330" r:id="rId88"/>
    <p:sldId id="274" r:id="rId89"/>
    <p:sldId id="275" r:id="rId90"/>
    <p:sldId id="276" r:id="rId91"/>
    <p:sldId id="277" r:id="rId92"/>
    <p:sldId id="334" r:id="rId93"/>
    <p:sldId id="331" r:id="rId9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48" d="100"/>
          <a:sy n="148" d="100"/>
        </p:scale>
        <p:origin x="-13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dirty="0"/>
            </a:p>
          </p:txBody>
        </p:sp>
        <p:sp>
          <p:nvSpPr>
            <p:cNvPr id="6"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7"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8" name="Rectangle 6"/>
            <p:cNvSpPr>
              <a:spLocks noChangeArrowheads="1"/>
            </p:cNvSpPr>
            <p:nvPr/>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9"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10"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11"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12"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13"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15" name="Rectangle 13"/>
            <p:cNvSpPr>
              <a:spLocks noChangeArrowheads="1"/>
            </p:cNvSpPr>
            <p:nvPr/>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6" name="Rectangle 14"/>
            <p:cNvSpPr>
              <a:spLocks noChangeArrowheads="1"/>
            </p:cNvSpPr>
            <p:nvPr/>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17"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18"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dirty="0"/>
            </a:p>
          </p:txBody>
        </p:sp>
        <p:sp>
          <p:nvSpPr>
            <p:cNvPr id="19"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20"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21"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22"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23"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24" name="Freeform 22"/>
            <p:cNvSpPr>
              <a:spLocks/>
            </p:cNvSpPr>
            <p:nvPr/>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dirty="0"/>
            </a:p>
          </p:txBody>
        </p:sp>
        <p:sp>
          <p:nvSpPr>
            <p:cNvPr id="25" name="Freeform 23"/>
            <p:cNvSpPr>
              <a:spLocks/>
            </p:cNvSpPr>
            <p:nvPr/>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dirty="0"/>
            </a:p>
          </p:txBody>
        </p:sp>
      </p:grpSp>
      <p:sp>
        <p:nvSpPr>
          <p:cNvPr id="412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12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dirty="0"/>
          </a:p>
        </p:txBody>
      </p:sp>
      <p:sp>
        <p:nvSpPr>
          <p:cNvPr id="27" name="Rectangle 27"/>
          <p:cNvSpPr>
            <a:spLocks noGrp="1" noChangeArrowheads="1"/>
          </p:cNvSpPr>
          <p:nvPr>
            <p:ph type="ftr" sz="quarter" idx="11"/>
          </p:nvPr>
        </p:nvSpPr>
        <p:spPr/>
        <p:txBody>
          <a:bodyPr/>
          <a:lstStyle>
            <a:lvl1pPr>
              <a:defRPr/>
            </a:lvl1pPr>
          </a:lstStyle>
          <a:p>
            <a:pPr>
              <a:defRPr/>
            </a:pPr>
            <a:endParaRPr lang="en-US" dirty="0"/>
          </a:p>
        </p:txBody>
      </p:sp>
      <p:sp>
        <p:nvSpPr>
          <p:cNvPr id="28" name="Rectangle 28"/>
          <p:cNvSpPr>
            <a:spLocks noGrp="1" noChangeArrowheads="1"/>
          </p:cNvSpPr>
          <p:nvPr>
            <p:ph type="sldNum" sz="quarter" idx="12"/>
          </p:nvPr>
        </p:nvSpPr>
        <p:spPr/>
        <p:txBody>
          <a:bodyPr/>
          <a:lstStyle>
            <a:lvl1pPr>
              <a:defRPr/>
            </a:lvl1pPr>
          </a:lstStyle>
          <a:p>
            <a:pPr>
              <a:defRPr/>
            </a:pPr>
            <a:fld id="{6CD04278-EA7E-434B-B8C4-B4A91E8590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1"/>
          </p:nvPr>
        </p:nvSpPr>
        <p:spPr>
          <a:ln/>
        </p:spPr>
        <p:txBody>
          <a:bodyPr/>
          <a:lstStyle>
            <a:lvl1pPr>
              <a:defRPr/>
            </a:lvl1pPr>
          </a:lstStyle>
          <a:p>
            <a:pPr>
              <a:defRPr/>
            </a:pPr>
            <a:fld id="{1E40E51C-F883-E341-9B31-0BD5A72EF051}" type="slidenum">
              <a:rPr lang="en-US"/>
              <a:pPr>
                <a:defRPr/>
              </a:pPr>
              <a:t>‹#›</a:t>
            </a:fld>
            <a:endParaRPr lang="en-US" dirty="0"/>
          </a:p>
        </p:txBody>
      </p:sp>
      <p:sp>
        <p:nvSpPr>
          <p:cNvPr id="6"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1"/>
          </p:nvPr>
        </p:nvSpPr>
        <p:spPr>
          <a:ln/>
        </p:spPr>
        <p:txBody>
          <a:bodyPr/>
          <a:lstStyle>
            <a:lvl1pPr>
              <a:defRPr/>
            </a:lvl1pPr>
          </a:lstStyle>
          <a:p>
            <a:pPr>
              <a:defRPr/>
            </a:pPr>
            <a:fld id="{85D18596-20F1-044D-A2BA-A812EEB9C170}" type="slidenum">
              <a:rPr lang="en-US"/>
              <a:pPr>
                <a:defRPr/>
              </a:pPr>
              <a:t>‹#›</a:t>
            </a:fld>
            <a:endParaRPr lang="en-US" dirty="0"/>
          </a:p>
        </p:txBody>
      </p:sp>
      <p:sp>
        <p:nvSpPr>
          <p:cNvPr id="6"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1"/>
          </p:nvPr>
        </p:nvSpPr>
        <p:spPr>
          <a:ln/>
        </p:spPr>
        <p:txBody>
          <a:bodyPr/>
          <a:lstStyle>
            <a:lvl1pPr>
              <a:defRPr/>
            </a:lvl1pPr>
          </a:lstStyle>
          <a:p>
            <a:pPr>
              <a:defRPr/>
            </a:pPr>
            <a:fld id="{81CB3E54-249B-4A44-B998-7D12D590715B}" type="slidenum">
              <a:rPr lang="en-US"/>
              <a:pPr>
                <a:defRPr/>
              </a:pPr>
              <a:t>‹#›</a:t>
            </a:fld>
            <a:endParaRPr lang="en-US" dirty="0"/>
          </a:p>
        </p:txBody>
      </p:sp>
      <p:sp>
        <p:nvSpPr>
          <p:cNvPr id="6"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1"/>
          </p:nvPr>
        </p:nvSpPr>
        <p:spPr>
          <a:ln/>
        </p:spPr>
        <p:txBody>
          <a:bodyPr/>
          <a:lstStyle>
            <a:lvl1pPr>
              <a:defRPr/>
            </a:lvl1pPr>
          </a:lstStyle>
          <a:p>
            <a:pPr>
              <a:defRPr/>
            </a:pPr>
            <a:fld id="{237EFCD4-4A56-DD4A-AEC9-9DE348E91638}" type="slidenum">
              <a:rPr lang="en-US"/>
              <a:pPr>
                <a:defRPr/>
              </a:pPr>
              <a:t>‹#›</a:t>
            </a:fld>
            <a:endParaRPr lang="en-US" dirty="0"/>
          </a:p>
        </p:txBody>
      </p:sp>
      <p:sp>
        <p:nvSpPr>
          <p:cNvPr id="6"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1"/>
          </p:nvPr>
        </p:nvSpPr>
        <p:spPr>
          <a:ln/>
        </p:spPr>
        <p:txBody>
          <a:bodyPr/>
          <a:lstStyle>
            <a:lvl1pPr>
              <a:defRPr/>
            </a:lvl1pPr>
          </a:lstStyle>
          <a:p>
            <a:pPr>
              <a:defRPr/>
            </a:pPr>
            <a:fld id="{1EF2FBBB-A012-9F40-80D9-911FFEBFFE14}" type="slidenum">
              <a:rPr lang="en-US"/>
              <a:pPr>
                <a:defRPr/>
              </a:pPr>
              <a:t>‹#›</a:t>
            </a:fld>
            <a:endParaRPr lang="en-US" dirty="0"/>
          </a:p>
        </p:txBody>
      </p:sp>
      <p:sp>
        <p:nvSpPr>
          <p:cNvPr id="7"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27"/>
          <p:cNvSpPr>
            <a:spLocks noGrp="1" noChangeArrowheads="1"/>
          </p:cNvSpPr>
          <p:nvPr>
            <p:ph type="sldNum" sz="quarter" idx="11"/>
          </p:nvPr>
        </p:nvSpPr>
        <p:spPr>
          <a:ln/>
        </p:spPr>
        <p:txBody>
          <a:bodyPr/>
          <a:lstStyle>
            <a:lvl1pPr>
              <a:defRPr/>
            </a:lvl1pPr>
          </a:lstStyle>
          <a:p>
            <a:pPr>
              <a:defRPr/>
            </a:pPr>
            <a:fld id="{318F31CE-7983-9D4E-9C1F-D4DCA3DEB4D3}" type="slidenum">
              <a:rPr lang="en-US"/>
              <a:pPr>
                <a:defRPr/>
              </a:pPr>
              <a:t>‹#›</a:t>
            </a:fld>
            <a:endParaRPr lang="en-US" dirty="0"/>
          </a:p>
        </p:txBody>
      </p:sp>
      <p:sp>
        <p:nvSpPr>
          <p:cNvPr id="9"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27"/>
          <p:cNvSpPr>
            <a:spLocks noGrp="1" noChangeArrowheads="1"/>
          </p:cNvSpPr>
          <p:nvPr>
            <p:ph type="sldNum" sz="quarter" idx="11"/>
          </p:nvPr>
        </p:nvSpPr>
        <p:spPr>
          <a:ln/>
        </p:spPr>
        <p:txBody>
          <a:bodyPr/>
          <a:lstStyle>
            <a:lvl1pPr>
              <a:defRPr/>
            </a:lvl1pPr>
          </a:lstStyle>
          <a:p>
            <a:pPr>
              <a:defRPr/>
            </a:pPr>
            <a:fld id="{674E41C6-B0EE-284F-A3C8-CC060AAE189F}" type="slidenum">
              <a:rPr lang="en-US"/>
              <a:pPr>
                <a:defRPr/>
              </a:pPr>
              <a:t>‹#›</a:t>
            </a:fld>
            <a:endParaRPr lang="en-US" dirty="0"/>
          </a:p>
        </p:txBody>
      </p:sp>
      <p:sp>
        <p:nvSpPr>
          <p:cNvPr id="5"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27"/>
          <p:cNvSpPr>
            <a:spLocks noGrp="1" noChangeArrowheads="1"/>
          </p:cNvSpPr>
          <p:nvPr>
            <p:ph type="sldNum" sz="quarter" idx="11"/>
          </p:nvPr>
        </p:nvSpPr>
        <p:spPr>
          <a:ln/>
        </p:spPr>
        <p:txBody>
          <a:bodyPr/>
          <a:lstStyle>
            <a:lvl1pPr>
              <a:defRPr/>
            </a:lvl1pPr>
          </a:lstStyle>
          <a:p>
            <a:pPr>
              <a:defRPr/>
            </a:pPr>
            <a:fld id="{6AC186C0-FA85-D141-A3AB-BAF7E47B816E}" type="slidenum">
              <a:rPr lang="en-US"/>
              <a:pPr>
                <a:defRPr/>
              </a:pPr>
              <a:t>‹#›</a:t>
            </a:fld>
            <a:endParaRPr lang="en-US" dirty="0"/>
          </a:p>
        </p:txBody>
      </p:sp>
      <p:sp>
        <p:nvSpPr>
          <p:cNvPr id="4"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1"/>
          </p:nvPr>
        </p:nvSpPr>
        <p:spPr>
          <a:ln/>
        </p:spPr>
        <p:txBody>
          <a:bodyPr/>
          <a:lstStyle>
            <a:lvl1pPr>
              <a:defRPr/>
            </a:lvl1pPr>
          </a:lstStyle>
          <a:p>
            <a:pPr>
              <a:defRPr/>
            </a:pPr>
            <a:fld id="{E917BF4E-ADF4-BA4C-9DF8-366973F4EF22}" type="slidenum">
              <a:rPr lang="en-US"/>
              <a:pPr>
                <a:defRPr/>
              </a:pPr>
              <a:t>‹#›</a:t>
            </a:fld>
            <a:endParaRPr lang="en-US" dirty="0"/>
          </a:p>
        </p:txBody>
      </p:sp>
      <p:sp>
        <p:nvSpPr>
          <p:cNvPr id="7"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1"/>
          </p:nvPr>
        </p:nvSpPr>
        <p:spPr>
          <a:ln/>
        </p:spPr>
        <p:txBody>
          <a:bodyPr/>
          <a:lstStyle>
            <a:lvl1pPr>
              <a:defRPr/>
            </a:lvl1pPr>
          </a:lstStyle>
          <a:p>
            <a:pPr>
              <a:defRPr/>
            </a:pPr>
            <a:fld id="{43670431-597E-EF44-A62D-AC7890485701}" type="slidenum">
              <a:rPr lang="en-US"/>
              <a:pPr>
                <a:defRPr/>
              </a:pPr>
              <a:t>‹#›</a:t>
            </a:fld>
            <a:endParaRPr lang="en-US" dirty="0"/>
          </a:p>
        </p:txBody>
      </p:sp>
      <p:sp>
        <p:nvSpPr>
          <p:cNvPr id="7" name="Rectangle 28"/>
          <p:cNvSpPr>
            <a:spLocks noGrp="1" noChangeArrowheads="1"/>
          </p:cNvSpPr>
          <p:nvPr>
            <p:ph type="dt" sz="half"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3075"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dirty="0"/>
            </a:p>
          </p:txBody>
        </p:sp>
        <p:sp>
          <p:nvSpPr>
            <p:cNvPr id="3076"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77"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78" name="Rectangle 6"/>
            <p:cNvSpPr>
              <a:spLocks noChangeArrowheads="1"/>
            </p:cNvSpPr>
            <p:nvPr/>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dirty="0"/>
            </a:p>
          </p:txBody>
        </p:sp>
        <p:sp>
          <p:nvSpPr>
            <p:cNvPr id="3079"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3080"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3081"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82"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83"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85" name="Rectangle 13"/>
            <p:cNvSpPr>
              <a:spLocks noChangeArrowheads="1"/>
            </p:cNvSpPr>
            <p:nvPr/>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086" name="Rectangle 14"/>
            <p:cNvSpPr>
              <a:spLocks noChangeArrowheads="1"/>
            </p:cNvSpPr>
            <p:nvPr/>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3087"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88"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dirty="0"/>
            </a:p>
          </p:txBody>
        </p:sp>
        <p:sp>
          <p:nvSpPr>
            <p:cNvPr id="3089"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90"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91"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92"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sp>
          <p:nvSpPr>
            <p:cNvPr id="3093"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dirty="0"/>
            </a:p>
          </p:txBody>
        </p:sp>
        <p:sp>
          <p:nvSpPr>
            <p:cNvPr id="3094" name="Freeform 22"/>
            <p:cNvSpPr>
              <a:spLocks/>
            </p:cNvSpPr>
            <p:nvPr/>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dirty="0"/>
            </a:p>
          </p:txBody>
        </p:sp>
        <p:sp>
          <p:nvSpPr>
            <p:cNvPr id="3095" name="Freeform 23"/>
            <p:cNvSpPr>
              <a:spLocks/>
            </p:cNvSpPr>
            <p:nvPr/>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dirty="0"/>
            </a:p>
          </p:txBody>
        </p:sp>
      </p:grpSp>
      <p:sp>
        <p:nvSpPr>
          <p:cNvPr id="309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09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309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charset="0"/>
              </a:defRPr>
            </a:lvl1pPr>
          </a:lstStyle>
          <a:p>
            <a:pPr>
              <a:defRPr/>
            </a:pPr>
            <a:fld id="{D437804F-8E0B-6849-B5BB-D3A572E3B159}" type="slidenum">
              <a:rPr lang="en-US"/>
              <a:pPr>
                <a:defRPr/>
              </a:pPr>
              <a:t>‹#›</a:t>
            </a:fld>
            <a:endParaRPr lang="en-US" dirty="0"/>
          </a:p>
        </p:txBody>
      </p:sp>
      <p:sp>
        <p:nvSpPr>
          <p:cNvPr id="310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2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2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2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2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2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2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2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2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2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80000"/>
        <a:buFont typeface="Wingdings"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80000"/>
        <a:buFont typeface="Wingdings" charset="2"/>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hlink"/>
        </a:buClr>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 Id="rId3"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jpeg"/><Relationship Id="rId3" Type="http://schemas.openxmlformats.org/officeDocument/2006/relationships/image" Target="../media/image3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azelden.org.uk/pt02/art_pt068_modified_engel_full.ht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ill@billperry.t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Welcome To Perspectives </a:t>
            </a:r>
            <a:r>
              <a:rPr lang="en-US" sz="3200" dirty="0" smtClean="0"/>
              <a:t>on the World Christian Movement</a:t>
            </a:r>
            <a:endParaRPr lang="en-US" sz="3200" dirty="0"/>
          </a:p>
        </p:txBody>
      </p:sp>
      <p:sp>
        <p:nvSpPr>
          <p:cNvPr id="5" name="Subtitle 4"/>
          <p:cNvSpPr>
            <a:spLocks noGrp="1"/>
          </p:cNvSpPr>
          <p:nvPr>
            <p:ph type="subTitle" sz="quarter" idx="1"/>
          </p:nvPr>
        </p:nvSpPr>
        <p:spPr/>
        <p:txBody>
          <a:bodyPr/>
          <a:lstStyle/>
          <a:p>
            <a:r>
              <a:rPr lang="en-US" dirty="0" smtClean="0"/>
              <a:t>September 24, 2016</a:t>
            </a:r>
          </a:p>
          <a:p>
            <a:r>
              <a:rPr lang="en-US" dirty="0" smtClean="0"/>
              <a:t>FIU Miami Campus</a:t>
            </a:r>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a typeface="+mj-ea"/>
                <a:cs typeface="+mj-cs"/>
              </a:rPr>
              <a:t>Jesus’ Gentile Encounters:</a:t>
            </a:r>
          </a:p>
        </p:txBody>
      </p:sp>
      <p:sp>
        <p:nvSpPr>
          <p:cNvPr id="5123" name="Rectangle 3"/>
          <p:cNvSpPr>
            <a:spLocks noGrp="1" noChangeArrowheads="1"/>
          </p:cNvSpPr>
          <p:nvPr>
            <p:ph type="body" idx="1"/>
          </p:nvPr>
        </p:nvSpPr>
        <p:spPr/>
        <p:txBody>
          <a:bodyPr/>
          <a:lstStyle/>
          <a:p>
            <a:pPr eaLnBrk="1" hangingPunct="1">
              <a:defRPr/>
            </a:pPr>
            <a:r>
              <a:rPr lang="en-US" sz="2600" dirty="0" smtClean="0">
                <a:ea typeface="+mn-ea"/>
                <a:cs typeface="+mn-cs"/>
              </a:rPr>
              <a:t>Roman Centurion (Matt. 8)</a:t>
            </a:r>
          </a:p>
          <a:p>
            <a:pPr eaLnBrk="1" hangingPunct="1">
              <a:defRPr/>
            </a:pPr>
            <a:r>
              <a:rPr lang="en-US" sz="2600" dirty="0" smtClean="0">
                <a:ea typeface="+mn-ea"/>
                <a:cs typeface="+mn-cs"/>
              </a:rPr>
              <a:t>Samaritan woman/village (John 4)</a:t>
            </a:r>
          </a:p>
          <a:p>
            <a:pPr eaLnBrk="1" hangingPunct="1">
              <a:defRPr/>
            </a:pPr>
            <a:r>
              <a:rPr lang="en-US" sz="2600" dirty="0" smtClean="0">
                <a:ea typeface="+mn-ea"/>
                <a:cs typeface="+mn-cs"/>
              </a:rPr>
              <a:t>Samaritan leper (1 of 10, Luke 17)</a:t>
            </a:r>
          </a:p>
          <a:p>
            <a:pPr eaLnBrk="1" hangingPunct="1">
              <a:defRPr/>
            </a:pPr>
            <a:r>
              <a:rPr lang="en-US" sz="2600" dirty="0" smtClean="0">
                <a:ea typeface="+mn-ea"/>
                <a:cs typeface="+mn-cs"/>
              </a:rPr>
              <a:t>Canaanite woman (Matt. 15)</a:t>
            </a:r>
          </a:p>
          <a:p>
            <a:pPr eaLnBrk="1" hangingPunct="1">
              <a:defRPr/>
            </a:pPr>
            <a:r>
              <a:rPr lang="en-US" sz="3800" dirty="0" smtClean="0">
                <a:ea typeface="+mn-ea"/>
                <a:cs typeface="+mn-cs"/>
              </a:rPr>
              <a:t>Gadarene demoniac (Matt. 8)</a:t>
            </a:r>
          </a:p>
        </p:txBody>
      </p:sp>
      <p:pic>
        <p:nvPicPr>
          <p:cNvPr id="4" name="Picture 3"/>
          <p:cNvPicPr>
            <a:picLocks noChangeAspect="1"/>
          </p:cNvPicPr>
          <p:nvPr/>
        </p:nvPicPr>
        <p:blipFill>
          <a:blip r:embed="rId2"/>
          <a:stretch>
            <a:fillRect/>
          </a:stretch>
        </p:blipFill>
        <p:spPr>
          <a:xfrm>
            <a:off x="7391400" y="3657600"/>
            <a:ext cx="1544996" cy="2222481"/>
          </a:xfrm>
          <a:prstGeom prst="rect">
            <a:avLst/>
          </a:prstGeom>
        </p:spPr>
      </p:pic>
      <p:pic>
        <p:nvPicPr>
          <p:cNvPr id="5" name="Picture 4"/>
          <p:cNvPicPr>
            <a:picLocks noChangeAspect="1"/>
          </p:cNvPicPr>
          <p:nvPr/>
        </p:nvPicPr>
        <p:blipFill>
          <a:blip r:embed="rId3"/>
          <a:stretch>
            <a:fillRect/>
          </a:stretch>
        </p:blipFill>
        <p:spPr>
          <a:xfrm>
            <a:off x="8229600" y="5293984"/>
            <a:ext cx="359320" cy="116216"/>
          </a:xfrm>
          <a:prstGeom prst="rect">
            <a:avLst/>
          </a:prstGeom>
        </p:spPr>
      </p:pic>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dirty="0">
                <a:ea typeface="+mj-ea"/>
                <a:cs typeface="+mj-cs"/>
              </a:rPr>
              <a:t>Jesus’ statements about the nations before his death:</a:t>
            </a:r>
          </a:p>
        </p:txBody>
      </p:sp>
      <p:sp>
        <p:nvSpPr>
          <p:cNvPr id="1027" name="Rectangle 3"/>
          <p:cNvSpPr>
            <a:spLocks noGrp="1" noChangeArrowheads="1"/>
          </p:cNvSpPr>
          <p:nvPr>
            <p:ph type="body" idx="1"/>
          </p:nvPr>
        </p:nvSpPr>
        <p:spPr/>
        <p:txBody>
          <a:bodyPr/>
          <a:lstStyle/>
          <a:p>
            <a:pPr eaLnBrk="1" hangingPunct="1">
              <a:buNone/>
              <a:defRPr/>
            </a:pPr>
            <a:endParaRPr lang="en-US" dirty="0">
              <a:ea typeface="+mn-ea"/>
              <a:cs typeface="+mn-cs"/>
            </a:endParaRPr>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dirty="0">
                <a:ea typeface="+mj-ea"/>
                <a:cs typeface="+mj-cs"/>
              </a:rPr>
              <a:t>Jesus’ statements about the nations before his death:</a:t>
            </a:r>
          </a:p>
        </p:txBody>
      </p:sp>
      <p:sp>
        <p:nvSpPr>
          <p:cNvPr id="1027" name="Rectangle 3"/>
          <p:cNvSpPr>
            <a:spLocks noGrp="1" noChangeArrowheads="1"/>
          </p:cNvSpPr>
          <p:nvPr>
            <p:ph type="body" idx="1"/>
          </p:nvPr>
        </p:nvSpPr>
        <p:spPr/>
        <p:txBody>
          <a:bodyPr/>
          <a:lstStyle/>
          <a:p>
            <a:pPr eaLnBrk="1" hangingPunct="1">
              <a:defRPr/>
            </a:pPr>
            <a:r>
              <a:rPr lang="en-US" sz="3600" dirty="0">
                <a:ea typeface="+mn-ea"/>
                <a:cs typeface="+mn-cs"/>
              </a:rPr>
              <a:t>“My house shall be called a house of prayer for </a:t>
            </a:r>
            <a:r>
              <a:rPr lang="en-US" sz="3600" i="1" dirty="0">
                <a:ea typeface="+mn-ea"/>
                <a:cs typeface="+mn-cs"/>
              </a:rPr>
              <a:t>all nations</a:t>
            </a:r>
            <a:r>
              <a:rPr lang="en-US" sz="3600" dirty="0">
                <a:ea typeface="+mn-ea"/>
                <a:cs typeface="+mn-cs"/>
              </a:rPr>
              <a:t>” (Mark 11:17).</a:t>
            </a:r>
            <a:endParaRPr lang="en-US" sz="3600" dirty="0" smtClean="0">
              <a:ea typeface="+mn-ea"/>
              <a:cs typeface="+mn-cs"/>
            </a:endParaRPr>
          </a:p>
          <a:p>
            <a:pPr eaLnBrk="1" hangingPunct="1">
              <a:buNone/>
              <a:defRPr/>
            </a:pPr>
            <a:endParaRPr lang="en-US" dirty="0">
              <a:ea typeface="+mn-ea"/>
              <a:cs typeface="+mn-cs"/>
            </a:endParaRPr>
          </a:p>
        </p:txBody>
      </p:sp>
      <p:pic>
        <p:nvPicPr>
          <p:cNvPr id="4" name="Picture 3"/>
          <p:cNvPicPr>
            <a:picLocks noChangeAspect="1"/>
          </p:cNvPicPr>
          <p:nvPr/>
        </p:nvPicPr>
        <p:blipFill>
          <a:blip r:embed="rId2"/>
          <a:stretch>
            <a:fillRect/>
          </a:stretch>
        </p:blipFill>
        <p:spPr>
          <a:xfrm>
            <a:off x="6096000" y="2819399"/>
            <a:ext cx="2667000" cy="1752325"/>
          </a:xfrm>
          <a:prstGeom prst="rect">
            <a:avLst/>
          </a:prstGeom>
        </p:spPr>
      </p:pic>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dirty="0">
                <a:ea typeface="+mj-ea"/>
                <a:cs typeface="+mj-cs"/>
              </a:rPr>
              <a:t>Jesus’ statements about the nations before his death:</a:t>
            </a:r>
          </a:p>
        </p:txBody>
      </p:sp>
      <p:sp>
        <p:nvSpPr>
          <p:cNvPr id="1027" name="Rectangle 3"/>
          <p:cNvSpPr>
            <a:spLocks noGrp="1" noChangeArrowheads="1"/>
          </p:cNvSpPr>
          <p:nvPr>
            <p:ph type="body" idx="1"/>
          </p:nvPr>
        </p:nvSpPr>
        <p:spPr/>
        <p:txBody>
          <a:bodyPr/>
          <a:lstStyle/>
          <a:p>
            <a:pPr eaLnBrk="1" hangingPunct="1">
              <a:defRPr/>
            </a:pPr>
            <a:r>
              <a:rPr lang="en-US" sz="2600" dirty="0">
                <a:ea typeface="+mn-ea"/>
                <a:cs typeface="+mn-cs"/>
              </a:rPr>
              <a:t>“My house shall be called a house of</a:t>
            </a:r>
            <a:r>
              <a:rPr lang="en-US" sz="2600" dirty="0" smtClean="0">
                <a:ea typeface="+mn-ea"/>
                <a:cs typeface="+mn-cs"/>
              </a:rPr>
              <a:t>                 prayer </a:t>
            </a:r>
            <a:r>
              <a:rPr lang="en-US" sz="2600" dirty="0">
                <a:ea typeface="+mn-ea"/>
                <a:cs typeface="+mn-cs"/>
              </a:rPr>
              <a:t>for </a:t>
            </a:r>
            <a:r>
              <a:rPr lang="en-US" sz="2600" i="1" dirty="0">
                <a:ea typeface="+mn-ea"/>
                <a:cs typeface="+mn-cs"/>
              </a:rPr>
              <a:t>all nations</a:t>
            </a:r>
            <a:r>
              <a:rPr lang="en-US" sz="2600" dirty="0">
                <a:ea typeface="+mn-ea"/>
                <a:cs typeface="+mn-cs"/>
              </a:rPr>
              <a:t>” (Mark 11:17).</a:t>
            </a:r>
          </a:p>
          <a:p>
            <a:pPr eaLnBrk="1" hangingPunct="1">
              <a:defRPr/>
            </a:pPr>
            <a:r>
              <a:rPr lang="en-US" sz="3600" dirty="0">
                <a:ea typeface="+mn-ea"/>
                <a:cs typeface="+mn-cs"/>
              </a:rPr>
              <a:t>“This gospel of the kingdom will be preached in </a:t>
            </a:r>
            <a:r>
              <a:rPr lang="en-US" sz="3600" i="1" dirty="0">
                <a:ea typeface="+mn-ea"/>
                <a:cs typeface="+mn-cs"/>
              </a:rPr>
              <a:t>all the world</a:t>
            </a:r>
            <a:r>
              <a:rPr lang="en-US" sz="3600" dirty="0">
                <a:ea typeface="+mn-ea"/>
                <a:cs typeface="+mn-cs"/>
              </a:rPr>
              <a:t> as a witness to </a:t>
            </a:r>
            <a:r>
              <a:rPr lang="en-US" sz="3600" i="1" dirty="0">
                <a:ea typeface="+mn-ea"/>
                <a:cs typeface="+mn-cs"/>
              </a:rPr>
              <a:t>all the nations</a:t>
            </a:r>
            <a:r>
              <a:rPr lang="en-US" sz="3600" dirty="0">
                <a:ea typeface="+mn-ea"/>
                <a:cs typeface="+mn-cs"/>
              </a:rPr>
              <a:t>…” (Matt. 24:14).</a:t>
            </a:r>
          </a:p>
          <a:p>
            <a:pPr eaLnBrk="1" hangingPunct="1">
              <a:defRPr/>
            </a:pPr>
            <a:endParaRPr lang="en-US" dirty="0">
              <a:ea typeface="+mn-ea"/>
              <a:cs typeface="+mn-cs"/>
            </a:endParaRPr>
          </a:p>
        </p:txBody>
      </p:sp>
      <p:pic>
        <p:nvPicPr>
          <p:cNvPr id="5" name="Picture 4"/>
          <p:cNvPicPr>
            <a:picLocks noChangeAspect="1"/>
          </p:cNvPicPr>
          <p:nvPr/>
        </p:nvPicPr>
        <p:blipFill>
          <a:blip r:embed="rId2"/>
          <a:stretch>
            <a:fillRect/>
          </a:stretch>
        </p:blipFill>
        <p:spPr>
          <a:xfrm>
            <a:off x="5715000" y="4267200"/>
            <a:ext cx="2855276" cy="1604302"/>
          </a:xfrm>
          <a:prstGeom prst="rect">
            <a:avLst/>
          </a:prstGeom>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ea typeface="+mj-ea"/>
                <a:cs typeface="+mj-cs"/>
              </a:rPr>
              <a:t>Jesus’ statements about the nations after his</a:t>
            </a:r>
            <a:r>
              <a:rPr lang="en-US" dirty="0" smtClean="0">
                <a:ea typeface="+mj-ea"/>
                <a:cs typeface="+mj-cs"/>
              </a:rPr>
              <a:t> resurrection:</a:t>
            </a:r>
            <a:endParaRPr lang="en-US" dirty="0">
              <a:ea typeface="+mj-ea"/>
              <a:cs typeface="+mj-cs"/>
            </a:endParaRPr>
          </a:p>
        </p:txBody>
      </p:sp>
      <p:sp>
        <p:nvSpPr>
          <p:cNvPr id="6147" name="Rectangle 3"/>
          <p:cNvSpPr>
            <a:spLocks noGrp="1" noChangeArrowheads="1"/>
          </p:cNvSpPr>
          <p:nvPr>
            <p:ph type="body" idx="1"/>
          </p:nvPr>
        </p:nvSpPr>
        <p:spPr/>
        <p:txBody>
          <a:bodyPr/>
          <a:lstStyle/>
          <a:p>
            <a:pPr eaLnBrk="1" hangingPunct="1">
              <a:lnSpc>
                <a:spcPct val="90000"/>
              </a:lnSpc>
              <a:buNone/>
              <a:defRPr/>
            </a:pPr>
            <a:endParaRPr lang="en-US" dirty="0">
              <a:ea typeface="+mn-ea"/>
              <a:cs typeface="+mn-cs"/>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ea typeface="+mj-ea"/>
                <a:cs typeface="+mj-cs"/>
              </a:rPr>
              <a:t>Jesus’ statements about the nations after his</a:t>
            </a:r>
            <a:r>
              <a:rPr lang="en-US" dirty="0" smtClean="0">
                <a:ea typeface="+mj-ea"/>
                <a:cs typeface="+mj-cs"/>
              </a:rPr>
              <a:t> resurrection:</a:t>
            </a:r>
            <a:endParaRPr lang="en-US" dirty="0">
              <a:ea typeface="+mj-ea"/>
              <a:cs typeface="+mj-cs"/>
            </a:endParaRPr>
          </a:p>
        </p:txBody>
      </p:sp>
      <p:sp>
        <p:nvSpPr>
          <p:cNvPr id="6147" name="Rectangle 3"/>
          <p:cNvSpPr>
            <a:spLocks noGrp="1" noChangeArrowheads="1"/>
          </p:cNvSpPr>
          <p:nvPr>
            <p:ph type="body" idx="1"/>
          </p:nvPr>
        </p:nvSpPr>
        <p:spPr/>
        <p:txBody>
          <a:bodyPr/>
          <a:lstStyle/>
          <a:p>
            <a:pPr eaLnBrk="1" hangingPunct="1">
              <a:lnSpc>
                <a:spcPct val="90000"/>
              </a:lnSpc>
              <a:defRPr/>
            </a:pPr>
            <a:r>
              <a:rPr lang="en-US" sz="3600" dirty="0">
                <a:ea typeface="+mn-ea"/>
                <a:cs typeface="+mn-cs"/>
              </a:rPr>
              <a:t>“Go, therefore, and make disciples of </a:t>
            </a:r>
            <a:r>
              <a:rPr lang="en-US" sz="3600" i="1" dirty="0">
                <a:ea typeface="+mn-ea"/>
                <a:cs typeface="+mn-cs"/>
              </a:rPr>
              <a:t>all the nations</a:t>
            </a:r>
            <a:r>
              <a:rPr lang="en-US" sz="3600" dirty="0">
                <a:ea typeface="+mn-ea"/>
                <a:cs typeface="+mn-cs"/>
              </a:rPr>
              <a:t>…” (Matthew 28:19).</a:t>
            </a:r>
            <a:endParaRPr lang="en-US" sz="3600" dirty="0" smtClean="0">
              <a:ea typeface="+mn-ea"/>
              <a:cs typeface="+mn-cs"/>
            </a:endParaRPr>
          </a:p>
          <a:p>
            <a:pPr eaLnBrk="1" hangingPunct="1">
              <a:lnSpc>
                <a:spcPct val="90000"/>
              </a:lnSpc>
              <a:defRPr/>
            </a:pPr>
            <a:endParaRPr lang="en-US" dirty="0">
              <a:ea typeface="+mn-ea"/>
              <a:cs typeface="+mn-cs"/>
            </a:endParaRPr>
          </a:p>
        </p:txBody>
      </p:sp>
      <p:pic>
        <p:nvPicPr>
          <p:cNvPr id="4" name="Picture 3"/>
          <p:cNvPicPr>
            <a:picLocks noChangeAspect="1"/>
          </p:cNvPicPr>
          <p:nvPr/>
        </p:nvPicPr>
        <p:blipFill>
          <a:blip r:embed="rId2"/>
          <a:stretch>
            <a:fillRect/>
          </a:stretch>
        </p:blipFill>
        <p:spPr>
          <a:xfrm>
            <a:off x="4953000" y="2743200"/>
            <a:ext cx="3619500" cy="2247900"/>
          </a:xfrm>
          <a:prstGeom prst="rect">
            <a:avLst/>
          </a:prstGeom>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ea typeface="+mj-ea"/>
                <a:cs typeface="+mj-cs"/>
              </a:rPr>
              <a:t>Jesus’ statements about the nations after his</a:t>
            </a:r>
            <a:r>
              <a:rPr lang="en-US" dirty="0" smtClean="0">
                <a:ea typeface="+mj-ea"/>
                <a:cs typeface="+mj-cs"/>
              </a:rPr>
              <a:t> resurrection:</a:t>
            </a:r>
            <a:endParaRPr lang="en-US" dirty="0">
              <a:ea typeface="+mj-ea"/>
              <a:cs typeface="+mj-cs"/>
            </a:endParaRPr>
          </a:p>
        </p:txBody>
      </p:sp>
      <p:sp>
        <p:nvSpPr>
          <p:cNvPr id="6147" name="Rectangle 3"/>
          <p:cNvSpPr>
            <a:spLocks noGrp="1" noChangeArrowheads="1"/>
          </p:cNvSpPr>
          <p:nvPr>
            <p:ph type="body" idx="1"/>
          </p:nvPr>
        </p:nvSpPr>
        <p:spPr/>
        <p:txBody>
          <a:bodyPr/>
          <a:lstStyle/>
          <a:p>
            <a:pPr eaLnBrk="1" hangingPunct="1">
              <a:lnSpc>
                <a:spcPct val="90000"/>
              </a:lnSpc>
              <a:defRPr/>
            </a:pPr>
            <a:r>
              <a:rPr lang="en-US" sz="2600" dirty="0">
                <a:ea typeface="+mn-ea"/>
                <a:cs typeface="+mn-cs"/>
              </a:rPr>
              <a:t>“Go, therefore, and make disciples of</a:t>
            </a:r>
            <a:r>
              <a:rPr lang="en-US" sz="2600" dirty="0" smtClean="0">
                <a:ea typeface="+mn-ea"/>
                <a:cs typeface="+mn-cs"/>
              </a:rPr>
              <a:t>                      </a:t>
            </a:r>
            <a:r>
              <a:rPr lang="en-US" sz="2600" i="1" dirty="0" smtClean="0">
                <a:ea typeface="+mn-ea"/>
                <a:cs typeface="+mn-cs"/>
              </a:rPr>
              <a:t>all </a:t>
            </a:r>
            <a:r>
              <a:rPr lang="en-US" sz="2600" i="1" dirty="0">
                <a:ea typeface="+mn-ea"/>
                <a:cs typeface="+mn-cs"/>
              </a:rPr>
              <a:t>the nations</a:t>
            </a:r>
            <a:r>
              <a:rPr lang="en-US" sz="2600" dirty="0">
                <a:ea typeface="+mn-ea"/>
                <a:cs typeface="+mn-cs"/>
              </a:rPr>
              <a:t>…” (Matthew 28:19).</a:t>
            </a:r>
            <a:endParaRPr lang="en-US" sz="2600" dirty="0" smtClean="0">
              <a:ea typeface="+mn-ea"/>
              <a:cs typeface="+mn-cs"/>
            </a:endParaRPr>
          </a:p>
          <a:p>
            <a:pPr eaLnBrk="1" hangingPunct="1">
              <a:lnSpc>
                <a:spcPct val="90000"/>
              </a:lnSpc>
              <a:defRPr/>
            </a:pPr>
            <a:r>
              <a:rPr lang="en-US" sz="3600" dirty="0" smtClean="0">
                <a:ea typeface="+mn-ea"/>
                <a:cs typeface="+mn-cs"/>
              </a:rPr>
              <a:t>“Repentance and remission should be preached in his name </a:t>
            </a:r>
            <a:r>
              <a:rPr lang="en-US" sz="3600" i="1" dirty="0" smtClean="0">
                <a:ea typeface="+mn-ea"/>
                <a:cs typeface="+mn-cs"/>
              </a:rPr>
              <a:t>to all nations </a:t>
            </a:r>
            <a:r>
              <a:rPr lang="en-US" sz="3600" dirty="0" smtClean="0">
                <a:ea typeface="+mn-ea"/>
                <a:cs typeface="+mn-cs"/>
              </a:rPr>
              <a:t>(Luke 24:47).</a:t>
            </a:r>
          </a:p>
          <a:p>
            <a:pPr eaLnBrk="1" hangingPunct="1">
              <a:lnSpc>
                <a:spcPct val="90000"/>
              </a:lnSpc>
              <a:buNone/>
              <a:defRPr/>
            </a:pPr>
            <a:endParaRPr lang="en-US" dirty="0">
              <a:ea typeface="+mn-ea"/>
              <a:cs typeface="+mn-cs"/>
            </a:endParaRPr>
          </a:p>
        </p:txBody>
      </p:sp>
      <p:pic>
        <p:nvPicPr>
          <p:cNvPr id="4" name="Picture 3"/>
          <p:cNvPicPr>
            <a:picLocks noChangeAspect="1"/>
          </p:cNvPicPr>
          <p:nvPr/>
        </p:nvPicPr>
        <p:blipFill>
          <a:blip r:embed="rId2"/>
          <a:stretch>
            <a:fillRect/>
          </a:stretch>
        </p:blipFill>
        <p:spPr>
          <a:xfrm>
            <a:off x="2667000" y="4038600"/>
            <a:ext cx="6286500" cy="1295400"/>
          </a:xfrm>
          <a:prstGeom prst="rect">
            <a:avLst/>
          </a:prstGeom>
        </p:spPr>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ea typeface="+mj-ea"/>
                <a:cs typeface="+mj-cs"/>
              </a:rPr>
              <a:t>Jesus’ statements about the nations after his</a:t>
            </a:r>
            <a:r>
              <a:rPr lang="en-US" dirty="0" smtClean="0">
                <a:ea typeface="+mj-ea"/>
                <a:cs typeface="+mj-cs"/>
              </a:rPr>
              <a:t> resurrection:</a:t>
            </a:r>
            <a:endParaRPr lang="en-US" dirty="0">
              <a:ea typeface="+mj-ea"/>
              <a:cs typeface="+mj-cs"/>
            </a:endParaRPr>
          </a:p>
        </p:txBody>
      </p:sp>
      <p:sp>
        <p:nvSpPr>
          <p:cNvPr id="6147" name="Rectangle 3"/>
          <p:cNvSpPr>
            <a:spLocks noGrp="1" noChangeArrowheads="1"/>
          </p:cNvSpPr>
          <p:nvPr>
            <p:ph type="body" idx="1"/>
          </p:nvPr>
        </p:nvSpPr>
        <p:spPr/>
        <p:txBody>
          <a:bodyPr/>
          <a:lstStyle/>
          <a:p>
            <a:pPr eaLnBrk="1" hangingPunct="1">
              <a:lnSpc>
                <a:spcPct val="90000"/>
              </a:lnSpc>
              <a:defRPr/>
            </a:pPr>
            <a:r>
              <a:rPr lang="en-US" sz="2600" dirty="0">
                <a:ea typeface="+mn-ea"/>
                <a:cs typeface="+mn-cs"/>
              </a:rPr>
              <a:t>“Go, therefore, and make disciples of</a:t>
            </a:r>
            <a:r>
              <a:rPr lang="en-US" sz="2600" dirty="0" smtClean="0">
                <a:ea typeface="+mn-ea"/>
                <a:cs typeface="+mn-cs"/>
              </a:rPr>
              <a:t> 		     </a:t>
            </a:r>
            <a:r>
              <a:rPr lang="en-US" sz="2600" i="1" dirty="0" smtClean="0">
                <a:ea typeface="+mn-ea"/>
                <a:cs typeface="+mn-cs"/>
              </a:rPr>
              <a:t>all </a:t>
            </a:r>
            <a:r>
              <a:rPr lang="en-US" sz="2600" i="1" dirty="0">
                <a:ea typeface="+mn-ea"/>
                <a:cs typeface="+mn-cs"/>
              </a:rPr>
              <a:t>the nations</a:t>
            </a:r>
            <a:r>
              <a:rPr lang="en-US" sz="2600" dirty="0">
                <a:ea typeface="+mn-ea"/>
                <a:cs typeface="+mn-cs"/>
              </a:rPr>
              <a:t>…” (Matthew 28:19).</a:t>
            </a:r>
          </a:p>
          <a:p>
            <a:pPr eaLnBrk="1" hangingPunct="1">
              <a:lnSpc>
                <a:spcPct val="90000"/>
              </a:lnSpc>
              <a:defRPr/>
            </a:pPr>
            <a:r>
              <a:rPr lang="en-US" sz="2600" dirty="0">
                <a:ea typeface="+mn-ea"/>
                <a:cs typeface="+mn-cs"/>
              </a:rPr>
              <a:t>“Repentance and remission should be</a:t>
            </a:r>
            <a:r>
              <a:rPr lang="en-US" sz="2600" dirty="0" smtClean="0">
                <a:ea typeface="+mn-ea"/>
                <a:cs typeface="+mn-cs"/>
              </a:rPr>
              <a:t> 	     preached </a:t>
            </a:r>
            <a:r>
              <a:rPr lang="en-US" sz="2600" dirty="0">
                <a:ea typeface="+mn-ea"/>
                <a:cs typeface="+mn-cs"/>
              </a:rPr>
              <a:t>in his name to </a:t>
            </a:r>
            <a:r>
              <a:rPr lang="en-US" sz="2600" i="1" dirty="0">
                <a:ea typeface="+mn-ea"/>
                <a:cs typeface="+mn-cs"/>
              </a:rPr>
              <a:t>all nations</a:t>
            </a:r>
            <a:r>
              <a:rPr lang="en-US" sz="2600" dirty="0">
                <a:ea typeface="+mn-ea"/>
                <a:cs typeface="+mn-cs"/>
              </a:rPr>
              <a:t>”</a:t>
            </a:r>
            <a:r>
              <a:rPr lang="en-US" sz="2600" dirty="0" smtClean="0">
                <a:ea typeface="+mn-ea"/>
                <a:cs typeface="+mn-cs"/>
              </a:rPr>
              <a:t>    	         (</a:t>
            </a:r>
            <a:r>
              <a:rPr lang="en-US" sz="2600" dirty="0">
                <a:ea typeface="+mn-ea"/>
                <a:cs typeface="+mn-cs"/>
              </a:rPr>
              <a:t>Luke 24:47).</a:t>
            </a:r>
          </a:p>
          <a:p>
            <a:pPr eaLnBrk="1" hangingPunct="1">
              <a:lnSpc>
                <a:spcPct val="90000"/>
              </a:lnSpc>
              <a:defRPr/>
            </a:pPr>
            <a:r>
              <a:rPr lang="en-US" sz="3600" dirty="0">
                <a:ea typeface="+mn-ea"/>
                <a:cs typeface="+mn-cs"/>
              </a:rPr>
              <a:t>“…[Y]ou shall be witnesses to me</a:t>
            </a:r>
            <a:r>
              <a:rPr lang="en-US" sz="3600" dirty="0" smtClean="0">
                <a:ea typeface="+mn-ea"/>
                <a:cs typeface="+mn-cs"/>
              </a:rPr>
              <a:t>     in </a:t>
            </a:r>
            <a:r>
              <a:rPr lang="en-US" sz="3600" dirty="0">
                <a:ea typeface="+mn-ea"/>
                <a:cs typeface="+mn-cs"/>
              </a:rPr>
              <a:t>Jerusalem, and in all Judea and Samaria and to </a:t>
            </a:r>
            <a:r>
              <a:rPr lang="en-US" sz="3600" i="1" dirty="0">
                <a:ea typeface="+mn-ea"/>
                <a:cs typeface="+mn-cs"/>
              </a:rPr>
              <a:t>the end of the earth</a:t>
            </a:r>
            <a:r>
              <a:rPr lang="en-US" sz="3600" dirty="0">
                <a:ea typeface="+mn-ea"/>
                <a:cs typeface="+mn-cs"/>
              </a:rPr>
              <a:t>” (Acts 1:8).</a:t>
            </a:r>
          </a:p>
          <a:p>
            <a:pPr eaLnBrk="1" hangingPunct="1">
              <a:lnSpc>
                <a:spcPct val="90000"/>
              </a:lnSpc>
              <a:defRPr/>
            </a:pPr>
            <a:endParaRPr lang="en-US" dirty="0">
              <a:ea typeface="+mn-ea"/>
              <a:cs typeface="+mn-cs"/>
            </a:endParaRPr>
          </a:p>
        </p:txBody>
      </p:sp>
      <p:pic>
        <p:nvPicPr>
          <p:cNvPr id="4" name="Picture 3"/>
          <p:cNvPicPr>
            <a:picLocks noChangeAspect="1"/>
          </p:cNvPicPr>
          <p:nvPr/>
        </p:nvPicPr>
        <p:blipFill>
          <a:blip r:embed="rId2"/>
          <a:stretch>
            <a:fillRect/>
          </a:stretch>
        </p:blipFill>
        <p:spPr>
          <a:xfrm>
            <a:off x="4800600" y="5181600"/>
            <a:ext cx="3657600" cy="1225485"/>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Actions &amp; Words</a:t>
            </a:r>
            <a:endParaRPr lang="en-US" dirty="0"/>
          </a:p>
        </p:txBody>
      </p:sp>
      <p:sp>
        <p:nvSpPr>
          <p:cNvPr id="3" name="Content Placeholder 2"/>
          <p:cNvSpPr>
            <a:spLocks noGrp="1"/>
          </p:cNvSpPr>
          <p:nvPr>
            <p:ph idx="1"/>
          </p:nvPr>
        </p:nvSpPr>
        <p:spPr/>
        <p:txBody>
          <a:bodyPr/>
          <a:lstStyle/>
          <a:p>
            <a:pPr algn="ctr">
              <a:buNone/>
            </a:pPr>
            <a:r>
              <a:rPr lang="en-US" sz="3400" b="1" i="1" dirty="0" smtClean="0">
                <a:latin typeface="Big Caslon"/>
                <a:cs typeface="Big Caslon"/>
              </a:rPr>
              <a:t>Jesus had Gentile encounters and said </a:t>
            </a:r>
          </a:p>
          <a:p>
            <a:pPr algn="ctr">
              <a:buNone/>
            </a:pPr>
            <a:r>
              <a:rPr lang="en-US" sz="3400" b="1" i="1" dirty="0" smtClean="0">
                <a:latin typeface="Big Caslon"/>
                <a:cs typeface="Big Caslon"/>
              </a:rPr>
              <a:t>what he did about the nations because </a:t>
            </a:r>
          </a:p>
          <a:p>
            <a:pPr algn="ctr">
              <a:buNone/>
            </a:pPr>
            <a:r>
              <a:rPr lang="en-US" sz="3400" b="1" i="1" dirty="0" smtClean="0">
                <a:latin typeface="Big Caslon"/>
                <a:cs typeface="Big Caslon"/>
              </a:rPr>
              <a:t>it pictured and foreshadowed what </a:t>
            </a:r>
          </a:p>
          <a:p>
            <a:pPr algn="ctr">
              <a:buNone/>
            </a:pPr>
            <a:r>
              <a:rPr lang="en-US" sz="3400" b="1" i="1" dirty="0" smtClean="0">
                <a:latin typeface="Big Caslon"/>
                <a:cs typeface="Big Caslon"/>
              </a:rPr>
              <a:t>the Old Testament predicted.</a:t>
            </a:r>
            <a:endParaRPr lang="en-US" sz="3400" b="1" i="1" dirty="0">
              <a:latin typeface="Big Caslon"/>
              <a:cs typeface="Big Caslon"/>
            </a:endParaRPr>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mc:AlternateContent>
    <mc:Choice xmlns:mp="http://schemas.microsoft.com/office/mac/powerpoint/2008/main" Requires="mp">
      <mc:AlternateContent>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Choice>
    <mc:Fallback>
      <mc:AlternateContent>
        <mc:Choice Requires="mp">
          <p:transition>
            <p:cover dir="u"/>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ea typeface="+mj-ea"/>
                <a:cs typeface="+mj-cs"/>
              </a:rPr>
              <a:t>Perspectives Lesson 5: “Unleashing the Gospel”</a:t>
            </a:r>
          </a:p>
        </p:txBody>
      </p:sp>
      <p:sp>
        <p:nvSpPr>
          <p:cNvPr id="2051" name="Rectangle 3"/>
          <p:cNvSpPr>
            <a:spLocks noGrp="1" noChangeArrowheads="1"/>
          </p:cNvSpPr>
          <p:nvPr>
            <p:ph type="subTitle" idx="1"/>
          </p:nvPr>
        </p:nvSpPr>
        <p:spPr/>
        <p:txBody>
          <a:bodyPr/>
          <a:lstStyle/>
          <a:p>
            <a:pPr eaLnBrk="1" hangingPunct="1">
              <a:defRPr/>
            </a:pPr>
            <a:r>
              <a:rPr lang="en-US" sz="3400" dirty="0" smtClean="0">
                <a:ea typeface="+mn-ea"/>
                <a:cs typeface="+mn-cs"/>
              </a:rPr>
              <a:t>Bill Perry</a:t>
            </a:r>
          </a:p>
          <a:p>
            <a:pPr eaLnBrk="1" hangingPunct="1">
              <a:defRPr/>
            </a:pPr>
            <a:r>
              <a:rPr lang="en-US" sz="2400" dirty="0" smtClean="0">
                <a:ea typeface="+mn-ea"/>
                <a:cs typeface="+mn-cs"/>
              </a:rPr>
              <a:t>Chief of Staff</a:t>
            </a:r>
          </a:p>
          <a:p>
            <a:pPr eaLnBrk="1" hangingPunct="1">
              <a:defRPr/>
            </a:pPr>
            <a:r>
              <a:rPr lang="en-US" sz="2400" dirty="0" smtClean="0">
                <a:ea typeface="+mn-ea"/>
                <a:cs typeface="+mn-cs"/>
              </a:rPr>
              <a:t>Director of Training Materials</a:t>
            </a:r>
          </a:p>
          <a:p>
            <a:pPr eaLnBrk="1" hangingPunct="1">
              <a:defRPr/>
            </a:pPr>
            <a:r>
              <a:rPr lang="en-US" sz="2400" dirty="0" smtClean="0">
                <a:ea typeface="+mn-ea"/>
                <a:cs typeface="+mn-cs"/>
              </a:rPr>
              <a:t>InterFACE Ministries</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dirty="0" smtClean="0"/>
              <a:t>Ps 22:27b – </a:t>
            </a:r>
            <a:r>
              <a:rPr lang="en-US" i="1" dirty="0" smtClean="0"/>
              <a:t>All the families of the nations </a:t>
            </a:r>
            <a:r>
              <a:rPr lang="en-US" dirty="0" smtClean="0"/>
              <a:t>shall worship before you.</a:t>
            </a:r>
          </a:p>
        </p:txBody>
      </p:sp>
      <p:pic>
        <p:nvPicPr>
          <p:cNvPr id="4" name="Picture 3"/>
          <p:cNvPicPr>
            <a:picLocks noChangeAspect="1"/>
          </p:cNvPicPr>
          <p:nvPr/>
        </p:nvPicPr>
        <p:blipFill>
          <a:blip r:embed="rId2"/>
          <a:stretch>
            <a:fillRect/>
          </a:stretch>
        </p:blipFill>
        <p:spPr>
          <a:xfrm>
            <a:off x="5715000" y="2286000"/>
            <a:ext cx="2700069" cy="2022446"/>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sz="2400" dirty="0" smtClean="0"/>
              <a:t>Ps 22:27b – </a:t>
            </a:r>
            <a:r>
              <a:rPr lang="en-US" sz="2400" i="1" dirty="0" smtClean="0"/>
              <a:t>All the families of the nations </a:t>
            </a:r>
            <a:r>
              <a:rPr lang="en-US" sz="2400" dirty="0" smtClean="0"/>
              <a:t>		  shall worship before you.</a:t>
            </a:r>
          </a:p>
          <a:p>
            <a:r>
              <a:rPr lang="en-US" dirty="0" smtClean="0"/>
              <a:t>Ps 67:2 – That your way may be known on earth, your salvation among </a:t>
            </a:r>
            <a:r>
              <a:rPr lang="en-US" i="1" dirty="0" smtClean="0"/>
              <a:t>all nations</a:t>
            </a:r>
            <a:r>
              <a:rPr lang="en-US" dirty="0" smtClean="0"/>
              <a:t>.</a:t>
            </a:r>
          </a:p>
        </p:txBody>
      </p:sp>
      <p:pic>
        <p:nvPicPr>
          <p:cNvPr id="4" name="Picture 3"/>
          <p:cNvPicPr>
            <a:picLocks noChangeAspect="1"/>
          </p:cNvPicPr>
          <p:nvPr/>
        </p:nvPicPr>
        <p:blipFill>
          <a:blip r:embed="rId2"/>
          <a:stretch>
            <a:fillRect/>
          </a:stretch>
        </p:blipFill>
        <p:spPr>
          <a:xfrm>
            <a:off x="6248400" y="3581400"/>
            <a:ext cx="2389806" cy="1767175"/>
          </a:xfrm>
          <a:prstGeom prst="rect">
            <a:avLst/>
          </a:prstGeom>
        </p:spPr>
      </p:pic>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sz="2400" dirty="0" smtClean="0"/>
              <a:t>Ps 22:27b – </a:t>
            </a:r>
            <a:r>
              <a:rPr lang="en-US" sz="2400" i="1" dirty="0" smtClean="0"/>
              <a:t>All the families of the nations </a:t>
            </a:r>
            <a:r>
              <a:rPr lang="en-US" sz="2400" dirty="0" smtClean="0"/>
              <a:t>		  shall worship before you.</a:t>
            </a:r>
          </a:p>
          <a:p>
            <a:r>
              <a:rPr lang="en-US" sz="2400" dirty="0" smtClean="0"/>
              <a:t>Ps 67:2 – That Your way may be known on 	           earth, your salvation among </a:t>
            </a:r>
            <a:r>
              <a:rPr lang="en-US" sz="2400" i="1" dirty="0" smtClean="0"/>
              <a:t>all nations</a:t>
            </a:r>
            <a:r>
              <a:rPr lang="en-US" sz="2400" dirty="0" smtClean="0"/>
              <a:t>.</a:t>
            </a:r>
          </a:p>
          <a:p>
            <a:r>
              <a:rPr lang="en-US" dirty="0" smtClean="0"/>
              <a:t>Ps 86:9 – </a:t>
            </a:r>
            <a:r>
              <a:rPr lang="en-US" i="1" dirty="0" smtClean="0"/>
              <a:t>All nations</a:t>
            </a:r>
            <a:r>
              <a:rPr lang="en-US" dirty="0" smtClean="0"/>
              <a:t> whom you have made shall come and worship before you, O Lord, and shall glorify your name.</a:t>
            </a:r>
            <a:endParaRPr lang="en-US" dirty="0"/>
          </a:p>
        </p:txBody>
      </p:sp>
    </p:spTree>
  </p:cSld>
  <p:clrMapOvr>
    <a:masterClrMapping/>
  </p:clrMapOvr>
  <mc:AlternateContent>
    <mc:Choice xmlns:mp="http://schemas.microsoft.com/office/mac/powerpoint/2008/main" Requires="mp">
      <mc:AlternateContent>
        <mc:Choice Requires="mp">
          <mp:transition>
            <mp:flip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Choice>
    <mc:Fallback>
      <mc:AlternateContent>
        <mc:Choice Requires="mp">
          <p:transition>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dirty="0" smtClean="0"/>
              <a:t>Ps 102:15 – So </a:t>
            </a:r>
            <a:r>
              <a:rPr lang="en-US" i="1" dirty="0" smtClean="0"/>
              <a:t>the nations</a:t>
            </a:r>
            <a:r>
              <a:rPr lang="en-US" dirty="0" smtClean="0"/>
              <a:t> shall fear the name of the LORD, and </a:t>
            </a:r>
            <a:r>
              <a:rPr lang="en-US" i="1" dirty="0" smtClean="0"/>
              <a:t>all the kings of the earth</a:t>
            </a:r>
            <a:r>
              <a:rPr lang="en-US" dirty="0" smtClean="0"/>
              <a:t> your glory.</a:t>
            </a:r>
          </a:p>
        </p:txBody>
      </p:sp>
      <p:pic>
        <p:nvPicPr>
          <p:cNvPr id="4" name="Picture 3"/>
          <p:cNvPicPr>
            <a:picLocks noChangeAspect="1"/>
          </p:cNvPicPr>
          <p:nvPr/>
        </p:nvPicPr>
        <p:blipFill>
          <a:blip r:embed="rId2"/>
          <a:stretch>
            <a:fillRect/>
          </a:stretch>
        </p:blipFill>
        <p:spPr>
          <a:xfrm>
            <a:off x="5181600" y="2667000"/>
            <a:ext cx="2781760" cy="1524000"/>
          </a:xfrm>
          <a:prstGeom prst="rect">
            <a:avLst/>
          </a:prstGeom>
        </p:spPr>
      </p:pic>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sz="2400" dirty="0" smtClean="0"/>
              <a:t>Ps 102:15 – So </a:t>
            </a:r>
            <a:r>
              <a:rPr lang="en-US" sz="2400" i="1" dirty="0" smtClean="0"/>
              <a:t>the nations</a:t>
            </a:r>
            <a:r>
              <a:rPr lang="en-US" sz="2400" dirty="0" smtClean="0"/>
              <a:t> shall fear the 	            name of the LORD, and </a:t>
            </a:r>
            <a:r>
              <a:rPr lang="en-US" sz="2400" i="1" dirty="0" smtClean="0"/>
              <a:t>all the kings of the 		 earth</a:t>
            </a:r>
            <a:r>
              <a:rPr lang="en-US" sz="2400" dirty="0" smtClean="0"/>
              <a:t> your glory.</a:t>
            </a:r>
          </a:p>
          <a:p>
            <a:r>
              <a:rPr lang="en-US" dirty="0" smtClean="0"/>
              <a:t>Isa 52:10 – The LORD has made bare his holy arm in the eyes of </a:t>
            </a:r>
            <a:r>
              <a:rPr lang="en-US" i="1" dirty="0" smtClean="0"/>
              <a:t>all the nations</a:t>
            </a:r>
            <a:r>
              <a:rPr lang="en-US" dirty="0" smtClean="0"/>
              <a:t>;</a:t>
            </a:r>
            <a:br>
              <a:rPr lang="en-US" dirty="0" smtClean="0"/>
            </a:br>
            <a:r>
              <a:rPr lang="en-US" dirty="0" smtClean="0"/>
              <a:t>and </a:t>
            </a:r>
            <a:r>
              <a:rPr lang="en-US" i="1" dirty="0" smtClean="0"/>
              <a:t>all the ends of the earth</a:t>
            </a:r>
            <a:r>
              <a:rPr lang="en-US" dirty="0" smtClean="0"/>
              <a:t> shall see the salvation of our God.</a:t>
            </a:r>
          </a:p>
        </p:txBody>
      </p:sp>
      <p:pic>
        <p:nvPicPr>
          <p:cNvPr id="4" name="Picture 3"/>
          <p:cNvPicPr>
            <a:picLocks noChangeAspect="1"/>
          </p:cNvPicPr>
          <p:nvPr/>
        </p:nvPicPr>
        <p:blipFill>
          <a:blip r:embed="rId2"/>
          <a:stretch>
            <a:fillRect/>
          </a:stretch>
        </p:blipFill>
        <p:spPr>
          <a:xfrm>
            <a:off x="5181600" y="4419600"/>
            <a:ext cx="2876837" cy="1372030"/>
          </a:xfrm>
          <a:prstGeom prst="rect">
            <a:avLst/>
          </a:prstGeom>
        </p:spPr>
      </p:pic>
    </p:spTree>
  </p:cSld>
  <p:clrMapOvr>
    <a:masterClrMapping/>
  </p:clrMapOvr>
  <p:transition>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sz="2400" dirty="0" smtClean="0"/>
              <a:t>Ps 102:15 – So </a:t>
            </a:r>
            <a:r>
              <a:rPr lang="en-US" sz="2400" i="1" dirty="0" smtClean="0"/>
              <a:t>the nations </a:t>
            </a:r>
            <a:r>
              <a:rPr lang="en-US" sz="2400" dirty="0" smtClean="0"/>
              <a:t>shall fear the 	            name of the LORD, and </a:t>
            </a:r>
            <a:r>
              <a:rPr lang="en-US" sz="2400" i="1" dirty="0" smtClean="0"/>
              <a:t>all the kings of the 		 earth</a:t>
            </a:r>
            <a:r>
              <a:rPr lang="en-US" sz="2400" dirty="0" smtClean="0"/>
              <a:t> your glory.</a:t>
            </a:r>
          </a:p>
          <a:p>
            <a:r>
              <a:rPr lang="en-US" sz="2400" dirty="0" smtClean="0"/>
              <a:t>Isa 52:10 – The LORD has made bare his 		   holy arm in the eyes of </a:t>
            </a:r>
            <a:r>
              <a:rPr lang="en-US" sz="2400" i="1" dirty="0" smtClean="0"/>
              <a:t>all the nations</a:t>
            </a:r>
            <a:r>
              <a:rPr lang="en-US" sz="2400" dirty="0" smtClean="0"/>
              <a:t>;</a:t>
            </a:r>
            <a:br>
              <a:rPr lang="en-US" sz="2400" dirty="0" smtClean="0"/>
            </a:br>
            <a:r>
              <a:rPr lang="en-US" sz="2400" dirty="0" smtClean="0"/>
              <a:t>and </a:t>
            </a:r>
            <a:r>
              <a:rPr lang="en-US" sz="2400" i="1" dirty="0" smtClean="0"/>
              <a:t>all the ends of the earth </a:t>
            </a:r>
            <a:r>
              <a:rPr lang="en-US" sz="2400" dirty="0" smtClean="0"/>
              <a:t>shall see the 	      salvation of our God.</a:t>
            </a:r>
          </a:p>
          <a:p>
            <a:r>
              <a:rPr lang="en-US" dirty="0" smtClean="0"/>
              <a:t>Isa 61:11b – So the Lord GOD will cause righteousness and praise to spring forth before </a:t>
            </a:r>
            <a:r>
              <a:rPr lang="en-US" i="1" dirty="0" smtClean="0"/>
              <a:t>all the nations</a:t>
            </a:r>
            <a:r>
              <a:rPr lang="en-US" dirty="0" smtClean="0"/>
              <a:t>.</a:t>
            </a:r>
            <a:endParaRPr lang="en-US"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dirty="0" smtClean="0"/>
              <a:t>Isa 11:10 – So the Lord GOD will cause righteousness and praise to spring forth before </a:t>
            </a:r>
            <a:r>
              <a:rPr lang="en-US" i="1" dirty="0" smtClean="0"/>
              <a:t>all the nations</a:t>
            </a:r>
            <a:r>
              <a:rPr lang="en-US" dirty="0" smtClean="0"/>
              <a:t>.</a:t>
            </a:r>
            <a:endParaRPr lang="en-US" dirty="0"/>
          </a:p>
        </p:txBody>
      </p:sp>
      <p:pic>
        <p:nvPicPr>
          <p:cNvPr id="4" name="Picture 3"/>
          <p:cNvPicPr>
            <a:picLocks noChangeAspect="1"/>
          </p:cNvPicPr>
          <p:nvPr/>
        </p:nvPicPr>
        <p:blipFill>
          <a:blip r:embed="rId2"/>
          <a:srcRect t="26374" b="35080"/>
          <a:stretch>
            <a:fillRect/>
          </a:stretch>
        </p:blipFill>
        <p:spPr>
          <a:xfrm>
            <a:off x="5105400" y="2743200"/>
            <a:ext cx="3756035" cy="14478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p:txBody>
          <a:bodyPr/>
          <a:lstStyle/>
          <a:p>
            <a:r>
              <a:rPr lang="en-US" sz="2400" dirty="0" smtClean="0"/>
              <a:t>Isa 11:10 – So the Lord GOD will cause      righteousness and praise to spring forth 	          before </a:t>
            </a:r>
            <a:r>
              <a:rPr lang="en-US" sz="2400" i="1" dirty="0" smtClean="0"/>
              <a:t>all the nations</a:t>
            </a:r>
            <a:r>
              <a:rPr lang="en-US" sz="2400" dirty="0" smtClean="0"/>
              <a:t>.</a:t>
            </a:r>
          </a:p>
          <a:p>
            <a:r>
              <a:rPr lang="en-US" dirty="0" smtClean="0"/>
              <a:t>Isa 49:6 – …‘I will also give you as a light to </a:t>
            </a:r>
            <a:r>
              <a:rPr lang="en-US" i="1" dirty="0" smtClean="0"/>
              <a:t>the Gentiles</a:t>
            </a:r>
            <a:r>
              <a:rPr lang="en-US" dirty="0" smtClean="0"/>
              <a:t>, that you should be my salvation to </a:t>
            </a:r>
            <a:r>
              <a:rPr lang="en-US" i="1" dirty="0" smtClean="0"/>
              <a:t>the ends of the earth</a:t>
            </a:r>
            <a:r>
              <a:rPr lang="en-US" dirty="0" smtClean="0"/>
              <a:t>.’</a:t>
            </a:r>
            <a:endParaRPr lang="en-US" dirty="0"/>
          </a:p>
        </p:txBody>
      </p:sp>
      <p:pic>
        <p:nvPicPr>
          <p:cNvPr id="4" name="Picture 3"/>
          <p:cNvPicPr>
            <a:picLocks noChangeAspect="1"/>
          </p:cNvPicPr>
          <p:nvPr/>
        </p:nvPicPr>
        <p:blipFill>
          <a:blip r:embed="rId2"/>
          <a:stretch>
            <a:fillRect/>
          </a:stretch>
        </p:blipFill>
        <p:spPr>
          <a:xfrm>
            <a:off x="7162800" y="3886200"/>
            <a:ext cx="1567038" cy="1567038"/>
          </a:xfrm>
          <a:prstGeom prst="rect">
            <a:avLst/>
          </a:prstGeom>
        </p:spPr>
      </p:pic>
    </p:spTree>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 </a:t>
            </a:r>
            <a:endParaRPr lang="en-US" dirty="0"/>
          </a:p>
        </p:txBody>
      </p:sp>
      <p:sp>
        <p:nvSpPr>
          <p:cNvPr id="3" name="Content Placeholder 2"/>
          <p:cNvSpPr>
            <a:spLocks noGrp="1"/>
          </p:cNvSpPr>
          <p:nvPr>
            <p:ph idx="1"/>
          </p:nvPr>
        </p:nvSpPr>
        <p:spPr>
          <a:xfrm>
            <a:off x="457200" y="1600200"/>
            <a:ext cx="8382000" cy="4530725"/>
          </a:xfrm>
        </p:spPr>
        <p:txBody>
          <a:bodyPr/>
          <a:lstStyle/>
          <a:p>
            <a:r>
              <a:rPr lang="en-US" sz="2400" dirty="0" smtClean="0"/>
              <a:t>Isa 11:10 – So the Lord GOD will cause         righteousness and praise to spring forth 	            before </a:t>
            </a:r>
            <a:r>
              <a:rPr lang="en-US" sz="2400" i="1" dirty="0" smtClean="0"/>
              <a:t>all the nations</a:t>
            </a:r>
            <a:r>
              <a:rPr lang="en-US" sz="2400" dirty="0" smtClean="0"/>
              <a:t>.</a:t>
            </a:r>
          </a:p>
          <a:p>
            <a:r>
              <a:rPr lang="en-US" sz="2400" dirty="0" smtClean="0"/>
              <a:t>Isa 49:6 – …‘I will also give you as a light 	        	        to </a:t>
            </a:r>
            <a:r>
              <a:rPr lang="en-US" sz="2400" i="1" dirty="0" smtClean="0"/>
              <a:t>the Gentiles</a:t>
            </a:r>
            <a:r>
              <a:rPr lang="en-US" sz="2400" dirty="0" smtClean="0"/>
              <a:t>, that you should be my 	        salvation to </a:t>
            </a:r>
            <a:r>
              <a:rPr lang="en-US" sz="2400" i="1" dirty="0" smtClean="0"/>
              <a:t>the ends of the earth</a:t>
            </a:r>
            <a:r>
              <a:rPr lang="en-US" sz="2400" dirty="0" smtClean="0"/>
              <a:t>.’</a:t>
            </a:r>
          </a:p>
          <a:p>
            <a:r>
              <a:rPr lang="en-US" dirty="0" smtClean="0"/>
              <a:t>Isa 55:5 – Surely you shall call a nation you do not know, and </a:t>
            </a:r>
            <a:r>
              <a:rPr lang="en-US" i="1" dirty="0" smtClean="0"/>
              <a:t>nations who do not know you</a:t>
            </a:r>
            <a:r>
              <a:rPr lang="en-US" dirty="0" smtClean="0"/>
              <a:t> shall run to you, because of the LORD your God, and the Holy One of Israel…</a:t>
            </a:r>
            <a:endParaRPr lang="en-US" dirty="0"/>
          </a:p>
        </p:txBody>
      </p:sp>
    </p:spTree>
  </p:cSld>
  <p:clrMapOvr>
    <a:masterClrMapping/>
  </p:clrMapOvr>
  <p:transition>
    <p:checke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ctr">
              <a:buNone/>
            </a:pPr>
            <a:r>
              <a:rPr lang="en-US" sz="3600" b="1" i="1" dirty="0" smtClean="0">
                <a:latin typeface="Big Caslon"/>
                <a:cs typeface="Big Caslon"/>
              </a:rPr>
              <a:t>There are scores of such verses in the Old </a:t>
            </a:r>
          </a:p>
          <a:p>
            <a:pPr algn="ctr">
              <a:buNone/>
            </a:pPr>
            <a:r>
              <a:rPr lang="en-US" sz="3600" b="1" i="1" dirty="0" smtClean="0">
                <a:latin typeface="Big Caslon"/>
                <a:cs typeface="Big Caslon"/>
              </a:rPr>
              <a:t>			    Testament predicting and anticipating           </a:t>
            </a:r>
          </a:p>
          <a:p>
            <a:pPr algn="ctr">
              <a:buNone/>
            </a:pPr>
            <a:r>
              <a:rPr lang="en-US" sz="3600" b="1" i="1" dirty="0" smtClean="0">
                <a:latin typeface="Big Caslon"/>
                <a:cs typeface="Big Caslon"/>
              </a:rPr>
              <a:t>the salvation of the nations.</a:t>
            </a:r>
            <a:endParaRPr lang="en-US" sz="3600" b="1" i="1" dirty="0">
              <a:latin typeface="Big Caslon"/>
              <a:cs typeface="Big Caslon"/>
            </a:endParaRPr>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#1</a:t>
            </a:r>
            <a:endParaRPr lang="en-US" dirty="0"/>
          </a:p>
        </p:txBody>
      </p:sp>
      <p:sp>
        <p:nvSpPr>
          <p:cNvPr id="3" name="Content Placeholder 2"/>
          <p:cNvSpPr>
            <a:spLocks noGrp="1"/>
          </p:cNvSpPr>
          <p:nvPr>
            <p:ph idx="1"/>
          </p:nvPr>
        </p:nvSpPr>
        <p:spPr>
          <a:xfrm>
            <a:off x="457200" y="1371600"/>
            <a:ext cx="8229600" cy="4759325"/>
          </a:xfrm>
        </p:spPr>
        <p:txBody>
          <a:bodyPr/>
          <a:lstStyle/>
          <a:p>
            <a:pPr algn="ctr">
              <a:buNone/>
            </a:pPr>
            <a:r>
              <a:rPr lang="en-US" dirty="0" smtClean="0"/>
              <a:t>	</a:t>
            </a:r>
            <a:r>
              <a:rPr lang="en-US" b="1" i="1" dirty="0" smtClean="0">
                <a:latin typeface="Big Caslon"/>
                <a:cs typeface="Big Caslon"/>
              </a:rPr>
              <a:t>The gist of Lesson 5 is the “breakthrough” or the “turning point” for the gospel as a result of the Council that met in Jerusalem in Acts 15.    I would suggest that the council’s conclusion was not so much a breakthrough or turning  	point as it was a dawning realization that      		the apostles were catching up to God’s         plan revealed earlier.</a:t>
            </a:r>
            <a:endParaRPr lang="en-US" b="1" i="1" dirty="0">
              <a:latin typeface="Big Caslon"/>
              <a:cs typeface="Big Caslon"/>
            </a:endParaRPr>
          </a:p>
        </p:txBody>
      </p:sp>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ea typeface="+mj-ea"/>
                <a:cs typeface="+mj-cs"/>
              </a:rPr>
              <a:t>Acts: A Crossroad</a:t>
            </a:r>
          </a:p>
        </p:txBody>
      </p:sp>
      <p:sp>
        <p:nvSpPr>
          <p:cNvPr id="7171" name="Rectangle 3"/>
          <p:cNvSpPr>
            <a:spLocks noGrp="1" noChangeArrowheads="1"/>
          </p:cNvSpPr>
          <p:nvPr>
            <p:ph type="body" idx="1"/>
          </p:nvPr>
        </p:nvSpPr>
        <p:spPr/>
        <p:txBody>
          <a:bodyPr/>
          <a:lstStyle/>
          <a:p>
            <a:pPr eaLnBrk="1" hangingPunct="1">
              <a:buFont typeface="Wingdings" charset="2"/>
              <a:buNone/>
              <a:defRPr/>
            </a:pPr>
            <a:r>
              <a:rPr lang="en-US" dirty="0" smtClean="0">
                <a:ea typeface="+mn-ea"/>
                <a:cs typeface="+mn-cs"/>
              </a:rPr>
              <a:t>	The </a:t>
            </a:r>
            <a:r>
              <a:rPr lang="en-US" dirty="0">
                <a:ea typeface="+mn-ea"/>
                <a:cs typeface="+mn-cs"/>
              </a:rPr>
              <a:t>Gospel: to the Jew first, and then…?</a:t>
            </a:r>
            <a:endParaRPr lang="en-US" dirty="0" smtClean="0">
              <a:ea typeface="+mn-ea"/>
              <a:cs typeface="+mn-cs"/>
            </a:endParaRPr>
          </a:p>
          <a:p>
            <a:pPr eaLnBrk="1" hangingPunct="1">
              <a:buFont typeface="Wingdings" charset="2"/>
              <a:buNone/>
              <a:defRPr/>
            </a:pPr>
            <a:r>
              <a:rPr lang="en-US" dirty="0" smtClean="0">
                <a:ea typeface="+mn-ea"/>
                <a:cs typeface="+mn-cs"/>
              </a:rPr>
              <a:t> </a:t>
            </a:r>
            <a:endParaRPr lang="en-US" dirty="0">
              <a:ea typeface="+mn-ea"/>
              <a:cs typeface="+mn-cs"/>
            </a:endParaRPr>
          </a:p>
        </p:txBody>
      </p:sp>
    </p:spTree>
  </p:cSld>
  <p:clrMapOvr>
    <a:masterClrMapping/>
  </p:clrMapOvr>
  <p:transition>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ea typeface="+mj-ea"/>
                <a:cs typeface="+mj-cs"/>
              </a:rPr>
              <a:t>Acts: A Crossroad</a:t>
            </a:r>
          </a:p>
        </p:txBody>
      </p:sp>
      <p:sp>
        <p:nvSpPr>
          <p:cNvPr id="7171" name="Rectangle 3"/>
          <p:cNvSpPr>
            <a:spLocks noGrp="1" noChangeArrowheads="1"/>
          </p:cNvSpPr>
          <p:nvPr>
            <p:ph type="body" idx="1"/>
          </p:nvPr>
        </p:nvSpPr>
        <p:spPr/>
        <p:txBody>
          <a:bodyPr/>
          <a:lstStyle/>
          <a:p>
            <a:pPr eaLnBrk="1" hangingPunct="1">
              <a:buFont typeface="Wingdings" charset="2"/>
              <a:buNone/>
              <a:defRPr/>
            </a:pPr>
            <a:r>
              <a:rPr lang="en-US" dirty="0" smtClean="0">
                <a:ea typeface="+mn-ea"/>
                <a:cs typeface="+mn-cs"/>
              </a:rPr>
              <a:t>	The </a:t>
            </a:r>
            <a:r>
              <a:rPr lang="en-US" dirty="0">
                <a:ea typeface="+mn-ea"/>
                <a:cs typeface="+mn-cs"/>
              </a:rPr>
              <a:t>Gospel: to the Jew first, and then…?</a:t>
            </a:r>
          </a:p>
          <a:p>
            <a:pPr eaLnBrk="1" hangingPunct="1">
              <a:buFont typeface="Wingdings" charset="2"/>
              <a:buNone/>
              <a:defRPr/>
            </a:pPr>
            <a:endParaRPr lang="en-US" dirty="0" smtClean="0">
              <a:ea typeface="+mn-ea"/>
              <a:cs typeface="+mn-cs"/>
            </a:endParaRPr>
          </a:p>
          <a:p>
            <a:pPr eaLnBrk="1" hangingPunct="1">
              <a:buFont typeface="Wingdings" charset="2"/>
              <a:buNone/>
              <a:defRPr/>
            </a:pPr>
            <a:r>
              <a:rPr lang="en-US" dirty="0" smtClean="0">
                <a:ea typeface="+mn-ea"/>
                <a:cs typeface="+mn-cs"/>
              </a:rPr>
              <a:t>	How </a:t>
            </a:r>
            <a:r>
              <a:rPr lang="en-US" dirty="0">
                <a:ea typeface="+mn-ea"/>
                <a:cs typeface="+mn-cs"/>
              </a:rPr>
              <a:t>will a salvation story about a</a:t>
            </a:r>
            <a:r>
              <a:rPr lang="en-US" dirty="0" smtClean="0">
                <a:ea typeface="+mn-ea"/>
                <a:cs typeface="+mn-cs"/>
              </a:rPr>
              <a:t> Hebrew</a:t>
            </a:r>
          </a:p>
          <a:p>
            <a:pPr eaLnBrk="1" hangingPunct="1">
              <a:buFont typeface="Wingdings" charset="2"/>
              <a:buNone/>
              <a:defRPr/>
            </a:pPr>
            <a:r>
              <a:rPr lang="en-US" dirty="0">
                <a:ea typeface="+mn-ea"/>
                <a:cs typeface="+mn-cs"/>
              </a:rPr>
              <a:t>	Messiah told by Jewish followers who </a:t>
            </a:r>
          </a:p>
          <a:p>
            <a:pPr eaLnBrk="1" hangingPunct="1">
              <a:buNone/>
              <a:defRPr/>
            </a:pPr>
            <a:r>
              <a:rPr lang="en-US" dirty="0">
                <a:ea typeface="+mn-ea"/>
                <a:cs typeface="+mn-cs"/>
              </a:rPr>
              <a:t>	consider Gentiles</a:t>
            </a:r>
            <a:r>
              <a:rPr lang="en-US" dirty="0" smtClean="0">
                <a:ea typeface="+mn-ea"/>
                <a:cs typeface="+mn-cs"/>
              </a:rPr>
              <a:t> “unclean”</a:t>
            </a:r>
            <a:r>
              <a:rPr lang="en-US" dirty="0" smtClean="0">
                <a:ea typeface="+mn-ea"/>
                <a:cs typeface="+mn-cs"/>
              </a:rPr>
              <a:t> or common</a:t>
            </a:r>
          </a:p>
          <a:p>
            <a:pPr eaLnBrk="1" hangingPunct="1">
              <a:buFont typeface="Wingdings" charset="2"/>
              <a:buNone/>
              <a:defRPr/>
            </a:pPr>
            <a:r>
              <a:rPr lang="en-US" dirty="0">
                <a:ea typeface="+mn-ea"/>
                <a:cs typeface="+mn-cs"/>
              </a:rPr>
              <a:t>	(at best) play out when Gentiles hear it?  </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a:ea typeface="+mj-ea"/>
                <a:cs typeface="+mj-cs"/>
              </a:rPr>
              <a:t>M. R. Thomas’ “The Turning Point: Setting the Gospel Free”</a:t>
            </a:r>
          </a:p>
        </p:txBody>
      </p:sp>
      <p:sp>
        <p:nvSpPr>
          <p:cNvPr id="8195" name="Rectangle 3"/>
          <p:cNvSpPr>
            <a:spLocks noGrp="1" noChangeArrowheads="1"/>
          </p:cNvSpPr>
          <p:nvPr>
            <p:ph type="body" idx="1"/>
          </p:nvPr>
        </p:nvSpPr>
        <p:spPr/>
        <p:txBody>
          <a:bodyPr/>
          <a:lstStyle/>
          <a:p>
            <a:pPr eaLnBrk="1" hangingPunct="1">
              <a:buNone/>
              <a:defRPr/>
            </a:pPr>
            <a:r>
              <a:rPr lang="en-US" dirty="0">
                <a:ea typeface="+mn-ea"/>
                <a:cs typeface="+mn-cs"/>
              </a:rPr>
              <a:t>  </a:t>
            </a:r>
            <a:r>
              <a:rPr lang="en-US" dirty="0" smtClean="0">
                <a:ea typeface="+mn-ea"/>
                <a:cs typeface="+mn-cs"/>
              </a:rPr>
              <a:t> </a:t>
            </a:r>
            <a:endParaRPr lang="en-US" sz="2000" dirty="0" smtClean="0">
              <a:ea typeface="+mn-ea"/>
              <a:cs typeface="+mn-cs"/>
            </a:endParaRPr>
          </a:p>
          <a:p>
            <a:pPr eaLnBrk="1" hangingPunct="1">
              <a:buNone/>
              <a:defRPr/>
            </a:pPr>
            <a:r>
              <a:rPr lang="en-US" dirty="0" smtClean="0">
                <a:ea typeface="+mn-ea"/>
                <a:cs typeface="+mn-cs"/>
              </a:rPr>
              <a:t>	</a:t>
            </a:r>
            <a:r>
              <a:rPr lang="en-US" sz="3600" b="1" dirty="0" smtClean="0">
                <a:solidFill>
                  <a:schemeClr val="tx2"/>
                </a:solidFill>
              </a:rPr>
              <a:t>His claim:</a:t>
            </a:r>
            <a:endParaRPr lang="en-US" sz="3600" b="1" dirty="0" smtClean="0">
              <a:solidFill>
                <a:schemeClr val="tx2"/>
              </a:solidFill>
              <a:ea typeface="+mn-ea"/>
              <a:cs typeface="+mn-cs"/>
            </a:endParaRPr>
          </a:p>
          <a:p>
            <a:pPr eaLnBrk="1" hangingPunct="1">
              <a:buFont typeface="Wingdings" charset="2"/>
              <a:buNone/>
              <a:defRPr/>
            </a:pPr>
            <a:endParaRPr lang="en-US" sz="1600" dirty="0">
              <a:ea typeface="+mn-ea"/>
              <a:cs typeface="+mn-cs"/>
            </a:endParaRPr>
          </a:p>
          <a:p>
            <a:pPr eaLnBrk="1" hangingPunct="1">
              <a:buFont typeface="Wingdings" charset="2"/>
              <a:buNone/>
              <a:defRPr/>
            </a:pPr>
            <a:r>
              <a:rPr lang="en-US" dirty="0">
                <a:ea typeface="+mn-ea"/>
                <a:cs typeface="+mn-cs"/>
              </a:rPr>
              <a:t>	The gospel was bound up in Jewish forms and customs and therefore wasn’t entirely “free” to be accepted by non-Jews.</a:t>
            </a:r>
          </a:p>
        </p:txBody>
      </p:sp>
    </p:spTree>
  </p:cSld>
  <p:clrMapOvr>
    <a:masterClrMapping/>
  </p:clrMapOvr>
  <mc:AlternateContent>
    <mc:Choice xmlns:mp="http://schemas.microsoft.com/office/mac/powerpoint/2008/main" Requires="mp">
      <mc:AlternateContent>
        <mc:Choice Requires="mp">
          <mp:transition>
            <mp:flip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Choice>
    <mc:Fallback>
      <mc:AlternateContent>
        <mc:Choice Requires="mp">
          <p:transition>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a:ea typeface="+mj-ea"/>
                <a:cs typeface="+mj-cs"/>
              </a:rPr>
              <a:t>M. R. Thomas’ conclusion:</a:t>
            </a:r>
          </a:p>
        </p:txBody>
      </p:sp>
      <p:sp>
        <p:nvSpPr>
          <p:cNvPr id="11267" name="Rectangle 3"/>
          <p:cNvSpPr>
            <a:spLocks noGrp="1" noChangeArrowheads="1"/>
          </p:cNvSpPr>
          <p:nvPr>
            <p:ph type="body" idx="1"/>
          </p:nvPr>
        </p:nvSpPr>
        <p:spPr/>
        <p:txBody>
          <a:bodyPr/>
          <a:lstStyle/>
          <a:p>
            <a:pPr eaLnBrk="1" hangingPunct="1">
              <a:buFont typeface="Wingdings" charset="2"/>
              <a:buNone/>
              <a:defRPr/>
            </a:pPr>
            <a:r>
              <a:rPr lang="en-US" sz="2800" dirty="0">
                <a:ea typeface="+mn-ea"/>
                <a:cs typeface="+mn-cs"/>
              </a:rPr>
              <a:t>    “The purity and mobility of the gospel was at stake that day [of the Jerusalem Council].</a:t>
            </a:r>
            <a:r>
              <a:rPr lang="en-US" sz="2800" dirty="0" smtClean="0">
                <a:ea typeface="+mn-ea"/>
                <a:cs typeface="+mn-cs"/>
              </a:rPr>
              <a:t> The </a:t>
            </a:r>
            <a:r>
              <a:rPr lang="en-US" sz="2800" dirty="0">
                <a:ea typeface="+mn-ea"/>
                <a:cs typeface="+mn-cs"/>
              </a:rPr>
              <a:t>essence of the gospel was distinguished from its Judaic cultural background.</a:t>
            </a:r>
            <a:r>
              <a:rPr lang="en-US" sz="2800" dirty="0" smtClean="0">
                <a:ea typeface="+mn-ea"/>
                <a:cs typeface="+mn-cs"/>
              </a:rPr>
              <a:t> How </a:t>
            </a:r>
            <a:r>
              <a:rPr lang="en-US" sz="2800" dirty="0">
                <a:ea typeface="+mn-ea"/>
                <a:cs typeface="+mn-cs"/>
              </a:rPr>
              <a:t>far would the good news have gone if </a:t>
            </a:r>
            <a:r>
              <a:rPr lang="en-US" sz="2800" b="1" i="1" dirty="0">
                <a:ea typeface="+mn-ea"/>
                <a:cs typeface="+mn-cs"/>
              </a:rPr>
              <a:t>Paul</a:t>
            </a:r>
            <a:r>
              <a:rPr lang="en-US" sz="2800" dirty="0">
                <a:ea typeface="+mn-ea"/>
                <a:cs typeface="+mn-cs"/>
              </a:rPr>
              <a:t> had lost this debate?</a:t>
            </a:r>
            <a:r>
              <a:rPr lang="en-US" sz="2800" dirty="0" smtClean="0">
                <a:ea typeface="+mn-ea"/>
                <a:cs typeface="+mn-cs"/>
              </a:rPr>
              <a:t> The </a:t>
            </a:r>
            <a:r>
              <a:rPr lang="en-US" sz="2800" dirty="0">
                <a:ea typeface="+mn-ea"/>
                <a:cs typeface="+mn-cs"/>
              </a:rPr>
              <a:t>entire movement of Christ-followers called</a:t>
            </a:r>
            <a:r>
              <a:rPr lang="en-US" sz="2800" dirty="0" smtClean="0">
                <a:ea typeface="+mn-ea"/>
                <a:cs typeface="+mn-cs"/>
              </a:rPr>
              <a:t> ‘The Way’ </a:t>
            </a:r>
            <a:r>
              <a:rPr lang="en-US" sz="2800" dirty="0">
                <a:ea typeface="+mn-ea"/>
                <a:cs typeface="+mn-cs"/>
              </a:rPr>
              <a:t>would have ended up like some of the hundreds of splinter sects in Judaism which are now defunct” (p. 145).</a:t>
            </a:r>
          </a:p>
        </p:txBody>
      </p:sp>
    </p:spTree>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b="1" i="1" dirty="0" smtClean="0">
              <a:latin typeface="Big Caslon"/>
              <a:cs typeface="Big Caslon"/>
            </a:endParaRPr>
          </a:p>
          <a:p>
            <a:pPr algn="ctr">
              <a:buNone/>
            </a:pPr>
            <a:r>
              <a:rPr lang="en-US" b="1" i="1" dirty="0" smtClean="0">
                <a:latin typeface="Big Caslon"/>
                <a:cs typeface="Big Caslon"/>
              </a:rPr>
              <a:t>Having taught through the book of </a:t>
            </a:r>
          </a:p>
          <a:p>
            <a:pPr algn="ctr">
              <a:buNone/>
            </a:pPr>
            <a:r>
              <a:rPr lang="en-US" b="1" i="1" dirty="0" smtClean="0">
                <a:latin typeface="Big Caslon"/>
                <a:cs typeface="Big Caslon"/>
              </a:rPr>
              <a:t>Acts in our church, I would like to </a:t>
            </a:r>
          </a:p>
          <a:p>
            <a:pPr algn="ctr">
              <a:buNone/>
            </a:pPr>
            <a:r>
              <a:rPr lang="en-US" b="1" i="1" dirty="0" smtClean="0">
                <a:latin typeface="Big Caslon"/>
                <a:cs typeface="Big Caslon"/>
              </a:rPr>
              <a:t>offer a different interpretation </a:t>
            </a:r>
          </a:p>
          <a:p>
            <a:pPr algn="ctr">
              <a:buNone/>
            </a:pPr>
            <a:r>
              <a:rPr lang="en-US" b="1" i="1" dirty="0" smtClean="0">
                <a:latin typeface="Big Caslon"/>
                <a:cs typeface="Big Caslon"/>
              </a:rPr>
              <a:t>of the Council at Jerusalem. </a:t>
            </a: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9219" name="Rectangle 3"/>
          <p:cNvSpPr>
            <a:spLocks noGrp="1" noChangeArrowheads="1"/>
          </p:cNvSpPr>
          <p:nvPr>
            <p:ph type="body" idx="1"/>
          </p:nvPr>
        </p:nvSpPr>
        <p:spPr/>
        <p:txBody>
          <a:bodyPr/>
          <a:lstStyle/>
          <a:p>
            <a:pPr eaLnBrk="1" hangingPunct="1">
              <a:lnSpc>
                <a:spcPct val="90000"/>
              </a:lnSpc>
              <a:defRPr/>
            </a:pPr>
            <a:r>
              <a:rPr lang="en-US" dirty="0">
                <a:ea typeface="+mn-ea"/>
                <a:cs typeface="+mn-cs"/>
              </a:rPr>
              <a:t>Acts 8:4-17: Samaritans believe the </a:t>
            </a:r>
            <a:r>
              <a:rPr lang="en-US" dirty="0" smtClean="0">
                <a:ea typeface="+mn-ea"/>
                <a:cs typeface="+mn-cs"/>
              </a:rPr>
              <a:t>gospel (Philip). Peter </a:t>
            </a:r>
            <a:r>
              <a:rPr lang="en-US" dirty="0">
                <a:ea typeface="+mn-ea"/>
                <a:cs typeface="+mn-cs"/>
              </a:rPr>
              <a:t>&amp; John confirm with prayer and the coming of the Holy Spirit</a:t>
            </a:r>
            <a:r>
              <a:rPr lang="en-US" dirty="0" smtClean="0">
                <a:ea typeface="+mn-ea"/>
                <a:cs typeface="+mn-cs"/>
              </a:rPr>
              <a:t>.</a:t>
            </a:r>
            <a:endParaRPr lang="en-US" dirty="0">
              <a:ea typeface="+mn-ea"/>
              <a:cs typeface="+mn-cs"/>
            </a:endParaRPr>
          </a:p>
        </p:txBody>
      </p:sp>
      <p:pic>
        <p:nvPicPr>
          <p:cNvPr id="4" name="Picture 3"/>
          <p:cNvPicPr>
            <a:picLocks noChangeAspect="1"/>
          </p:cNvPicPr>
          <p:nvPr/>
        </p:nvPicPr>
        <p:blipFill>
          <a:blip r:embed="rId2"/>
          <a:srcRect b="8193"/>
          <a:stretch>
            <a:fillRect/>
          </a:stretch>
        </p:blipFill>
        <p:spPr>
          <a:xfrm>
            <a:off x="5867400" y="3124200"/>
            <a:ext cx="2745221" cy="1371600"/>
          </a:xfrm>
          <a:prstGeom prst="rect">
            <a:avLst/>
          </a:prstGeom>
          <a:solidFill>
            <a:srgbClr val="000000"/>
          </a:solidFill>
        </p:spPr>
      </p:pic>
    </p:spTree>
  </p:cSld>
  <p:clrMapOvr>
    <a:masterClrMapping/>
  </p:clrMapOvr>
  <p:transition>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9219" name="Rectangle 3"/>
          <p:cNvSpPr>
            <a:spLocks noGrp="1" noChangeArrowheads="1"/>
          </p:cNvSpPr>
          <p:nvPr>
            <p:ph type="body" idx="1"/>
          </p:nvPr>
        </p:nvSpPr>
        <p:spPr/>
        <p:txBody>
          <a:bodyPr/>
          <a:lstStyle/>
          <a:p>
            <a:pPr eaLnBrk="1" hangingPunct="1">
              <a:lnSpc>
                <a:spcPct val="90000"/>
              </a:lnSpc>
              <a:defRPr/>
            </a:pPr>
            <a:r>
              <a:rPr lang="en-US" sz="2400" dirty="0">
                <a:ea typeface="+mn-ea"/>
                <a:cs typeface="+mn-cs"/>
              </a:rPr>
              <a:t>Acts 8:4-17: Samaritans believe the</a:t>
            </a:r>
            <a:r>
              <a:rPr lang="en-US" sz="2400" dirty="0" smtClean="0">
                <a:ea typeface="+mn-ea"/>
                <a:cs typeface="+mn-cs"/>
              </a:rPr>
              <a:t> 		         gospel (Philip). Peter </a:t>
            </a:r>
            <a:r>
              <a:rPr lang="en-US" sz="2400" dirty="0">
                <a:ea typeface="+mn-ea"/>
                <a:cs typeface="+mn-cs"/>
              </a:rPr>
              <a:t>&amp; John confirm with</a:t>
            </a:r>
            <a:r>
              <a:rPr lang="en-US" sz="2400" dirty="0" smtClean="0">
                <a:ea typeface="+mn-ea"/>
                <a:cs typeface="+mn-cs"/>
              </a:rPr>
              <a:t>  	          prayer and </a:t>
            </a:r>
            <a:r>
              <a:rPr lang="en-US" sz="2400" dirty="0">
                <a:ea typeface="+mn-ea"/>
                <a:cs typeface="+mn-cs"/>
              </a:rPr>
              <a:t>the coming of the Holy Spirit.</a:t>
            </a:r>
          </a:p>
          <a:p>
            <a:pPr eaLnBrk="1" hangingPunct="1">
              <a:lnSpc>
                <a:spcPct val="90000"/>
              </a:lnSpc>
              <a:defRPr/>
            </a:pPr>
            <a:r>
              <a:rPr lang="en-US" dirty="0">
                <a:ea typeface="+mn-ea"/>
                <a:cs typeface="+mn-cs"/>
              </a:rPr>
              <a:t>Acts 8:26-38: Philip on the Gaza road leads the Ethiopian eunuch to Christ and baptizes him (Philip goes on to live in Caesarea, 21:8)</a:t>
            </a:r>
            <a:r>
              <a:rPr lang="en-US" dirty="0" smtClean="0">
                <a:ea typeface="+mn-ea"/>
                <a:cs typeface="+mn-cs"/>
              </a:rPr>
              <a:t>.</a:t>
            </a:r>
            <a:endParaRPr lang="en-US" dirty="0">
              <a:ea typeface="+mn-ea"/>
              <a:cs typeface="+mn-cs"/>
            </a:endParaRPr>
          </a:p>
        </p:txBody>
      </p:sp>
      <p:pic>
        <p:nvPicPr>
          <p:cNvPr id="4" name="Picture 3"/>
          <p:cNvPicPr>
            <a:picLocks noChangeAspect="1"/>
          </p:cNvPicPr>
          <p:nvPr/>
        </p:nvPicPr>
        <p:blipFill>
          <a:blip r:embed="rId2"/>
          <a:stretch>
            <a:fillRect/>
          </a:stretch>
        </p:blipFill>
        <p:spPr>
          <a:xfrm>
            <a:off x="6248400" y="4038600"/>
            <a:ext cx="2157089" cy="1659947"/>
          </a:xfrm>
          <a:prstGeom prst="rect">
            <a:avLst/>
          </a:prstGeom>
        </p:spPr>
      </p:pic>
    </p:spTree>
  </p:cSld>
  <p:clrMapOvr>
    <a:masterClrMapping/>
  </p:clrMapOvr>
  <p:transition>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9219" name="Rectangle 3"/>
          <p:cNvSpPr>
            <a:spLocks noGrp="1" noChangeArrowheads="1"/>
          </p:cNvSpPr>
          <p:nvPr>
            <p:ph type="body" idx="1"/>
          </p:nvPr>
        </p:nvSpPr>
        <p:spPr/>
        <p:txBody>
          <a:bodyPr/>
          <a:lstStyle/>
          <a:p>
            <a:pPr eaLnBrk="1" hangingPunct="1">
              <a:lnSpc>
                <a:spcPct val="90000"/>
              </a:lnSpc>
              <a:defRPr/>
            </a:pPr>
            <a:r>
              <a:rPr lang="en-US" sz="2400" dirty="0">
                <a:ea typeface="+mn-ea"/>
                <a:cs typeface="+mn-cs"/>
              </a:rPr>
              <a:t>Acts 8:4-17: Samaritans believe the</a:t>
            </a:r>
            <a:r>
              <a:rPr lang="en-US" sz="2400" dirty="0" smtClean="0">
                <a:ea typeface="+mn-ea"/>
                <a:cs typeface="+mn-cs"/>
              </a:rPr>
              <a:t> 		         gospel (Philip). Peter </a:t>
            </a:r>
            <a:r>
              <a:rPr lang="en-US" sz="2400" dirty="0">
                <a:ea typeface="+mn-ea"/>
                <a:cs typeface="+mn-cs"/>
              </a:rPr>
              <a:t>&amp; John confirm with</a:t>
            </a:r>
            <a:r>
              <a:rPr lang="en-US" sz="2400" dirty="0" smtClean="0">
                <a:ea typeface="+mn-ea"/>
                <a:cs typeface="+mn-cs"/>
              </a:rPr>
              <a:t> 	          prayer and </a:t>
            </a:r>
            <a:r>
              <a:rPr lang="en-US" sz="2400" dirty="0">
                <a:ea typeface="+mn-ea"/>
                <a:cs typeface="+mn-cs"/>
              </a:rPr>
              <a:t>the coming of the Holy Spirit.</a:t>
            </a:r>
          </a:p>
          <a:p>
            <a:pPr eaLnBrk="1" hangingPunct="1">
              <a:lnSpc>
                <a:spcPct val="90000"/>
              </a:lnSpc>
              <a:defRPr/>
            </a:pPr>
            <a:r>
              <a:rPr lang="en-US" sz="2400" dirty="0">
                <a:ea typeface="+mn-ea"/>
                <a:cs typeface="+mn-cs"/>
              </a:rPr>
              <a:t>Acts 8:26-38: Philip on the Gaza road</a:t>
            </a:r>
            <a:r>
              <a:rPr lang="en-US" sz="2400" dirty="0" smtClean="0">
                <a:ea typeface="+mn-ea"/>
                <a:cs typeface="+mn-cs"/>
              </a:rPr>
              <a:t> 		 leads </a:t>
            </a:r>
            <a:r>
              <a:rPr lang="en-US" sz="2400" dirty="0">
                <a:ea typeface="+mn-ea"/>
                <a:cs typeface="+mn-cs"/>
              </a:rPr>
              <a:t>the Ethiopian eunuch to Christ and</a:t>
            </a:r>
            <a:r>
              <a:rPr lang="en-US" sz="2400" dirty="0" smtClean="0">
                <a:ea typeface="+mn-ea"/>
                <a:cs typeface="+mn-cs"/>
              </a:rPr>
              <a:t> 	       baptizes </a:t>
            </a:r>
            <a:r>
              <a:rPr lang="en-US" sz="2400" dirty="0">
                <a:ea typeface="+mn-ea"/>
                <a:cs typeface="+mn-cs"/>
              </a:rPr>
              <a:t>him (Philip goes on to live in</a:t>
            </a:r>
            <a:r>
              <a:rPr lang="en-US" sz="2400" dirty="0" smtClean="0">
                <a:ea typeface="+mn-ea"/>
                <a:cs typeface="+mn-cs"/>
              </a:rPr>
              <a:t> 		   Caesarea</a:t>
            </a:r>
            <a:r>
              <a:rPr lang="en-US" sz="2400" dirty="0">
                <a:ea typeface="+mn-ea"/>
                <a:cs typeface="+mn-cs"/>
              </a:rPr>
              <a:t>, 21:8).</a:t>
            </a:r>
          </a:p>
          <a:p>
            <a:pPr eaLnBrk="1" hangingPunct="1">
              <a:lnSpc>
                <a:spcPct val="90000"/>
              </a:lnSpc>
              <a:defRPr/>
            </a:pPr>
            <a:r>
              <a:rPr lang="en-US" dirty="0">
                <a:ea typeface="+mn-ea"/>
                <a:cs typeface="+mn-cs"/>
              </a:rPr>
              <a:t>Acts 9:15: Saul’s conversion</a:t>
            </a:r>
            <a:r>
              <a:rPr lang="en-US" dirty="0" smtClean="0">
                <a:ea typeface="+mn-ea"/>
                <a:cs typeface="+mn-cs"/>
              </a:rPr>
              <a:t> and calling – “</a:t>
            </a:r>
            <a:r>
              <a:rPr lang="en-US" dirty="0">
                <a:ea typeface="+mn-ea"/>
                <a:cs typeface="+mn-cs"/>
              </a:rPr>
              <a:t>He [will] bear my name to </a:t>
            </a:r>
            <a:r>
              <a:rPr lang="en-US" dirty="0" smtClean="0">
                <a:ea typeface="+mn-ea"/>
                <a:cs typeface="+mn-cs"/>
              </a:rPr>
              <a:t>Gentiles, kings and the children of Israel.”</a:t>
            </a:r>
            <a:endParaRPr lang="en-US" dirty="0">
              <a:ea typeface="+mn-ea"/>
              <a:cs typeface="+mn-cs"/>
            </a:endParaRPr>
          </a:p>
        </p:txBody>
      </p:sp>
      <p:pic>
        <p:nvPicPr>
          <p:cNvPr id="4" name="Picture 3"/>
          <p:cNvPicPr>
            <a:picLocks noChangeAspect="1"/>
          </p:cNvPicPr>
          <p:nvPr/>
        </p:nvPicPr>
        <p:blipFill>
          <a:blip r:embed="rId2"/>
          <a:stretch>
            <a:fillRect/>
          </a:stretch>
        </p:blipFill>
        <p:spPr>
          <a:xfrm>
            <a:off x="6858000" y="2133600"/>
            <a:ext cx="1877892" cy="1877892"/>
          </a:xfrm>
          <a:prstGeom prst="rect">
            <a:avLst/>
          </a:prstGeom>
          <a:solidFill>
            <a:srgbClr val="000000"/>
          </a:solidFill>
        </p:spPr>
      </p:pic>
    </p:spTree>
  </p:cSld>
  <p:clrMapOvr>
    <a:masterClrMapping/>
  </p:clrMapOvr>
  <mc:AlternateContent>
    <mc:Choice xmlns:mp="http://schemas.microsoft.com/office/mac/powerpoint/2008/main" Requires="mp">
      <mc:AlternateContent>
        <mc:Choice Requires="mp">
          <mp:transition>
            <mp:flip/>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Choice>
    <mc:Fallback>
      <mc:AlternateContent>
        <mc:Choice Requires="mp">
          <p:transition>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10243" name="Rectangle 3"/>
          <p:cNvSpPr>
            <a:spLocks noGrp="1" noChangeArrowheads="1"/>
          </p:cNvSpPr>
          <p:nvPr>
            <p:ph type="body" idx="1"/>
          </p:nvPr>
        </p:nvSpPr>
        <p:spPr>
          <a:xfrm>
            <a:off x="457200" y="1600200"/>
            <a:ext cx="8229600" cy="4648200"/>
          </a:xfrm>
        </p:spPr>
        <p:txBody>
          <a:bodyPr/>
          <a:lstStyle/>
          <a:p>
            <a:pPr eaLnBrk="1" hangingPunct="1">
              <a:lnSpc>
                <a:spcPct val="90000"/>
              </a:lnSpc>
              <a:defRPr/>
            </a:pPr>
            <a:r>
              <a:rPr lang="en-US" dirty="0">
                <a:ea typeface="+mn-ea"/>
                <a:cs typeface="+mn-cs"/>
              </a:rPr>
              <a:t>Acts 10:1-48: Peter’s vision of the animals on a sheet in Joppa, his foray (not Philip’s) into Caesarea to Cornelius’ house and the conversion of Cornelius and his family</a:t>
            </a:r>
            <a:r>
              <a:rPr lang="en-US" dirty="0" smtClean="0">
                <a:ea typeface="+mn-ea"/>
                <a:cs typeface="+mn-cs"/>
              </a:rPr>
              <a:t>.</a:t>
            </a:r>
            <a:endParaRPr lang="en-US" dirty="0">
              <a:ea typeface="+mn-ea"/>
              <a:cs typeface="+mn-cs"/>
            </a:endParaRPr>
          </a:p>
        </p:txBody>
      </p:sp>
      <p:pic>
        <p:nvPicPr>
          <p:cNvPr id="4" name="Picture 3"/>
          <p:cNvPicPr>
            <a:picLocks noChangeAspect="1"/>
          </p:cNvPicPr>
          <p:nvPr/>
        </p:nvPicPr>
        <p:blipFill>
          <a:blip r:embed="rId2"/>
          <a:stretch>
            <a:fillRect/>
          </a:stretch>
        </p:blipFill>
        <p:spPr>
          <a:xfrm>
            <a:off x="7010400" y="3505200"/>
            <a:ext cx="1533183" cy="1801490"/>
          </a:xfrm>
          <a:prstGeom prst="rect">
            <a:avLst/>
          </a:prstGeom>
        </p:spPr>
      </p:pic>
    </p:spTree>
  </p:cSld>
  <p:clrMapOvr>
    <a:masterClrMapping/>
  </p:clrMapOvr>
  <p:transition>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10243" name="Rectangle 3"/>
          <p:cNvSpPr>
            <a:spLocks noGrp="1" noChangeArrowheads="1"/>
          </p:cNvSpPr>
          <p:nvPr>
            <p:ph type="body" idx="1"/>
          </p:nvPr>
        </p:nvSpPr>
        <p:spPr>
          <a:xfrm>
            <a:off x="457200" y="1600200"/>
            <a:ext cx="8229600" cy="4648200"/>
          </a:xfrm>
        </p:spPr>
        <p:txBody>
          <a:bodyPr/>
          <a:lstStyle/>
          <a:p>
            <a:pPr eaLnBrk="1" hangingPunct="1">
              <a:lnSpc>
                <a:spcPct val="90000"/>
              </a:lnSpc>
              <a:defRPr/>
            </a:pPr>
            <a:r>
              <a:rPr lang="en-US" sz="2400" dirty="0">
                <a:ea typeface="+mn-ea"/>
                <a:cs typeface="+mn-cs"/>
              </a:rPr>
              <a:t>Acts 10:1-48: Peter’s vision of the animals</a:t>
            </a:r>
            <a:r>
              <a:rPr lang="en-US" sz="2400" dirty="0" smtClean="0">
                <a:ea typeface="+mn-ea"/>
                <a:cs typeface="+mn-cs"/>
              </a:rPr>
              <a:t> 	                on </a:t>
            </a:r>
            <a:r>
              <a:rPr lang="en-US" sz="2400" dirty="0">
                <a:ea typeface="+mn-ea"/>
                <a:cs typeface="+mn-cs"/>
              </a:rPr>
              <a:t>a sheet in Joppa, his foray (not Philip’s)</a:t>
            </a:r>
            <a:r>
              <a:rPr lang="en-US" sz="2400" dirty="0" smtClean="0">
                <a:ea typeface="+mn-ea"/>
                <a:cs typeface="+mn-cs"/>
              </a:rPr>
              <a:t> 		   into </a:t>
            </a:r>
            <a:r>
              <a:rPr lang="en-US" sz="2400" dirty="0">
                <a:ea typeface="+mn-ea"/>
                <a:cs typeface="+mn-cs"/>
              </a:rPr>
              <a:t>Caesarea to Cornelius’ house and the</a:t>
            </a:r>
            <a:r>
              <a:rPr lang="en-US" sz="2400" dirty="0" smtClean="0">
                <a:ea typeface="+mn-ea"/>
                <a:cs typeface="+mn-cs"/>
              </a:rPr>
              <a:t> 	   conversion </a:t>
            </a:r>
            <a:r>
              <a:rPr lang="en-US" sz="2400" dirty="0">
                <a:ea typeface="+mn-ea"/>
                <a:cs typeface="+mn-cs"/>
              </a:rPr>
              <a:t>of Cornelius and his family.</a:t>
            </a:r>
          </a:p>
          <a:p>
            <a:pPr eaLnBrk="1" hangingPunct="1">
              <a:lnSpc>
                <a:spcPct val="90000"/>
              </a:lnSpc>
              <a:defRPr/>
            </a:pPr>
            <a:r>
              <a:rPr lang="en-US" dirty="0">
                <a:ea typeface="+mn-ea"/>
                <a:cs typeface="+mn-cs"/>
              </a:rPr>
              <a:t>Acts 11:20: “a great number” of Hellenists (Greeks) believe the gospel</a:t>
            </a:r>
            <a:r>
              <a:rPr lang="en-US" dirty="0" smtClean="0">
                <a:ea typeface="+mn-ea"/>
                <a:cs typeface="+mn-cs"/>
              </a:rPr>
              <a:t> in Antioch (</a:t>
            </a:r>
            <a:r>
              <a:rPr lang="en-US" dirty="0">
                <a:ea typeface="+mn-ea"/>
                <a:cs typeface="+mn-cs"/>
              </a:rPr>
              <a:t>as per M. R. Thomas)</a:t>
            </a:r>
            <a:r>
              <a:rPr lang="en-US" dirty="0" smtClean="0">
                <a:ea typeface="+mn-ea"/>
                <a:cs typeface="+mn-cs"/>
              </a:rPr>
              <a:t>.</a:t>
            </a:r>
            <a:endParaRPr lang="en-US" dirty="0">
              <a:ea typeface="+mn-ea"/>
              <a:cs typeface="+mn-cs"/>
            </a:endParaRPr>
          </a:p>
        </p:txBody>
      </p:sp>
      <p:pic>
        <p:nvPicPr>
          <p:cNvPr id="4" name="Picture 3"/>
          <p:cNvPicPr>
            <a:picLocks noChangeAspect="1"/>
          </p:cNvPicPr>
          <p:nvPr/>
        </p:nvPicPr>
        <p:blipFill>
          <a:blip r:embed="rId2"/>
          <a:stretch>
            <a:fillRect/>
          </a:stretch>
        </p:blipFill>
        <p:spPr>
          <a:xfrm>
            <a:off x="5410200" y="4114800"/>
            <a:ext cx="2956019"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i="1" dirty="0" smtClean="0">
                <a:latin typeface="Big Caslon"/>
                <a:cs typeface="Big Caslon"/>
              </a:rPr>
              <a:t>We will see this plan revealed earlier by </a:t>
            </a:r>
          </a:p>
          <a:p>
            <a:pPr algn="ctr">
              <a:buNone/>
            </a:pPr>
            <a:r>
              <a:rPr lang="en-US" b="1" i="1" dirty="0" smtClean="0">
                <a:latin typeface="Big Caslon"/>
                <a:cs typeface="Big Caslon"/>
              </a:rPr>
              <a:t>looking first at Jesus’ Gentile encounters </a:t>
            </a:r>
          </a:p>
          <a:p>
            <a:pPr algn="ctr">
              <a:buNone/>
            </a:pPr>
            <a:r>
              <a:rPr lang="en-US" b="1" i="1" dirty="0" smtClean="0">
                <a:latin typeface="Big Caslon"/>
                <a:cs typeface="Big Caslon"/>
              </a:rPr>
              <a:t>and his statements about the nations </a:t>
            </a:r>
          </a:p>
          <a:p>
            <a:pPr algn="ctr">
              <a:buNone/>
            </a:pPr>
            <a:r>
              <a:rPr lang="en-US" b="1" i="1" dirty="0" smtClean="0">
                <a:latin typeface="Big Caslon"/>
                <a:cs typeface="Big Caslon"/>
              </a:rPr>
              <a:t>before his death and after his resurrection.</a:t>
            </a:r>
            <a:endParaRPr lang="en-US" b="1" i="1" dirty="0">
              <a:latin typeface="Big Caslon"/>
              <a:cs typeface="Big Caslon"/>
            </a:endParaRPr>
          </a:p>
        </p:txBody>
      </p:sp>
    </p:spTree>
  </p:cSld>
  <p:clrMapOvr>
    <a:masterClrMapping/>
  </p:clrMapOvr>
  <mc:AlternateContent>
    <mc:Choice xmlns:mp="http://schemas.microsoft.com/office/mac/powerpoint/2008/main" Requires="mp">
      <mc:AlternateContent>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Choice>
    <mc:Fallback>
      <mc:AlternateContent>
        <mc:Choice Requires="mp">
          <p:transition>
            <p:cover dir="u"/>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10243" name="Rectangle 3"/>
          <p:cNvSpPr>
            <a:spLocks noGrp="1" noChangeArrowheads="1"/>
          </p:cNvSpPr>
          <p:nvPr>
            <p:ph type="body" idx="1"/>
          </p:nvPr>
        </p:nvSpPr>
        <p:spPr>
          <a:xfrm>
            <a:off x="457200" y="1600200"/>
            <a:ext cx="8229600" cy="4648200"/>
          </a:xfrm>
        </p:spPr>
        <p:txBody>
          <a:bodyPr/>
          <a:lstStyle/>
          <a:p>
            <a:pPr eaLnBrk="1" hangingPunct="1">
              <a:lnSpc>
                <a:spcPct val="90000"/>
              </a:lnSpc>
              <a:defRPr/>
            </a:pPr>
            <a:r>
              <a:rPr lang="en-US" sz="2400" dirty="0">
                <a:ea typeface="+mn-ea"/>
                <a:cs typeface="+mn-cs"/>
              </a:rPr>
              <a:t>Acts 10:1-48: Peter’s vision of the animals</a:t>
            </a:r>
            <a:r>
              <a:rPr lang="en-US" sz="2400" dirty="0" smtClean="0">
                <a:ea typeface="+mn-ea"/>
                <a:cs typeface="+mn-cs"/>
              </a:rPr>
              <a:t> 		     on </a:t>
            </a:r>
            <a:r>
              <a:rPr lang="en-US" sz="2400" dirty="0">
                <a:ea typeface="+mn-ea"/>
                <a:cs typeface="+mn-cs"/>
              </a:rPr>
              <a:t>a sheet in Joppa, his foray (not Philip’s)</a:t>
            </a:r>
            <a:r>
              <a:rPr lang="en-US" sz="2400" dirty="0" smtClean="0">
                <a:ea typeface="+mn-ea"/>
                <a:cs typeface="+mn-cs"/>
              </a:rPr>
              <a:t> 		   into </a:t>
            </a:r>
            <a:r>
              <a:rPr lang="en-US" sz="2400" dirty="0">
                <a:ea typeface="+mn-ea"/>
                <a:cs typeface="+mn-cs"/>
              </a:rPr>
              <a:t>Caesarea to Cornelius’ house and the</a:t>
            </a:r>
            <a:r>
              <a:rPr lang="en-US" sz="2400" dirty="0" smtClean="0">
                <a:ea typeface="+mn-ea"/>
                <a:cs typeface="+mn-cs"/>
              </a:rPr>
              <a:t> 	   conversion </a:t>
            </a:r>
            <a:r>
              <a:rPr lang="en-US" sz="2400" dirty="0">
                <a:ea typeface="+mn-ea"/>
                <a:cs typeface="+mn-cs"/>
              </a:rPr>
              <a:t>of Cornelius and his family.</a:t>
            </a:r>
          </a:p>
          <a:p>
            <a:pPr eaLnBrk="1" hangingPunct="1">
              <a:lnSpc>
                <a:spcPct val="90000"/>
              </a:lnSpc>
              <a:defRPr/>
            </a:pPr>
            <a:r>
              <a:rPr lang="en-US" sz="2400" dirty="0">
                <a:ea typeface="+mn-ea"/>
                <a:cs typeface="+mn-cs"/>
              </a:rPr>
              <a:t>Acts 11:20: “a great number” of Hellenists</a:t>
            </a:r>
            <a:r>
              <a:rPr lang="en-US" sz="2400" dirty="0" smtClean="0">
                <a:ea typeface="+mn-ea"/>
                <a:cs typeface="+mn-cs"/>
              </a:rPr>
              <a:t> 	      (</a:t>
            </a:r>
            <a:r>
              <a:rPr lang="en-US" sz="2400" dirty="0">
                <a:ea typeface="+mn-ea"/>
                <a:cs typeface="+mn-cs"/>
              </a:rPr>
              <a:t>Greeks) believe the gospel</a:t>
            </a:r>
            <a:r>
              <a:rPr lang="en-US" sz="2400" dirty="0" smtClean="0">
                <a:ea typeface="+mn-ea"/>
                <a:cs typeface="+mn-cs"/>
              </a:rPr>
              <a:t> in Antioch (</a:t>
            </a:r>
            <a:r>
              <a:rPr lang="en-US" sz="2400" dirty="0">
                <a:ea typeface="+mn-ea"/>
                <a:cs typeface="+mn-cs"/>
              </a:rPr>
              <a:t>as</a:t>
            </a:r>
            <a:r>
              <a:rPr lang="en-US" sz="2400" dirty="0" smtClean="0">
                <a:ea typeface="+mn-ea"/>
                <a:cs typeface="+mn-cs"/>
              </a:rPr>
              <a:t> 		    per </a:t>
            </a:r>
            <a:r>
              <a:rPr lang="en-US" sz="2400" dirty="0">
                <a:ea typeface="+mn-ea"/>
                <a:cs typeface="+mn-cs"/>
              </a:rPr>
              <a:t>M. R.</a:t>
            </a:r>
            <a:r>
              <a:rPr lang="en-US" sz="2400" dirty="0" smtClean="0">
                <a:ea typeface="+mn-ea"/>
                <a:cs typeface="+mn-cs"/>
              </a:rPr>
              <a:t> Thomas</a:t>
            </a:r>
            <a:r>
              <a:rPr lang="en-US" sz="2400" dirty="0">
                <a:ea typeface="+mn-ea"/>
                <a:cs typeface="+mn-cs"/>
              </a:rPr>
              <a:t>).</a:t>
            </a:r>
          </a:p>
          <a:p>
            <a:pPr eaLnBrk="1" hangingPunct="1">
              <a:lnSpc>
                <a:spcPct val="90000"/>
              </a:lnSpc>
              <a:defRPr/>
            </a:pPr>
            <a:r>
              <a:rPr lang="en-US" dirty="0">
                <a:ea typeface="+mn-ea"/>
                <a:cs typeface="+mn-cs"/>
              </a:rPr>
              <a:t>Acts 13:1</a:t>
            </a:r>
            <a:r>
              <a:rPr lang="en-US" dirty="0" smtClean="0">
                <a:ea typeface="+mn-ea"/>
                <a:cs typeface="+mn-cs"/>
              </a:rPr>
              <a:t>-2: The church in Antioch had Jewish leadership responsible for both Jewish and Gentile believers (11:19-21).</a:t>
            </a:r>
            <a:endParaRPr lang="en-US" dirty="0">
              <a:ea typeface="+mn-ea"/>
              <a:cs typeface="+mn-cs"/>
            </a:endParaRPr>
          </a:p>
        </p:txBody>
      </p: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10243" name="Rectangle 3"/>
          <p:cNvSpPr>
            <a:spLocks noGrp="1" noChangeArrowheads="1"/>
          </p:cNvSpPr>
          <p:nvPr>
            <p:ph type="body" idx="1"/>
          </p:nvPr>
        </p:nvSpPr>
        <p:spPr>
          <a:xfrm>
            <a:off x="457200" y="1600200"/>
            <a:ext cx="8229600" cy="4648200"/>
          </a:xfrm>
        </p:spPr>
        <p:txBody>
          <a:bodyPr/>
          <a:lstStyle/>
          <a:p>
            <a:pPr eaLnBrk="1" hangingPunct="1">
              <a:lnSpc>
                <a:spcPct val="90000"/>
              </a:lnSpc>
              <a:defRPr/>
            </a:pPr>
            <a:r>
              <a:rPr lang="en-US" dirty="0" smtClean="0">
                <a:ea typeface="+mn-ea"/>
                <a:cs typeface="+mn-cs"/>
              </a:rPr>
              <a:t>Acts </a:t>
            </a:r>
            <a:r>
              <a:rPr lang="en-US" dirty="0">
                <a:ea typeface="+mn-ea"/>
                <a:cs typeface="+mn-cs"/>
              </a:rPr>
              <a:t>13:1</a:t>
            </a:r>
            <a:r>
              <a:rPr lang="en-US" dirty="0" smtClean="0">
                <a:ea typeface="+mn-ea"/>
                <a:cs typeface="+mn-cs"/>
              </a:rPr>
              <a:t>-2: God calls for Paul and Barnabas to his work, precisely because of his (Paul’s) previous calling (9:15) and success teaching the cross- and multi-cultural believers in Antioch.</a:t>
            </a:r>
          </a:p>
        </p:txBody>
      </p:sp>
      <p:pic>
        <p:nvPicPr>
          <p:cNvPr id="5" name="Picture 4"/>
          <p:cNvPicPr>
            <a:picLocks noChangeAspect="1"/>
          </p:cNvPicPr>
          <p:nvPr/>
        </p:nvPicPr>
        <p:blipFill>
          <a:blip r:embed="rId2"/>
          <a:stretch>
            <a:fillRect/>
          </a:stretch>
        </p:blipFill>
        <p:spPr>
          <a:xfrm>
            <a:off x="6553200" y="3581400"/>
            <a:ext cx="1877892" cy="1877892"/>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10243" name="Rectangle 3"/>
          <p:cNvSpPr>
            <a:spLocks noGrp="1" noChangeArrowheads="1"/>
          </p:cNvSpPr>
          <p:nvPr>
            <p:ph type="body" idx="1"/>
          </p:nvPr>
        </p:nvSpPr>
        <p:spPr>
          <a:xfrm>
            <a:off x="457200" y="1600200"/>
            <a:ext cx="8229600" cy="4648200"/>
          </a:xfrm>
        </p:spPr>
        <p:txBody>
          <a:bodyPr/>
          <a:lstStyle/>
          <a:p>
            <a:pPr eaLnBrk="1" hangingPunct="1">
              <a:lnSpc>
                <a:spcPct val="90000"/>
              </a:lnSpc>
              <a:defRPr/>
            </a:pPr>
            <a:r>
              <a:rPr lang="en-US" sz="2400" dirty="0" smtClean="0">
                <a:ea typeface="+mn-ea"/>
                <a:cs typeface="+mn-cs"/>
              </a:rPr>
              <a:t>Acts </a:t>
            </a:r>
            <a:r>
              <a:rPr lang="en-US" sz="2400" dirty="0">
                <a:ea typeface="+mn-ea"/>
                <a:cs typeface="+mn-cs"/>
              </a:rPr>
              <a:t>13:1</a:t>
            </a:r>
            <a:r>
              <a:rPr lang="en-US" sz="2400" dirty="0" smtClean="0">
                <a:ea typeface="+mn-ea"/>
                <a:cs typeface="+mn-cs"/>
              </a:rPr>
              <a:t>-2: God calls for Paul and 		     Barnabas to his work, precisely because 		      of his (Paul’s) previous calling (9:15) and 		       success teaching the cross- and multi-	        cultural believers in Antioch.</a:t>
            </a:r>
          </a:p>
          <a:p>
            <a:pPr eaLnBrk="1" hangingPunct="1">
              <a:lnSpc>
                <a:spcPct val="90000"/>
              </a:lnSpc>
              <a:defRPr/>
            </a:pPr>
            <a:r>
              <a:rPr lang="en-US" dirty="0" smtClean="0">
                <a:ea typeface="+mn-ea"/>
                <a:cs typeface="+mn-cs"/>
              </a:rPr>
              <a:t>Acts 13:4-14:26</a:t>
            </a:r>
            <a:r>
              <a:rPr lang="en-US" dirty="0">
                <a:ea typeface="+mn-ea"/>
                <a:cs typeface="+mn-cs"/>
              </a:rPr>
              <a:t>: Paul’s first missionary journey</a:t>
            </a:r>
            <a:r>
              <a:rPr lang="en-US" dirty="0" smtClean="0">
                <a:ea typeface="+mn-ea"/>
                <a:cs typeface="+mn-cs"/>
              </a:rPr>
              <a:t> (Cyprus and Asia Minor). The Jews had a mixed response but the Gentiles understood and believed.</a:t>
            </a:r>
          </a:p>
        </p:txBody>
      </p:sp>
      <p:pic>
        <p:nvPicPr>
          <p:cNvPr id="4" name="Picture 3"/>
          <p:cNvPicPr>
            <a:picLocks noChangeAspect="1"/>
          </p:cNvPicPr>
          <p:nvPr/>
        </p:nvPicPr>
        <p:blipFill>
          <a:blip r:embed="rId2"/>
          <a:stretch>
            <a:fillRect/>
          </a:stretch>
        </p:blipFill>
        <p:spPr>
          <a:xfrm>
            <a:off x="7162800" y="4765109"/>
            <a:ext cx="1776808" cy="1330891"/>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ea typeface="+mj-ea"/>
                <a:cs typeface="+mj-cs"/>
              </a:rPr>
              <a:t>Hints of “and then to the Greeks [Gentiles]” in Acts</a:t>
            </a:r>
          </a:p>
        </p:txBody>
      </p:sp>
      <p:sp>
        <p:nvSpPr>
          <p:cNvPr id="10243" name="Rectangle 3"/>
          <p:cNvSpPr>
            <a:spLocks noGrp="1" noChangeArrowheads="1"/>
          </p:cNvSpPr>
          <p:nvPr>
            <p:ph type="body" idx="1"/>
          </p:nvPr>
        </p:nvSpPr>
        <p:spPr>
          <a:xfrm>
            <a:off x="457200" y="1600200"/>
            <a:ext cx="8229600" cy="4648200"/>
          </a:xfrm>
        </p:spPr>
        <p:txBody>
          <a:bodyPr/>
          <a:lstStyle/>
          <a:p>
            <a:pPr eaLnBrk="1" hangingPunct="1">
              <a:lnSpc>
                <a:spcPct val="90000"/>
              </a:lnSpc>
              <a:defRPr/>
            </a:pPr>
            <a:r>
              <a:rPr lang="en-US" sz="2400" dirty="0" smtClean="0">
                <a:ea typeface="+mn-ea"/>
                <a:cs typeface="+mn-cs"/>
              </a:rPr>
              <a:t>Acts </a:t>
            </a:r>
            <a:r>
              <a:rPr lang="en-US" sz="2400" dirty="0">
                <a:ea typeface="+mn-ea"/>
                <a:cs typeface="+mn-cs"/>
              </a:rPr>
              <a:t>13:1</a:t>
            </a:r>
            <a:r>
              <a:rPr lang="en-US" sz="2400" dirty="0" smtClean="0">
                <a:ea typeface="+mn-ea"/>
                <a:cs typeface="+mn-cs"/>
              </a:rPr>
              <a:t>-2: God calls for Paul and 		     Barnabas to his work, precisely because 		      of his (Paul’s) previous calling (9:15) and 		       success teaching the cross- and multi-	        cultural believers in Antioch.</a:t>
            </a:r>
          </a:p>
          <a:p>
            <a:pPr eaLnBrk="1" hangingPunct="1">
              <a:lnSpc>
                <a:spcPct val="90000"/>
              </a:lnSpc>
              <a:defRPr/>
            </a:pPr>
            <a:r>
              <a:rPr lang="en-US" sz="2400" dirty="0" smtClean="0">
                <a:ea typeface="+mn-ea"/>
                <a:cs typeface="+mn-cs"/>
              </a:rPr>
              <a:t>Acts 13:4-14:26</a:t>
            </a:r>
            <a:r>
              <a:rPr lang="en-US" sz="2400" dirty="0">
                <a:ea typeface="+mn-ea"/>
                <a:cs typeface="+mn-cs"/>
              </a:rPr>
              <a:t>: Paul’s first missionary</a:t>
            </a:r>
            <a:r>
              <a:rPr lang="en-US" sz="2400" dirty="0" smtClean="0">
                <a:ea typeface="+mn-ea"/>
                <a:cs typeface="+mn-cs"/>
              </a:rPr>
              <a:t> 	         journey (Cyprus and Asia Minor). </a:t>
            </a:r>
            <a:r>
              <a:rPr lang="en-US" sz="2400" dirty="0" smtClean="0"/>
              <a:t>The 		  Jews had a mixed response and the 		        Gentiles understood and believed.</a:t>
            </a:r>
            <a:endParaRPr lang="en-US" sz="2400" dirty="0" smtClean="0">
              <a:ea typeface="+mn-ea"/>
              <a:cs typeface="+mn-cs"/>
            </a:endParaRPr>
          </a:p>
          <a:p>
            <a:pPr eaLnBrk="1" hangingPunct="1">
              <a:lnSpc>
                <a:spcPct val="90000"/>
              </a:lnSpc>
              <a:defRPr/>
            </a:pPr>
            <a:r>
              <a:rPr lang="en-US" dirty="0" smtClean="0">
                <a:ea typeface="+mn-ea"/>
                <a:cs typeface="+mn-cs"/>
              </a:rPr>
              <a:t>Acts 14:27: Conclusion of his trip – “</a:t>
            </a:r>
            <a:r>
              <a:rPr lang="en-US" dirty="0">
                <a:ea typeface="+mn-ea"/>
                <a:cs typeface="+mn-cs"/>
              </a:rPr>
              <a:t>[God] opened the door of faith to the </a:t>
            </a:r>
            <a:r>
              <a:rPr lang="en-US" dirty="0" smtClean="0">
                <a:ea typeface="+mn-ea"/>
                <a:cs typeface="+mn-cs"/>
              </a:rPr>
              <a:t>Gentiles.”</a:t>
            </a:r>
            <a:endParaRPr lang="en-US" dirty="0">
              <a:ea typeface="+mn-ea"/>
              <a:cs typeface="+mn-cs"/>
            </a:endParaRPr>
          </a:p>
        </p:txBody>
      </p:sp>
      <p:pic>
        <p:nvPicPr>
          <p:cNvPr id="4" name="Picture 3"/>
          <p:cNvPicPr>
            <a:picLocks noChangeAspect="1"/>
          </p:cNvPicPr>
          <p:nvPr/>
        </p:nvPicPr>
        <p:blipFill>
          <a:blip r:embed="rId2"/>
          <a:stretch>
            <a:fillRect/>
          </a:stretch>
        </p:blipFill>
        <p:spPr>
          <a:xfrm>
            <a:off x="6858000" y="3429000"/>
            <a:ext cx="1908584" cy="1317297"/>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lgn="ctr">
              <a:buNone/>
            </a:pPr>
            <a:r>
              <a:rPr lang="en-US" dirty="0" smtClean="0"/>
              <a:t>	</a:t>
            </a:r>
            <a:r>
              <a:rPr lang="en-US" sz="3800" i="1" dirty="0" smtClean="0">
                <a:latin typeface="Big Caslon"/>
                <a:cs typeface="Big Caslon"/>
              </a:rPr>
              <a:t>All of this cross-cultural evangelism, teaching, discipleship and starting new churches, many of which included Jews and Gentiles, had already occurred </a:t>
            </a:r>
          </a:p>
          <a:p>
            <a:pPr algn="ctr">
              <a:buNone/>
            </a:pPr>
            <a:r>
              <a:rPr lang="en-US" sz="5000" b="1" i="1" u="sng" dirty="0" smtClean="0">
                <a:latin typeface="Big Caslon"/>
                <a:cs typeface="Big Caslon"/>
              </a:rPr>
              <a:t>before </a:t>
            </a:r>
          </a:p>
          <a:p>
            <a:pPr algn="ctr">
              <a:buNone/>
            </a:pPr>
            <a:r>
              <a:rPr lang="en-US" sz="3800" i="1" dirty="0" smtClean="0">
                <a:latin typeface="Big Caslon"/>
                <a:cs typeface="Big Caslon"/>
              </a:rPr>
              <a:t>the Jerusalem council!</a:t>
            </a:r>
            <a:endParaRPr lang="en-US" sz="3800" i="1" dirty="0">
              <a:latin typeface="Big Caslon"/>
              <a:cs typeface="Big Caslon"/>
            </a:endParaRPr>
          </a:p>
        </p:txBody>
      </p:sp>
    </p:spTree>
  </p:cSld>
  <p:clrMapOvr>
    <a:masterClrMapping/>
  </p:clrMapOvr>
  <p:transition>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1) Does this history point to or indicate that, according to M. R. Thomas, “The gospel was bound up in Jewish forms and customs and therefore wasn’t entirely ‘free’ to be accepted by non-Jews”?</a:t>
            </a:r>
            <a:endParaRPr lang="en-US" dirty="0"/>
          </a:p>
        </p:txBody>
      </p:sp>
    </p:spTree>
  </p:cSld>
  <p:clrMapOvr>
    <a:masterClrMapping/>
  </p:clrMapOvr>
  <p:transition>
    <p:blind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2) What </a:t>
            </a:r>
            <a:r>
              <a:rPr lang="en-US" b="1" i="1" dirty="0" smtClean="0"/>
              <a:t>does </a:t>
            </a:r>
            <a:r>
              <a:rPr lang="en-US" dirty="0" smtClean="0"/>
              <a:t>all this evidence point to or indicate?</a:t>
            </a:r>
            <a:endParaRPr lang="en-US" dirty="0"/>
          </a:p>
        </p:txBody>
      </p:sp>
    </p:spTree>
  </p:cSld>
  <p:clrMapOvr>
    <a:masterClrMapping/>
  </p:clrMapOvr>
  <p:transition>
    <p:checke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ea typeface="+mj-ea"/>
                <a:cs typeface="+mj-cs"/>
              </a:rPr>
              <a:t>Acts 15: Jerusalem Council</a:t>
            </a:r>
          </a:p>
        </p:txBody>
      </p:sp>
      <p:sp>
        <p:nvSpPr>
          <p:cNvPr id="12291" name="Rectangle 3"/>
          <p:cNvSpPr>
            <a:spLocks noGrp="1" noChangeArrowheads="1"/>
          </p:cNvSpPr>
          <p:nvPr>
            <p:ph type="body" idx="1"/>
          </p:nvPr>
        </p:nvSpPr>
        <p:spPr/>
        <p:txBody>
          <a:bodyPr/>
          <a:lstStyle/>
          <a:p>
            <a:pPr eaLnBrk="1" hangingPunct="1">
              <a:buNone/>
              <a:defRPr/>
            </a:pPr>
            <a:endParaRPr lang="en-US" sz="2800" dirty="0">
              <a:ea typeface="+mn-ea"/>
              <a:cs typeface="+mn-cs"/>
            </a:endParaRPr>
          </a:p>
        </p:txBody>
      </p:sp>
      <p:pic>
        <p:nvPicPr>
          <p:cNvPr id="4" name="Picture 3"/>
          <p:cNvPicPr>
            <a:picLocks noChangeAspect="1"/>
          </p:cNvPicPr>
          <p:nvPr/>
        </p:nvPicPr>
        <p:blipFill>
          <a:blip r:embed="rId2"/>
          <a:stretch>
            <a:fillRect/>
          </a:stretch>
        </p:blipFill>
        <p:spPr>
          <a:xfrm>
            <a:off x="2133600" y="1676400"/>
            <a:ext cx="3289300" cy="2463800"/>
          </a:xfrm>
          <a:prstGeom prst="rect">
            <a:avLst/>
          </a:prstGeom>
          <a:solidFill>
            <a:srgbClr val="000000"/>
          </a:solidFill>
        </p:spPr>
      </p:pic>
      <p:pic>
        <p:nvPicPr>
          <p:cNvPr id="5" name="Picture 4"/>
          <p:cNvPicPr>
            <a:picLocks noChangeAspect="1"/>
          </p:cNvPicPr>
          <p:nvPr/>
        </p:nvPicPr>
        <p:blipFill>
          <a:blip r:embed="rId3"/>
          <a:stretch>
            <a:fillRect/>
          </a:stretch>
        </p:blipFill>
        <p:spPr>
          <a:xfrm>
            <a:off x="5334000" y="2362200"/>
            <a:ext cx="2400300" cy="3378200"/>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ea typeface="+mj-ea"/>
                <a:cs typeface="+mj-cs"/>
              </a:rPr>
              <a:t>Acts 15: Jerusalem Council</a:t>
            </a:r>
          </a:p>
        </p:txBody>
      </p:sp>
      <p:sp>
        <p:nvSpPr>
          <p:cNvPr id="12291" name="Rectangle 3"/>
          <p:cNvSpPr>
            <a:spLocks noGrp="1" noChangeArrowheads="1"/>
          </p:cNvSpPr>
          <p:nvPr>
            <p:ph type="body" idx="1"/>
          </p:nvPr>
        </p:nvSpPr>
        <p:spPr>
          <a:xfrm>
            <a:off x="457200" y="1600200"/>
            <a:ext cx="8458200" cy="4530725"/>
          </a:xfrm>
        </p:spPr>
        <p:txBody>
          <a:bodyPr/>
          <a:lstStyle/>
          <a:p>
            <a:pPr eaLnBrk="1" hangingPunct="1">
              <a:defRPr/>
            </a:pPr>
            <a:r>
              <a:rPr lang="en-US" dirty="0">
                <a:ea typeface="+mn-ea"/>
                <a:cs typeface="+mn-cs"/>
              </a:rPr>
              <a:t>The </a:t>
            </a:r>
            <a:r>
              <a:rPr lang="en-US" i="1" dirty="0">
                <a:ea typeface="+mn-ea"/>
                <a:cs typeface="+mn-cs"/>
              </a:rPr>
              <a:t>a priori</a:t>
            </a:r>
            <a:r>
              <a:rPr lang="en-US" dirty="0">
                <a:ea typeface="+mn-ea"/>
                <a:cs typeface="+mn-cs"/>
              </a:rPr>
              <a:t> witness was the Old Testament</a:t>
            </a:r>
            <a:r>
              <a:rPr lang="en-US" dirty="0" smtClean="0">
                <a:ea typeface="+mn-ea"/>
                <a:cs typeface="+mn-cs"/>
              </a:rPr>
              <a:t>.</a:t>
            </a:r>
            <a:endParaRPr lang="en-US" dirty="0">
              <a:ea typeface="+mn-ea"/>
              <a:cs typeface="+mn-cs"/>
            </a:endParaRPr>
          </a:p>
        </p:txBody>
      </p:sp>
      <p:pic>
        <p:nvPicPr>
          <p:cNvPr id="4" name="Picture 3"/>
          <p:cNvPicPr>
            <a:picLocks noChangeAspect="1"/>
          </p:cNvPicPr>
          <p:nvPr/>
        </p:nvPicPr>
        <p:blipFill>
          <a:blip r:embed="rId2"/>
          <a:stretch>
            <a:fillRect/>
          </a:stretch>
        </p:blipFill>
        <p:spPr>
          <a:xfrm>
            <a:off x="4648200" y="2362200"/>
            <a:ext cx="3340100" cy="24384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2286000" y="2819400"/>
            <a:ext cx="2209800" cy="1340612"/>
          </a:xfrm>
          <a:prstGeom prst="rect">
            <a:avLst/>
          </a:prstGeom>
          <a:solidFill>
            <a:srgbClr val="000000"/>
          </a:solidFill>
        </p:spPr>
      </p:pic>
    </p:spTree>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ea typeface="+mj-ea"/>
                <a:cs typeface="+mj-cs"/>
              </a:rPr>
              <a:t>Acts 15: Jerusalem Council</a:t>
            </a:r>
          </a:p>
        </p:txBody>
      </p:sp>
      <p:sp>
        <p:nvSpPr>
          <p:cNvPr id="12291" name="Rectangle 3"/>
          <p:cNvSpPr>
            <a:spLocks noGrp="1" noChangeArrowheads="1"/>
          </p:cNvSpPr>
          <p:nvPr>
            <p:ph type="body" idx="1"/>
          </p:nvPr>
        </p:nvSpPr>
        <p:spPr/>
        <p:txBody>
          <a:bodyPr/>
          <a:lstStyle/>
          <a:p>
            <a:pPr eaLnBrk="1" hangingPunct="1">
              <a:defRPr/>
            </a:pPr>
            <a:r>
              <a:rPr lang="en-US" sz="2400" dirty="0">
                <a:ea typeface="+mn-ea"/>
                <a:cs typeface="+mn-cs"/>
              </a:rPr>
              <a:t>The </a:t>
            </a:r>
            <a:r>
              <a:rPr lang="en-US" sz="2400" i="1" dirty="0">
                <a:ea typeface="+mn-ea"/>
                <a:cs typeface="+mn-cs"/>
              </a:rPr>
              <a:t>a priori</a:t>
            </a:r>
            <a:r>
              <a:rPr lang="en-US" sz="2400" dirty="0">
                <a:ea typeface="+mn-ea"/>
                <a:cs typeface="+mn-cs"/>
              </a:rPr>
              <a:t> witness was the Old Testament.</a:t>
            </a:r>
          </a:p>
          <a:p>
            <a:pPr eaLnBrk="1" hangingPunct="1">
              <a:defRPr/>
            </a:pPr>
            <a:r>
              <a:rPr lang="en-US" dirty="0">
                <a:ea typeface="+mn-ea"/>
                <a:cs typeface="+mn-cs"/>
              </a:rPr>
              <a:t>The primary witness was </a:t>
            </a:r>
            <a:r>
              <a:rPr lang="en-US" i="1" u="sng" dirty="0">
                <a:ea typeface="+mn-ea"/>
                <a:cs typeface="+mn-cs"/>
              </a:rPr>
              <a:t>Peter</a:t>
            </a:r>
            <a:r>
              <a:rPr lang="en-US" dirty="0">
                <a:ea typeface="+mn-ea"/>
                <a:cs typeface="+mn-cs"/>
              </a:rPr>
              <a:t>, not Paul</a:t>
            </a:r>
            <a:r>
              <a:rPr lang="en-US" dirty="0" smtClean="0">
                <a:ea typeface="+mn-ea"/>
                <a:cs typeface="+mn-cs"/>
              </a:rPr>
              <a:t>.</a:t>
            </a:r>
            <a:endParaRPr lang="en-US" dirty="0">
              <a:ea typeface="+mn-ea"/>
              <a:cs typeface="+mn-cs"/>
            </a:endParaRPr>
          </a:p>
        </p:txBody>
      </p:sp>
      <p:pic>
        <p:nvPicPr>
          <p:cNvPr id="4" name="Picture 3"/>
          <p:cNvPicPr>
            <a:picLocks noChangeAspect="1"/>
          </p:cNvPicPr>
          <p:nvPr/>
        </p:nvPicPr>
        <p:blipFill>
          <a:blip r:embed="rId2"/>
          <a:stretch>
            <a:fillRect/>
          </a:stretch>
        </p:blipFill>
        <p:spPr>
          <a:xfrm>
            <a:off x="3657600" y="2743200"/>
            <a:ext cx="1981200" cy="1586539"/>
          </a:xfrm>
          <a:prstGeom prst="rect">
            <a:avLst/>
          </a:prstGeom>
          <a:solidFill>
            <a:srgbClr val="000000"/>
          </a:solid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a typeface="+mj-ea"/>
                <a:cs typeface="+mj-cs"/>
              </a:rPr>
              <a:t>Jesus’ Gentile Encounters:</a:t>
            </a:r>
          </a:p>
        </p:txBody>
      </p:sp>
      <p:sp>
        <p:nvSpPr>
          <p:cNvPr id="5123" name="Rectangle 3"/>
          <p:cNvSpPr>
            <a:spLocks noGrp="1" noChangeArrowheads="1"/>
          </p:cNvSpPr>
          <p:nvPr>
            <p:ph type="body" idx="1"/>
          </p:nvPr>
        </p:nvSpPr>
        <p:spPr/>
        <p:txBody>
          <a:bodyPr/>
          <a:lstStyle/>
          <a:p>
            <a:pPr eaLnBrk="1" hangingPunct="1">
              <a:buNone/>
              <a:defRPr/>
            </a:pPr>
            <a:endParaRPr lang="en-US" dirty="0" smtClean="0">
              <a:ea typeface="+mn-ea"/>
              <a:cs typeface="+mn-cs"/>
            </a:endParaRPr>
          </a:p>
        </p:txBody>
      </p:sp>
    </p:spTree>
  </p:cSld>
  <p:clrMapOvr>
    <a:masterClrMapping/>
  </p:clrMapOvr>
  <p:transition>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ea typeface="+mj-ea"/>
                <a:cs typeface="+mj-cs"/>
              </a:rPr>
              <a:t>Acts 15: Jerusalem Council</a:t>
            </a:r>
          </a:p>
        </p:txBody>
      </p:sp>
      <p:sp>
        <p:nvSpPr>
          <p:cNvPr id="12291" name="Rectangle 3"/>
          <p:cNvSpPr>
            <a:spLocks noGrp="1" noChangeArrowheads="1"/>
          </p:cNvSpPr>
          <p:nvPr>
            <p:ph type="body" idx="1"/>
          </p:nvPr>
        </p:nvSpPr>
        <p:spPr/>
        <p:txBody>
          <a:bodyPr/>
          <a:lstStyle/>
          <a:p>
            <a:pPr eaLnBrk="1" hangingPunct="1">
              <a:defRPr/>
            </a:pPr>
            <a:r>
              <a:rPr lang="en-US" sz="2400" dirty="0">
                <a:ea typeface="+mn-ea"/>
                <a:cs typeface="+mn-cs"/>
              </a:rPr>
              <a:t>The </a:t>
            </a:r>
            <a:r>
              <a:rPr lang="en-US" sz="2400" i="1" dirty="0">
                <a:ea typeface="+mn-ea"/>
                <a:cs typeface="+mn-cs"/>
              </a:rPr>
              <a:t>a priori</a:t>
            </a:r>
            <a:r>
              <a:rPr lang="en-US" sz="2400" dirty="0">
                <a:ea typeface="+mn-ea"/>
                <a:cs typeface="+mn-cs"/>
              </a:rPr>
              <a:t> witness was the Old Testament.</a:t>
            </a:r>
          </a:p>
          <a:p>
            <a:pPr eaLnBrk="1" hangingPunct="1">
              <a:defRPr/>
            </a:pPr>
            <a:r>
              <a:rPr lang="en-US" sz="2400" dirty="0">
                <a:ea typeface="+mn-ea"/>
                <a:cs typeface="+mn-cs"/>
              </a:rPr>
              <a:t>The primary witness was </a:t>
            </a:r>
            <a:r>
              <a:rPr lang="en-US" sz="2400" i="1" u="sng" dirty="0">
                <a:ea typeface="+mn-ea"/>
                <a:cs typeface="+mn-cs"/>
              </a:rPr>
              <a:t>Peter</a:t>
            </a:r>
            <a:r>
              <a:rPr lang="en-US" sz="2400" dirty="0">
                <a:ea typeface="+mn-ea"/>
                <a:cs typeface="+mn-cs"/>
              </a:rPr>
              <a:t>, not Paul.</a:t>
            </a:r>
          </a:p>
          <a:p>
            <a:pPr eaLnBrk="1" hangingPunct="1">
              <a:defRPr/>
            </a:pPr>
            <a:r>
              <a:rPr lang="en-US" dirty="0">
                <a:ea typeface="+mn-ea"/>
                <a:cs typeface="+mn-cs"/>
              </a:rPr>
              <a:t>The corroborating witnesses were Paul and Barnabas</a:t>
            </a:r>
            <a:r>
              <a:rPr lang="en-US" dirty="0" smtClean="0">
                <a:ea typeface="+mn-ea"/>
                <a:cs typeface="+mn-cs"/>
              </a:rPr>
              <a:t>. They are not even quoted.</a:t>
            </a:r>
            <a:endParaRPr lang="en-US" dirty="0">
              <a:ea typeface="+mn-ea"/>
              <a:cs typeface="+mn-cs"/>
            </a:endParaRPr>
          </a:p>
        </p:txBody>
      </p:sp>
      <p:pic>
        <p:nvPicPr>
          <p:cNvPr id="4" name="Picture 3"/>
          <p:cNvPicPr>
            <a:picLocks noChangeAspect="1"/>
          </p:cNvPicPr>
          <p:nvPr/>
        </p:nvPicPr>
        <p:blipFill>
          <a:blip r:embed="rId2"/>
          <a:srcRect r="54793"/>
          <a:stretch>
            <a:fillRect/>
          </a:stretch>
        </p:blipFill>
        <p:spPr>
          <a:xfrm>
            <a:off x="6553200" y="3505200"/>
            <a:ext cx="1486995" cy="24638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ea typeface="+mj-ea"/>
                <a:cs typeface="+mj-cs"/>
              </a:rPr>
              <a:t>Acts 15: Jerusalem Council</a:t>
            </a:r>
          </a:p>
        </p:txBody>
      </p:sp>
      <p:sp>
        <p:nvSpPr>
          <p:cNvPr id="12291" name="Rectangle 3"/>
          <p:cNvSpPr>
            <a:spLocks noGrp="1" noChangeArrowheads="1"/>
          </p:cNvSpPr>
          <p:nvPr>
            <p:ph type="body" idx="1"/>
          </p:nvPr>
        </p:nvSpPr>
        <p:spPr>
          <a:xfrm>
            <a:off x="457200" y="1600200"/>
            <a:ext cx="8305800" cy="4530725"/>
          </a:xfrm>
        </p:spPr>
        <p:txBody>
          <a:bodyPr/>
          <a:lstStyle/>
          <a:p>
            <a:pPr eaLnBrk="1" hangingPunct="1">
              <a:defRPr/>
            </a:pPr>
            <a:r>
              <a:rPr lang="en-US" sz="2400" dirty="0">
                <a:ea typeface="+mn-ea"/>
                <a:cs typeface="+mn-cs"/>
              </a:rPr>
              <a:t>The </a:t>
            </a:r>
            <a:r>
              <a:rPr lang="en-US" sz="2400" i="1" dirty="0">
                <a:ea typeface="+mn-ea"/>
                <a:cs typeface="+mn-cs"/>
              </a:rPr>
              <a:t>a priori</a:t>
            </a:r>
            <a:r>
              <a:rPr lang="en-US" sz="2400" dirty="0">
                <a:ea typeface="+mn-ea"/>
                <a:cs typeface="+mn-cs"/>
              </a:rPr>
              <a:t> witness was the Old Testament.</a:t>
            </a:r>
          </a:p>
          <a:p>
            <a:pPr eaLnBrk="1" hangingPunct="1">
              <a:defRPr/>
            </a:pPr>
            <a:r>
              <a:rPr lang="en-US" sz="2400" dirty="0">
                <a:ea typeface="+mn-ea"/>
                <a:cs typeface="+mn-cs"/>
              </a:rPr>
              <a:t>The primary witness was </a:t>
            </a:r>
            <a:r>
              <a:rPr lang="en-US" sz="2400" i="1" u="sng" dirty="0">
                <a:ea typeface="+mn-ea"/>
                <a:cs typeface="+mn-cs"/>
              </a:rPr>
              <a:t>Peter</a:t>
            </a:r>
            <a:r>
              <a:rPr lang="en-US" sz="2400" dirty="0">
                <a:ea typeface="+mn-ea"/>
                <a:cs typeface="+mn-cs"/>
              </a:rPr>
              <a:t>, not Paul.</a:t>
            </a:r>
          </a:p>
          <a:p>
            <a:pPr eaLnBrk="1" hangingPunct="1">
              <a:defRPr/>
            </a:pPr>
            <a:r>
              <a:rPr lang="en-US" sz="2400" dirty="0">
                <a:ea typeface="+mn-ea"/>
                <a:cs typeface="+mn-cs"/>
              </a:rPr>
              <a:t>The corroborating witnesses were Paul</a:t>
            </a:r>
            <a:r>
              <a:rPr lang="en-US" sz="2400" dirty="0" smtClean="0">
                <a:ea typeface="+mn-ea"/>
                <a:cs typeface="+mn-cs"/>
              </a:rPr>
              <a:t> 	               and </a:t>
            </a:r>
            <a:r>
              <a:rPr lang="en-US" sz="2400" dirty="0">
                <a:ea typeface="+mn-ea"/>
                <a:cs typeface="+mn-cs"/>
              </a:rPr>
              <a:t>Barnabas</a:t>
            </a:r>
            <a:r>
              <a:rPr lang="en-US" sz="2400" dirty="0" smtClean="0">
                <a:ea typeface="+mn-ea"/>
                <a:cs typeface="+mn-cs"/>
              </a:rPr>
              <a:t>. They are not even quoted.</a:t>
            </a:r>
          </a:p>
          <a:p>
            <a:pPr eaLnBrk="1" hangingPunct="1">
              <a:defRPr/>
            </a:pPr>
            <a:r>
              <a:rPr lang="en-US" sz="3000" dirty="0">
                <a:ea typeface="+mn-ea"/>
                <a:cs typeface="+mn-cs"/>
              </a:rPr>
              <a:t>The Council was more a recognition</a:t>
            </a:r>
            <a:r>
              <a:rPr lang="en-US" sz="3000" dirty="0" smtClean="0">
                <a:ea typeface="+mn-ea"/>
                <a:cs typeface="+mn-cs"/>
              </a:rPr>
              <a:t> or realization of </a:t>
            </a:r>
            <a:r>
              <a:rPr lang="en-US" sz="3000" dirty="0">
                <a:ea typeface="+mn-ea"/>
                <a:cs typeface="+mn-cs"/>
              </a:rPr>
              <a:t>what the Spirit was </a:t>
            </a:r>
            <a:r>
              <a:rPr lang="en-US" sz="3000" i="1" dirty="0">
                <a:ea typeface="+mn-ea"/>
                <a:cs typeface="+mn-cs"/>
              </a:rPr>
              <a:t>already doing </a:t>
            </a:r>
            <a:r>
              <a:rPr lang="en-US" sz="3000" dirty="0">
                <a:ea typeface="+mn-ea"/>
                <a:cs typeface="+mn-cs"/>
              </a:rPr>
              <a:t>and how they (Jewish believers) should catch up to that, and respond in a way that glorified God and his bigger-than-only-Jewish </a:t>
            </a:r>
            <a:r>
              <a:rPr lang="en-US" sz="3000" dirty="0" smtClean="0">
                <a:ea typeface="+mn-ea"/>
                <a:cs typeface="+mn-cs"/>
              </a:rPr>
              <a:t>purposes (i.e., the Kingdom of God, Acts 1:3).</a:t>
            </a:r>
            <a:endParaRPr lang="en-US" sz="3000" dirty="0">
              <a:ea typeface="+mn-ea"/>
              <a:cs typeface="+mn-cs"/>
            </a:endParaRP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ea typeface="+mj-ea"/>
                <a:cs typeface="+mj-cs"/>
              </a:rPr>
              <a:t>Acts 15: Jerusalem Council</a:t>
            </a:r>
          </a:p>
        </p:txBody>
      </p:sp>
      <p:sp>
        <p:nvSpPr>
          <p:cNvPr id="12291" name="Rectangle 3"/>
          <p:cNvSpPr>
            <a:spLocks noGrp="1" noChangeArrowheads="1"/>
          </p:cNvSpPr>
          <p:nvPr>
            <p:ph type="body" idx="1"/>
          </p:nvPr>
        </p:nvSpPr>
        <p:spPr/>
        <p:txBody>
          <a:bodyPr/>
          <a:lstStyle/>
          <a:p>
            <a:pPr eaLnBrk="1" hangingPunct="1">
              <a:defRPr/>
            </a:pPr>
            <a:r>
              <a:rPr lang="en-US" dirty="0" smtClean="0">
                <a:ea typeface="+mn-ea"/>
                <a:cs typeface="+mn-cs"/>
              </a:rPr>
              <a:t>James quotes from Amos 9:11-12, “Gentiles who called by my name,”	  and comes full circle to the </a:t>
            </a:r>
            <a:r>
              <a:rPr lang="en-US" i="1" dirty="0" smtClean="0">
                <a:ea typeface="+mn-ea"/>
                <a:cs typeface="+mn-cs"/>
              </a:rPr>
              <a:t>a priori  </a:t>
            </a:r>
            <a:r>
              <a:rPr lang="en-US" dirty="0" smtClean="0">
                <a:ea typeface="+mn-ea"/>
                <a:cs typeface="+mn-cs"/>
              </a:rPr>
              <a:t>witness of God’s Word) where God predicted all along that Gentiles would receive God’s salvation and thus be part  of his kingdom with Jewish believers.</a:t>
            </a:r>
            <a:endParaRPr lang="en-US" dirty="0">
              <a:ea typeface="+mn-ea"/>
              <a:cs typeface="+mn-cs"/>
            </a:endParaRP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idx="1"/>
          </p:nvPr>
        </p:nvSpPr>
        <p:spPr/>
        <p:txBody>
          <a:bodyPr/>
          <a:lstStyle/>
          <a:p>
            <a:pPr algn="ctr">
              <a:buNone/>
            </a:pPr>
            <a:r>
              <a:rPr lang="en-US" b="1" i="1" dirty="0" smtClean="0">
                <a:latin typeface="Big Caslon"/>
                <a:cs typeface="Big Caslon"/>
              </a:rPr>
              <a:t>It was Jewish legalists (Acts 15:1, “certain</a:t>
            </a:r>
            <a:r>
              <a:rPr lang="en-US" b="1" i="1" dirty="0" smtClean="0">
                <a:latin typeface="Big Caslon"/>
                <a:cs typeface="Big Caslon"/>
              </a:rPr>
              <a:t>         </a:t>
            </a:r>
          </a:p>
          <a:p>
            <a:pPr algn="ctr">
              <a:buNone/>
            </a:pPr>
            <a:r>
              <a:rPr lang="en-US" b="1" i="1" dirty="0" smtClean="0">
                <a:latin typeface="Big Caslon"/>
                <a:cs typeface="Big Caslon"/>
              </a:rPr>
              <a:t>men from </a:t>
            </a:r>
            <a:r>
              <a:rPr lang="en-US" b="1" i="1" dirty="0" smtClean="0">
                <a:latin typeface="Big Caslon"/>
                <a:cs typeface="Big Caslon"/>
              </a:rPr>
              <a:t>Judea”, v. 5, “Pharisees </a:t>
            </a:r>
            <a:r>
              <a:rPr lang="en-US" b="1" i="1" dirty="0" smtClean="0">
                <a:latin typeface="Big Caslon"/>
                <a:cs typeface="Big Caslon"/>
              </a:rPr>
              <a:t>who </a:t>
            </a:r>
          </a:p>
          <a:p>
            <a:pPr algn="ctr">
              <a:buNone/>
            </a:pPr>
            <a:r>
              <a:rPr lang="en-US" b="1" i="1" dirty="0" smtClean="0">
                <a:latin typeface="Big Caslon"/>
                <a:cs typeface="Big Caslon"/>
              </a:rPr>
              <a:t>believed</a:t>
            </a:r>
            <a:r>
              <a:rPr lang="en-US" b="1" i="1" dirty="0" smtClean="0">
                <a:latin typeface="Big Caslon"/>
                <a:cs typeface="Big Caslon"/>
              </a:rPr>
              <a:t>”)</a:t>
            </a:r>
            <a:r>
              <a:rPr lang="en-US" b="1" i="1" dirty="0" smtClean="0">
                <a:latin typeface="Big Caslon"/>
                <a:cs typeface="Big Caslon"/>
              </a:rPr>
              <a:t> who </a:t>
            </a:r>
            <a:r>
              <a:rPr lang="en-US" b="1" i="1" dirty="0" smtClean="0">
                <a:latin typeface="Big Caslon"/>
                <a:cs typeface="Big Caslon"/>
              </a:rPr>
              <a:t>wanted to drape the gospel</a:t>
            </a:r>
            <a:r>
              <a:rPr lang="en-US" b="1" i="1" dirty="0" smtClean="0">
                <a:latin typeface="Big Caslon"/>
                <a:cs typeface="Big Caslon"/>
              </a:rPr>
              <a:t> </a:t>
            </a:r>
          </a:p>
          <a:p>
            <a:pPr algn="ctr">
              <a:buNone/>
            </a:pPr>
            <a:r>
              <a:rPr lang="en-US" b="1" i="1" dirty="0" smtClean="0">
                <a:latin typeface="Big Caslon"/>
                <a:cs typeface="Big Caslon"/>
              </a:rPr>
              <a:t>in </a:t>
            </a:r>
            <a:r>
              <a:rPr lang="en-US" b="1" i="1" dirty="0" smtClean="0">
                <a:latin typeface="Big Caslon"/>
                <a:cs typeface="Big Caslon"/>
              </a:rPr>
              <a:t>Jewish</a:t>
            </a:r>
            <a:r>
              <a:rPr lang="en-US" b="1" i="1" dirty="0" smtClean="0">
                <a:latin typeface="Big Caslon"/>
                <a:cs typeface="Big Caslon"/>
              </a:rPr>
              <a:t> garb </a:t>
            </a:r>
            <a:r>
              <a:rPr lang="en-US" b="1" i="1" dirty="0" smtClean="0">
                <a:latin typeface="Big Caslon"/>
                <a:cs typeface="Big Caslon"/>
              </a:rPr>
              <a:t>by requiring Gentile converts</a:t>
            </a:r>
            <a:r>
              <a:rPr lang="en-US" b="1" i="1" dirty="0" smtClean="0">
                <a:latin typeface="Big Caslon"/>
                <a:cs typeface="Big Caslon"/>
              </a:rPr>
              <a:t> </a:t>
            </a:r>
          </a:p>
          <a:p>
            <a:pPr algn="ctr">
              <a:buNone/>
            </a:pPr>
            <a:r>
              <a:rPr lang="en-US" b="1" i="1" dirty="0" smtClean="0">
                <a:latin typeface="Big Caslon"/>
                <a:cs typeface="Big Caslon"/>
              </a:rPr>
              <a:t>to </a:t>
            </a:r>
            <a:r>
              <a:rPr lang="en-US" b="1" i="1" dirty="0" smtClean="0">
                <a:latin typeface="Big Caslon"/>
                <a:cs typeface="Big Caslon"/>
              </a:rPr>
              <a:t>be</a:t>
            </a:r>
            <a:r>
              <a:rPr lang="en-US" b="1" i="1" dirty="0" smtClean="0">
                <a:latin typeface="Big Caslon"/>
                <a:cs typeface="Big Caslon"/>
              </a:rPr>
              <a:t> circumcised</a:t>
            </a:r>
            <a:r>
              <a:rPr lang="en-US" b="1" i="1" dirty="0" smtClean="0">
                <a:latin typeface="Big Caslon"/>
                <a:cs typeface="Big Caslon"/>
              </a:rPr>
              <a:t>. The Holy Spirit was </a:t>
            </a:r>
            <a:r>
              <a:rPr lang="en-US" b="1" i="1" dirty="0" smtClean="0">
                <a:latin typeface="Big Caslon"/>
                <a:cs typeface="Big Caslon"/>
              </a:rPr>
              <a:t>the</a:t>
            </a:r>
          </a:p>
          <a:p>
            <a:pPr algn="ctr">
              <a:buNone/>
            </a:pPr>
            <a:r>
              <a:rPr lang="en-US" b="1" i="1" dirty="0" smtClean="0">
                <a:latin typeface="Big Caslon"/>
                <a:cs typeface="Big Caslon"/>
              </a:rPr>
              <a:t>One who had already unleashed the </a:t>
            </a:r>
          </a:p>
          <a:p>
            <a:pPr algn="ctr">
              <a:buNone/>
            </a:pPr>
            <a:r>
              <a:rPr lang="en-US" b="1" i="1" dirty="0" smtClean="0">
                <a:latin typeface="Big Caslon"/>
                <a:cs typeface="Big Caslon"/>
              </a:rPr>
              <a:t>gospel among the Gentiles. </a:t>
            </a:r>
            <a:endParaRPr lang="en-US" b="1" i="1" dirty="0">
              <a:latin typeface="Big Caslon"/>
              <a:cs typeface="Big Caslon"/>
            </a:endParaRPr>
          </a:p>
        </p:txBody>
      </p:sp>
    </p:spTree>
  </p:cSld>
  <p:clrMapOvr>
    <a:masterClrMapping/>
  </p:clrMapOvr>
  <p:transition>
    <p:randomBa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153400" cy="4530725"/>
          </a:xfrm>
        </p:spPr>
        <p:txBody>
          <a:bodyPr/>
          <a:lstStyle/>
          <a:p>
            <a:pPr algn="ctr">
              <a:buNone/>
            </a:pPr>
            <a:r>
              <a:rPr lang="en-US" b="1" i="1" dirty="0" smtClean="0">
                <a:latin typeface="Big Caslon"/>
                <a:cs typeface="Big Caslon"/>
              </a:rPr>
              <a:t>	If there were a “breakthrough,” or “turning point” at the Council of Jerusalem, it was in the minds of Jewish church leaders and others in the Jerusalem church. The 4 prohibitions that James requests among Gentile believers were idolatry, adultery, and 2 food limitations, things that most newly saved Gentile believers would eventually recognize anyway. </a:t>
            </a:r>
            <a:endParaRPr lang="en-US" b="1" i="1" dirty="0">
              <a:latin typeface="Big Caslon"/>
              <a:cs typeface="Big Caslon"/>
            </a:endParaRPr>
          </a:p>
        </p:txBody>
      </p:sp>
    </p:spTree>
  </p:cSld>
  <p:clrMapOvr>
    <a:masterClrMapping/>
  </p:clrMapOvr>
  <p:transition>
    <p:push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#2</a:t>
            </a:r>
            <a:endParaRPr lang="en-US" dirty="0"/>
          </a:p>
        </p:txBody>
      </p:sp>
      <p:sp>
        <p:nvSpPr>
          <p:cNvPr id="3" name="Content Placeholder 2"/>
          <p:cNvSpPr>
            <a:spLocks noGrp="1"/>
          </p:cNvSpPr>
          <p:nvPr>
            <p:ph idx="1"/>
          </p:nvPr>
        </p:nvSpPr>
        <p:spPr>
          <a:xfrm>
            <a:off x="457200" y="1219200"/>
            <a:ext cx="8229600" cy="4911725"/>
          </a:xfrm>
        </p:spPr>
        <p:txBody>
          <a:bodyPr/>
          <a:lstStyle/>
          <a:p>
            <a:pPr algn="ctr">
              <a:buNone/>
            </a:pPr>
            <a:endParaRPr lang="en-US" sz="500" dirty="0" smtClean="0">
              <a:latin typeface="Calisto MT"/>
              <a:cs typeface="Calisto MT"/>
            </a:endParaRPr>
          </a:p>
          <a:p>
            <a:pPr algn="ctr">
              <a:buNone/>
            </a:pPr>
            <a:r>
              <a:rPr lang="en-US" sz="6000" dirty="0" smtClean="0">
                <a:latin typeface="Calisto MT"/>
                <a:cs typeface="Calisto MT"/>
              </a:rPr>
              <a:t>Models,</a:t>
            </a:r>
          </a:p>
          <a:p>
            <a:pPr algn="ctr">
              <a:buNone/>
            </a:pPr>
            <a:r>
              <a:rPr lang="en-US" sz="6000" dirty="0" smtClean="0">
                <a:latin typeface="Calisto MT"/>
                <a:cs typeface="Calisto MT"/>
              </a:rPr>
              <a:t>Persecution</a:t>
            </a:r>
          </a:p>
          <a:p>
            <a:pPr algn="ctr">
              <a:buNone/>
            </a:pPr>
            <a:r>
              <a:rPr lang="en-US" sz="6000" dirty="0" smtClean="0">
                <a:latin typeface="Calisto MT"/>
                <a:cs typeface="Calisto MT"/>
              </a:rPr>
              <a:t>and Resources</a:t>
            </a:r>
            <a:endParaRPr lang="en-US" sz="6000" dirty="0">
              <a:latin typeface="Calisto MT"/>
              <a:cs typeface="Calisto MT"/>
            </a:endParaRPr>
          </a:p>
        </p:txBody>
      </p:sp>
    </p:spTree>
  </p:cSld>
  <p:clrMapOvr>
    <a:masterClrMapping/>
  </p:clrMapOvr>
  <p:transition>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ea typeface="+mj-ea"/>
                <a:cs typeface="+mj-cs"/>
              </a:rPr>
              <a:t>Topic Contents</a:t>
            </a:r>
            <a:endParaRPr lang="en-US" dirty="0">
              <a:ea typeface="+mj-ea"/>
              <a:cs typeface="+mj-cs"/>
            </a:endParaRPr>
          </a:p>
        </p:txBody>
      </p:sp>
      <p:sp>
        <p:nvSpPr>
          <p:cNvPr id="18435" name="Rectangle 3"/>
          <p:cNvSpPr>
            <a:spLocks noGrp="1" noChangeArrowheads="1"/>
          </p:cNvSpPr>
          <p:nvPr>
            <p:ph type="body" idx="1"/>
          </p:nvPr>
        </p:nvSpPr>
        <p:spPr/>
        <p:txBody>
          <a:bodyPr/>
          <a:lstStyle/>
          <a:p>
            <a:pPr eaLnBrk="1" hangingPunct="1">
              <a:buNone/>
              <a:defRPr/>
            </a:pPr>
            <a:r>
              <a:rPr lang="en-US" sz="2500" b="1" dirty="0" smtClean="0">
                <a:solidFill>
                  <a:srgbClr val="FFFFCC"/>
                </a:solidFill>
                <a:ea typeface="+mn-ea"/>
                <a:cs typeface="+mn-cs"/>
              </a:rPr>
              <a:t>1) </a:t>
            </a:r>
            <a:r>
              <a:rPr lang="en-US" sz="2500" dirty="0" smtClean="0">
                <a:ea typeface="+mn-ea"/>
                <a:cs typeface="+mn-cs"/>
              </a:rPr>
              <a:t>Wall </a:t>
            </a:r>
            <a:r>
              <a:rPr lang="en-US" sz="2500" dirty="0">
                <a:ea typeface="+mn-ea"/>
                <a:cs typeface="+mn-cs"/>
              </a:rPr>
              <a:t>of Communication, E-scale, “Become </a:t>
            </a:r>
            <a:r>
              <a:rPr lang="en-US" sz="2500" dirty="0" smtClean="0">
                <a:ea typeface="+mn-ea"/>
                <a:cs typeface="+mn-cs"/>
              </a:rPr>
              <a:t>like.”</a:t>
            </a:r>
          </a:p>
          <a:p>
            <a:pPr eaLnBrk="1" hangingPunct="1">
              <a:buNone/>
              <a:defRPr/>
            </a:pPr>
            <a:r>
              <a:rPr lang="en-US" sz="2500" b="1" dirty="0" smtClean="0">
                <a:solidFill>
                  <a:srgbClr val="FFFFCC"/>
                </a:solidFill>
                <a:ea typeface="+mn-ea"/>
                <a:cs typeface="+mn-cs"/>
              </a:rPr>
              <a:t>2) </a:t>
            </a:r>
            <a:r>
              <a:rPr lang="en-US" sz="2500" dirty="0" smtClean="0">
                <a:ea typeface="+mn-ea"/>
                <a:cs typeface="+mn-cs"/>
              </a:rPr>
              <a:t>Canyon </a:t>
            </a:r>
            <a:r>
              <a:rPr lang="en-US" sz="2500" dirty="0">
                <a:ea typeface="+mn-ea"/>
                <a:cs typeface="+mn-cs"/>
              </a:rPr>
              <a:t>of Conversion, P-scale, “Remain like.”</a:t>
            </a:r>
            <a:endParaRPr lang="en-US" sz="2500" dirty="0" smtClean="0">
              <a:ea typeface="+mn-ea"/>
              <a:cs typeface="+mn-cs"/>
            </a:endParaRPr>
          </a:p>
          <a:p>
            <a:pPr eaLnBrk="1" hangingPunct="1">
              <a:buNone/>
              <a:defRPr/>
            </a:pPr>
            <a:r>
              <a:rPr lang="en-US" sz="2500" b="1" dirty="0" smtClean="0">
                <a:solidFill>
                  <a:srgbClr val="FFFFCC"/>
                </a:solidFill>
                <a:ea typeface="+mn-ea"/>
                <a:cs typeface="+mn-cs"/>
              </a:rPr>
              <a:t>3) </a:t>
            </a:r>
            <a:r>
              <a:rPr lang="en-US" sz="2500" dirty="0" smtClean="0">
                <a:ea typeface="+mn-ea"/>
                <a:cs typeface="+mn-cs"/>
              </a:rPr>
              <a:t>Engel’s </a:t>
            </a:r>
            <a:r>
              <a:rPr lang="en-US" sz="2500" dirty="0">
                <a:ea typeface="+mn-ea"/>
                <a:cs typeface="+mn-cs"/>
              </a:rPr>
              <a:t>Scale showing spiritual “distance</a:t>
            </a:r>
            <a:r>
              <a:rPr lang="en-US" sz="2500" dirty="0" smtClean="0">
                <a:ea typeface="+mn-ea"/>
                <a:cs typeface="+mn-cs"/>
              </a:rPr>
              <a:t>”</a:t>
            </a:r>
          </a:p>
          <a:p>
            <a:pPr eaLnBrk="1" hangingPunct="1">
              <a:buNone/>
              <a:defRPr/>
            </a:pPr>
            <a:r>
              <a:rPr lang="en-US" sz="2500" b="1" dirty="0" smtClean="0">
                <a:solidFill>
                  <a:srgbClr val="FFFFCC"/>
                </a:solidFill>
                <a:ea typeface="+mn-ea"/>
                <a:cs typeface="+mn-cs"/>
              </a:rPr>
              <a:t>4) </a:t>
            </a:r>
            <a:r>
              <a:rPr lang="en-US" sz="2500" i="1" dirty="0" smtClean="0">
                <a:ea typeface="+mn-ea"/>
                <a:cs typeface="+mn-cs"/>
              </a:rPr>
              <a:t>Storyteller’s Bible Study</a:t>
            </a:r>
          </a:p>
          <a:p>
            <a:pPr eaLnBrk="1" hangingPunct="1">
              <a:buNone/>
              <a:defRPr/>
            </a:pPr>
            <a:r>
              <a:rPr lang="en-US" sz="2500" b="1" dirty="0" smtClean="0">
                <a:solidFill>
                  <a:srgbClr val="FFFFCC"/>
                </a:solidFill>
                <a:ea typeface="+mn-ea"/>
                <a:cs typeface="+mn-cs"/>
              </a:rPr>
              <a:t>5)</a:t>
            </a:r>
            <a:r>
              <a:rPr lang="en-US" sz="2500" i="1" dirty="0" smtClean="0">
                <a:ea typeface="+mn-ea"/>
                <a:cs typeface="+mn-cs"/>
              </a:rPr>
              <a:t> </a:t>
            </a:r>
            <a:r>
              <a:rPr lang="en-US" sz="2500" dirty="0" smtClean="0">
                <a:solidFill>
                  <a:srgbClr val="FFFFFF"/>
                </a:solidFill>
                <a:ea typeface="+mn-ea"/>
                <a:cs typeface="+mn-cs"/>
              </a:rPr>
              <a:t>The Big Three</a:t>
            </a:r>
            <a:endParaRPr lang="en-US" sz="2500" dirty="0" smtClean="0">
              <a:ea typeface="+mn-ea"/>
              <a:cs typeface="+mn-cs"/>
            </a:endParaRPr>
          </a:p>
          <a:p>
            <a:pPr eaLnBrk="1" hangingPunct="1">
              <a:buNone/>
              <a:defRPr/>
            </a:pPr>
            <a:r>
              <a:rPr lang="en-US" sz="2500" b="1" dirty="0" smtClean="0">
                <a:solidFill>
                  <a:schemeClr val="accent1">
                    <a:lumMod val="20000"/>
                    <a:lumOff val="80000"/>
                  </a:schemeClr>
                </a:solidFill>
                <a:ea typeface="+mn-ea"/>
                <a:cs typeface="+mn-cs"/>
              </a:rPr>
              <a:t>6) </a:t>
            </a:r>
            <a:r>
              <a:rPr lang="en-US" sz="2500" i="1" dirty="0" smtClean="0">
                <a:ea typeface="+mn-ea"/>
                <a:cs typeface="+mn-cs"/>
              </a:rPr>
              <a:t>Add to Your Faith </a:t>
            </a:r>
          </a:p>
          <a:p>
            <a:pPr eaLnBrk="1" hangingPunct="1">
              <a:buNone/>
              <a:defRPr/>
            </a:pPr>
            <a:r>
              <a:rPr lang="en-US" sz="2500" b="1" dirty="0" smtClean="0">
                <a:solidFill>
                  <a:schemeClr val="tx2"/>
                </a:solidFill>
                <a:ea typeface="+mn-ea"/>
                <a:cs typeface="+mn-cs"/>
              </a:rPr>
              <a:t>7) </a:t>
            </a:r>
            <a:r>
              <a:rPr lang="en-US" sz="2500" dirty="0" smtClean="0">
                <a:ea typeface="+mn-ea"/>
                <a:cs typeface="+mn-cs"/>
              </a:rPr>
              <a:t>Simply The Story</a:t>
            </a:r>
          </a:p>
          <a:p>
            <a:pPr eaLnBrk="1" hangingPunct="1">
              <a:buNone/>
              <a:defRPr/>
            </a:pPr>
            <a:r>
              <a:rPr lang="en-US" sz="2500" b="1" dirty="0" smtClean="0">
                <a:solidFill>
                  <a:schemeClr val="tx2"/>
                </a:solidFill>
                <a:ea typeface="+mn-ea"/>
                <a:cs typeface="+mn-cs"/>
              </a:rPr>
              <a:t>8) </a:t>
            </a:r>
            <a:r>
              <a:rPr lang="en-US" sz="2500" dirty="0" smtClean="0">
                <a:ea typeface="+mn-ea"/>
                <a:cs typeface="+mn-cs"/>
              </a:rPr>
              <a:t>Church Planting</a:t>
            </a:r>
          </a:p>
          <a:p>
            <a:pPr eaLnBrk="1" hangingPunct="1">
              <a:buNone/>
              <a:defRPr/>
            </a:pPr>
            <a:r>
              <a:rPr lang="en-US" sz="2500" b="1" dirty="0" smtClean="0">
                <a:solidFill>
                  <a:schemeClr val="tx2"/>
                </a:solidFill>
                <a:ea typeface="+mn-ea"/>
                <a:cs typeface="+mn-cs"/>
              </a:rPr>
              <a:t>9) </a:t>
            </a:r>
            <a:r>
              <a:rPr lang="en-US" sz="2500" dirty="0" smtClean="0">
                <a:ea typeface="+mn-ea"/>
                <a:cs typeface="+mn-cs"/>
              </a:rPr>
              <a:t>Sacrifice, Suffering, Persecution &amp; Martyrdom</a:t>
            </a:r>
          </a:p>
          <a:p>
            <a:pPr eaLnBrk="1" hangingPunct="1">
              <a:buNone/>
              <a:defRPr/>
            </a:pPr>
            <a:endParaRPr lang="en-US" sz="2500" dirty="0" smtClean="0">
              <a:ea typeface="+mn-ea"/>
              <a:cs typeface="+mn-cs"/>
            </a:endParaRPr>
          </a:p>
          <a:p>
            <a:pPr eaLnBrk="1" hangingPunct="1">
              <a:buFont typeface="Wingdings" charset="2"/>
              <a:buNone/>
              <a:defRPr/>
            </a:pPr>
            <a:endParaRPr lang="en-US" dirty="0">
              <a:ea typeface="+mn-ea"/>
              <a:cs typeface="+mn-cs"/>
            </a:endParaRPr>
          </a:p>
          <a:p>
            <a:pPr eaLnBrk="1" hangingPunct="1">
              <a:buFont typeface="Wingdings" charset="2"/>
              <a:buNone/>
              <a:defRPr/>
            </a:pPr>
            <a:endParaRPr lang="en-US" dirty="0">
              <a:ea typeface="+mn-ea"/>
              <a:cs typeface="+mn-cs"/>
            </a:endParaRPr>
          </a:p>
        </p:txBody>
      </p:sp>
    </p:spTree>
  </p:cSld>
  <p:clrMapOvr>
    <a:masterClrMapping/>
  </p:clrMapOvr>
  <p:transition>
    <p:cover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a:ea typeface="+mj-ea"/>
                <a:cs typeface="+mj-cs"/>
              </a:rPr>
              <a:t>“Become Like, Remain Like”</a:t>
            </a:r>
          </a:p>
        </p:txBody>
      </p:sp>
      <p:sp>
        <p:nvSpPr>
          <p:cNvPr id="13315" name="Rectangle 3"/>
          <p:cNvSpPr>
            <a:spLocks noGrp="1" noChangeArrowheads="1"/>
          </p:cNvSpPr>
          <p:nvPr>
            <p:ph type="body" idx="1"/>
          </p:nvPr>
        </p:nvSpPr>
        <p:spPr/>
        <p:txBody>
          <a:bodyPr/>
          <a:lstStyle/>
          <a:p>
            <a:pPr eaLnBrk="1" hangingPunct="1">
              <a:defRPr/>
            </a:pPr>
            <a:r>
              <a:rPr lang="en-US" dirty="0">
                <a:ea typeface="+mn-ea"/>
                <a:cs typeface="+mn-cs"/>
              </a:rPr>
              <a:t>Become Like: 1 Corinthians 9:19-22</a:t>
            </a:r>
          </a:p>
          <a:p>
            <a:pPr eaLnBrk="1" hangingPunct="1">
              <a:defRPr/>
            </a:pPr>
            <a:r>
              <a:rPr lang="en-US" dirty="0">
                <a:ea typeface="+mn-ea"/>
                <a:cs typeface="+mn-cs"/>
              </a:rPr>
              <a:t>Remain Like:  1 Corinthians 7:17-20</a:t>
            </a:r>
            <a:endParaRPr lang="en-US" dirty="0" smtClean="0">
              <a:ea typeface="+mn-ea"/>
              <a:cs typeface="+mn-cs"/>
            </a:endParaRPr>
          </a:p>
          <a:p>
            <a:pPr eaLnBrk="1" hangingPunct="1">
              <a:buFont typeface="Wingdings" charset="2"/>
              <a:buNone/>
              <a:defRPr/>
            </a:pPr>
            <a:endParaRPr lang="en-US" dirty="0" smtClean="0">
              <a:ea typeface="+mn-ea"/>
              <a:cs typeface="+mn-cs"/>
            </a:endParaRPr>
          </a:p>
        </p:txBody>
      </p:sp>
    </p:spTree>
  </p:cSld>
  <p:clrMapOvr>
    <a:masterClrMapping/>
  </p:clrMapOvr>
  <p:transition>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The E Scale represents the cultural distance Christians go or need to go to share the gospel.</a:t>
            </a:r>
          </a:p>
        </p:txBody>
      </p:sp>
      <p:sp>
        <p:nvSpPr>
          <p:cNvPr id="4" name="Rectangle 3"/>
          <p:cNvSpPr/>
          <p:nvPr/>
        </p:nvSpPr>
        <p:spPr>
          <a:xfrm>
            <a:off x="1676400" y="5029200"/>
            <a:ext cx="6019800" cy="400110"/>
          </a:xfrm>
          <a:prstGeom prst="rect">
            <a:avLst/>
          </a:prstGeom>
        </p:spPr>
        <p:txBody>
          <a:bodyPr wrap="square">
            <a:spAutoFit/>
          </a:bodyPr>
          <a:lstStyle/>
          <a:p>
            <a:r>
              <a:rPr lang="en-US" sz="2000" dirty="0" smtClean="0"/>
              <a:t>http://www.beyondoutreach.com/2012/03/e-scale.html</a:t>
            </a:r>
            <a:endParaRPr lang="en-US" sz="2000" dirty="0"/>
          </a:p>
        </p:txBody>
      </p:sp>
    </p:spTree>
  </p:cSld>
  <p:clrMapOvr>
    <a:masterClrMapping/>
  </p:clrMapOvr>
  <p:transition>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The E Scale represents the cultural distance Christians go or need to go to share the gospel.</a:t>
            </a:r>
          </a:p>
          <a:p>
            <a:r>
              <a:rPr lang="en-US" dirty="0" smtClean="0"/>
              <a:t>The P Scale represents the cultural distance potential believers need to go    to join a church.</a:t>
            </a:r>
            <a:endParaRPr lang="en-US" dirty="0"/>
          </a:p>
        </p:txBody>
      </p:sp>
      <p:sp>
        <p:nvSpPr>
          <p:cNvPr id="4" name="Rectangle 3"/>
          <p:cNvSpPr/>
          <p:nvPr/>
        </p:nvSpPr>
        <p:spPr>
          <a:xfrm>
            <a:off x="1676400" y="5029200"/>
            <a:ext cx="6019800" cy="400110"/>
          </a:xfrm>
          <a:prstGeom prst="rect">
            <a:avLst/>
          </a:prstGeom>
        </p:spPr>
        <p:txBody>
          <a:bodyPr wrap="square">
            <a:spAutoFit/>
          </a:bodyPr>
          <a:lstStyle/>
          <a:p>
            <a:r>
              <a:rPr lang="en-US" sz="2000" dirty="0" smtClean="0"/>
              <a:t>http://www.beyondoutreach.com/2012/03/e-scale.html</a:t>
            </a:r>
            <a:endParaRPr lang="en-US" sz="2000" dirty="0"/>
          </a:p>
        </p:txBody>
      </p:sp>
      <p:sp>
        <p:nvSpPr>
          <p:cNvPr id="5" name="TextBox 4"/>
          <p:cNvSpPr txBox="1"/>
          <p:nvPr/>
        </p:nvSpPr>
        <p:spPr>
          <a:xfrm>
            <a:off x="1676400" y="5614413"/>
            <a:ext cx="5791200" cy="400110"/>
          </a:xfrm>
          <a:prstGeom prst="rect">
            <a:avLst/>
          </a:prstGeom>
          <a:noFill/>
        </p:spPr>
        <p:txBody>
          <a:bodyPr wrap="square" rtlCol="0">
            <a:spAutoFit/>
          </a:bodyPr>
          <a:lstStyle/>
          <a:p>
            <a:r>
              <a:rPr lang="en-US" sz="2000" dirty="0" smtClean="0"/>
              <a:t>http://www.beyondoutreach.com/2012/06/p-scale.html</a:t>
            </a:r>
            <a:endParaRPr lang="en-US" sz="20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a typeface="+mj-ea"/>
                <a:cs typeface="+mj-cs"/>
              </a:rPr>
              <a:t>Jesus’ Gentile Encounters:</a:t>
            </a:r>
          </a:p>
        </p:txBody>
      </p:sp>
      <p:sp>
        <p:nvSpPr>
          <p:cNvPr id="5123" name="Rectangle 3"/>
          <p:cNvSpPr>
            <a:spLocks noGrp="1" noChangeArrowheads="1"/>
          </p:cNvSpPr>
          <p:nvPr>
            <p:ph type="body" idx="1"/>
          </p:nvPr>
        </p:nvSpPr>
        <p:spPr/>
        <p:txBody>
          <a:bodyPr/>
          <a:lstStyle/>
          <a:p>
            <a:pPr eaLnBrk="1" hangingPunct="1">
              <a:defRPr/>
            </a:pPr>
            <a:r>
              <a:rPr lang="en-US" sz="3800" dirty="0" smtClean="0">
                <a:ea typeface="+mn-ea"/>
                <a:cs typeface="+mn-cs"/>
              </a:rPr>
              <a:t>Roman Centurion (Matt. 8)</a:t>
            </a:r>
          </a:p>
        </p:txBody>
      </p:sp>
      <p:pic>
        <p:nvPicPr>
          <p:cNvPr id="5" name="Picture 4"/>
          <p:cNvPicPr>
            <a:picLocks noChangeAspect="1"/>
          </p:cNvPicPr>
          <p:nvPr/>
        </p:nvPicPr>
        <p:blipFill>
          <a:blip r:embed="rId2"/>
          <a:srcRect l="16000" t="5333" r="17333" b="4000"/>
          <a:stretch>
            <a:fillRect/>
          </a:stretch>
        </p:blipFill>
        <p:spPr>
          <a:xfrm>
            <a:off x="6858000" y="1752600"/>
            <a:ext cx="1905000" cy="2590800"/>
          </a:xfrm>
          <a:prstGeom prst="rect">
            <a:avLst/>
          </a:prstGeom>
        </p:spPr>
      </p:pic>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The Wall of Communication</a:t>
            </a:r>
            <a:endParaRPr lang="en-US" dirty="0">
              <a:ea typeface="+mj-ea"/>
              <a:cs typeface="+mj-cs"/>
            </a:endParaRPr>
          </a:p>
        </p:txBody>
      </p:sp>
      <p:sp>
        <p:nvSpPr>
          <p:cNvPr id="5" name="Content Placeholder 4"/>
          <p:cNvSpPr>
            <a:spLocks noGrp="1"/>
          </p:cNvSpPr>
          <p:nvPr>
            <p:ph sz="half" idx="1"/>
          </p:nvPr>
        </p:nvSpPr>
        <p:spPr>
          <a:xfrm>
            <a:off x="457200" y="1600200"/>
            <a:ext cx="3657600" cy="4530725"/>
          </a:xfrm>
        </p:spPr>
        <p:txBody>
          <a:bodyPr/>
          <a:lstStyle/>
          <a:p>
            <a:pPr>
              <a:defRPr/>
            </a:pPr>
            <a:r>
              <a:rPr lang="en-US" dirty="0">
                <a:ea typeface="+mn-ea"/>
                <a:cs typeface="+mn-cs"/>
              </a:rPr>
              <a:t>Barrier of Understanding</a:t>
            </a:r>
          </a:p>
          <a:p>
            <a:pPr>
              <a:defRPr/>
            </a:pPr>
            <a:r>
              <a:rPr lang="en-US" dirty="0">
                <a:ea typeface="+mn-ea"/>
                <a:cs typeface="+mn-cs"/>
              </a:rPr>
              <a:t>Challenge faced by missionaries to communicate the Gospel</a:t>
            </a:r>
          </a:p>
          <a:p>
            <a:pPr>
              <a:defRPr/>
            </a:pPr>
            <a:r>
              <a:rPr lang="en-US" dirty="0">
                <a:ea typeface="+mn-ea"/>
                <a:cs typeface="+mn-cs"/>
              </a:rPr>
              <a:t>“Become Like”</a:t>
            </a:r>
          </a:p>
          <a:p>
            <a:pPr>
              <a:defRPr/>
            </a:pPr>
            <a:r>
              <a:rPr lang="en-US" dirty="0">
                <a:ea typeface="+mn-ea"/>
                <a:cs typeface="+mn-cs"/>
              </a:rPr>
              <a:t>E-Scale</a:t>
            </a:r>
          </a:p>
        </p:txBody>
      </p:sp>
      <p:pic>
        <p:nvPicPr>
          <p:cNvPr id="25604" name="Content Placeholder 6" descr="Wall.jpg"/>
          <p:cNvPicPr>
            <a:picLocks noGrp="1" noChangeAspect="1"/>
          </p:cNvPicPr>
          <p:nvPr>
            <p:ph sz="half" idx="2"/>
          </p:nvPr>
        </p:nvPicPr>
        <p:blipFill>
          <a:blip r:embed="rId2"/>
          <a:srcRect/>
          <a:stretch>
            <a:fillRect/>
          </a:stretch>
        </p:blipFill>
        <p:spPr>
          <a:xfrm>
            <a:off x="4191000" y="2133600"/>
            <a:ext cx="4495800" cy="2828925"/>
          </a:xfrm>
        </p:spPr>
      </p:pic>
    </p:spTree>
  </p:cSld>
  <p:clrMapOvr>
    <a:masterClrMapping/>
  </p:clrMapOvr>
  <p:transition>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The Canyon of Conversion</a:t>
            </a:r>
            <a:endParaRPr lang="en-US" dirty="0">
              <a:ea typeface="+mj-ea"/>
              <a:cs typeface="+mj-cs"/>
            </a:endParaRPr>
          </a:p>
        </p:txBody>
      </p:sp>
      <p:sp>
        <p:nvSpPr>
          <p:cNvPr id="5" name="Content Placeholder 4"/>
          <p:cNvSpPr>
            <a:spLocks noGrp="1"/>
          </p:cNvSpPr>
          <p:nvPr>
            <p:ph sz="half" idx="1"/>
          </p:nvPr>
        </p:nvSpPr>
        <p:spPr>
          <a:xfrm>
            <a:off x="457200" y="1600200"/>
            <a:ext cx="3657600" cy="4530725"/>
          </a:xfrm>
        </p:spPr>
        <p:txBody>
          <a:bodyPr/>
          <a:lstStyle/>
          <a:p>
            <a:pPr>
              <a:defRPr/>
            </a:pPr>
            <a:r>
              <a:rPr lang="en-US" dirty="0">
                <a:ea typeface="+mn-ea"/>
                <a:cs typeface="+mn-cs"/>
              </a:rPr>
              <a:t>Barrier of acceptance</a:t>
            </a:r>
          </a:p>
          <a:p>
            <a:pPr>
              <a:defRPr/>
            </a:pPr>
            <a:r>
              <a:rPr lang="en-US" dirty="0">
                <a:ea typeface="+mn-ea"/>
                <a:cs typeface="+mn-cs"/>
              </a:rPr>
              <a:t>Challenge faced by respondents to follow Christ</a:t>
            </a:r>
          </a:p>
          <a:p>
            <a:pPr>
              <a:defRPr/>
            </a:pPr>
            <a:r>
              <a:rPr lang="en-US" dirty="0">
                <a:ea typeface="+mn-ea"/>
                <a:cs typeface="+mn-cs"/>
              </a:rPr>
              <a:t>“Remain Like”</a:t>
            </a:r>
          </a:p>
          <a:p>
            <a:pPr>
              <a:defRPr/>
            </a:pPr>
            <a:r>
              <a:rPr lang="en-US" dirty="0">
                <a:ea typeface="+mn-ea"/>
                <a:cs typeface="+mn-cs"/>
              </a:rPr>
              <a:t>P-Scale</a:t>
            </a:r>
          </a:p>
        </p:txBody>
      </p:sp>
      <p:pic>
        <p:nvPicPr>
          <p:cNvPr id="26628" name="Content Placeholder 6" descr="Wall.jpg"/>
          <p:cNvPicPr>
            <a:picLocks noGrp="1" noChangeAspect="1"/>
          </p:cNvPicPr>
          <p:nvPr>
            <p:ph sz="half" idx="2"/>
          </p:nvPr>
        </p:nvPicPr>
        <p:blipFill>
          <a:blip r:embed="rId2"/>
          <a:srcRect/>
          <a:stretch>
            <a:fillRect/>
          </a:stretch>
        </p:blipFill>
        <p:spPr>
          <a:xfrm flipH="1">
            <a:off x="4191000" y="2133600"/>
            <a:ext cx="4495800" cy="2828925"/>
          </a:xfrm>
        </p:spPr>
      </p:pic>
      <p:pic>
        <p:nvPicPr>
          <p:cNvPr id="6" name="Picture 5"/>
          <p:cNvPicPr>
            <a:picLocks noChangeAspect="1"/>
          </p:cNvPicPr>
          <p:nvPr/>
        </p:nvPicPr>
        <p:blipFill>
          <a:blip r:embed="rId3"/>
          <a:srcRect b="20301"/>
          <a:stretch>
            <a:fillRect/>
          </a:stretch>
        </p:blipFill>
        <p:spPr>
          <a:xfrm>
            <a:off x="7315200" y="3657600"/>
            <a:ext cx="914400" cy="595851"/>
          </a:xfrm>
          <a:prstGeom prst="rect">
            <a:avLst/>
          </a:prstGeom>
        </p:spPr>
      </p:pic>
    </p:spTree>
  </p:cSld>
  <p:clrMapOvr>
    <a:masterClrMapping/>
  </p:clrMapOvr>
  <p:transition>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The Canyon of Conversion</a:t>
            </a:r>
            <a:endParaRPr lang="en-US" dirty="0">
              <a:ea typeface="+mj-ea"/>
              <a:cs typeface="+mj-cs"/>
            </a:endParaRPr>
          </a:p>
        </p:txBody>
      </p:sp>
      <p:sp>
        <p:nvSpPr>
          <p:cNvPr id="5" name="Content Placeholder 4"/>
          <p:cNvSpPr>
            <a:spLocks noGrp="1"/>
          </p:cNvSpPr>
          <p:nvPr>
            <p:ph sz="half" idx="1"/>
          </p:nvPr>
        </p:nvSpPr>
        <p:spPr>
          <a:xfrm>
            <a:off x="457200" y="1600200"/>
            <a:ext cx="3657600" cy="4530725"/>
          </a:xfrm>
        </p:spPr>
        <p:txBody>
          <a:bodyPr/>
          <a:lstStyle/>
          <a:p>
            <a:pPr>
              <a:defRPr/>
            </a:pPr>
            <a:r>
              <a:rPr lang="en-US" dirty="0">
                <a:ea typeface="+mn-ea"/>
                <a:cs typeface="+mn-cs"/>
              </a:rPr>
              <a:t>Barrier of acceptance</a:t>
            </a:r>
          </a:p>
          <a:p>
            <a:pPr>
              <a:defRPr/>
            </a:pPr>
            <a:r>
              <a:rPr lang="en-US" dirty="0">
                <a:ea typeface="+mn-ea"/>
                <a:cs typeface="+mn-cs"/>
              </a:rPr>
              <a:t>Challenge faced by respondents to follow Christ</a:t>
            </a:r>
          </a:p>
          <a:p>
            <a:pPr>
              <a:defRPr/>
            </a:pPr>
            <a:r>
              <a:rPr lang="en-US" dirty="0">
                <a:ea typeface="+mn-ea"/>
                <a:cs typeface="+mn-cs"/>
              </a:rPr>
              <a:t>“Remain Like”</a:t>
            </a:r>
          </a:p>
          <a:p>
            <a:pPr>
              <a:defRPr/>
            </a:pPr>
            <a:r>
              <a:rPr lang="en-US" dirty="0">
                <a:ea typeface="+mn-ea"/>
                <a:cs typeface="+mn-cs"/>
              </a:rPr>
              <a:t>P-</a:t>
            </a:r>
            <a:r>
              <a:rPr lang="en-US" dirty="0" smtClean="0">
                <a:ea typeface="+mn-ea"/>
                <a:cs typeface="+mn-cs"/>
              </a:rPr>
              <a:t>Scale</a:t>
            </a:r>
          </a:p>
          <a:p>
            <a:pPr>
              <a:defRPr/>
            </a:pPr>
            <a:endParaRPr lang="en-US" sz="500" dirty="0" smtClean="0">
              <a:ea typeface="+mn-ea"/>
              <a:cs typeface="+mn-cs"/>
            </a:endParaRPr>
          </a:p>
          <a:p>
            <a:pPr>
              <a:buNone/>
              <a:defRPr/>
            </a:pPr>
            <a:r>
              <a:rPr lang="en-US" sz="2200" b="1" i="1" dirty="0" smtClean="0">
                <a:solidFill>
                  <a:srgbClr val="FFFF00"/>
                </a:solidFill>
                <a:latin typeface="Arial Narrow"/>
                <a:ea typeface="+mn-ea"/>
                <a:cs typeface="Arial Narrow"/>
              </a:rPr>
              <a:t>       Sometimes it feels like this!</a:t>
            </a:r>
          </a:p>
          <a:p>
            <a:pPr>
              <a:buNone/>
              <a:defRPr/>
            </a:pPr>
            <a:r>
              <a:rPr lang="en-US" sz="2200" b="1" i="1" dirty="0" smtClean="0">
                <a:latin typeface="Arial Narrow"/>
                <a:ea typeface="+mn-ea"/>
                <a:cs typeface="Arial Narrow"/>
              </a:rPr>
              <a:t>	</a:t>
            </a:r>
            <a:endParaRPr lang="en-US" sz="2200" b="1" i="1" dirty="0">
              <a:latin typeface="Arial Narrow"/>
              <a:ea typeface="+mn-ea"/>
              <a:cs typeface="Arial Narrow"/>
            </a:endParaRPr>
          </a:p>
        </p:txBody>
      </p:sp>
      <p:pic>
        <p:nvPicPr>
          <p:cNvPr id="26628" name="Content Placeholder 6" descr="Wall.jpg"/>
          <p:cNvPicPr>
            <a:picLocks noGrp="1" noChangeAspect="1"/>
          </p:cNvPicPr>
          <p:nvPr>
            <p:ph sz="half" idx="2"/>
          </p:nvPr>
        </p:nvPicPr>
        <p:blipFill>
          <a:blip r:embed="rId2"/>
          <a:srcRect/>
          <a:stretch>
            <a:fillRect/>
          </a:stretch>
        </p:blipFill>
        <p:spPr>
          <a:xfrm flipH="1">
            <a:off x="4191000" y="2133600"/>
            <a:ext cx="4495800" cy="2828925"/>
          </a:xfrm>
        </p:spPr>
      </p:pic>
      <p:pic>
        <p:nvPicPr>
          <p:cNvPr id="6" name="Picture 5"/>
          <p:cNvPicPr>
            <a:picLocks noChangeAspect="1"/>
          </p:cNvPicPr>
          <p:nvPr/>
        </p:nvPicPr>
        <p:blipFill>
          <a:blip r:embed="rId3"/>
          <a:srcRect t="33718"/>
          <a:stretch>
            <a:fillRect/>
          </a:stretch>
        </p:blipFill>
        <p:spPr>
          <a:xfrm>
            <a:off x="4191000" y="4267200"/>
            <a:ext cx="4495800" cy="1676400"/>
          </a:xfrm>
          <a:prstGeom prst="rect">
            <a:avLst/>
          </a:prstGeom>
        </p:spPr>
      </p:pic>
      <p:cxnSp>
        <p:nvCxnSpPr>
          <p:cNvPr id="8" name="Straight Arrow Connector 7"/>
          <p:cNvCxnSpPr/>
          <p:nvPr/>
        </p:nvCxnSpPr>
        <p:spPr bwMode="auto">
          <a:xfrm>
            <a:off x="1371600" y="5486400"/>
            <a:ext cx="2743200" cy="1588"/>
          </a:xfrm>
          <a:prstGeom prst="straightConnector1">
            <a:avLst/>
          </a:prstGeom>
          <a:ln>
            <a:solidFill>
              <a:srgbClr val="FFFF00"/>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4"/>
          <a:srcRect b="20301"/>
          <a:stretch>
            <a:fillRect/>
          </a:stretch>
        </p:blipFill>
        <p:spPr>
          <a:xfrm>
            <a:off x="7315200" y="3657600"/>
            <a:ext cx="914400" cy="595851"/>
          </a:xfrm>
          <a:prstGeom prst="rect">
            <a:avLst/>
          </a:prstGeom>
        </p:spPr>
      </p:pic>
      <p:pic>
        <p:nvPicPr>
          <p:cNvPr id="9" name="Picture 8"/>
          <p:cNvPicPr>
            <a:picLocks noChangeAspect="1"/>
          </p:cNvPicPr>
          <p:nvPr/>
        </p:nvPicPr>
        <p:blipFill>
          <a:blip r:embed="rId5"/>
          <a:stretch>
            <a:fillRect/>
          </a:stretch>
        </p:blipFill>
        <p:spPr>
          <a:xfrm rot="1359975">
            <a:off x="4953301" y="2817902"/>
            <a:ext cx="252550" cy="353570"/>
          </a:xfrm>
          <a:prstGeom prst="rect">
            <a:avLst/>
          </a:prstGeom>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E-Scale and P-Scale</a:t>
            </a:r>
            <a:endParaRPr lang="en-US" dirty="0">
              <a:ea typeface="+mj-ea"/>
              <a:cs typeface="+mj-cs"/>
            </a:endParaRPr>
          </a:p>
        </p:txBody>
      </p:sp>
      <p:sp>
        <p:nvSpPr>
          <p:cNvPr id="4" name="Text Placeholder 3"/>
          <p:cNvSpPr>
            <a:spLocks noGrp="1"/>
          </p:cNvSpPr>
          <p:nvPr>
            <p:ph type="body" idx="1"/>
          </p:nvPr>
        </p:nvSpPr>
        <p:spPr>
          <a:xfrm>
            <a:off x="457200" y="1535113"/>
            <a:ext cx="4040188" cy="1589087"/>
          </a:xfrm>
        </p:spPr>
        <p:txBody>
          <a:bodyPr/>
          <a:lstStyle/>
          <a:p>
            <a:pPr>
              <a:defRPr/>
            </a:pPr>
            <a:r>
              <a:rPr lang="en-US" u="sng" dirty="0" smtClean="0">
                <a:ea typeface="+mn-ea"/>
                <a:cs typeface="+mn-cs"/>
              </a:rPr>
              <a:t>EVANGELIST PERSPECTIVE:</a:t>
            </a:r>
          </a:p>
          <a:p>
            <a:pPr>
              <a:defRPr/>
            </a:pPr>
            <a:r>
              <a:rPr lang="en-US" dirty="0" smtClean="0">
                <a:ea typeface="+mn-ea"/>
                <a:cs typeface="+mn-cs"/>
              </a:rPr>
              <a:t>Crossing Barriers to</a:t>
            </a:r>
          </a:p>
          <a:p>
            <a:pPr>
              <a:defRPr/>
            </a:pPr>
            <a:r>
              <a:rPr lang="en-US" dirty="0" smtClean="0">
                <a:ea typeface="+mn-ea"/>
                <a:cs typeface="+mn-cs"/>
              </a:rPr>
              <a:t>Communicate Gospel</a:t>
            </a:r>
            <a:endParaRPr lang="en-US" dirty="0">
              <a:ea typeface="+mn-ea"/>
              <a:cs typeface="+mn-cs"/>
            </a:endParaRPr>
          </a:p>
        </p:txBody>
      </p:sp>
      <p:pic>
        <p:nvPicPr>
          <p:cNvPr id="27652" name="Content Placeholder 7" descr="EScale.jpg"/>
          <p:cNvPicPr>
            <a:picLocks noGrp="1" noChangeAspect="1"/>
          </p:cNvPicPr>
          <p:nvPr>
            <p:ph sz="half" idx="2"/>
          </p:nvPr>
        </p:nvPicPr>
        <p:blipFill>
          <a:blip r:embed="rId2"/>
          <a:srcRect/>
          <a:stretch>
            <a:fillRect/>
          </a:stretch>
        </p:blipFill>
        <p:spPr>
          <a:xfrm>
            <a:off x="533400" y="3352800"/>
            <a:ext cx="3825875" cy="2849563"/>
          </a:xfrm>
        </p:spPr>
      </p:pic>
      <p:sp>
        <p:nvSpPr>
          <p:cNvPr id="6" name="Text Placeholder 5"/>
          <p:cNvSpPr>
            <a:spLocks noGrp="1"/>
          </p:cNvSpPr>
          <p:nvPr>
            <p:ph type="body" sz="quarter" idx="3"/>
          </p:nvPr>
        </p:nvSpPr>
        <p:spPr>
          <a:xfrm>
            <a:off x="4645025" y="1535113"/>
            <a:ext cx="3889375" cy="1589087"/>
          </a:xfrm>
        </p:spPr>
        <p:txBody>
          <a:bodyPr/>
          <a:lstStyle/>
          <a:p>
            <a:pPr algn="r">
              <a:defRPr/>
            </a:pPr>
            <a:r>
              <a:rPr lang="en-US" u="sng" dirty="0" smtClean="0">
                <a:ea typeface="+mn-ea"/>
                <a:cs typeface="+mn-cs"/>
              </a:rPr>
              <a:t>POTENTIAL CONVERT PERSPECTIVE:</a:t>
            </a:r>
          </a:p>
          <a:p>
            <a:pPr algn="r">
              <a:defRPr/>
            </a:pPr>
            <a:r>
              <a:rPr lang="en-US" dirty="0" smtClean="0">
                <a:ea typeface="+mn-ea"/>
                <a:cs typeface="+mn-cs"/>
              </a:rPr>
              <a:t>Crossing Barriers to</a:t>
            </a:r>
          </a:p>
          <a:p>
            <a:pPr algn="r">
              <a:defRPr/>
            </a:pPr>
            <a:r>
              <a:rPr lang="en-US" dirty="0" smtClean="0">
                <a:ea typeface="+mn-ea"/>
                <a:cs typeface="+mn-cs"/>
              </a:rPr>
              <a:t>Join Existing Church</a:t>
            </a:r>
            <a:endParaRPr lang="en-US" dirty="0">
              <a:ea typeface="+mn-ea"/>
              <a:cs typeface="+mn-cs"/>
            </a:endParaRPr>
          </a:p>
        </p:txBody>
      </p:sp>
      <p:pic>
        <p:nvPicPr>
          <p:cNvPr id="27654" name="Content Placeholder 8" descr="PScale.jpg"/>
          <p:cNvPicPr>
            <a:picLocks noGrp="1" noChangeAspect="1"/>
          </p:cNvPicPr>
          <p:nvPr>
            <p:ph sz="quarter" idx="4"/>
          </p:nvPr>
        </p:nvPicPr>
        <p:blipFill>
          <a:blip r:embed="rId3"/>
          <a:srcRect/>
          <a:stretch>
            <a:fillRect/>
          </a:stretch>
        </p:blipFill>
        <p:spPr>
          <a:xfrm>
            <a:off x="4800600" y="3352800"/>
            <a:ext cx="3711575" cy="2803525"/>
          </a:xfrm>
        </p:spPr>
      </p:pic>
    </p:spTree>
  </p:cSld>
  <p:clrMapOvr>
    <a:masterClrMapping/>
  </p:clrMapOvr>
  <p:transition>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ea typeface="+mj-ea"/>
                <a:cs typeface="+mj-cs"/>
              </a:rPr>
              <a:t>The Engel’s </a:t>
            </a:r>
            <a:r>
              <a:rPr lang="en-US" dirty="0">
                <a:ea typeface="+mj-ea"/>
                <a:cs typeface="+mj-cs"/>
              </a:rPr>
              <a:t>Scale</a:t>
            </a:r>
          </a:p>
        </p:txBody>
      </p:sp>
      <p:sp>
        <p:nvSpPr>
          <p:cNvPr id="19459" name="Rectangle 3"/>
          <p:cNvSpPr>
            <a:spLocks noGrp="1" noChangeArrowheads="1"/>
          </p:cNvSpPr>
          <p:nvPr>
            <p:ph type="body" idx="1"/>
          </p:nvPr>
        </p:nvSpPr>
        <p:spPr/>
        <p:txBody>
          <a:bodyPr/>
          <a:lstStyle/>
          <a:p>
            <a:pPr eaLnBrk="1" hangingPunct="1">
              <a:buNone/>
              <a:defRPr/>
            </a:pPr>
            <a:r>
              <a:rPr lang="en-US" dirty="0" smtClean="0">
                <a:ea typeface="+mn-ea"/>
                <a:cs typeface="+mn-cs"/>
              </a:rPr>
              <a:t>	The Engel’s Scale was developed by James F. Engel of Wheaton College. It illustrates steps in the spiritual journey     of an outsider moving from no knowledge of God to a growing/maturing believer. It  was first published in </a:t>
            </a:r>
            <a:r>
              <a:rPr lang="en-US" i="1" dirty="0" smtClean="0">
                <a:ea typeface="+mn-ea"/>
                <a:cs typeface="+mn-cs"/>
              </a:rPr>
              <a:t>What’s Gone   Wrong With The Harvest</a:t>
            </a:r>
            <a:r>
              <a:rPr lang="en-US" dirty="0" smtClean="0">
                <a:ea typeface="+mn-ea"/>
                <a:cs typeface="+mn-cs"/>
              </a:rPr>
              <a:t> (1975).</a:t>
            </a:r>
          </a:p>
          <a:p>
            <a:pPr eaLnBrk="1" hangingPunct="1">
              <a:buNone/>
              <a:defRPr/>
            </a:pPr>
            <a:endParaRPr lang="en-US" sz="2000" dirty="0" smtClean="0">
              <a:ea typeface="+mn-ea"/>
              <a:cs typeface="+mn-cs"/>
            </a:endParaRPr>
          </a:p>
          <a:p>
            <a:pPr eaLnBrk="1" hangingPunct="1">
              <a:buNone/>
              <a:defRPr/>
            </a:pPr>
            <a:r>
              <a:rPr lang="en-US" sz="2000" dirty="0" smtClean="0">
                <a:ea typeface="+mn-ea"/>
                <a:cs typeface="+mn-cs"/>
              </a:rPr>
              <a:t>(</a:t>
            </a:r>
            <a:r>
              <a:rPr lang="en-US" sz="2000" dirty="0" smtClean="0">
                <a:ea typeface="+mn-ea"/>
                <a:cs typeface="+mn-cs"/>
                <a:hlinkClick r:id="rId2"/>
              </a:rPr>
              <a:t>http://www.hazelden.org.uk/pt02/art_pt068_modified_engel_full.htm</a:t>
            </a:r>
            <a:r>
              <a:rPr lang="en-US" sz="2000" dirty="0" smtClean="0">
                <a:ea typeface="+mn-ea"/>
                <a:cs typeface="+mn-cs"/>
              </a:rPr>
              <a:t>)</a:t>
            </a:r>
          </a:p>
          <a:p>
            <a:pPr eaLnBrk="1" hangingPunct="1">
              <a:buNone/>
              <a:defRPr/>
            </a:pPr>
            <a:r>
              <a:rPr lang="en-US" dirty="0" smtClean="0">
                <a:ea typeface="+mn-ea"/>
                <a:cs typeface="+mn-cs"/>
              </a:rPr>
              <a:t> </a:t>
            </a:r>
            <a:endParaRPr lang="en-US" dirty="0">
              <a:ea typeface="+mn-ea"/>
              <a:cs typeface="+mn-cs"/>
            </a:endParaRPr>
          </a:p>
        </p:txBody>
      </p:sp>
    </p:spTree>
  </p:cSld>
  <p:clrMapOvr>
    <a:masterClrMapping/>
  </p:clrMapOvr>
  <p:transition>
    <p:pull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pPr>
              <a:defRPr/>
            </a:pPr>
            <a:r>
              <a:rPr lang="en-US" dirty="0" smtClean="0">
                <a:ea typeface="+mj-ea"/>
                <a:cs typeface="+mj-cs"/>
              </a:rPr>
              <a:t>The Engel’s Scale</a:t>
            </a:r>
            <a:endParaRPr lang="en-US" dirty="0">
              <a:ea typeface="+mj-ea"/>
              <a:cs typeface="+mj-cs"/>
            </a:endParaRPr>
          </a:p>
        </p:txBody>
      </p:sp>
      <p:graphicFrame>
        <p:nvGraphicFramePr>
          <p:cNvPr id="4" name="Content Placeholder 3"/>
          <p:cNvGraphicFramePr>
            <a:graphicFrameLocks noGrp="1"/>
          </p:cNvGraphicFramePr>
          <p:nvPr>
            <p:ph idx="1"/>
          </p:nvPr>
        </p:nvGraphicFramePr>
        <p:xfrm>
          <a:off x="457200" y="1143000"/>
          <a:ext cx="8077200" cy="5562586"/>
        </p:xfrm>
        <a:graphic>
          <a:graphicData uri="http://schemas.openxmlformats.org/drawingml/2006/table">
            <a:tbl>
              <a:tblPr firstRow="1" bandRow="1">
                <a:tableStyleId>{5C22544A-7EE6-4342-B048-85BDC9FD1C3A}</a:tableStyleId>
              </a:tblPr>
              <a:tblGrid>
                <a:gridCol w="2019300"/>
                <a:gridCol w="2019300"/>
                <a:gridCol w="2019300"/>
                <a:gridCol w="2019300"/>
              </a:tblGrid>
              <a:tr h="280606">
                <a:tc>
                  <a:txBody>
                    <a:bodyPr/>
                    <a:lstStyle/>
                    <a:p>
                      <a:r>
                        <a:rPr lang="en-US" sz="1100" b="1" kern="1200" dirty="0" smtClean="0">
                          <a:solidFill>
                            <a:schemeClr val="lt1"/>
                          </a:solidFill>
                          <a:latin typeface="Times New Roman"/>
                          <a:ea typeface="+mn-ea"/>
                          <a:cs typeface="Times New Roman"/>
                        </a:rPr>
                        <a:t>God’s Initiative</a:t>
                      </a:r>
                      <a:r>
                        <a:rPr lang="en-US" sz="1100" dirty="0" smtClean="0">
                          <a:latin typeface="Times New Roman"/>
                          <a:cs typeface="Times New Roman"/>
                        </a:rPr>
                        <a:t> </a:t>
                      </a:r>
                      <a:endParaRPr lang="en-US" sz="1100" dirty="0">
                        <a:latin typeface="Times New Roman"/>
                        <a:cs typeface="Times New Roman"/>
                      </a:endParaRPr>
                    </a:p>
                  </a:txBody>
                  <a:tcPr/>
                </a:tc>
                <a:tc>
                  <a:txBody>
                    <a:bodyPr/>
                    <a:lstStyle/>
                    <a:p>
                      <a:pPr marL="0" marR="0">
                        <a:spcBef>
                          <a:spcPts val="0"/>
                        </a:spcBef>
                        <a:spcAft>
                          <a:spcPts val="0"/>
                        </a:spcAft>
                      </a:pPr>
                      <a:r>
                        <a:rPr lang="en-US" sz="1100" b="1" dirty="0">
                          <a:latin typeface="Times New Roman"/>
                          <a:ea typeface="Times"/>
                          <a:cs typeface="Times New Roman"/>
                        </a:rPr>
                        <a:t>Christian’s Role</a:t>
                      </a:r>
                      <a:endParaRPr lang="en-US" sz="1100" dirty="0">
                        <a:latin typeface="Times New Roman"/>
                        <a:ea typeface="Times"/>
                        <a:cs typeface="Times New Roman"/>
                      </a:endParaRPr>
                    </a:p>
                  </a:txBody>
                  <a:tcPr marL="68580" marR="68580" marT="0" marB="0"/>
                </a:tc>
                <a:tc>
                  <a:txBody>
                    <a:bodyPr/>
                    <a:lstStyle/>
                    <a:p>
                      <a:pPr marL="0" marR="0">
                        <a:spcBef>
                          <a:spcPts val="0"/>
                        </a:spcBef>
                        <a:spcAft>
                          <a:spcPts val="0"/>
                        </a:spcAft>
                      </a:pPr>
                      <a:r>
                        <a:rPr lang="en-US" sz="1100" b="1" dirty="0">
                          <a:latin typeface="Times New Roman"/>
                          <a:ea typeface="Times"/>
                          <a:cs typeface="Times New Roman"/>
                        </a:rPr>
                        <a:t>Spiritual Journey</a:t>
                      </a:r>
                      <a:endParaRPr lang="en-US" sz="1100" dirty="0">
                        <a:latin typeface="Times New Roman"/>
                        <a:ea typeface="Times"/>
                        <a:cs typeface="Times New Roman"/>
                      </a:endParaRPr>
                    </a:p>
                  </a:txBody>
                  <a:tcPr marL="68580" marR="68580" marT="0" marB="0"/>
                </a:tc>
                <a:tc>
                  <a:txBody>
                    <a:bodyPr/>
                    <a:lstStyle/>
                    <a:p>
                      <a:r>
                        <a:rPr lang="en-US" sz="1100" b="1" kern="1200" dirty="0" smtClean="0">
                          <a:solidFill>
                            <a:schemeClr val="lt1"/>
                          </a:solidFill>
                          <a:latin typeface="Times New Roman"/>
                          <a:ea typeface="+mn-ea"/>
                          <a:cs typeface="Times New Roman"/>
                        </a:rPr>
                        <a:t>Doubt Level about God</a:t>
                      </a:r>
                      <a:r>
                        <a:rPr lang="en-US" sz="1100" dirty="0" smtClean="0">
                          <a:latin typeface="Times New Roman"/>
                          <a:cs typeface="Times New Roman"/>
                        </a:rPr>
                        <a:t> </a:t>
                      </a:r>
                      <a:endParaRPr lang="en-US" sz="1100" dirty="0">
                        <a:latin typeface="Times New Roman"/>
                        <a:cs typeface="Times New Roman"/>
                      </a:endParaRPr>
                    </a:p>
                  </a:txBody>
                  <a:tcPr/>
                </a:tc>
              </a:tr>
              <a:tr h="264099">
                <a:tc>
                  <a:txBody>
                    <a:bodyPr/>
                    <a:lstStyle/>
                    <a:p>
                      <a:r>
                        <a:rPr lang="en-US" sz="1000" kern="1200" dirty="0" smtClean="0">
                          <a:solidFill>
                            <a:schemeClr val="dk1"/>
                          </a:solidFill>
                          <a:latin typeface="+mn-lt"/>
                          <a:ea typeface="+mn-ea"/>
                          <a:cs typeface="+mn-cs"/>
                        </a:rPr>
                        <a:t>Preserves</a:t>
                      </a:r>
                      <a:r>
                        <a:rPr lang="en-US" sz="1000" dirty="0" smtClean="0"/>
                        <a:t> </a:t>
                      </a:r>
                      <a:endParaRPr lang="en-US" sz="1000" dirty="0"/>
                    </a:p>
                  </a:txBody>
                  <a:tcPr/>
                </a:tc>
                <a:tc>
                  <a:txBody>
                    <a:bodyPr/>
                    <a:lstStyle/>
                    <a:p>
                      <a:r>
                        <a:rPr lang="en-US" sz="1000" dirty="0" smtClean="0"/>
                        <a:t>Ministry Outreach</a:t>
                      </a:r>
                      <a:endParaRPr lang="en-US" sz="1000" dirty="0"/>
                    </a:p>
                  </a:txBody>
                  <a:tcPr/>
                </a:tc>
                <a:tc>
                  <a:txBody>
                    <a:bodyPr/>
                    <a:lstStyle/>
                    <a:p>
                      <a:r>
                        <a:rPr lang="en-US" sz="1000" dirty="0" smtClean="0"/>
                        <a:t>+9</a:t>
                      </a:r>
                      <a:r>
                        <a:rPr lang="en-US" sz="1000" baseline="0" dirty="0" smtClean="0"/>
                        <a:t> Vision for future</a:t>
                      </a:r>
                      <a:endParaRPr lang="en-US" sz="1000" dirty="0"/>
                    </a:p>
                  </a:txBody>
                  <a:tcPr/>
                </a:tc>
                <a:tc>
                  <a:txBody>
                    <a:bodyPr/>
                    <a:lstStyle/>
                    <a:p>
                      <a:endParaRPr lang="en-US" sz="1000" dirty="0"/>
                    </a:p>
                  </a:txBody>
                  <a:tcPr/>
                </a:tc>
              </a:tr>
              <a:tr h="264099">
                <a:tc>
                  <a:txBody>
                    <a:bodyPr/>
                    <a:lstStyle/>
                    <a:p>
                      <a:endParaRPr lang="en-US" sz="1000" dirty="0"/>
                    </a:p>
                  </a:txBody>
                  <a:tcPr/>
                </a:tc>
                <a:tc>
                  <a:txBody>
                    <a:bodyPr/>
                    <a:lstStyle/>
                    <a:p>
                      <a:endParaRPr lang="en-US" sz="1000" dirty="0"/>
                    </a:p>
                  </a:txBody>
                  <a:tcPr/>
                </a:tc>
                <a:tc>
                  <a:txBody>
                    <a:bodyPr/>
                    <a:lstStyle/>
                    <a:p>
                      <a:r>
                        <a:rPr lang="en-US" sz="1000" dirty="0" smtClean="0"/>
                        <a:t>+8 Effective outreach</a:t>
                      </a:r>
                      <a:endParaRPr lang="en-US" sz="1000" dirty="0"/>
                    </a:p>
                  </a:txBody>
                  <a:tcPr/>
                </a:tc>
                <a:tc>
                  <a:txBody>
                    <a:bodyPr/>
                    <a:lstStyle/>
                    <a:p>
                      <a:endParaRPr lang="en-US" sz="1000" dirty="0"/>
                    </a:p>
                  </a:txBody>
                  <a:tcPr/>
                </a:tc>
              </a:tr>
              <a:tr h="264099">
                <a:tc>
                  <a:txBody>
                    <a:bodyPr/>
                    <a:lstStyle/>
                    <a:p>
                      <a:r>
                        <a:rPr lang="en-US" sz="1000" dirty="0" smtClean="0"/>
                        <a:t>Witness of God’s Spirit</a:t>
                      </a:r>
                      <a:endParaRPr lang="en-US" sz="1000" dirty="0"/>
                    </a:p>
                  </a:txBody>
                  <a:tcPr/>
                </a:tc>
                <a:tc>
                  <a:txBody>
                    <a:bodyPr/>
                    <a:lstStyle/>
                    <a:p>
                      <a:r>
                        <a:rPr lang="en-US" sz="1000" dirty="0" smtClean="0"/>
                        <a:t>Encourage each other</a:t>
                      </a:r>
                      <a:endParaRPr lang="en-US" sz="1000" dirty="0"/>
                    </a:p>
                  </a:txBody>
                  <a:tcPr/>
                </a:tc>
                <a:tc>
                  <a:txBody>
                    <a:bodyPr/>
                    <a:lstStyle/>
                    <a:p>
                      <a:r>
                        <a:rPr lang="en-US" sz="1000" dirty="0" smtClean="0"/>
                        <a:t>+7 Leadership</a:t>
                      </a:r>
                      <a:r>
                        <a:rPr lang="en-US" sz="1000" baseline="0" dirty="0" smtClean="0"/>
                        <a:t> Development</a:t>
                      </a:r>
                      <a:endParaRPr lang="en-US" sz="1000" dirty="0"/>
                    </a:p>
                  </a:txBody>
                  <a:tcPr/>
                </a:tc>
                <a:tc>
                  <a:txBody>
                    <a:bodyPr/>
                    <a:lstStyle/>
                    <a:p>
                      <a:endParaRPr lang="en-US" sz="1000" dirty="0"/>
                    </a:p>
                  </a:txBody>
                  <a:tcPr/>
                </a:tc>
              </a:tr>
              <a:tr h="264099">
                <a:tc>
                  <a:txBody>
                    <a:bodyPr/>
                    <a:lstStyle/>
                    <a:p>
                      <a:r>
                        <a:rPr lang="en-US" sz="1000" dirty="0" smtClean="0"/>
                        <a:t>Disciplines</a:t>
                      </a:r>
                      <a:endParaRPr lang="en-US" sz="1000" dirty="0"/>
                    </a:p>
                  </a:txBody>
                  <a:tcPr/>
                </a:tc>
                <a:tc>
                  <a:txBody>
                    <a:bodyPr/>
                    <a:lstStyle/>
                    <a:p>
                      <a:r>
                        <a:rPr lang="en-US" sz="1000" dirty="0" smtClean="0"/>
                        <a:t>Build up each other</a:t>
                      </a:r>
                      <a:endParaRPr lang="en-US" sz="1000" dirty="0"/>
                    </a:p>
                  </a:txBody>
                  <a:tcPr/>
                </a:tc>
                <a:tc>
                  <a:txBody>
                    <a:bodyPr/>
                    <a:lstStyle/>
                    <a:p>
                      <a:r>
                        <a:rPr lang="en-US" sz="1000" dirty="0" smtClean="0"/>
                        <a:t>+6 Stewardship growth</a:t>
                      </a:r>
                      <a:endParaRPr lang="en-US" sz="1000" dirty="0"/>
                    </a:p>
                  </a:txBody>
                  <a:tcPr/>
                </a:tc>
                <a:tc>
                  <a:txBody>
                    <a:bodyPr/>
                    <a:lstStyle/>
                    <a:p>
                      <a:endParaRPr lang="en-US" sz="1000" dirty="0"/>
                    </a:p>
                  </a:txBody>
                  <a:tcPr/>
                </a:tc>
              </a:tr>
              <a:tr h="264099">
                <a:tc>
                  <a:txBody>
                    <a:bodyPr/>
                    <a:lstStyle/>
                    <a:p>
                      <a:endParaRPr lang="en-US" sz="1000" dirty="0"/>
                    </a:p>
                  </a:txBody>
                  <a:tcPr/>
                </a:tc>
                <a:tc>
                  <a:txBody>
                    <a:bodyPr/>
                    <a:lstStyle/>
                    <a:p>
                      <a:endParaRPr lang="en-US" sz="1000" dirty="0"/>
                    </a:p>
                  </a:txBody>
                  <a:tcPr/>
                </a:tc>
                <a:tc>
                  <a:txBody>
                    <a:bodyPr/>
                    <a:lstStyle/>
                    <a:p>
                      <a:r>
                        <a:rPr lang="en-US" sz="1000" dirty="0" smtClean="0"/>
                        <a:t>+5 Discover</a:t>
                      </a:r>
                      <a:r>
                        <a:rPr lang="en-US" sz="1000" baseline="0" dirty="0" smtClean="0"/>
                        <a:t> Spiritual gifts</a:t>
                      </a:r>
                      <a:endParaRPr lang="en-US" sz="1000" dirty="0"/>
                    </a:p>
                  </a:txBody>
                  <a:tcPr/>
                </a:tc>
                <a:tc>
                  <a:txBody>
                    <a:bodyPr/>
                    <a:lstStyle/>
                    <a:p>
                      <a:endParaRPr lang="en-US" sz="1000" dirty="0"/>
                    </a:p>
                  </a:txBody>
                  <a:tcPr/>
                </a:tc>
              </a:tr>
              <a:tr h="264099">
                <a:tc>
                  <a:txBody>
                    <a:bodyPr/>
                    <a:lstStyle/>
                    <a:p>
                      <a:r>
                        <a:rPr lang="en-US" sz="1000" dirty="0" smtClean="0"/>
                        <a:t>Guards</a:t>
                      </a:r>
                      <a:endParaRPr lang="en-US" sz="1000" dirty="0"/>
                    </a:p>
                  </a:txBody>
                  <a:tcPr/>
                </a:tc>
                <a:tc>
                  <a:txBody>
                    <a:bodyPr/>
                    <a:lstStyle/>
                    <a:p>
                      <a:r>
                        <a:rPr lang="en-US" sz="1000" dirty="0" smtClean="0"/>
                        <a:t>Christian fellowship</a:t>
                      </a:r>
                      <a:endParaRPr lang="en-US" sz="1000" dirty="0"/>
                    </a:p>
                  </a:txBody>
                  <a:tcPr/>
                </a:tc>
                <a:tc>
                  <a:txBody>
                    <a:bodyPr/>
                    <a:lstStyle/>
                    <a:p>
                      <a:r>
                        <a:rPr lang="en-US" sz="1000" dirty="0" smtClean="0"/>
                        <a:t>+4 Biblical application</a:t>
                      </a:r>
                      <a:endParaRPr lang="en-US" sz="1000" dirty="0"/>
                    </a:p>
                  </a:txBody>
                  <a:tcPr/>
                </a:tc>
                <a:tc>
                  <a:txBody>
                    <a:bodyPr/>
                    <a:lstStyle/>
                    <a:p>
                      <a:endParaRPr lang="en-US" sz="1000" dirty="0"/>
                    </a:p>
                  </a:txBody>
                  <a:tcPr/>
                </a:tc>
              </a:tr>
              <a:tr h="264099">
                <a:tc>
                  <a:txBody>
                    <a:bodyPr/>
                    <a:lstStyle/>
                    <a:p>
                      <a:endParaRPr lang="en-US" sz="1000" dirty="0"/>
                    </a:p>
                  </a:txBody>
                  <a:tcPr/>
                </a:tc>
                <a:tc>
                  <a:txBody>
                    <a:bodyPr/>
                    <a:lstStyle/>
                    <a:p>
                      <a:r>
                        <a:rPr lang="en-US" sz="1000" dirty="0" smtClean="0"/>
                        <a:t>Serve each</a:t>
                      </a:r>
                      <a:r>
                        <a:rPr lang="en-US" sz="1000" baseline="0" dirty="0" smtClean="0"/>
                        <a:t> other</a:t>
                      </a:r>
                      <a:endParaRPr lang="en-US" sz="1000" dirty="0"/>
                    </a:p>
                  </a:txBody>
                  <a:tcPr/>
                </a:tc>
                <a:tc>
                  <a:txBody>
                    <a:bodyPr/>
                    <a:lstStyle/>
                    <a:p>
                      <a:r>
                        <a:rPr lang="en-US" sz="1000" dirty="0" smtClean="0"/>
                        <a:t>+3 Concept growth</a:t>
                      </a:r>
                      <a:endParaRPr lang="en-US" sz="1000" dirty="0"/>
                    </a:p>
                  </a:txBody>
                  <a:tcPr/>
                </a:tc>
                <a:tc>
                  <a:txBody>
                    <a:bodyPr/>
                    <a:lstStyle/>
                    <a:p>
                      <a:endParaRPr lang="en-US" sz="1000" dirty="0"/>
                    </a:p>
                  </a:txBody>
                  <a:tcPr/>
                </a:tc>
              </a:tr>
              <a:tr h="264099">
                <a:tc>
                  <a:txBody>
                    <a:bodyPr/>
                    <a:lstStyle/>
                    <a:p>
                      <a:r>
                        <a:rPr lang="en-US" sz="1000" dirty="0" smtClean="0"/>
                        <a:t>Seals</a:t>
                      </a:r>
                      <a:endParaRPr lang="en-US" sz="1000" dirty="0"/>
                    </a:p>
                  </a:txBody>
                  <a:tcPr/>
                </a:tc>
                <a:tc>
                  <a:txBody>
                    <a:bodyPr/>
                    <a:lstStyle/>
                    <a:p>
                      <a:r>
                        <a:rPr lang="en-US" sz="1000" dirty="0" smtClean="0"/>
                        <a:t>Equip each</a:t>
                      </a:r>
                      <a:r>
                        <a:rPr lang="en-US" sz="1000" baseline="0" dirty="0" smtClean="0"/>
                        <a:t> other</a:t>
                      </a:r>
                      <a:endParaRPr lang="en-US" sz="1000" dirty="0"/>
                    </a:p>
                  </a:txBody>
                  <a:tcPr/>
                </a:tc>
                <a:tc>
                  <a:txBody>
                    <a:bodyPr/>
                    <a:lstStyle/>
                    <a:p>
                      <a:r>
                        <a:rPr lang="en-US" sz="1000" dirty="0" smtClean="0"/>
                        <a:t>+2 Adopt Chr identity</a:t>
                      </a:r>
                      <a:endParaRPr lang="en-US" sz="1000" dirty="0"/>
                    </a:p>
                  </a:txBody>
                  <a:tcPr/>
                </a:tc>
                <a:tc>
                  <a:txBody>
                    <a:bodyPr/>
                    <a:lstStyle/>
                    <a:p>
                      <a:endParaRPr lang="en-US" sz="1000" dirty="0"/>
                    </a:p>
                  </a:txBody>
                  <a:tcPr/>
                </a:tc>
              </a:tr>
              <a:tr h="264099">
                <a:tc>
                  <a:txBody>
                    <a:bodyPr/>
                    <a:lstStyle/>
                    <a:p>
                      <a:r>
                        <a:rPr lang="en-US" sz="1000" dirty="0" smtClean="0"/>
                        <a:t>Sanctifies</a:t>
                      </a:r>
                      <a:endParaRPr lang="en-US" sz="1000" dirty="0"/>
                    </a:p>
                  </a:txBody>
                  <a:tcPr/>
                </a:tc>
                <a:tc>
                  <a:txBody>
                    <a:bodyPr/>
                    <a:lstStyle/>
                    <a:p>
                      <a:r>
                        <a:rPr lang="en-US" sz="1000" dirty="0" smtClean="0"/>
                        <a:t>Personal growth</a:t>
                      </a:r>
                      <a:endParaRPr lang="en-US" sz="1000" dirty="0"/>
                    </a:p>
                  </a:txBody>
                  <a:tcPr/>
                </a:tc>
                <a:tc>
                  <a:txBody>
                    <a:bodyPr/>
                    <a:lstStyle/>
                    <a:p>
                      <a:r>
                        <a:rPr lang="en-US" sz="1000" dirty="0" smtClean="0"/>
                        <a:t>+1 Salvation</a:t>
                      </a:r>
                      <a:r>
                        <a:rPr lang="en-US" sz="1000" baseline="0" dirty="0" smtClean="0"/>
                        <a:t> assurance</a:t>
                      </a:r>
                      <a:endParaRPr lang="en-US" sz="1000" dirty="0"/>
                    </a:p>
                  </a:txBody>
                  <a:tcPr/>
                </a:tc>
                <a:tc>
                  <a:txBody>
                    <a:bodyPr/>
                    <a:lstStyle/>
                    <a:p>
                      <a:endParaRPr lang="en-US" sz="1000" dirty="0"/>
                    </a:p>
                  </a:txBody>
                  <a:tcPr/>
                </a:tc>
              </a:tr>
              <a:tr h="264099">
                <a:tc>
                  <a:txBody>
                    <a:bodyPr/>
                    <a:lstStyle/>
                    <a:p>
                      <a:r>
                        <a:rPr lang="en-US" sz="1000" dirty="0" smtClean="0"/>
                        <a:t>Gives life</a:t>
                      </a:r>
                      <a:endParaRPr lang="en-US" sz="1000" dirty="0"/>
                    </a:p>
                  </a:txBody>
                  <a:tcPr/>
                </a:tc>
                <a:tc>
                  <a:txBody>
                    <a:bodyPr/>
                    <a:lstStyle/>
                    <a:p>
                      <a:r>
                        <a:rPr lang="en-US" sz="1000" dirty="0" smtClean="0"/>
                        <a:t>Harvesting</a:t>
                      </a:r>
                      <a:endParaRPr lang="en-US" sz="1000" dirty="0"/>
                    </a:p>
                  </a:txBody>
                  <a:tcPr/>
                </a:tc>
                <a:tc>
                  <a:txBody>
                    <a:bodyPr/>
                    <a:lstStyle/>
                    <a:p>
                      <a:r>
                        <a:rPr lang="en-US" sz="1000" dirty="0" smtClean="0"/>
                        <a:t> 0  New life</a:t>
                      </a:r>
                      <a:endParaRPr lang="en-US" sz="1000" dirty="0"/>
                    </a:p>
                  </a:txBody>
                  <a:tcPr/>
                </a:tc>
                <a:tc>
                  <a:txBody>
                    <a:bodyPr/>
                    <a:lstStyle/>
                    <a:p>
                      <a:endParaRPr lang="en-US" sz="1000" dirty="0" smtClean="0"/>
                    </a:p>
                  </a:txBody>
                  <a:tcPr/>
                </a:tc>
              </a:tr>
              <a:tr h="264099">
                <a:tc>
                  <a:txBody>
                    <a:bodyPr/>
                    <a:lstStyle/>
                    <a:p>
                      <a:r>
                        <a:rPr lang="en-US" sz="1000" dirty="0" smtClean="0"/>
                        <a:t>Draws</a:t>
                      </a:r>
                      <a:endParaRPr lang="en-US" sz="1000" dirty="0"/>
                    </a:p>
                  </a:txBody>
                  <a:tcPr/>
                </a:tc>
                <a:tc>
                  <a:txBody>
                    <a:bodyPr/>
                    <a:lstStyle/>
                    <a:p>
                      <a:endParaRPr lang="en-US" sz="1000" dirty="0"/>
                    </a:p>
                  </a:txBody>
                  <a:tcPr/>
                </a:tc>
                <a:tc>
                  <a:txBody>
                    <a:bodyPr/>
                    <a:lstStyle/>
                    <a:p>
                      <a:r>
                        <a:rPr lang="en-US" sz="1000" dirty="0" smtClean="0"/>
                        <a:t>-1 Repentance/Faith</a:t>
                      </a:r>
                      <a:endParaRPr lang="en-US" sz="1000" dirty="0"/>
                    </a:p>
                  </a:txBody>
                  <a:tcPr/>
                </a:tc>
                <a:tc>
                  <a:txBody>
                    <a:bodyPr/>
                    <a:lstStyle/>
                    <a:p>
                      <a:r>
                        <a:rPr lang="en-US" sz="1000" dirty="0" smtClean="0"/>
                        <a:t>Certainty</a:t>
                      </a:r>
                    </a:p>
                  </a:txBody>
                  <a:tcPr/>
                </a:tc>
              </a:tr>
              <a:tr h="264099">
                <a:tc>
                  <a:txBody>
                    <a:bodyPr/>
                    <a:lstStyle/>
                    <a:p>
                      <a:endParaRPr lang="en-US" sz="1000" dirty="0"/>
                    </a:p>
                  </a:txBody>
                  <a:tcPr/>
                </a:tc>
                <a:tc>
                  <a:txBody>
                    <a:bodyPr/>
                    <a:lstStyle/>
                    <a:p>
                      <a:endParaRPr lang="en-US" sz="1000" dirty="0"/>
                    </a:p>
                  </a:txBody>
                  <a:tcPr/>
                </a:tc>
                <a:tc>
                  <a:txBody>
                    <a:bodyPr/>
                    <a:lstStyle/>
                    <a:p>
                      <a:r>
                        <a:rPr lang="en-US" sz="1000" dirty="0" smtClean="0"/>
                        <a:t>-2 Decision to act/believe</a:t>
                      </a:r>
                      <a:endParaRPr lang="en-US" sz="1000" dirty="0"/>
                    </a:p>
                  </a:txBody>
                  <a:tcPr/>
                </a:tc>
                <a:tc>
                  <a:txBody>
                    <a:bodyPr/>
                    <a:lstStyle/>
                    <a:p>
                      <a:r>
                        <a:rPr lang="en-US" sz="1000" dirty="0" smtClean="0"/>
                        <a:t>Obvious</a:t>
                      </a:r>
                    </a:p>
                  </a:txBody>
                  <a:tcPr/>
                </a:tc>
              </a:tr>
              <a:tr h="264099">
                <a:tc>
                  <a:txBody>
                    <a:bodyPr/>
                    <a:lstStyle/>
                    <a:p>
                      <a:r>
                        <a:rPr lang="en-US" sz="1000" dirty="0" smtClean="0"/>
                        <a:t>Convicts</a:t>
                      </a:r>
                      <a:endParaRPr lang="en-US" sz="1000" dirty="0"/>
                    </a:p>
                  </a:txBody>
                  <a:tcPr/>
                </a:tc>
                <a:tc>
                  <a:txBody>
                    <a:bodyPr/>
                    <a:lstStyle/>
                    <a:p>
                      <a:r>
                        <a:rPr lang="en-US" sz="1000" dirty="0" smtClean="0"/>
                        <a:t>Cultivating</a:t>
                      </a:r>
                      <a:endParaRPr lang="en-US" sz="1000" dirty="0"/>
                    </a:p>
                  </a:txBody>
                  <a:tcPr/>
                </a:tc>
                <a:tc>
                  <a:txBody>
                    <a:bodyPr/>
                    <a:lstStyle/>
                    <a:p>
                      <a:r>
                        <a:rPr lang="en-US" sz="1000" dirty="0" smtClean="0"/>
                        <a:t>-3 Recognize</a:t>
                      </a:r>
                      <a:r>
                        <a:rPr lang="en-US" sz="1000" baseline="0" dirty="0" smtClean="0"/>
                        <a:t> personal sins</a:t>
                      </a:r>
                      <a:endParaRPr lang="en-US" sz="1000" dirty="0"/>
                    </a:p>
                  </a:txBody>
                  <a:tcPr/>
                </a:tc>
                <a:tc>
                  <a:txBody>
                    <a:bodyPr/>
                    <a:lstStyle/>
                    <a:p>
                      <a:r>
                        <a:rPr lang="en-US" sz="1000" dirty="0" smtClean="0"/>
                        <a:t>Beyond reasonable doubt</a:t>
                      </a:r>
                      <a:endParaRPr lang="en-US" sz="1000" dirty="0"/>
                    </a:p>
                  </a:txBody>
                  <a:tcPr/>
                </a:tc>
              </a:tr>
              <a:tr h="264099">
                <a:tc>
                  <a:txBody>
                    <a:bodyPr/>
                    <a:lstStyle/>
                    <a:p>
                      <a:endParaRPr lang="en-US" sz="1000" dirty="0"/>
                    </a:p>
                  </a:txBody>
                  <a:tcPr/>
                </a:tc>
                <a:tc>
                  <a:txBody>
                    <a:bodyPr/>
                    <a:lstStyle/>
                    <a:p>
                      <a:endParaRPr lang="en-US" sz="1000" dirty="0"/>
                    </a:p>
                  </a:txBody>
                  <a:tcPr/>
                </a:tc>
                <a:tc>
                  <a:txBody>
                    <a:bodyPr/>
                    <a:lstStyle/>
                    <a:p>
                      <a:r>
                        <a:rPr lang="en-US" sz="1000" dirty="0" smtClean="0"/>
                        <a:t>-4 Positive toward gospel</a:t>
                      </a:r>
                      <a:endParaRPr lang="en-US" sz="1000" dirty="0"/>
                    </a:p>
                  </a:txBody>
                  <a:tcPr/>
                </a:tc>
                <a:tc>
                  <a:txBody>
                    <a:bodyPr/>
                    <a:lstStyle/>
                    <a:p>
                      <a:r>
                        <a:rPr lang="en-US" sz="1000" dirty="0" smtClean="0"/>
                        <a:t>Likely</a:t>
                      </a:r>
                      <a:endParaRPr lang="en-US" sz="1000" dirty="0"/>
                    </a:p>
                  </a:txBody>
                  <a:tcPr/>
                </a:tc>
              </a:tr>
              <a:tr h="264099">
                <a:tc>
                  <a:txBody>
                    <a:bodyPr/>
                    <a:lstStyle/>
                    <a:p>
                      <a:endParaRPr lang="en-US" sz="1000" dirty="0"/>
                    </a:p>
                  </a:txBody>
                  <a:tcPr/>
                </a:tc>
                <a:tc>
                  <a:txBody>
                    <a:bodyPr/>
                    <a:lstStyle/>
                    <a:p>
                      <a:r>
                        <a:rPr lang="en-US" sz="1000" dirty="0" smtClean="0"/>
                        <a:t>Watering</a:t>
                      </a:r>
                      <a:endParaRPr lang="en-US" sz="1000" dirty="0"/>
                    </a:p>
                  </a:txBody>
                  <a:tcPr/>
                </a:tc>
                <a:tc>
                  <a:txBody>
                    <a:bodyPr/>
                    <a:lstStyle/>
                    <a:p>
                      <a:r>
                        <a:rPr lang="en-US" sz="1000" dirty="0" smtClean="0"/>
                        <a:t>-5 Grasp</a:t>
                      </a:r>
                      <a:r>
                        <a:rPr lang="en-US" sz="1000" baseline="0" dirty="0" smtClean="0"/>
                        <a:t> implications of gospel</a:t>
                      </a:r>
                      <a:endParaRPr lang="en-US" sz="1000" dirty="0"/>
                    </a:p>
                  </a:txBody>
                  <a:tcPr/>
                </a:tc>
                <a:tc>
                  <a:txBody>
                    <a:bodyPr/>
                    <a:lstStyle/>
                    <a:p>
                      <a:endParaRPr lang="en-US" sz="1000" dirty="0"/>
                    </a:p>
                  </a:txBody>
                  <a:tcPr/>
                </a:tc>
              </a:tr>
              <a:tr h="264099">
                <a:tc>
                  <a:txBody>
                    <a:bodyPr/>
                    <a:lstStyle/>
                    <a:p>
                      <a:r>
                        <a:rPr lang="en-US" sz="1000" dirty="0" smtClean="0"/>
                        <a:t>Enlightens</a:t>
                      </a:r>
                      <a:endParaRPr lang="en-US" sz="1000" dirty="0"/>
                    </a:p>
                  </a:txBody>
                  <a:tcPr/>
                </a:tc>
                <a:tc>
                  <a:txBody>
                    <a:bodyPr/>
                    <a:lstStyle/>
                    <a:p>
                      <a:endParaRPr lang="en-US" sz="1000" dirty="0"/>
                    </a:p>
                  </a:txBody>
                  <a:tcPr/>
                </a:tc>
                <a:tc>
                  <a:txBody>
                    <a:bodyPr/>
                    <a:lstStyle/>
                    <a:p>
                      <a:r>
                        <a:rPr lang="en-US" sz="1000" dirty="0" smtClean="0"/>
                        <a:t>-6 Learn more about</a:t>
                      </a:r>
                      <a:r>
                        <a:rPr lang="en-US" sz="1000" baseline="0" dirty="0" smtClean="0"/>
                        <a:t> </a:t>
                      </a:r>
                      <a:r>
                        <a:rPr lang="en-US" sz="1000" dirty="0" smtClean="0"/>
                        <a:t>God/ Jesus</a:t>
                      </a:r>
                      <a:endParaRPr lang="en-US" sz="1000" dirty="0"/>
                    </a:p>
                  </a:txBody>
                  <a:tcPr/>
                </a:tc>
                <a:tc>
                  <a:txBody>
                    <a:bodyPr/>
                    <a:lstStyle/>
                    <a:p>
                      <a:endParaRPr lang="en-US" sz="1000" dirty="0"/>
                    </a:p>
                  </a:txBody>
                  <a:tcPr/>
                </a:tc>
              </a:tr>
              <a:tr h="264099">
                <a:tc>
                  <a:txBody>
                    <a:bodyPr/>
                    <a:lstStyle/>
                    <a:p>
                      <a:endParaRPr lang="en-US" sz="1000" dirty="0"/>
                    </a:p>
                  </a:txBody>
                  <a:tcPr/>
                </a:tc>
                <a:tc>
                  <a:txBody>
                    <a:bodyPr/>
                    <a:lstStyle/>
                    <a:p>
                      <a:r>
                        <a:rPr lang="en-US" sz="1000" dirty="0" smtClean="0"/>
                        <a:t>Planting the seed</a:t>
                      </a:r>
                      <a:endParaRPr lang="en-US" sz="1000" dirty="0"/>
                    </a:p>
                  </a:txBody>
                  <a:tcPr/>
                </a:tc>
                <a:tc>
                  <a:txBody>
                    <a:bodyPr/>
                    <a:lstStyle/>
                    <a:p>
                      <a:r>
                        <a:rPr lang="en-US" sz="1000" dirty="0" smtClean="0"/>
                        <a:t>-7 Aware of God</a:t>
                      </a:r>
                      <a:endParaRPr lang="en-US" sz="1000" dirty="0"/>
                    </a:p>
                  </a:txBody>
                  <a:tcPr/>
                </a:tc>
                <a:tc>
                  <a:txBody>
                    <a:bodyPr/>
                    <a:lstStyle/>
                    <a:p>
                      <a:r>
                        <a:rPr lang="en-US" sz="1000" dirty="0" smtClean="0"/>
                        <a:t>Probable</a:t>
                      </a:r>
                      <a:endParaRPr lang="en-US" sz="1000" dirty="0"/>
                    </a:p>
                  </a:txBody>
                  <a:tcPr/>
                </a:tc>
              </a:tr>
              <a:tr h="264099">
                <a:tc>
                  <a:txBody>
                    <a:bodyPr/>
                    <a:lstStyle/>
                    <a:p>
                      <a:r>
                        <a:rPr lang="en-US" sz="1000" dirty="0" smtClean="0"/>
                        <a:t>Reveals himself</a:t>
                      </a:r>
                      <a:endParaRPr lang="en-US" sz="1000" dirty="0"/>
                    </a:p>
                  </a:txBody>
                  <a:tcPr/>
                </a:tc>
                <a:tc>
                  <a:txBody>
                    <a:bodyPr/>
                    <a:lstStyle/>
                    <a:p>
                      <a:r>
                        <a:rPr lang="en-US" sz="1000" dirty="0" smtClean="0"/>
                        <a:t>Removing</a:t>
                      </a:r>
                      <a:r>
                        <a:rPr lang="en-US" sz="1000" baseline="0" dirty="0" smtClean="0"/>
                        <a:t> the rocks</a:t>
                      </a:r>
                      <a:endParaRPr lang="en-US" sz="1000" dirty="0"/>
                    </a:p>
                  </a:txBody>
                  <a:tcPr/>
                </a:tc>
                <a:tc>
                  <a:txBody>
                    <a:bodyPr/>
                    <a:lstStyle/>
                    <a:p>
                      <a:r>
                        <a:rPr lang="en-US" sz="1000" dirty="0" smtClean="0"/>
                        <a:t>-8 Questions</a:t>
                      </a:r>
                      <a:r>
                        <a:rPr lang="en-US" sz="1000" baseline="0" dirty="0" smtClean="0"/>
                        <a:t> God concept</a:t>
                      </a:r>
                      <a:endParaRPr lang="en-US" sz="1000" dirty="0"/>
                    </a:p>
                  </a:txBody>
                  <a:tcPr/>
                </a:tc>
                <a:tc>
                  <a:txBody>
                    <a:bodyPr/>
                    <a:lstStyle/>
                    <a:p>
                      <a:endParaRPr lang="en-US" sz="1000" dirty="0"/>
                    </a:p>
                  </a:txBody>
                  <a:tcPr/>
                </a:tc>
              </a:tr>
              <a:tr h="264099">
                <a:tc>
                  <a:txBody>
                    <a:bodyPr/>
                    <a:lstStyle/>
                    <a:p>
                      <a:endParaRPr lang="en-US" sz="1000" dirty="0"/>
                    </a:p>
                  </a:txBody>
                  <a:tcPr/>
                </a:tc>
                <a:tc>
                  <a:txBody>
                    <a:bodyPr/>
                    <a:lstStyle/>
                    <a:p>
                      <a:r>
                        <a:rPr lang="en-US" sz="1000" dirty="0" smtClean="0"/>
                        <a:t>Plowing the soil</a:t>
                      </a:r>
                      <a:endParaRPr lang="en-US" sz="1000" dirty="0"/>
                    </a:p>
                  </a:txBody>
                  <a:tcPr/>
                </a:tc>
                <a:tc>
                  <a:txBody>
                    <a:bodyPr/>
                    <a:lstStyle/>
                    <a:p>
                      <a:r>
                        <a:rPr lang="en-US" sz="1000" dirty="0" smtClean="0"/>
                        <a:t>-9 Unsure about God</a:t>
                      </a:r>
                      <a:endParaRPr lang="en-US" sz="1000" dirty="0"/>
                    </a:p>
                  </a:txBody>
                  <a:tcPr/>
                </a:tc>
                <a:tc>
                  <a:txBody>
                    <a:bodyPr/>
                    <a:lstStyle/>
                    <a:p>
                      <a:r>
                        <a:rPr lang="en-US" sz="1000" dirty="0" smtClean="0"/>
                        <a:t>Possible</a:t>
                      </a:r>
                      <a:endParaRPr lang="en-US" sz="1000" dirty="0"/>
                    </a:p>
                  </a:txBody>
                  <a:tcPr/>
                </a:tc>
              </a:tr>
              <a:tr h="264099">
                <a:tc>
                  <a:txBody>
                    <a:bodyPr/>
                    <a:lstStyle/>
                    <a:p>
                      <a:endParaRPr lang="en-US" sz="1000" dirty="0"/>
                    </a:p>
                  </a:txBody>
                  <a:tcPr/>
                </a:tc>
                <a:tc>
                  <a:txBody>
                    <a:bodyPr/>
                    <a:lstStyle/>
                    <a:p>
                      <a:endParaRPr lang="en-US" sz="1000" dirty="0"/>
                    </a:p>
                  </a:txBody>
                  <a:tcPr/>
                </a:tc>
                <a:tc>
                  <a:txBody>
                    <a:bodyPr/>
                    <a:lstStyle/>
                    <a:p>
                      <a:r>
                        <a:rPr lang="en-US" sz="1000" dirty="0" smtClean="0"/>
                        <a:t>-10 Denies God’s existence</a:t>
                      </a:r>
                      <a:endParaRPr lang="en-US" sz="1000" dirty="0"/>
                    </a:p>
                  </a:txBody>
                  <a:tcPr/>
                </a:tc>
                <a:tc>
                  <a:txBody>
                    <a:bodyPr/>
                    <a:lstStyle/>
                    <a:p>
                      <a:r>
                        <a:rPr lang="en-US" sz="1000" dirty="0" smtClean="0"/>
                        <a:t>Impossible</a:t>
                      </a:r>
                      <a:endParaRPr lang="en-US" sz="10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1"/>
            <a:ext cx="8229600" cy="838199"/>
          </a:xfrm>
        </p:spPr>
        <p:txBody>
          <a:bodyPr/>
          <a:lstStyle/>
          <a:p>
            <a:pPr eaLnBrk="1" hangingPunct="1">
              <a:defRPr/>
            </a:pPr>
            <a:r>
              <a:rPr lang="en-US" i="1" dirty="0" smtClean="0">
                <a:ea typeface="+mj-ea"/>
                <a:cs typeface="+mj-cs"/>
              </a:rPr>
              <a:t>Storyteller’s Bible Study</a:t>
            </a:r>
            <a:endParaRPr lang="en-US" i="1" dirty="0">
              <a:ea typeface="+mj-ea"/>
              <a:cs typeface="+mj-cs"/>
            </a:endParaRPr>
          </a:p>
        </p:txBody>
      </p:sp>
      <p:sp>
        <p:nvSpPr>
          <p:cNvPr id="13315" name="Rectangle 3"/>
          <p:cNvSpPr>
            <a:spLocks noGrp="1" noChangeArrowheads="1"/>
          </p:cNvSpPr>
          <p:nvPr>
            <p:ph type="body" idx="1"/>
          </p:nvPr>
        </p:nvSpPr>
        <p:spPr>
          <a:xfrm>
            <a:off x="457200" y="1524000"/>
            <a:ext cx="8229600" cy="4606925"/>
          </a:xfrm>
        </p:spPr>
        <p:txBody>
          <a:bodyPr/>
          <a:lstStyle/>
          <a:p>
            <a:pPr eaLnBrk="1" hangingPunct="1">
              <a:buNone/>
              <a:defRPr/>
            </a:pPr>
            <a:r>
              <a:rPr lang="en-US" sz="3000" dirty="0" smtClean="0">
                <a:ea typeface="+mn-ea"/>
                <a:cs typeface="+mn-cs"/>
              </a:rPr>
              <a:t>This chronological study</a:t>
            </a:r>
          </a:p>
          <a:p>
            <a:pPr eaLnBrk="1" hangingPunct="1">
              <a:buNone/>
              <a:defRPr/>
            </a:pPr>
            <a:r>
              <a:rPr lang="en-US" sz="3000" dirty="0" smtClean="0">
                <a:ea typeface="+mn-ea"/>
                <a:cs typeface="+mn-cs"/>
              </a:rPr>
              <a:t>features 12 Bible stories </a:t>
            </a:r>
          </a:p>
          <a:p>
            <a:pPr eaLnBrk="1" hangingPunct="1">
              <a:buNone/>
              <a:defRPr/>
            </a:pPr>
            <a:r>
              <a:rPr lang="en-US" sz="3000" dirty="0" smtClean="0">
                <a:ea typeface="+mn-ea"/>
                <a:cs typeface="+mn-cs"/>
              </a:rPr>
              <a:t>from Gen. 1:1 to Acts 1.</a:t>
            </a:r>
          </a:p>
          <a:p>
            <a:pPr eaLnBrk="1" hangingPunct="1">
              <a:buNone/>
              <a:defRPr/>
            </a:pPr>
            <a:r>
              <a:rPr lang="en-US" sz="3000" dirty="0" smtClean="0">
                <a:ea typeface="+mn-ea"/>
                <a:cs typeface="+mn-cs"/>
              </a:rPr>
              <a:t>It is a complete teacher </a:t>
            </a:r>
          </a:p>
          <a:p>
            <a:pPr eaLnBrk="1" hangingPunct="1">
              <a:buNone/>
              <a:defRPr/>
            </a:pPr>
            <a:r>
              <a:rPr lang="en-US" sz="3000" dirty="0" smtClean="0">
                <a:ea typeface="+mn-ea"/>
                <a:cs typeface="+mn-cs"/>
              </a:rPr>
              <a:t>manual. All appendices</a:t>
            </a:r>
          </a:p>
          <a:p>
            <a:pPr eaLnBrk="1" hangingPunct="1">
              <a:buNone/>
              <a:defRPr/>
            </a:pPr>
            <a:r>
              <a:rPr lang="en-US" sz="3000" dirty="0" smtClean="0">
                <a:ea typeface="+mn-ea"/>
                <a:cs typeface="+mn-cs"/>
              </a:rPr>
              <a:t>are reproducible. Highly</a:t>
            </a:r>
          </a:p>
          <a:p>
            <a:pPr eaLnBrk="1" hangingPunct="1">
              <a:buNone/>
              <a:defRPr/>
            </a:pPr>
            <a:r>
              <a:rPr lang="en-US" sz="3000" dirty="0" smtClean="0">
                <a:ea typeface="+mn-ea"/>
                <a:cs typeface="+mn-cs"/>
              </a:rPr>
              <a:t>effective in multicultural</a:t>
            </a:r>
          </a:p>
          <a:p>
            <a:pPr eaLnBrk="1" hangingPunct="1">
              <a:buNone/>
              <a:defRPr/>
            </a:pPr>
            <a:r>
              <a:rPr lang="en-US" sz="3000" dirty="0" smtClean="0">
                <a:ea typeface="+mn-ea"/>
                <a:cs typeface="+mn-cs"/>
              </a:rPr>
              <a:t>audiences and all ages.</a:t>
            </a:r>
            <a:endParaRPr lang="en-US" sz="3000" dirty="0">
              <a:ea typeface="+mn-ea"/>
              <a:cs typeface="+mn-cs"/>
            </a:endParaRPr>
          </a:p>
        </p:txBody>
      </p:sp>
      <p:pic>
        <p:nvPicPr>
          <p:cNvPr id="5" name="Picture 4" descr="ENGL198 B.jpg"/>
          <p:cNvPicPr>
            <a:picLocks noChangeAspect="1"/>
          </p:cNvPicPr>
          <p:nvPr/>
        </p:nvPicPr>
        <p:blipFill>
          <a:blip r:embed="rId2"/>
          <a:stretch>
            <a:fillRect/>
          </a:stretch>
        </p:blipFill>
        <p:spPr>
          <a:xfrm>
            <a:off x="5029200" y="1369862"/>
            <a:ext cx="3657600" cy="4649938"/>
          </a:xfrm>
          <a:prstGeom prst="rect">
            <a:avLst/>
          </a:prstGeom>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Three</a:t>
            </a:r>
            <a:endParaRPr lang="en-US" dirty="0"/>
          </a:p>
        </p:txBody>
      </p:sp>
      <p:sp>
        <p:nvSpPr>
          <p:cNvPr id="3" name="Content Placeholder 2"/>
          <p:cNvSpPr>
            <a:spLocks noGrp="1"/>
          </p:cNvSpPr>
          <p:nvPr>
            <p:ph idx="1"/>
          </p:nvPr>
        </p:nvSpPr>
        <p:spPr/>
        <p:txBody>
          <a:bodyPr/>
          <a:lstStyle/>
          <a:p>
            <a:pPr>
              <a:buNone/>
            </a:pPr>
            <a:r>
              <a:rPr lang="en-US" dirty="0" smtClean="0"/>
              <a:t>These 3 negative emotions were the result of the fall in the Garden of Eden:</a:t>
            </a:r>
          </a:p>
        </p:txBody>
      </p:sp>
    </p:spTree>
  </p:cSld>
  <p:clrMapOvr>
    <a:masterClrMapping/>
  </p:clrMapOvr>
  <mc:AlternateContent>
    <mc:Choice xmlns:mp="http://schemas.microsoft.com/office/mac/powerpoint/2008/main" Requires="mp">
      <mc:AlternateContent>
        <mc:Choice Requires="mp">
          <mp:transition>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r"/>
          </p:transition>
        </mc:Fallback>
      </mc:AlternateContent>
    </mc:Choice>
    <mc:Fallback>
      <mc:AlternateContent>
        <mc:Choice Requires="mp">
          <p:transition>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r"/>
          </p:transition>
        </mc:Fallback>
      </mc:AlternateContent>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Big Three</a:t>
            </a:r>
            <a:endParaRPr lang="en-US" dirty="0"/>
          </a:p>
        </p:txBody>
      </p:sp>
      <p:sp>
        <p:nvSpPr>
          <p:cNvPr id="3" name="Content Placeholder 2"/>
          <p:cNvSpPr>
            <a:spLocks noGrp="1"/>
          </p:cNvSpPr>
          <p:nvPr>
            <p:ph idx="1"/>
          </p:nvPr>
        </p:nvSpPr>
        <p:spPr/>
        <p:txBody>
          <a:bodyPr/>
          <a:lstStyle/>
          <a:p>
            <a:pPr>
              <a:buNone/>
            </a:pPr>
            <a:r>
              <a:rPr lang="en-US" dirty="0" smtClean="0"/>
              <a:t>These 3 negative emotions were the result of the fall in the Garden of Eden:</a:t>
            </a:r>
          </a:p>
          <a:p>
            <a:pPr>
              <a:buNone/>
            </a:pPr>
            <a:r>
              <a:rPr lang="en-US" dirty="0" smtClean="0"/>
              <a:t>Genesis 3:7a – “Then they eyes of both of them were opened.” </a:t>
            </a:r>
            <a:r>
              <a:rPr lang="en-US" u="sng" dirty="0" smtClean="0"/>
              <a:t>Guilt</a:t>
            </a:r>
            <a:r>
              <a:rPr lang="en-US" dirty="0" smtClean="0"/>
              <a:t> of disobedience.</a:t>
            </a:r>
          </a:p>
        </p:txBody>
      </p:sp>
    </p:spTree>
  </p:cSld>
  <p:clrMapOvr>
    <a:masterClrMapping/>
  </p:clrMapOvr>
  <p:transition>
    <p:pull dir="l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Big Three</a:t>
            </a:r>
            <a:endParaRPr lang="en-US" dirty="0"/>
          </a:p>
        </p:txBody>
      </p:sp>
      <p:sp>
        <p:nvSpPr>
          <p:cNvPr id="3" name="Content Placeholder 2"/>
          <p:cNvSpPr>
            <a:spLocks noGrp="1"/>
          </p:cNvSpPr>
          <p:nvPr>
            <p:ph idx="1"/>
          </p:nvPr>
        </p:nvSpPr>
        <p:spPr/>
        <p:txBody>
          <a:bodyPr/>
          <a:lstStyle/>
          <a:p>
            <a:pPr>
              <a:buNone/>
            </a:pPr>
            <a:r>
              <a:rPr lang="en-US" dirty="0" smtClean="0"/>
              <a:t>These 3 negative emotions were the result of the fall in the Garden of Eden:</a:t>
            </a:r>
          </a:p>
          <a:p>
            <a:pPr>
              <a:buNone/>
            </a:pPr>
            <a:r>
              <a:rPr lang="en-US" dirty="0" smtClean="0"/>
              <a:t>Genesis 3:7a – “Then they eyes of both of them were opened.” </a:t>
            </a:r>
            <a:r>
              <a:rPr lang="en-US" u="sng" dirty="0" smtClean="0"/>
              <a:t>Guilt</a:t>
            </a:r>
            <a:r>
              <a:rPr lang="en-US" dirty="0" smtClean="0"/>
              <a:t> of disobedience.</a:t>
            </a:r>
          </a:p>
          <a:p>
            <a:pPr>
              <a:buNone/>
            </a:pPr>
            <a:r>
              <a:rPr lang="en-US" dirty="0" smtClean="0"/>
              <a:t>Genesis 3:7b – “…they knew they were naked.” </a:t>
            </a:r>
            <a:r>
              <a:rPr lang="en-US" u="sng" dirty="0" smtClean="0"/>
              <a:t>Shame</a:t>
            </a:r>
            <a:r>
              <a:rPr lang="en-US" dirty="0" smtClean="0"/>
              <a:t> in feeling exposed.</a:t>
            </a: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a typeface="+mj-ea"/>
                <a:cs typeface="+mj-cs"/>
              </a:rPr>
              <a:t>Jesus’ Gentile Encounters:</a:t>
            </a:r>
          </a:p>
        </p:txBody>
      </p:sp>
      <p:sp>
        <p:nvSpPr>
          <p:cNvPr id="5123" name="Rectangle 3"/>
          <p:cNvSpPr>
            <a:spLocks noGrp="1" noChangeArrowheads="1"/>
          </p:cNvSpPr>
          <p:nvPr>
            <p:ph type="body" idx="1"/>
          </p:nvPr>
        </p:nvSpPr>
        <p:spPr/>
        <p:txBody>
          <a:bodyPr/>
          <a:lstStyle/>
          <a:p>
            <a:pPr eaLnBrk="1" hangingPunct="1">
              <a:defRPr/>
            </a:pPr>
            <a:r>
              <a:rPr lang="en-US" sz="2600" dirty="0" smtClean="0">
                <a:ea typeface="+mn-ea"/>
                <a:cs typeface="+mn-cs"/>
              </a:rPr>
              <a:t>Roman Centurion (Matt. 8)</a:t>
            </a:r>
          </a:p>
          <a:p>
            <a:pPr eaLnBrk="1" hangingPunct="1">
              <a:defRPr/>
            </a:pPr>
            <a:r>
              <a:rPr lang="en-US" sz="3800" dirty="0" smtClean="0">
                <a:ea typeface="+mn-ea"/>
                <a:cs typeface="+mn-cs"/>
              </a:rPr>
              <a:t>Samaritan woman/village (John 4)</a:t>
            </a:r>
          </a:p>
        </p:txBody>
      </p:sp>
      <p:pic>
        <p:nvPicPr>
          <p:cNvPr id="4" name="Picture 3"/>
          <p:cNvPicPr>
            <a:picLocks noChangeAspect="1"/>
          </p:cNvPicPr>
          <p:nvPr/>
        </p:nvPicPr>
        <p:blipFill>
          <a:blip r:embed="rId2"/>
          <a:stretch>
            <a:fillRect/>
          </a:stretch>
        </p:blipFill>
        <p:spPr>
          <a:xfrm>
            <a:off x="5334000" y="2819400"/>
            <a:ext cx="2887211" cy="1443606"/>
          </a:xfrm>
          <a:prstGeom prst="rect">
            <a:avLst/>
          </a:prstGeom>
        </p:spPr>
      </p:pic>
    </p:spTree>
  </p:cSld>
  <p:clrMapOvr>
    <a:masterClrMapping/>
  </p:clrMapOvr>
  <p:transition>
    <p:randomBa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Big Three</a:t>
            </a:r>
            <a:endParaRPr lang="en-US" dirty="0"/>
          </a:p>
        </p:txBody>
      </p:sp>
      <p:sp>
        <p:nvSpPr>
          <p:cNvPr id="3" name="Content Placeholder 2"/>
          <p:cNvSpPr>
            <a:spLocks noGrp="1"/>
          </p:cNvSpPr>
          <p:nvPr>
            <p:ph idx="1"/>
          </p:nvPr>
        </p:nvSpPr>
        <p:spPr/>
        <p:txBody>
          <a:bodyPr/>
          <a:lstStyle/>
          <a:p>
            <a:pPr>
              <a:buNone/>
            </a:pPr>
            <a:r>
              <a:rPr lang="en-US" dirty="0" smtClean="0"/>
              <a:t>These 3 negative emotions were the result of the fall in the Garden of Eden:</a:t>
            </a:r>
          </a:p>
          <a:p>
            <a:pPr>
              <a:buNone/>
            </a:pPr>
            <a:r>
              <a:rPr lang="en-US" dirty="0" smtClean="0"/>
              <a:t>Genesis 3:7a – “Then they eyes of both of them were opened.” </a:t>
            </a:r>
            <a:r>
              <a:rPr lang="en-US" u="sng" dirty="0" smtClean="0"/>
              <a:t>Guilt</a:t>
            </a:r>
            <a:r>
              <a:rPr lang="en-US" dirty="0" smtClean="0"/>
              <a:t> of disobedience.</a:t>
            </a:r>
          </a:p>
          <a:p>
            <a:pPr>
              <a:buNone/>
            </a:pPr>
            <a:r>
              <a:rPr lang="en-US" dirty="0" smtClean="0"/>
              <a:t>Genesis 3:7b – “…they knew they were naked.” </a:t>
            </a:r>
            <a:r>
              <a:rPr lang="en-US" u="sng" dirty="0" smtClean="0"/>
              <a:t>Shame</a:t>
            </a:r>
            <a:r>
              <a:rPr lang="en-US" dirty="0" smtClean="0"/>
              <a:t> in feeling exposed.</a:t>
            </a:r>
          </a:p>
          <a:p>
            <a:pPr>
              <a:buNone/>
            </a:pPr>
            <a:r>
              <a:rPr lang="en-US" dirty="0" smtClean="0"/>
              <a:t>Genesis 3.10 – “I was afraid…and hid myself.” </a:t>
            </a:r>
            <a:r>
              <a:rPr lang="en-US" u="sng" dirty="0" smtClean="0"/>
              <a:t>Fear</a:t>
            </a:r>
            <a:r>
              <a:rPr lang="en-US" dirty="0" smtClean="0"/>
              <a:t> of being powerlessness.</a:t>
            </a:r>
            <a:endParaRPr lang="en-US" dirty="0"/>
          </a:p>
        </p:txBody>
      </p:sp>
    </p:spTree>
  </p:cSld>
  <p:clrMapOvr>
    <a:masterClrMapping/>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n w="6350">
                  <a:solidFill>
                    <a:srgbClr val="FFFFFF"/>
                  </a:solidFill>
                </a:ln>
                <a:ea typeface="+mj-ea"/>
                <a:cs typeface="+mj-cs"/>
              </a:rPr>
              <a:t>Summary of the Big Three</a:t>
            </a:r>
            <a:endParaRPr lang="en-US" dirty="0">
              <a:ln w="6350">
                <a:solidFill>
                  <a:srgbClr val="FFFFFF"/>
                </a:solidFill>
              </a:ln>
              <a:ea typeface="+mj-ea"/>
              <a:cs typeface="+mj-cs"/>
            </a:endParaRPr>
          </a:p>
        </p:txBody>
      </p:sp>
      <p:pic>
        <p:nvPicPr>
          <p:cNvPr id="23555" name="Picture 6"/>
          <p:cNvPicPr>
            <a:picLocks noChangeAspect="1"/>
          </p:cNvPicPr>
          <p:nvPr/>
        </p:nvPicPr>
        <p:blipFill>
          <a:blip r:embed="rId2"/>
          <a:srcRect/>
          <a:stretch>
            <a:fillRect/>
          </a:stretch>
        </p:blipFill>
        <p:spPr bwMode="auto">
          <a:xfrm>
            <a:off x="457200" y="1600200"/>
            <a:ext cx="8229600" cy="4724400"/>
          </a:xfrm>
          <a:prstGeom prst="rect">
            <a:avLst/>
          </a:prstGeom>
          <a:noFill/>
          <a:ln w="9525">
            <a:noFill/>
            <a:miter lim="800000"/>
            <a:headEnd/>
            <a:tailEnd/>
          </a:ln>
        </p:spPr>
      </p:pic>
      <p:graphicFrame>
        <p:nvGraphicFramePr>
          <p:cNvPr id="10" name="Content Placeholder 9"/>
          <p:cNvGraphicFramePr>
            <a:graphicFrameLocks noGrp="1"/>
          </p:cNvGraphicFramePr>
          <p:nvPr>
            <p:ph idx="1"/>
          </p:nvPr>
        </p:nvGraphicFramePr>
        <p:xfrm>
          <a:off x="1219200" y="2743200"/>
          <a:ext cx="6705600" cy="2194560"/>
        </p:xfrm>
        <a:graphic>
          <a:graphicData uri="http://schemas.openxmlformats.org/drawingml/2006/table">
            <a:tbl>
              <a:tblPr firstRow="1" bandRow="1">
                <a:tableStyleId>{2D5ABB26-0587-4C30-8999-92F81FD0307C}</a:tableStyleId>
              </a:tblPr>
              <a:tblGrid>
                <a:gridCol w="2840019"/>
                <a:gridCol w="1630381"/>
                <a:gridCol w="2235200"/>
              </a:tblGrid>
              <a:tr h="370840">
                <a:tc>
                  <a:txBody>
                    <a:bodyPr/>
                    <a:lstStyle/>
                    <a:p>
                      <a:r>
                        <a:rPr lang="en-US" sz="2400" b="1" u="sng" dirty="0" smtClean="0">
                          <a:solidFill>
                            <a:schemeClr val="bg1"/>
                          </a:solidFill>
                        </a:rPr>
                        <a:t>Broke</a:t>
                      </a:r>
                      <a:r>
                        <a:rPr lang="en-US" sz="2400" b="1" u="sng" baseline="0" dirty="0" smtClean="0">
                          <a:solidFill>
                            <a:schemeClr val="bg1"/>
                          </a:solidFill>
                        </a:rPr>
                        <a:t> God’s</a:t>
                      </a:r>
                      <a:endParaRPr lang="en-US" sz="2400" b="1" u="sng" dirty="0">
                        <a:solidFill>
                          <a:schemeClr val="bg1"/>
                        </a:solidFill>
                      </a:endParaRPr>
                    </a:p>
                  </a:txBody>
                  <a:tcPr/>
                </a:tc>
                <a:tc>
                  <a:txBody>
                    <a:bodyPr/>
                    <a:lstStyle/>
                    <a:p>
                      <a:r>
                        <a:rPr lang="en-US" sz="2400" b="1" u="sng" dirty="0" smtClean="0">
                          <a:solidFill>
                            <a:schemeClr val="bg1"/>
                          </a:solidFill>
                        </a:rPr>
                        <a:t>Fallout</a:t>
                      </a:r>
                      <a:endParaRPr lang="en-US" sz="2400" b="1" u="sng" dirty="0">
                        <a:solidFill>
                          <a:schemeClr val="bg1"/>
                        </a:solidFill>
                      </a:endParaRPr>
                    </a:p>
                  </a:txBody>
                  <a:tcPr/>
                </a:tc>
                <a:tc>
                  <a:txBody>
                    <a:bodyPr/>
                    <a:lstStyle/>
                    <a:p>
                      <a:r>
                        <a:rPr lang="en-US" sz="2400" b="1" u="sng" dirty="0" smtClean="0">
                          <a:solidFill>
                            <a:schemeClr val="bg1"/>
                          </a:solidFill>
                        </a:rPr>
                        <a:t>Looking for</a:t>
                      </a:r>
                      <a:endParaRPr lang="en-US" sz="2400" b="1" u="sng" dirty="0">
                        <a:solidFill>
                          <a:schemeClr val="bg1"/>
                        </a:solidFill>
                      </a:endParaRPr>
                    </a:p>
                  </a:txBody>
                  <a:tcPr/>
                </a:tc>
              </a:tr>
              <a:tr h="370840">
                <a:tc>
                  <a:txBody>
                    <a:bodyPr/>
                    <a:lstStyle/>
                    <a:p>
                      <a:r>
                        <a:rPr lang="en-US" sz="2400" dirty="0" smtClean="0">
                          <a:solidFill>
                            <a:srgbClr val="000000"/>
                          </a:solidFill>
                        </a:rPr>
                        <a:t>(1) Law</a:t>
                      </a:r>
                      <a:endParaRPr lang="en-US" sz="2400" dirty="0">
                        <a:solidFill>
                          <a:srgbClr val="000000"/>
                        </a:solidFill>
                      </a:endParaRPr>
                    </a:p>
                  </a:txBody>
                  <a:tcPr/>
                </a:tc>
                <a:tc>
                  <a:txBody>
                    <a:bodyPr/>
                    <a:lstStyle/>
                    <a:p>
                      <a:r>
                        <a:rPr lang="en-US" sz="2400" dirty="0" smtClean="0">
                          <a:solidFill>
                            <a:srgbClr val="000000"/>
                          </a:solidFill>
                        </a:rPr>
                        <a:t>Guilt</a:t>
                      </a:r>
                      <a:endParaRPr lang="en-US" sz="2400" dirty="0">
                        <a:solidFill>
                          <a:srgbClr val="000000"/>
                        </a:solidFill>
                      </a:endParaRPr>
                    </a:p>
                  </a:txBody>
                  <a:tcPr/>
                </a:tc>
                <a:tc>
                  <a:txBody>
                    <a:bodyPr/>
                    <a:lstStyle/>
                    <a:p>
                      <a:r>
                        <a:rPr lang="en-US" sz="2400" dirty="0" smtClean="0">
                          <a:solidFill>
                            <a:srgbClr val="000000"/>
                          </a:solidFill>
                        </a:rPr>
                        <a:t>Innocence/Righteousness</a:t>
                      </a:r>
                      <a:endParaRPr lang="en-US" sz="2400" dirty="0">
                        <a:solidFill>
                          <a:srgbClr val="000000"/>
                        </a:solidFill>
                      </a:endParaRPr>
                    </a:p>
                  </a:txBody>
                  <a:tcPr/>
                </a:tc>
              </a:tr>
              <a:tr h="370840">
                <a:tc>
                  <a:txBody>
                    <a:bodyPr/>
                    <a:lstStyle/>
                    <a:p>
                      <a:r>
                        <a:rPr lang="en-US" sz="2400" dirty="0" smtClean="0">
                          <a:solidFill>
                            <a:srgbClr val="000000"/>
                          </a:solidFill>
                        </a:rPr>
                        <a:t>(2) Relationship</a:t>
                      </a:r>
                      <a:endParaRPr lang="en-US" sz="2400" dirty="0">
                        <a:solidFill>
                          <a:srgbClr val="000000"/>
                        </a:solidFill>
                      </a:endParaRPr>
                    </a:p>
                  </a:txBody>
                  <a:tcPr/>
                </a:tc>
                <a:tc>
                  <a:txBody>
                    <a:bodyPr/>
                    <a:lstStyle/>
                    <a:p>
                      <a:r>
                        <a:rPr lang="en-US" sz="2400" dirty="0" smtClean="0">
                          <a:solidFill>
                            <a:srgbClr val="000000"/>
                          </a:solidFill>
                        </a:rPr>
                        <a:t>Shame</a:t>
                      </a:r>
                      <a:endParaRPr lang="en-US" sz="2400" dirty="0">
                        <a:solidFill>
                          <a:srgbClr val="000000"/>
                        </a:solidFill>
                      </a:endParaRPr>
                    </a:p>
                  </a:txBody>
                  <a:tcPr/>
                </a:tc>
                <a:tc>
                  <a:txBody>
                    <a:bodyPr/>
                    <a:lstStyle/>
                    <a:p>
                      <a:r>
                        <a:rPr lang="en-US" sz="2400" dirty="0" smtClean="0">
                          <a:solidFill>
                            <a:srgbClr val="000000"/>
                          </a:solidFill>
                        </a:rPr>
                        <a:t>Honor</a:t>
                      </a:r>
                      <a:endParaRPr lang="en-US" sz="2400" dirty="0">
                        <a:solidFill>
                          <a:srgbClr val="000000"/>
                        </a:solidFill>
                      </a:endParaRPr>
                    </a:p>
                  </a:txBody>
                  <a:tcPr/>
                </a:tc>
              </a:tr>
              <a:tr h="370840">
                <a:tc>
                  <a:txBody>
                    <a:bodyPr/>
                    <a:lstStyle/>
                    <a:p>
                      <a:r>
                        <a:rPr lang="en-US" sz="2400" dirty="0" smtClean="0">
                          <a:solidFill>
                            <a:srgbClr val="000000"/>
                          </a:solidFill>
                        </a:rPr>
                        <a:t>(3) Trust</a:t>
                      </a:r>
                      <a:endParaRPr lang="en-US" sz="2400" dirty="0">
                        <a:solidFill>
                          <a:srgbClr val="000000"/>
                        </a:solidFill>
                      </a:endParaRPr>
                    </a:p>
                  </a:txBody>
                  <a:tcPr/>
                </a:tc>
                <a:tc>
                  <a:txBody>
                    <a:bodyPr/>
                    <a:lstStyle/>
                    <a:p>
                      <a:r>
                        <a:rPr lang="en-US" sz="2400" dirty="0" smtClean="0">
                          <a:solidFill>
                            <a:srgbClr val="000000"/>
                          </a:solidFill>
                        </a:rPr>
                        <a:t>Fear</a:t>
                      </a:r>
                      <a:endParaRPr lang="en-US" sz="2400" dirty="0">
                        <a:solidFill>
                          <a:srgbClr val="000000"/>
                        </a:solidFill>
                      </a:endParaRPr>
                    </a:p>
                  </a:txBody>
                  <a:tcPr/>
                </a:tc>
                <a:tc>
                  <a:txBody>
                    <a:bodyPr/>
                    <a:lstStyle/>
                    <a:p>
                      <a:r>
                        <a:rPr lang="en-US" sz="2400" dirty="0" smtClean="0">
                          <a:solidFill>
                            <a:srgbClr val="000000"/>
                          </a:solidFill>
                        </a:rPr>
                        <a:t>Power</a:t>
                      </a:r>
                      <a:endParaRPr lang="en-US" sz="2400" dirty="0">
                        <a:solidFill>
                          <a:srgbClr val="000000"/>
                        </a:solidFill>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n-US" dirty="0">
                <a:ln w="12700" cap="flat" cmpd="sng" algn="ctr">
                  <a:solidFill>
                    <a:schemeClr val="tx1"/>
                  </a:solidFill>
                  <a:prstDash val="solid"/>
                  <a:round/>
                  <a:headEnd type="none" w="med" len="med"/>
                  <a:tailEnd type="none" w="med" len="med"/>
                </a:ln>
                <a:solidFill>
                  <a:schemeClr val="tx1"/>
                </a:solidFill>
                <a:effectLst/>
                <a:latin typeface="Copperplate Gothic Bold"/>
                <a:ea typeface="+mj-ea"/>
                <a:cs typeface="Copperplate Gothic Bold"/>
              </a:rPr>
              <a:t>Guilt, Shame and Fear</a:t>
            </a:r>
            <a:r>
              <a:rPr lang="en-US" dirty="0" smtClean="0">
                <a:ln w="12700" cap="flat" cmpd="sng" algn="ctr">
                  <a:solidFill>
                    <a:schemeClr val="tx1"/>
                  </a:solidFill>
                  <a:prstDash val="solid"/>
                  <a:round/>
                  <a:headEnd type="none" w="med" len="med"/>
                  <a:tailEnd type="none" w="med" len="med"/>
                </a:ln>
                <a:solidFill>
                  <a:schemeClr val="tx1"/>
                </a:solidFill>
                <a:effectLst/>
                <a:latin typeface="Copperplate Gothic Bold"/>
                <a:ea typeface="+mj-ea"/>
                <a:cs typeface="Copperplate Gothic Bold"/>
              </a:rPr>
              <a:t> </a:t>
            </a:r>
            <a:br>
              <a:rPr lang="en-US" dirty="0" smtClean="0">
                <a:ln w="12700" cap="flat" cmpd="sng" algn="ctr">
                  <a:solidFill>
                    <a:schemeClr val="tx1"/>
                  </a:solidFill>
                  <a:prstDash val="solid"/>
                  <a:round/>
                  <a:headEnd type="none" w="med" len="med"/>
                  <a:tailEnd type="none" w="med" len="med"/>
                </a:ln>
                <a:solidFill>
                  <a:schemeClr val="tx1"/>
                </a:solidFill>
                <a:effectLst/>
                <a:latin typeface="Copperplate Gothic Bold"/>
                <a:ea typeface="+mj-ea"/>
                <a:cs typeface="Copperplate Gothic Bold"/>
              </a:rPr>
            </a:br>
            <a:r>
              <a:rPr lang="en-US" dirty="0" smtClean="0">
                <a:ln w="12700" cap="flat" cmpd="sng" algn="ctr">
                  <a:solidFill>
                    <a:schemeClr val="tx1"/>
                  </a:solidFill>
                  <a:prstDash val="solid"/>
                  <a:round/>
                  <a:headEnd type="none" w="med" len="med"/>
                  <a:tailEnd type="none" w="med" len="med"/>
                </a:ln>
                <a:solidFill>
                  <a:schemeClr val="tx1"/>
                </a:solidFill>
                <a:effectLst/>
                <a:latin typeface="Copperplate Gothic Bold"/>
                <a:ea typeface="+mj-ea"/>
                <a:cs typeface="Copperplate Gothic Bold"/>
              </a:rPr>
              <a:t>around the globe</a:t>
            </a:r>
            <a:endParaRPr lang="en-US" dirty="0">
              <a:ln w="12700" cap="flat" cmpd="sng" algn="ctr">
                <a:solidFill>
                  <a:schemeClr val="tx1"/>
                </a:solidFill>
                <a:prstDash val="solid"/>
                <a:round/>
                <a:headEnd type="none" w="med" len="med"/>
                <a:tailEnd type="none" w="med" len="med"/>
              </a:ln>
              <a:solidFill>
                <a:schemeClr val="tx1"/>
              </a:solidFill>
              <a:effectLst/>
              <a:latin typeface="Copperplate Gothic Bold"/>
              <a:ea typeface="+mj-ea"/>
              <a:cs typeface="Copperplate Gothic Bold"/>
            </a:endParaRPr>
          </a:p>
        </p:txBody>
      </p:sp>
      <p:pic>
        <p:nvPicPr>
          <p:cNvPr id="22531" name="Picture 4"/>
          <p:cNvPicPr>
            <a:picLocks noGrp="1" noChangeAspect="1" noChangeArrowheads="1"/>
          </p:cNvPicPr>
          <p:nvPr>
            <p:ph idx="1"/>
          </p:nvPr>
        </p:nvPicPr>
        <p:blipFill>
          <a:blip r:embed="rId2"/>
          <a:srcRect t="-1744" b="-1744"/>
          <a:stretch>
            <a:fillRect/>
          </a:stretch>
        </p:blipFill>
        <p:spPr>
          <a:xfrm>
            <a:off x="457200" y="1981200"/>
            <a:ext cx="8229600" cy="3962400"/>
          </a:xfrm>
          <a:noFill/>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Guilt, Shame &amp; Fear</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457200" y="2057400"/>
            <a:ext cx="8229804" cy="3799314"/>
          </a:xfrm>
          <a:prstGeom prst="rect">
            <a:avLst/>
          </a:prstGeom>
        </p:spPr>
      </p:pic>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Guilt, Shame &amp; Fear</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457200" y="2057400"/>
            <a:ext cx="8229804" cy="3799314"/>
          </a:xfrm>
          <a:prstGeom prst="rect">
            <a:avLst/>
          </a:prstGeom>
        </p:spPr>
      </p:pic>
      <p:cxnSp>
        <p:nvCxnSpPr>
          <p:cNvPr id="11" name="Straight Connector 10"/>
          <p:cNvCxnSpPr/>
          <p:nvPr/>
        </p:nvCxnSpPr>
        <p:spPr bwMode="auto">
          <a:xfrm>
            <a:off x="609600" y="2209800"/>
            <a:ext cx="3886200" cy="1588"/>
          </a:xfrm>
          <a:prstGeom prst="line">
            <a:avLst/>
          </a:prstGeom>
          <a:solidFill>
            <a:schemeClr val="accent1"/>
          </a:solidFill>
          <a:ln w="38100" cap="flat" cmpd="sng" algn="ctr">
            <a:solidFill>
              <a:srgbClr val="FF1A1A"/>
            </a:solidFill>
            <a:prstDash val="solid"/>
            <a:round/>
            <a:headEnd type="none" w="med" len="med"/>
            <a:tailEnd type="none" w="med" len="med"/>
          </a:ln>
          <a:effectLst/>
        </p:spPr>
      </p:cxnSp>
      <p:cxnSp>
        <p:nvCxnSpPr>
          <p:cNvPr id="15" name="Straight Connector 14"/>
          <p:cNvCxnSpPr/>
          <p:nvPr/>
        </p:nvCxnSpPr>
        <p:spPr bwMode="auto">
          <a:xfrm rot="5400000">
            <a:off x="-114300" y="2933700"/>
            <a:ext cx="1447800" cy="1588"/>
          </a:xfrm>
          <a:prstGeom prst="line">
            <a:avLst/>
          </a:prstGeom>
          <a:solidFill>
            <a:schemeClr val="accent1"/>
          </a:solidFill>
          <a:ln w="38100" cap="flat" cmpd="sng" algn="ctr">
            <a:solidFill>
              <a:srgbClr val="FF1A1A"/>
            </a:solidFill>
            <a:prstDash val="solid"/>
            <a:round/>
            <a:headEnd type="none" w="med" len="med"/>
            <a:tailEnd type="none" w="med" len="med"/>
          </a:ln>
          <a:effectLst/>
        </p:spPr>
      </p:cxnSp>
      <p:cxnSp>
        <p:nvCxnSpPr>
          <p:cNvPr id="18" name="Straight Connector 17"/>
          <p:cNvCxnSpPr/>
          <p:nvPr/>
        </p:nvCxnSpPr>
        <p:spPr bwMode="auto">
          <a:xfrm rot="5400000">
            <a:off x="3924300" y="2705100"/>
            <a:ext cx="1066800" cy="76200"/>
          </a:xfrm>
          <a:prstGeom prst="line">
            <a:avLst/>
          </a:prstGeom>
          <a:solidFill>
            <a:schemeClr val="accent1"/>
          </a:solidFill>
          <a:ln w="38100" cap="flat" cmpd="sng" algn="ctr">
            <a:solidFill>
              <a:srgbClr val="FF1A1A"/>
            </a:solidFill>
            <a:prstDash val="solid"/>
            <a:round/>
            <a:headEnd type="none" w="med" len="med"/>
            <a:tailEnd type="none" w="med" len="med"/>
          </a:ln>
          <a:effectLst/>
        </p:spPr>
      </p:cxnSp>
      <p:cxnSp>
        <p:nvCxnSpPr>
          <p:cNvPr id="21" name="Straight Connector 20"/>
          <p:cNvCxnSpPr/>
          <p:nvPr/>
        </p:nvCxnSpPr>
        <p:spPr bwMode="auto">
          <a:xfrm flipV="1">
            <a:off x="609600" y="3200400"/>
            <a:ext cx="3810000" cy="457200"/>
          </a:xfrm>
          <a:prstGeom prst="line">
            <a:avLst/>
          </a:prstGeom>
          <a:solidFill>
            <a:schemeClr val="accent1"/>
          </a:solidFill>
          <a:ln w="38100" cap="flat" cmpd="sng" algn="ctr">
            <a:solidFill>
              <a:schemeClr val="bg1">
                <a:lumMod val="60000"/>
                <a:lumOff val="40000"/>
              </a:schemeClr>
            </a:solidFill>
            <a:prstDash val="solid"/>
            <a:round/>
            <a:headEnd type="none" w="med" len="med"/>
            <a:tailEnd type="none" w="med" len="med"/>
          </a:ln>
          <a:effectLst/>
        </p:spPr>
      </p:cxnSp>
      <p:cxnSp>
        <p:nvCxnSpPr>
          <p:cNvPr id="25" name="Straight Connector 24"/>
          <p:cNvCxnSpPr/>
          <p:nvPr/>
        </p:nvCxnSpPr>
        <p:spPr bwMode="auto">
          <a:xfrm>
            <a:off x="6477000" y="4572000"/>
            <a:ext cx="1752600" cy="1588"/>
          </a:xfrm>
          <a:prstGeom prst="line">
            <a:avLst/>
          </a:prstGeom>
          <a:solidFill>
            <a:schemeClr val="accent1"/>
          </a:solidFill>
          <a:ln w="38100" cap="flat" cmpd="sng" algn="ctr">
            <a:solidFill>
              <a:srgbClr val="FF1A1A"/>
            </a:solidFill>
            <a:prstDash val="solid"/>
            <a:round/>
            <a:headEnd type="none" w="med" len="med"/>
            <a:tailEnd type="none" w="med" len="med"/>
          </a:ln>
          <a:effectLst/>
        </p:spPr>
      </p:cxnSp>
      <p:cxnSp>
        <p:nvCxnSpPr>
          <p:cNvPr id="28" name="Straight Connector 27"/>
          <p:cNvCxnSpPr/>
          <p:nvPr/>
        </p:nvCxnSpPr>
        <p:spPr bwMode="auto">
          <a:xfrm rot="5400000">
            <a:off x="5943600" y="5105400"/>
            <a:ext cx="1066800" cy="1588"/>
          </a:xfrm>
          <a:prstGeom prst="line">
            <a:avLst/>
          </a:prstGeom>
          <a:solidFill>
            <a:schemeClr val="accent1"/>
          </a:solidFill>
          <a:ln w="38100" cap="flat" cmpd="sng" algn="ctr">
            <a:solidFill>
              <a:srgbClr val="FF1A1A"/>
            </a:solidFill>
            <a:prstDash val="solid"/>
            <a:round/>
            <a:headEnd type="none" w="med" len="med"/>
            <a:tailEnd type="none" w="med" len="med"/>
          </a:ln>
          <a:effectLst/>
        </p:spPr>
      </p:cxnSp>
      <p:cxnSp>
        <p:nvCxnSpPr>
          <p:cNvPr id="30" name="Straight Connector 29"/>
          <p:cNvCxnSpPr/>
          <p:nvPr/>
        </p:nvCxnSpPr>
        <p:spPr bwMode="auto">
          <a:xfrm rot="5400000">
            <a:off x="7696994" y="5105400"/>
            <a:ext cx="1066006" cy="794"/>
          </a:xfrm>
          <a:prstGeom prst="line">
            <a:avLst/>
          </a:prstGeom>
          <a:solidFill>
            <a:schemeClr val="accent1"/>
          </a:solidFill>
          <a:ln w="38100" cap="flat" cmpd="sng" algn="ctr">
            <a:solidFill>
              <a:srgbClr val="FF1A1A"/>
            </a:solidFill>
            <a:prstDash val="solid"/>
            <a:round/>
            <a:headEnd type="none" w="med" len="med"/>
            <a:tailEnd type="none" w="med" len="med"/>
          </a:ln>
          <a:effectLst/>
        </p:spPr>
      </p:cxnSp>
      <p:cxnSp>
        <p:nvCxnSpPr>
          <p:cNvPr id="33" name="Straight Connector 32"/>
          <p:cNvCxnSpPr/>
          <p:nvPr/>
        </p:nvCxnSpPr>
        <p:spPr bwMode="auto">
          <a:xfrm>
            <a:off x="6477000" y="5638800"/>
            <a:ext cx="1752600" cy="1588"/>
          </a:xfrm>
          <a:prstGeom prst="line">
            <a:avLst/>
          </a:prstGeom>
          <a:solidFill>
            <a:schemeClr val="accent1"/>
          </a:solidFill>
          <a:ln w="38100" cap="flat" cmpd="sng" algn="ctr">
            <a:solidFill>
              <a:srgbClr val="FF1A1A"/>
            </a:solidFill>
            <a:prstDash val="solid"/>
            <a:round/>
            <a:headEnd type="none" w="med" len="med"/>
            <a:tailEnd type="none" w="med" len="med"/>
          </a:ln>
          <a:effectLst/>
        </p:spPr>
      </p:cxnSp>
      <p:sp>
        <p:nvSpPr>
          <p:cNvPr id="35" name="TextBox 34"/>
          <p:cNvSpPr txBox="1"/>
          <p:nvPr/>
        </p:nvSpPr>
        <p:spPr>
          <a:xfrm>
            <a:off x="3733800" y="5334000"/>
            <a:ext cx="1066800" cy="457200"/>
          </a:xfrm>
          <a:prstGeom prst="rect">
            <a:avLst/>
          </a:prstGeom>
          <a:noFill/>
        </p:spPr>
        <p:txBody>
          <a:bodyPr wrap="square" rtlCol="0">
            <a:spAutoFit/>
          </a:bodyPr>
          <a:lstStyle/>
          <a:p>
            <a:r>
              <a:rPr lang="en-US" dirty="0" smtClean="0">
                <a:solidFill>
                  <a:schemeClr val="bg1">
                    <a:lumMod val="60000"/>
                    <a:lumOff val="40000"/>
                  </a:schemeClr>
                </a:solidFill>
              </a:rPr>
              <a:t>GUILT</a:t>
            </a:r>
            <a:endParaRPr lang="en-US" dirty="0">
              <a:solidFill>
                <a:schemeClr val="bg1">
                  <a:lumMod val="60000"/>
                  <a:lumOff val="40000"/>
                </a:schemeClr>
              </a:solidFill>
            </a:endParaRPr>
          </a:p>
        </p:txBody>
      </p:sp>
      <p:cxnSp>
        <p:nvCxnSpPr>
          <p:cNvPr id="39" name="Straight Arrow Connector 38"/>
          <p:cNvCxnSpPr/>
          <p:nvPr/>
        </p:nvCxnSpPr>
        <p:spPr bwMode="auto">
          <a:xfrm rot="16200000" flipV="1">
            <a:off x="2438400" y="3962400"/>
            <a:ext cx="1905000" cy="838200"/>
          </a:xfrm>
          <a:prstGeom prst="straightConnector1">
            <a:avLst/>
          </a:prstGeom>
          <a:solidFill>
            <a:schemeClr val="accent1"/>
          </a:solidFill>
          <a:ln w="38100" cap="flat" cmpd="sng" algn="ctr">
            <a:solidFill>
              <a:srgbClr val="FF1A1A"/>
            </a:solidFill>
            <a:prstDash val="solid"/>
            <a:round/>
            <a:headEnd type="none" w="med" len="med"/>
            <a:tailEnd type="arrow" w="med" len="med"/>
          </a:ln>
          <a:effectLst/>
        </p:spPr>
      </p:cxnSp>
      <p:cxnSp>
        <p:nvCxnSpPr>
          <p:cNvPr id="42" name="Straight Arrow Connector 41"/>
          <p:cNvCxnSpPr>
            <a:stCxn id="35" idx="3"/>
          </p:cNvCxnSpPr>
          <p:nvPr/>
        </p:nvCxnSpPr>
        <p:spPr bwMode="auto">
          <a:xfrm flipV="1">
            <a:off x="4800600" y="5105400"/>
            <a:ext cx="1600200" cy="457200"/>
          </a:xfrm>
          <a:prstGeom prst="straightConnector1">
            <a:avLst/>
          </a:prstGeom>
          <a:solidFill>
            <a:schemeClr val="accent1"/>
          </a:solidFill>
          <a:ln w="38100" cap="flat" cmpd="sng" algn="ctr">
            <a:solidFill>
              <a:srgbClr val="FF1A1A"/>
            </a:solidFill>
            <a:prstDash val="solid"/>
            <a:round/>
            <a:headEnd type="none" w="med" len="med"/>
            <a:tailEnd type="arrow" w="med" len="med"/>
          </a:ln>
          <a:effectLst/>
        </p:spPr>
      </p:cxnSp>
      <p:sp>
        <p:nvSpPr>
          <p:cNvPr id="43" name="4-Point Star 42"/>
          <p:cNvSpPr/>
          <p:nvPr/>
        </p:nvSpPr>
        <p:spPr bwMode="auto">
          <a:xfrm>
            <a:off x="1295400" y="4419600"/>
            <a:ext cx="152400" cy="2286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Guilt, Shame &amp; Fear</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457200" y="2057400"/>
            <a:ext cx="8229804" cy="3799314"/>
          </a:xfrm>
          <a:prstGeom prst="rect">
            <a:avLst/>
          </a:prstGeom>
        </p:spPr>
      </p:pic>
      <p:cxnSp>
        <p:nvCxnSpPr>
          <p:cNvPr id="17" name="Straight Connector 16"/>
          <p:cNvCxnSpPr/>
          <p:nvPr/>
        </p:nvCxnSpPr>
        <p:spPr bwMode="auto">
          <a:xfrm rot="5400000">
            <a:off x="3200400" y="3124200"/>
            <a:ext cx="762000" cy="7620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20" name="Straight Connector 19"/>
          <p:cNvCxnSpPr/>
          <p:nvPr/>
        </p:nvCxnSpPr>
        <p:spPr bwMode="auto">
          <a:xfrm>
            <a:off x="3200400" y="3886200"/>
            <a:ext cx="1752600" cy="1588"/>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23" name="Straight Connector 22"/>
          <p:cNvCxnSpPr/>
          <p:nvPr/>
        </p:nvCxnSpPr>
        <p:spPr bwMode="auto">
          <a:xfrm>
            <a:off x="4572000" y="2286000"/>
            <a:ext cx="2590800" cy="3810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31" name="Straight Connector 30"/>
          <p:cNvCxnSpPr/>
          <p:nvPr/>
        </p:nvCxnSpPr>
        <p:spPr bwMode="auto">
          <a:xfrm>
            <a:off x="4876800" y="4572000"/>
            <a:ext cx="1828800" cy="762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34" name="Straight Connector 33"/>
          <p:cNvCxnSpPr/>
          <p:nvPr/>
        </p:nvCxnSpPr>
        <p:spPr bwMode="auto">
          <a:xfrm rot="16200000" flipH="1">
            <a:off x="6362700" y="3467100"/>
            <a:ext cx="1905000" cy="3048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37" name="Straight Connector 36"/>
          <p:cNvCxnSpPr/>
          <p:nvPr/>
        </p:nvCxnSpPr>
        <p:spPr bwMode="auto">
          <a:xfrm rot="10800000" flipV="1">
            <a:off x="6705600" y="4572000"/>
            <a:ext cx="762000" cy="762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sp>
        <p:nvSpPr>
          <p:cNvPr id="38" name="TextBox 37"/>
          <p:cNvSpPr txBox="1"/>
          <p:nvPr/>
        </p:nvSpPr>
        <p:spPr>
          <a:xfrm>
            <a:off x="7391400" y="3200400"/>
            <a:ext cx="1295400" cy="461665"/>
          </a:xfrm>
          <a:prstGeom prst="rect">
            <a:avLst/>
          </a:prstGeom>
          <a:noFill/>
        </p:spPr>
        <p:txBody>
          <a:bodyPr wrap="square" rtlCol="0">
            <a:spAutoFit/>
          </a:bodyPr>
          <a:lstStyle/>
          <a:p>
            <a:r>
              <a:rPr lang="en-US" dirty="0" smtClean="0">
                <a:solidFill>
                  <a:srgbClr val="008000"/>
                </a:solidFill>
              </a:rPr>
              <a:t>SHAME</a:t>
            </a:r>
            <a:endParaRPr lang="en-US" dirty="0">
              <a:solidFill>
                <a:srgbClr val="008000"/>
              </a:solidFill>
            </a:endParaRPr>
          </a:p>
        </p:txBody>
      </p:sp>
      <p:cxnSp>
        <p:nvCxnSpPr>
          <p:cNvPr id="54" name="Straight Connector 53"/>
          <p:cNvCxnSpPr/>
          <p:nvPr/>
        </p:nvCxnSpPr>
        <p:spPr bwMode="auto">
          <a:xfrm rot="5400000" flipH="1" flipV="1">
            <a:off x="4572000" y="4191000"/>
            <a:ext cx="685800" cy="762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66" name="Straight Connector 65"/>
          <p:cNvCxnSpPr/>
          <p:nvPr/>
        </p:nvCxnSpPr>
        <p:spPr bwMode="auto">
          <a:xfrm>
            <a:off x="3962400" y="3124200"/>
            <a:ext cx="304800" cy="762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cxnSp>
        <p:nvCxnSpPr>
          <p:cNvPr id="68" name="Straight Connector 67"/>
          <p:cNvCxnSpPr/>
          <p:nvPr/>
        </p:nvCxnSpPr>
        <p:spPr bwMode="auto">
          <a:xfrm rot="5400000">
            <a:off x="3962400" y="2590800"/>
            <a:ext cx="914400" cy="304800"/>
          </a:xfrm>
          <a:prstGeom prst="line">
            <a:avLst/>
          </a:prstGeom>
          <a:solidFill>
            <a:schemeClr val="accent1"/>
          </a:solidFill>
          <a:ln w="38100" cap="flat" cmpd="sng" algn="ctr">
            <a:solidFill>
              <a:srgbClr val="008000"/>
            </a:solidFill>
            <a:prstDash val="solid"/>
            <a:round/>
            <a:headEnd type="none" w="med" len="med"/>
            <a:tailEnd type="none" w="med" len="med"/>
          </a:ln>
          <a:effectLst/>
        </p:spPr>
      </p:cxnSp>
      <p:sp>
        <p:nvSpPr>
          <p:cNvPr id="71" name="4-Point Star 70"/>
          <p:cNvSpPr/>
          <p:nvPr/>
        </p:nvSpPr>
        <p:spPr bwMode="auto">
          <a:xfrm>
            <a:off x="1371600" y="4572000"/>
            <a:ext cx="228600" cy="1524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2" name="4-Point Star 71"/>
          <p:cNvSpPr/>
          <p:nvPr/>
        </p:nvSpPr>
        <p:spPr bwMode="auto">
          <a:xfrm>
            <a:off x="1219200" y="4648200"/>
            <a:ext cx="152400" cy="2286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3" name="4-Point Star 72"/>
          <p:cNvSpPr/>
          <p:nvPr/>
        </p:nvSpPr>
        <p:spPr bwMode="auto">
          <a:xfrm>
            <a:off x="1219200" y="5029200"/>
            <a:ext cx="152400" cy="1524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4" name="4-Point Star 73"/>
          <p:cNvSpPr/>
          <p:nvPr/>
        </p:nvSpPr>
        <p:spPr bwMode="auto">
          <a:xfrm>
            <a:off x="1219200" y="5181600"/>
            <a:ext cx="152400" cy="1524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5" name="4-Point Star 74"/>
          <p:cNvSpPr/>
          <p:nvPr/>
        </p:nvSpPr>
        <p:spPr bwMode="auto">
          <a:xfrm>
            <a:off x="1295400" y="5257800"/>
            <a:ext cx="152400" cy="1524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6" name="4-Point Star 75"/>
          <p:cNvSpPr/>
          <p:nvPr/>
        </p:nvSpPr>
        <p:spPr bwMode="auto">
          <a:xfrm>
            <a:off x="1295400" y="5410200"/>
            <a:ext cx="228600" cy="1524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Guilt, Shame &amp; Fear</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457200" y="2057400"/>
            <a:ext cx="8229804" cy="3799314"/>
          </a:xfrm>
          <a:prstGeom prst="rect">
            <a:avLst/>
          </a:prstGeom>
        </p:spPr>
      </p:pic>
      <p:cxnSp>
        <p:nvCxnSpPr>
          <p:cNvPr id="15" name="Straight Connector 14"/>
          <p:cNvCxnSpPr/>
          <p:nvPr/>
        </p:nvCxnSpPr>
        <p:spPr bwMode="auto">
          <a:xfrm>
            <a:off x="685800" y="3276600"/>
            <a:ext cx="2667000" cy="6858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2" name="Straight Connector 21"/>
          <p:cNvCxnSpPr/>
          <p:nvPr/>
        </p:nvCxnSpPr>
        <p:spPr bwMode="auto">
          <a:xfrm flipV="1">
            <a:off x="3352800" y="3886200"/>
            <a:ext cx="1600200" cy="762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5" name="Straight Connector 24"/>
          <p:cNvCxnSpPr/>
          <p:nvPr/>
        </p:nvCxnSpPr>
        <p:spPr bwMode="auto">
          <a:xfrm rot="16200000" flipH="1">
            <a:off x="228600" y="3733800"/>
            <a:ext cx="2514600" cy="16002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7" name="Straight Connector 26"/>
          <p:cNvCxnSpPr/>
          <p:nvPr/>
        </p:nvCxnSpPr>
        <p:spPr bwMode="auto">
          <a:xfrm rot="5400000">
            <a:off x="4533900" y="5143500"/>
            <a:ext cx="1143000" cy="1588"/>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9" name="Straight Connector 28"/>
          <p:cNvCxnSpPr/>
          <p:nvPr/>
        </p:nvCxnSpPr>
        <p:spPr bwMode="auto">
          <a:xfrm rot="10800000" flipV="1">
            <a:off x="2286000" y="5715000"/>
            <a:ext cx="2819400" cy="762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5" name="Straight Connector 34"/>
          <p:cNvCxnSpPr/>
          <p:nvPr/>
        </p:nvCxnSpPr>
        <p:spPr bwMode="auto">
          <a:xfrm rot="16200000" flipH="1">
            <a:off x="4686300" y="4152900"/>
            <a:ext cx="685800" cy="1524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
        <p:nvSpPr>
          <p:cNvPr id="36" name="TextBox 35"/>
          <p:cNvSpPr txBox="1"/>
          <p:nvPr/>
        </p:nvSpPr>
        <p:spPr>
          <a:xfrm>
            <a:off x="2209800" y="3200400"/>
            <a:ext cx="1143000" cy="461665"/>
          </a:xfrm>
          <a:prstGeom prst="rect">
            <a:avLst/>
          </a:prstGeom>
          <a:noFill/>
          <a:ln>
            <a:solidFill>
              <a:srgbClr val="FF6600"/>
            </a:solidFill>
          </a:ln>
        </p:spPr>
        <p:txBody>
          <a:bodyPr wrap="square" rtlCol="0">
            <a:spAutoFit/>
          </a:bodyPr>
          <a:lstStyle/>
          <a:p>
            <a:r>
              <a:rPr lang="en-US" dirty="0" smtClean="0">
                <a:ln w="0" cap="flat" cmpd="sng" algn="ctr">
                  <a:solidFill>
                    <a:srgbClr val="FF6600"/>
                  </a:solidFill>
                  <a:prstDash val="solid"/>
                  <a:round/>
                  <a:headEnd type="none" w="med" len="med"/>
                  <a:tailEnd type="none" w="med" len="med"/>
                </a:ln>
                <a:solidFill>
                  <a:srgbClr val="FF6600"/>
                </a:solidFill>
              </a:rPr>
              <a:t>FEAR</a:t>
            </a:r>
            <a:endParaRPr lang="en-US" dirty="0">
              <a:ln w="0" cap="flat" cmpd="sng" algn="ctr">
                <a:solidFill>
                  <a:srgbClr val="FF6600"/>
                </a:solidFill>
                <a:prstDash val="solid"/>
                <a:round/>
                <a:headEnd type="none" w="med" len="med"/>
                <a:tailEnd type="none" w="med" len="med"/>
              </a:ln>
              <a:solidFill>
                <a:srgbClr val="FF6600"/>
              </a:solidFill>
            </a:endParaRPr>
          </a:p>
        </p:txBody>
      </p:sp>
      <p:sp>
        <p:nvSpPr>
          <p:cNvPr id="40" name="4-Point Star 39"/>
          <p:cNvSpPr/>
          <p:nvPr/>
        </p:nvSpPr>
        <p:spPr bwMode="auto">
          <a:xfrm>
            <a:off x="1295400" y="4800600"/>
            <a:ext cx="152400" cy="1524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2" name="4-Point Star 41"/>
          <p:cNvSpPr/>
          <p:nvPr/>
        </p:nvSpPr>
        <p:spPr bwMode="auto">
          <a:xfrm>
            <a:off x="1524000" y="4953000"/>
            <a:ext cx="228600" cy="152400"/>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1"/>
            <a:ext cx="8229600" cy="838199"/>
          </a:xfrm>
        </p:spPr>
        <p:txBody>
          <a:bodyPr/>
          <a:lstStyle/>
          <a:p>
            <a:pPr eaLnBrk="1" hangingPunct="1">
              <a:defRPr/>
            </a:pPr>
            <a:r>
              <a:rPr lang="en-US" i="1" dirty="0" smtClean="0">
                <a:ea typeface="+mj-ea"/>
                <a:cs typeface="+mj-cs"/>
              </a:rPr>
              <a:t>Add to Your Faith</a:t>
            </a:r>
            <a:endParaRPr lang="en-US" i="1" dirty="0">
              <a:ea typeface="+mj-ea"/>
              <a:cs typeface="+mj-cs"/>
            </a:endParaRPr>
          </a:p>
        </p:txBody>
      </p:sp>
      <p:sp>
        <p:nvSpPr>
          <p:cNvPr id="13315" name="Rectangle 3"/>
          <p:cNvSpPr>
            <a:spLocks noGrp="1" noChangeArrowheads="1"/>
          </p:cNvSpPr>
          <p:nvPr>
            <p:ph type="body" idx="1"/>
          </p:nvPr>
        </p:nvSpPr>
        <p:spPr/>
        <p:txBody>
          <a:bodyPr/>
          <a:lstStyle/>
          <a:p>
            <a:pPr eaLnBrk="1" hangingPunct="1">
              <a:buNone/>
              <a:defRPr/>
            </a:pPr>
            <a:r>
              <a:rPr lang="en-US" sz="3000" dirty="0" smtClean="0">
                <a:ea typeface="+mn-ea"/>
                <a:cs typeface="+mn-cs"/>
              </a:rPr>
              <a:t>This is a survey of the</a:t>
            </a:r>
          </a:p>
          <a:p>
            <a:pPr eaLnBrk="1" hangingPunct="1">
              <a:buNone/>
              <a:defRPr/>
            </a:pPr>
            <a:r>
              <a:rPr lang="en-US" sz="3000" dirty="0" smtClean="0">
                <a:ea typeface="+mn-ea"/>
                <a:cs typeface="+mn-cs"/>
              </a:rPr>
              <a:t>New Testament letters in</a:t>
            </a:r>
          </a:p>
          <a:p>
            <a:pPr eaLnBrk="1" hangingPunct="1">
              <a:buNone/>
              <a:defRPr/>
            </a:pPr>
            <a:r>
              <a:rPr lang="en-US" sz="3000" dirty="0" smtClean="0">
                <a:ea typeface="+mn-ea"/>
                <a:cs typeface="+mn-cs"/>
              </a:rPr>
              <a:t>chronological order to</a:t>
            </a:r>
          </a:p>
          <a:p>
            <a:pPr eaLnBrk="1" hangingPunct="1">
              <a:buNone/>
              <a:defRPr/>
            </a:pPr>
            <a:r>
              <a:rPr lang="en-US" sz="3000" dirty="0" smtClean="0">
                <a:ea typeface="+mn-ea"/>
                <a:cs typeface="+mn-cs"/>
              </a:rPr>
              <a:t>teach new believers from</a:t>
            </a:r>
          </a:p>
          <a:p>
            <a:pPr eaLnBrk="1" hangingPunct="1">
              <a:buNone/>
              <a:defRPr/>
            </a:pPr>
            <a:r>
              <a:rPr lang="en-US" sz="3000" dirty="0" smtClean="0">
                <a:ea typeface="+mn-ea"/>
                <a:cs typeface="+mn-cs"/>
              </a:rPr>
              <a:t>multicultural backgrounds </a:t>
            </a:r>
          </a:p>
          <a:p>
            <a:pPr eaLnBrk="1" hangingPunct="1">
              <a:buNone/>
              <a:defRPr/>
            </a:pPr>
            <a:r>
              <a:rPr lang="en-US" sz="3000" dirty="0" smtClean="0">
                <a:ea typeface="+mn-ea"/>
                <a:cs typeface="+mn-cs"/>
              </a:rPr>
              <a:t>without transferring </a:t>
            </a:r>
          </a:p>
          <a:p>
            <a:pPr eaLnBrk="1" hangingPunct="1">
              <a:buNone/>
              <a:defRPr/>
            </a:pPr>
            <a:r>
              <a:rPr lang="en-US" sz="3000" dirty="0" smtClean="0">
                <a:ea typeface="+mn-ea"/>
                <a:cs typeface="+mn-cs"/>
              </a:rPr>
              <a:t>culturally oriented </a:t>
            </a:r>
          </a:p>
          <a:p>
            <a:pPr eaLnBrk="1" hangingPunct="1">
              <a:buNone/>
              <a:defRPr/>
            </a:pPr>
            <a:r>
              <a:rPr lang="en-US" sz="3000" dirty="0" smtClean="0">
                <a:ea typeface="+mn-ea"/>
                <a:cs typeface="+mn-cs"/>
              </a:rPr>
              <a:t>response patterns.</a:t>
            </a:r>
            <a:endParaRPr lang="en-US" sz="3000" dirty="0">
              <a:ea typeface="+mn-ea"/>
              <a:cs typeface="+mn-cs"/>
            </a:endParaRPr>
          </a:p>
        </p:txBody>
      </p:sp>
      <p:pic>
        <p:nvPicPr>
          <p:cNvPr id="7" name="Picture 6" descr="ENGL142.jpg"/>
          <p:cNvPicPr>
            <a:picLocks noChangeAspect="1"/>
          </p:cNvPicPr>
          <p:nvPr/>
        </p:nvPicPr>
        <p:blipFill>
          <a:blip r:embed="rId2"/>
          <a:stretch>
            <a:fillRect/>
          </a:stretch>
        </p:blipFill>
        <p:spPr>
          <a:xfrm>
            <a:off x="5029200" y="1371600"/>
            <a:ext cx="3542771" cy="4643438"/>
          </a:xfrm>
          <a:prstGeom prst="rect">
            <a:avLst/>
          </a:prstGeom>
        </p:spPr>
      </p:pic>
    </p:spTree>
  </p:cSld>
  <p:clrMapOvr>
    <a:masterClrMapping/>
  </p:clrMapOvr>
  <mc:AlternateContent>
    <mc:Choice xmlns:mp="http://schemas.microsoft.com/office/mac/powerpoint/2008/main" Requires="mp">
      <mc:AlternateContent>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Choice>
    <mc:Fallback>
      <mc:AlternateContent>
        <mc:Choice Requires="mp">
          <p:transition>
            <p:cover dir="u"/>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1"/>
            <a:ext cx="8229600" cy="838199"/>
          </a:xfrm>
        </p:spPr>
        <p:txBody>
          <a:bodyPr/>
          <a:lstStyle/>
          <a:p>
            <a:pPr eaLnBrk="1" hangingPunct="1">
              <a:defRPr/>
            </a:pPr>
            <a:r>
              <a:rPr lang="en-US" i="1" dirty="0" smtClean="0">
                <a:ea typeface="+mj-ea"/>
                <a:cs typeface="+mj-cs"/>
              </a:rPr>
              <a:t>Add to Your Faith</a:t>
            </a:r>
            <a:endParaRPr lang="en-US" i="1" dirty="0">
              <a:ea typeface="+mj-ea"/>
              <a:cs typeface="+mj-cs"/>
            </a:endParaRPr>
          </a:p>
        </p:txBody>
      </p:sp>
      <p:sp>
        <p:nvSpPr>
          <p:cNvPr id="13315" name="Rectangle 3"/>
          <p:cNvSpPr>
            <a:spLocks noGrp="1" noChangeArrowheads="1"/>
          </p:cNvSpPr>
          <p:nvPr>
            <p:ph type="body" idx="1"/>
          </p:nvPr>
        </p:nvSpPr>
        <p:spPr/>
        <p:txBody>
          <a:bodyPr/>
          <a:lstStyle/>
          <a:p>
            <a:pPr eaLnBrk="1" hangingPunct="1">
              <a:buNone/>
              <a:defRPr/>
            </a:pPr>
            <a:endParaRPr lang="en-US" dirty="0">
              <a:ea typeface="+mn-ea"/>
              <a:cs typeface="+mn-cs"/>
            </a:endParaRPr>
          </a:p>
        </p:txBody>
      </p:sp>
      <p:graphicFrame>
        <p:nvGraphicFramePr>
          <p:cNvPr id="4" name="Table 3"/>
          <p:cNvGraphicFramePr>
            <a:graphicFrameLocks noGrp="1"/>
          </p:cNvGraphicFramePr>
          <p:nvPr/>
        </p:nvGraphicFramePr>
        <p:xfrm>
          <a:off x="1524000" y="1397000"/>
          <a:ext cx="6095999" cy="3962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r>
                        <a:rPr lang="en-US" sz="1000" dirty="0" smtClean="0"/>
                        <a:t>1 Cor </a:t>
                      </a:r>
                    </a:p>
                    <a:p>
                      <a:r>
                        <a:rPr lang="en-US" sz="1000" dirty="0" smtClean="0"/>
                        <a:t>13:13</a:t>
                      </a:r>
                      <a:endParaRPr lang="en-US" sz="1000" dirty="0"/>
                    </a:p>
                  </a:txBody>
                  <a:tcPr/>
                </a:tc>
                <a:tc>
                  <a:txBody>
                    <a:bodyPr/>
                    <a:lstStyle/>
                    <a:p>
                      <a:r>
                        <a:rPr lang="en-US" sz="1000" dirty="0" smtClean="0"/>
                        <a:t>2 Peter 1:5-7</a:t>
                      </a:r>
                      <a:endParaRPr lang="en-US" sz="1000" dirty="0"/>
                    </a:p>
                  </a:txBody>
                  <a:tcPr/>
                </a:tc>
                <a:tc>
                  <a:txBody>
                    <a:bodyPr/>
                    <a:lstStyle/>
                    <a:p>
                      <a:r>
                        <a:rPr lang="en-US" sz="1000" dirty="0" smtClean="0"/>
                        <a:t>Dates </a:t>
                      </a:r>
                    </a:p>
                    <a:p>
                      <a:r>
                        <a:rPr lang="en-US" sz="1000" baseline="0" dirty="0" smtClean="0"/>
                        <a:t> (AD)</a:t>
                      </a:r>
                      <a:endParaRPr lang="en-US" sz="1000" dirty="0"/>
                    </a:p>
                  </a:txBody>
                  <a:tcPr/>
                </a:tc>
                <a:tc>
                  <a:txBody>
                    <a:bodyPr/>
                    <a:lstStyle/>
                    <a:p>
                      <a:r>
                        <a:rPr lang="en-US" sz="1000" dirty="0" smtClean="0"/>
                        <a:t>Acts Chaps</a:t>
                      </a:r>
                      <a:endParaRPr lang="en-US" sz="1000" dirty="0"/>
                    </a:p>
                  </a:txBody>
                  <a:tcPr/>
                </a:tc>
                <a:tc>
                  <a:txBody>
                    <a:bodyPr/>
                    <a:lstStyle/>
                    <a:p>
                      <a:r>
                        <a:rPr lang="en-US" sz="1000" dirty="0" smtClean="0"/>
                        <a:t>NT Books</a:t>
                      </a:r>
                      <a:endParaRPr lang="en-US" sz="1000" dirty="0"/>
                    </a:p>
                  </a:txBody>
                  <a:tcPr/>
                </a:tc>
                <a:tc>
                  <a:txBody>
                    <a:bodyPr/>
                    <a:lstStyle/>
                    <a:p>
                      <a:r>
                        <a:rPr lang="en-US" sz="1000" dirty="0" smtClean="0"/>
                        <a:t>Themes</a:t>
                      </a:r>
                      <a:endParaRPr lang="en-US" sz="1000" dirty="0"/>
                    </a:p>
                  </a:txBody>
                  <a:tcPr/>
                </a:tc>
                <a:tc>
                  <a:txBody>
                    <a:bodyPr/>
                    <a:lstStyle/>
                    <a:p>
                      <a:endParaRPr lang="en-US" sz="1000" dirty="0"/>
                    </a:p>
                  </a:txBody>
                  <a:tcPr/>
                </a:tc>
              </a:tr>
            </a:tbl>
          </a:graphicData>
        </a:graphic>
      </p:graphicFrame>
      <p:graphicFrame>
        <p:nvGraphicFramePr>
          <p:cNvPr id="6" name="Table 5"/>
          <p:cNvGraphicFramePr>
            <a:graphicFrameLocks noGrp="1"/>
          </p:cNvGraphicFramePr>
          <p:nvPr/>
        </p:nvGraphicFramePr>
        <p:xfrm>
          <a:off x="838200" y="990601"/>
          <a:ext cx="7391400" cy="5521025"/>
        </p:xfrm>
        <a:graphic>
          <a:graphicData uri="http://schemas.openxmlformats.org/drawingml/2006/table">
            <a:tbl>
              <a:tblPr firstRow="1" bandRow="1">
                <a:tableStyleId>{5C22544A-7EE6-4342-B048-85BDC9FD1C3A}</a:tableStyleId>
              </a:tblPr>
              <a:tblGrid>
                <a:gridCol w="914400"/>
                <a:gridCol w="1219200"/>
                <a:gridCol w="838200"/>
                <a:gridCol w="990600"/>
                <a:gridCol w="1143000"/>
                <a:gridCol w="2286000"/>
              </a:tblGrid>
              <a:tr h="228599">
                <a:tc>
                  <a:txBody>
                    <a:bodyPr/>
                    <a:lstStyle/>
                    <a:p>
                      <a:r>
                        <a:rPr lang="en-US" sz="800" dirty="0" smtClean="0">
                          <a:latin typeface="Arial Black"/>
                          <a:cs typeface="Arial Black"/>
                        </a:rPr>
                        <a:t>1 Cor 1`3:13</a:t>
                      </a:r>
                      <a:endParaRPr lang="en-US" sz="800" dirty="0">
                        <a:latin typeface="Arial Black"/>
                        <a:cs typeface="Arial Black"/>
                      </a:endParaRPr>
                    </a:p>
                  </a:txBody>
                  <a:tcPr/>
                </a:tc>
                <a:tc>
                  <a:txBody>
                    <a:bodyPr/>
                    <a:lstStyle/>
                    <a:p>
                      <a:r>
                        <a:rPr lang="en-US" sz="800" dirty="0" smtClean="0">
                          <a:latin typeface="Arial Black"/>
                          <a:cs typeface="Arial Black"/>
                        </a:rPr>
                        <a:t>2 Peter 1:5-7</a:t>
                      </a:r>
                      <a:endParaRPr lang="en-US" sz="800" dirty="0">
                        <a:latin typeface="Arial Black"/>
                        <a:cs typeface="Arial Black"/>
                      </a:endParaRPr>
                    </a:p>
                  </a:txBody>
                  <a:tcPr/>
                </a:tc>
                <a:tc>
                  <a:txBody>
                    <a:bodyPr/>
                    <a:lstStyle/>
                    <a:p>
                      <a:r>
                        <a:rPr lang="en-US" sz="800" dirty="0" smtClean="0">
                          <a:latin typeface="Arial Black"/>
                          <a:cs typeface="Arial Black"/>
                        </a:rPr>
                        <a:t>Dates </a:t>
                      </a:r>
                      <a:r>
                        <a:rPr lang="en-US" sz="800" baseline="0" dirty="0" smtClean="0">
                          <a:latin typeface="Arial Black"/>
                          <a:cs typeface="Arial Black"/>
                        </a:rPr>
                        <a:t> (AD)</a:t>
                      </a:r>
                      <a:endParaRPr lang="en-US" sz="800" dirty="0">
                        <a:latin typeface="Arial Black"/>
                        <a:cs typeface="Arial Black"/>
                      </a:endParaRPr>
                    </a:p>
                  </a:txBody>
                  <a:tcPr/>
                </a:tc>
                <a:tc>
                  <a:txBody>
                    <a:bodyPr/>
                    <a:lstStyle/>
                    <a:p>
                      <a:r>
                        <a:rPr lang="en-US" sz="800" dirty="0" smtClean="0">
                          <a:latin typeface="Arial Black"/>
                          <a:cs typeface="Arial Black"/>
                        </a:rPr>
                        <a:t>Acts Chapters</a:t>
                      </a:r>
                      <a:endParaRPr lang="en-US" sz="800" dirty="0">
                        <a:latin typeface="Arial Black"/>
                        <a:cs typeface="Arial Black"/>
                      </a:endParaRPr>
                    </a:p>
                  </a:txBody>
                  <a:tcPr/>
                </a:tc>
                <a:tc>
                  <a:txBody>
                    <a:bodyPr/>
                    <a:lstStyle/>
                    <a:p>
                      <a:r>
                        <a:rPr lang="en-US" sz="800" dirty="0" smtClean="0">
                          <a:latin typeface="Arial Black"/>
                          <a:cs typeface="Arial Black"/>
                        </a:rPr>
                        <a:t>NT Books</a:t>
                      </a:r>
                      <a:endParaRPr lang="en-US" sz="800" dirty="0">
                        <a:latin typeface="Arial Black"/>
                        <a:cs typeface="Arial Black"/>
                      </a:endParaRPr>
                    </a:p>
                  </a:txBody>
                  <a:tcPr/>
                </a:tc>
                <a:tc>
                  <a:txBody>
                    <a:bodyPr/>
                    <a:lstStyle/>
                    <a:p>
                      <a:r>
                        <a:rPr lang="en-US" sz="800" dirty="0" smtClean="0">
                          <a:latin typeface="Arial Black"/>
                          <a:cs typeface="Arial Black"/>
                        </a:rPr>
                        <a:t>Themes</a:t>
                      </a:r>
                      <a:endParaRPr lang="en-US" sz="800" dirty="0">
                        <a:latin typeface="Arial Black"/>
                        <a:cs typeface="Arial Black"/>
                      </a:endParaRPr>
                    </a:p>
                  </a:txBody>
                  <a:tcPr/>
                </a:tc>
              </a:tr>
              <a:tr h="239009">
                <a:tc>
                  <a:txBody>
                    <a:bodyPr/>
                    <a:lstStyle/>
                    <a:p>
                      <a:r>
                        <a:rPr lang="en-US" sz="800" b="1" dirty="0" smtClean="0">
                          <a:latin typeface="Cooper Black"/>
                          <a:cs typeface="Cooper Black"/>
                        </a:rPr>
                        <a:t>F</a:t>
                      </a:r>
                      <a:endParaRPr lang="en-US" sz="800" b="1" dirty="0">
                        <a:latin typeface="Cooper Black"/>
                        <a:cs typeface="Cooper Black"/>
                      </a:endParaRPr>
                    </a:p>
                  </a:txBody>
                  <a:tcPr/>
                </a:tc>
                <a:tc>
                  <a:txBody>
                    <a:bodyPr/>
                    <a:lstStyle/>
                    <a:p>
                      <a:r>
                        <a:rPr lang="en-US" sz="800" b="1" dirty="0" smtClean="0">
                          <a:latin typeface="Lucida Sans Unicode"/>
                          <a:cs typeface="Lucida Sans Unicode"/>
                        </a:rPr>
                        <a:t>Faith</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&lt;45</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1-9</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Introduction</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r>
              <a:tr h="239009">
                <a:tc>
                  <a:txBody>
                    <a:bodyPr/>
                    <a:lstStyle/>
                    <a:p>
                      <a:r>
                        <a:rPr lang="en-US" sz="800" b="1" i="0" dirty="0" smtClean="0">
                          <a:latin typeface="Cooper Black"/>
                          <a:cs typeface="Cooper Black"/>
                        </a:rPr>
                        <a:t>A</a:t>
                      </a:r>
                      <a:endParaRPr lang="en-US" sz="800" b="1" i="0" dirty="0">
                        <a:latin typeface="Cooper Black"/>
                        <a:cs typeface="Cooper Black"/>
                      </a:endParaRPr>
                    </a:p>
                  </a:txBody>
                  <a:tcPr/>
                </a:tc>
                <a:tc>
                  <a:txBody>
                    <a:bodyPr/>
                    <a:lstStyle/>
                    <a:p>
                      <a:r>
                        <a:rPr lang="en-US" sz="800" b="1" i="1" dirty="0" smtClean="0">
                          <a:latin typeface="Lucida Sans Unicode"/>
                          <a:cs typeface="Lucida Sans Unicode"/>
                        </a:rPr>
                        <a:t>Goodness</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45</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10-12</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James</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Faith for living</a:t>
                      </a:r>
                      <a:endParaRPr lang="en-US" sz="800" b="1" i="1" dirty="0">
                        <a:latin typeface="Lucida Sans Unicode"/>
                        <a:cs typeface="Lucida Sans Unicode"/>
                      </a:endParaRPr>
                    </a:p>
                  </a:txBody>
                  <a:tcPr/>
                </a:tc>
              </a:tr>
              <a:tr h="239009">
                <a:tc>
                  <a:txBody>
                    <a:bodyPr/>
                    <a:lstStyle/>
                    <a:p>
                      <a:r>
                        <a:rPr lang="en-US" sz="800" b="1" dirty="0" smtClean="0">
                          <a:latin typeface="Cooper Black"/>
                          <a:cs typeface="Cooper Black"/>
                        </a:rPr>
                        <a:t>I</a:t>
                      </a:r>
                      <a:endParaRPr lang="en-US" sz="800" b="1" dirty="0">
                        <a:latin typeface="Cooper Black"/>
                        <a:cs typeface="Cooper Black"/>
                      </a:endParaRPr>
                    </a:p>
                  </a:txBody>
                  <a:tcPr/>
                </a:tc>
                <a:tc>
                  <a:txBody>
                    <a:bodyPr/>
                    <a:lstStyle/>
                    <a:p>
                      <a:r>
                        <a:rPr lang="en-US" sz="800" b="1" dirty="0" smtClean="0">
                          <a:latin typeface="Lucida Sans Unicode"/>
                          <a:cs typeface="Lucida Sans Unicode"/>
                        </a:rPr>
                        <a:t>Knowledge</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48</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13:1 – 15:35</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Galatians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Freedom in Christ</a:t>
                      </a:r>
                      <a:endParaRPr lang="en-US" sz="800" b="1" dirty="0">
                        <a:latin typeface="Lucida Sans Unicode"/>
                        <a:cs typeface="Lucida Sans Unicode"/>
                      </a:endParaRPr>
                    </a:p>
                  </a:txBody>
                  <a:tcPr/>
                </a:tc>
              </a:tr>
              <a:tr h="239009">
                <a:tc>
                  <a:txBody>
                    <a:bodyPr/>
                    <a:lstStyle/>
                    <a:p>
                      <a:r>
                        <a:rPr lang="en-US" sz="800" b="1" dirty="0" smtClean="0">
                          <a:latin typeface="Cooper Black"/>
                          <a:cs typeface="Cooper Black"/>
                        </a:rPr>
                        <a:t>T</a:t>
                      </a:r>
                      <a:endParaRPr lang="en-US" sz="800" b="1" dirty="0">
                        <a:latin typeface="Cooper Black"/>
                        <a:cs typeface="Cooper Black"/>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52</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15:36-17:34</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1 Thessalonians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Christ</a:t>
                      </a:r>
                      <a:r>
                        <a:rPr lang="en-US" sz="800" b="1" baseline="0" dirty="0" smtClean="0">
                          <a:latin typeface="Lucida Sans Unicode"/>
                          <a:cs typeface="Lucida Sans Unicode"/>
                        </a:rPr>
                        <a:t> will return…</a:t>
                      </a:r>
                      <a:endParaRPr lang="en-US" sz="800" b="1" dirty="0">
                        <a:latin typeface="Lucida Sans Unicode"/>
                        <a:cs typeface="Lucida Sans Unicode"/>
                      </a:endParaRPr>
                    </a:p>
                  </a:txBody>
                  <a:tcPr/>
                </a:tc>
              </a:tr>
              <a:tr h="239009">
                <a:tc>
                  <a:txBody>
                    <a:bodyPr/>
                    <a:lstStyle/>
                    <a:p>
                      <a:r>
                        <a:rPr lang="en-US" sz="800" b="1" dirty="0" smtClean="0">
                          <a:latin typeface="Cooper Black"/>
                          <a:cs typeface="Cooper Black"/>
                        </a:rPr>
                        <a:t>H</a:t>
                      </a:r>
                      <a:endParaRPr lang="en-US" sz="800" b="1" dirty="0">
                        <a:latin typeface="Cooper Black"/>
                        <a:cs typeface="Cooper Black"/>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53</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2 Thessalonians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But not yet!</a:t>
                      </a:r>
                      <a:endParaRPr lang="en-US" sz="800" b="1" dirty="0">
                        <a:latin typeface="Lucida Sans Unicode"/>
                        <a:cs typeface="Lucida Sans Unicode"/>
                      </a:endParaRPr>
                    </a:p>
                  </a:txBody>
                  <a:tcPr/>
                </a:tc>
              </a:tr>
              <a:tr h="239009">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Self-control</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55</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18:1</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1 Corinthians</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No divisions</a:t>
                      </a:r>
                      <a:endParaRPr lang="en-US" sz="800" b="1" i="1" dirty="0">
                        <a:latin typeface="Lucida Sans Unicode"/>
                        <a:cs typeface="Lucida Sans Unicode"/>
                      </a:endParaRPr>
                    </a:p>
                  </a:txBody>
                  <a:tcPr/>
                </a:tc>
              </a:tr>
              <a:tr h="239009">
                <a:tc>
                  <a:txBody>
                    <a:bodyPr/>
                    <a:lstStyle/>
                    <a:p>
                      <a:r>
                        <a:rPr lang="en-US" sz="800" b="1" i="0" dirty="0" smtClean="0">
                          <a:latin typeface="Cooper Black"/>
                          <a:cs typeface="Cooper Black"/>
                        </a:rPr>
                        <a:t>H</a:t>
                      </a:r>
                      <a:endParaRPr lang="en-US" sz="800" b="1" i="0" dirty="0">
                        <a:latin typeface="Cooper Black"/>
                        <a:cs typeface="Cooper Black"/>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56</a:t>
                      </a:r>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2 Corinthians</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Personal ministry</a:t>
                      </a:r>
                      <a:endParaRPr lang="en-US" sz="800" b="1" i="1" dirty="0">
                        <a:latin typeface="Lucida Sans Unicode"/>
                        <a:cs typeface="Lucida Sans Unicode"/>
                      </a:endParaRPr>
                    </a:p>
                  </a:txBody>
                  <a:tcPr/>
                </a:tc>
              </a:tr>
              <a:tr h="223075">
                <a:tc>
                  <a:txBody>
                    <a:bodyPr/>
                    <a:lstStyle/>
                    <a:p>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57</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-21:16</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Romans</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The Spiritual</a:t>
                      </a:r>
                      <a:r>
                        <a:rPr lang="en-US" sz="800" b="1" i="1" baseline="0" dirty="0" smtClean="0">
                          <a:latin typeface="Lucida Sans Unicode"/>
                          <a:cs typeface="Lucida Sans Unicode"/>
                        </a:rPr>
                        <a:t> Life</a:t>
                      </a:r>
                      <a:endParaRPr lang="en-US" sz="800" b="1" i="1" dirty="0">
                        <a:latin typeface="Lucida Sans Unicode"/>
                        <a:cs typeface="Lucida Sans Unicode"/>
                      </a:endParaRPr>
                    </a:p>
                  </a:txBody>
                  <a:tcPr/>
                </a:tc>
              </a:tr>
              <a:tr h="223075">
                <a:tc>
                  <a:txBody>
                    <a:bodyPr/>
                    <a:lstStyle/>
                    <a:p>
                      <a:r>
                        <a:rPr lang="en-US" sz="800" b="1" dirty="0" smtClean="0">
                          <a:latin typeface="Cooper Black"/>
                          <a:cs typeface="Cooper Black"/>
                        </a:rPr>
                        <a:t>O</a:t>
                      </a:r>
                      <a:endParaRPr lang="en-US" sz="800" b="1" dirty="0">
                        <a:latin typeface="Cooper Black"/>
                        <a:cs typeface="Cooper Black"/>
                      </a:endParaRPr>
                    </a:p>
                  </a:txBody>
                  <a:tcPr/>
                </a:tc>
                <a:tc>
                  <a:txBody>
                    <a:bodyPr/>
                    <a:lstStyle/>
                    <a:p>
                      <a:r>
                        <a:rPr lang="en-US" sz="800" b="1" dirty="0" smtClean="0">
                          <a:latin typeface="Lucida Sans Unicode"/>
                          <a:cs typeface="Lucida Sans Unicode"/>
                        </a:rPr>
                        <a:t>Perseverance</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61</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Colossians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Christ is all</a:t>
                      </a:r>
                      <a:endParaRPr lang="en-US" sz="800" b="1" dirty="0">
                        <a:latin typeface="Lucida Sans Unicode"/>
                        <a:cs typeface="Lucida Sans Unicode"/>
                      </a:endParaRPr>
                    </a:p>
                  </a:txBody>
                  <a:tcPr/>
                </a:tc>
              </a:tr>
              <a:tr h="203565">
                <a:tc>
                  <a:txBody>
                    <a:bodyPr/>
                    <a:lstStyle/>
                    <a:p>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61</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Ephesians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Christ and</a:t>
                      </a:r>
                      <a:r>
                        <a:rPr lang="en-US" sz="800" b="1" baseline="0" dirty="0" smtClean="0">
                          <a:latin typeface="Lucida Sans Unicode"/>
                          <a:cs typeface="Lucida Sans Unicode"/>
                        </a:rPr>
                        <a:t> the Church</a:t>
                      </a:r>
                      <a:endParaRPr lang="en-US" sz="800" b="1" dirty="0">
                        <a:latin typeface="Lucida Sans Unicode"/>
                        <a:cs typeface="Lucida Sans Unicode"/>
                      </a:endParaRPr>
                    </a:p>
                  </a:txBody>
                  <a:tcPr/>
                </a:tc>
              </a:tr>
              <a:tr h="239009">
                <a:tc>
                  <a:txBody>
                    <a:bodyPr/>
                    <a:lstStyle/>
                    <a:p>
                      <a:r>
                        <a:rPr lang="en-US" sz="800" b="1" dirty="0" smtClean="0">
                          <a:latin typeface="Cooper Black"/>
                          <a:cs typeface="Cooper Black"/>
                        </a:rPr>
                        <a:t>P</a:t>
                      </a:r>
                      <a:endParaRPr lang="en-US" sz="800" b="1" dirty="0">
                        <a:latin typeface="Cooper Black"/>
                        <a:cs typeface="Cooper Black"/>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61</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Philemon</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 Call to forgive</a:t>
                      </a:r>
                      <a:endParaRPr lang="en-US" sz="800" b="1" dirty="0">
                        <a:latin typeface="Lucida Sans Unicode"/>
                        <a:cs typeface="Lucida Sans Unicode"/>
                      </a:endParaRPr>
                    </a:p>
                  </a:txBody>
                  <a:tcPr/>
                </a:tc>
              </a:tr>
              <a:tr h="239009">
                <a:tc>
                  <a:txBody>
                    <a:bodyPr/>
                    <a:lstStyle/>
                    <a:p>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61</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Philippians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Life in Christ</a:t>
                      </a:r>
                      <a:endParaRPr lang="en-US" sz="800" b="1" dirty="0">
                        <a:latin typeface="Lucida Sans Unicode"/>
                        <a:cs typeface="Lucida Sans Unicode"/>
                      </a:endParaRPr>
                    </a:p>
                  </a:txBody>
                  <a:tcPr/>
                </a:tc>
              </a:tr>
              <a:tr h="239009">
                <a:tc>
                  <a:txBody>
                    <a:bodyPr/>
                    <a:lstStyle/>
                    <a:p>
                      <a:r>
                        <a:rPr lang="en-US" sz="800" b="1" i="0" dirty="0" smtClean="0">
                          <a:latin typeface="Cooper Black"/>
                          <a:cs typeface="Cooper Black"/>
                        </a:rPr>
                        <a:t>E</a:t>
                      </a:r>
                      <a:endParaRPr lang="en-US" sz="800" b="1" i="0" dirty="0">
                        <a:latin typeface="Cooper Black"/>
                        <a:cs typeface="Cooper Black"/>
                      </a:endParaRPr>
                    </a:p>
                  </a:txBody>
                  <a:tcPr/>
                </a:tc>
                <a:tc>
                  <a:txBody>
                    <a:bodyPr/>
                    <a:lstStyle/>
                    <a:p>
                      <a:r>
                        <a:rPr lang="en-US" sz="800" b="1" i="1" dirty="0" smtClean="0">
                          <a:latin typeface="Lucida Sans Unicode"/>
                          <a:cs typeface="Lucida Sans Unicode"/>
                        </a:rPr>
                        <a:t>Godliness</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62</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21:17</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1 Timothy</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Godly leadership</a:t>
                      </a:r>
                      <a:endParaRPr lang="en-US" sz="800" b="1" i="1" dirty="0">
                        <a:latin typeface="Lucida Sans Unicode"/>
                        <a:cs typeface="Lucida Sans Unicode"/>
                      </a:endParaRPr>
                    </a:p>
                  </a:txBody>
                  <a:tcPr/>
                </a:tc>
              </a:tr>
              <a:tr h="223075">
                <a:tc>
                  <a:txBody>
                    <a:bodyPr/>
                    <a:lstStyle/>
                    <a:p>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62</a:t>
                      </a:r>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Titus</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Godly doctrine</a:t>
                      </a:r>
                      <a:endParaRPr lang="en-US" sz="800" b="1" i="1" dirty="0">
                        <a:latin typeface="Lucida Sans Unicode"/>
                        <a:cs typeface="Lucida Sans Unicode"/>
                      </a:endParaRPr>
                    </a:p>
                  </a:txBody>
                  <a:tcPr/>
                </a:tc>
              </a:tr>
              <a:tr h="223075">
                <a:tc>
                  <a:txBody>
                    <a:bodyPr/>
                    <a:lstStyle/>
                    <a:p>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64</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-28:31</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1 Peter</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Godly living in trials</a:t>
                      </a:r>
                      <a:endParaRPr lang="en-US" sz="800" b="1" i="1" dirty="0">
                        <a:latin typeface="Lucida Sans Unicode"/>
                        <a:cs typeface="Lucida Sans Unicode"/>
                      </a:endParaRPr>
                    </a:p>
                  </a:txBody>
                  <a:tcPr/>
                </a:tc>
              </a:tr>
              <a:tr h="233245">
                <a:tc>
                  <a:txBody>
                    <a:bodyPr/>
                    <a:lstStyle/>
                    <a:p>
                      <a:r>
                        <a:rPr lang="en-US" sz="800" b="1" dirty="0" smtClean="0">
                          <a:latin typeface="Cooper Black"/>
                          <a:cs typeface="Cooper Black"/>
                        </a:rPr>
                        <a:t>L</a:t>
                      </a:r>
                      <a:endParaRPr lang="en-US" sz="800" b="1" dirty="0">
                        <a:latin typeface="Cooper Black"/>
                        <a:cs typeface="Cooper Black"/>
                      </a:endParaRPr>
                    </a:p>
                  </a:txBody>
                  <a:tcPr/>
                </a:tc>
                <a:tc>
                  <a:txBody>
                    <a:bodyPr/>
                    <a:lstStyle/>
                    <a:p>
                      <a:r>
                        <a:rPr lang="en-US" sz="800" b="1" dirty="0" smtClean="0">
                          <a:latin typeface="Lucida Sans Unicode"/>
                          <a:cs typeface="Lucida Sans Unicode"/>
                        </a:rPr>
                        <a:t>Brotherly</a:t>
                      </a:r>
                      <a:r>
                        <a:rPr lang="en-US" sz="800" b="1" baseline="0" dirty="0" smtClean="0">
                          <a:latin typeface="Lucida Sans Unicode"/>
                          <a:cs typeface="Lucida Sans Unicode"/>
                        </a:rPr>
                        <a:t> </a:t>
                      </a:r>
                      <a:r>
                        <a:rPr lang="en-US" sz="800" b="1" dirty="0" smtClean="0">
                          <a:latin typeface="Lucida Sans Unicode"/>
                          <a:cs typeface="Lucida Sans Unicode"/>
                        </a:rPr>
                        <a:t>kindness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65</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Hebrews</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Consider Jesus</a:t>
                      </a:r>
                      <a:endParaRPr lang="en-US" sz="800" b="1" dirty="0">
                        <a:latin typeface="Lucida Sans Unicode"/>
                        <a:cs typeface="Lucida Sans Unicode"/>
                      </a:endParaRPr>
                    </a:p>
                  </a:txBody>
                  <a:tcPr/>
                </a:tc>
              </a:tr>
              <a:tr h="223075">
                <a:tc>
                  <a:txBody>
                    <a:bodyPr/>
                    <a:lstStyle/>
                    <a:p>
                      <a:endParaRPr lang="en-US" sz="800" b="1" dirty="0">
                        <a:latin typeface="Cooper Black"/>
                        <a:cs typeface="Cooper Black"/>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67</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2 Timothy</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Ministry endurance</a:t>
                      </a:r>
                      <a:endParaRPr lang="en-US" sz="800" b="1" dirty="0">
                        <a:latin typeface="Lucida Sans Unicode"/>
                        <a:cs typeface="Lucida Sans Unicode"/>
                      </a:endParaRPr>
                    </a:p>
                  </a:txBody>
                  <a:tcPr/>
                </a:tc>
              </a:tr>
              <a:tr h="223075">
                <a:tc>
                  <a:txBody>
                    <a:bodyPr/>
                    <a:lstStyle/>
                    <a:p>
                      <a:r>
                        <a:rPr lang="en-US" sz="800" b="1" dirty="0" smtClean="0">
                          <a:latin typeface="Cooper Black"/>
                          <a:cs typeface="Cooper Black"/>
                        </a:rPr>
                        <a:t>O</a:t>
                      </a:r>
                      <a:endParaRPr lang="en-US" sz="800" b="1" dirty="0">
                        <a:latin typeface="Cooper Black"/>
                        <a:cs typeface="Cooper Black"/>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67</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2 Peter</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True/False prophecy</a:t>
                      </a:r>
                      <a:endParaRPr lang="en-US" sz="800" b="1" dirty="0">
                        <a:latin typeface="Lucida Sans Unicode"/>
                        <a:cs typeface="Lucida Sans Unicode"/>
                      </a:endParaRPr>
                    </a:p>
                  </a:txBody>
                  <a:tcPr/>
                </a:tc>
              </a:tr>
              <a:tr h="223075">
                <a:tc>
                  <a:txBody>
                    <a:bodyPr/>
                    <a:lstStyle/>
                    <a:p>
                      <a:endParaRPr lang="en-US" sz="800" b="1" dirty="0">
                        <a:latin typeface="Cooper Black"/>
                        <a:cs typeface="Cooper Black"/>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68</a:t>
                      </a:r>
                      <a:endParaRPr lang="en-US" sz="800" b="1" dirty="0">
                        <a:latin typeface="Lucida Sans Unicode"/>
                        <a:cs typeface="Lucida Sans Unicode"/>
                      </a:endParaRPr>
                    </a:p>
                  </a:txBody>
                  <a:tcPr/>
                </a:tc>
                <a:tc>
                  <a:txBody>
                    <a:bodyPr/>
                    <a:lstStyle/>
                    <a:p>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Jude</a:t>
                      </a:r>
                      <a:endParaRPr lang="en-US" sz="800" b="1" dirty="0">
                        <a:latin typeface="Lucida Sans Unicode"/>
                        <a:cs typeface="Lucida Sans Unicode"/>
                      </a:endParaRPr>
                    </a:p>
                  </a:txBody>
                  <a:tcPr/>
                </a:tc>
                <a:tc>
                  <a:txBody>
                    <a:bodyPr/>
                    <a:lstStyle/>
                    <a:p>
                      <a:r>
                        <a:rPr lang="en-US" sz="800" b="1" dirty="0" smtClean="0">
                          <a:latin typeface="Lucida Sans Unicode"/>
                          <a:cs typeface="Lucida Sans Unicode"/>
                        </a:rPr>
                        <a:t>Guard yourself</a:t>
                      </a:r>
                      <a:endParaRPr lang="en-US" sz="800" b="1" dirty="0">
                        <a:latin typeface="Lucida Sans Unicode"/>
                        <a:cs typeface="Lucida Sans Unicode"/>
                      </a:endParaRPr>
                    </a:p>
                  </a:txBody>
                  <a:tcPr/>
                </a:tc>
              </a:tr>
              <a:tr h="223075">
                <a:tc>
                  <a:txBody>
                    <a:bodyPr/>
                    <a:lstStyle/>
                    <a:p>
                      <a:r>
                        <a:rPr lang="en-US" sz="800" b="1" i="0" dirty="0" smtClean="0">
                          <a:latin typeface="Cooper Black"/>
                          <a:cs typeface="Cooper Black"/>
                        </a:rPr>
                        <a:t>V</a:t>
                      </a:r>
                      <a:endParaRPr lang="en-US" sz="800" b="1" i="0" dirty="0">
                        <a:latin typeface="Cooper Black"/>
                        <a:cs typeface="Cooper Black"/>
                      </a:endParaRPr>
                    </a:p>
                  </a:txBody>
                  <a:tcPr/>
                </a:tc>
                <a:tc>
                  <a:txBody>
                    <a:bodyPr/>
                    <a:lstStyle/>
                    <a:p>
                      <a:r>
                        <a:rPr lang="en-US" sz="800" b="1" i="1" dirty="0" smtClean="0">
                          <a:latin typeface="Lucida Sans Unicode"/>
                          <a:cs typeface="Lucida Sans Unicode"/>
                        </a:rPr>
                        <a:t>Love</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90</a:t>
                      </a:r>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1 John</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Fellowship with God and the Church</a:t>
                      </a:r>
                      <a:endParaRPr lang="en-US" sz="800" b="1" i="1" dirty="0">
                        <a:latin typeface="Lucida Sans Unicode"/>
                        <a:cs typeface="Lucida Sans Unicode"/>
                      </a:endParaRPr>
                    </a:p>
                  </a:txBody>
                  <a:tcPr/>
                </a:tc>
              </a:tr>
              <a:tr h="223075">
                <a:tc>
                  <a:txBody>
                    <a:bodyPr/>
                    <a:lstStyle/>
                    <a:p>
                      <a:endParaRPr lang="en-US" sz="800" b="1" i="0" dirty="0">
                        <a:latin typeface="Cooper Black"/>
                        <a:cs typeface="Cooper Black"/>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92</a:t>
                      </a:r>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2 John</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Truth and Children</a:t>
                      </a:r>
                      <a:endParaRPr lang="en-US" sz="800" b="1" i="1" dirty="0">
                        <a:latin typeface="Lucida Sans Unicode"/>
                        <a:cs typeface="Lucida Sans Unicode"/>
                      </a:endParaRPr>
                    </a:p>
                  </a:txBody>
                  <a:tcPr/>
                </a:tc>
              </a:tr>
              <a:tr h="184830">
                <a:tc>
                  <a:txBody>
                    <a:bodyPr/>
                    <a:lstStyle/>
                    <a:p>
                      <a:r>
                        <a:rPr lang="en-US" sz="800" b="1" i="0" dirty="0" smtClean="0">
                          <a:latin typeface="Cooper Black"/>
                          <a:cs typeface="Cooper Black"/>
                        </a:rPr>
                        <a:t>E</a:t>
                      </a:r>
                      <a:endParaRPr lang="en-US" sz="800" b="1" i="0" dirty="0">
                        <a:latin typeface="Cooper Black"/>
                        <a:cs typeface="Cooper Black"/>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92</a:t>
                      </a:r>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3 John</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Spiritual prosperity</a:t>
                      </a:r>
                      <a:endParaRPr lang="en-US" sz="800" b="1" i="1" dirty="0">
                        <a:latin typeface="Lucida Sans Unicode"/>
                        <a:cs typeface="Lucida Sans Unicode"/>
                      </a:endParaRPr>
                    </a:p>
                  </a:txBody>
                  <a:tcPr/>
                </a:tc>
              </a:tr>
              <a:tr h="234696">
                <a:tc>
                  <a:txBody>
                    <a:bodyPr/>
                    <a:lstStyle/>
                    <a:p>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95</a:t>
                      </a:r>
                      <a:endParaRPr lang="en-US" sz="800" b="1" i="1" dirty="0">
                        <a:latin typeface="Lucida Sans Unicode"/>
                        <a:cs typeface="Lucida Sans Unicode"/>
                      </a:endParaRPr>
                    </a:p>
                  </a:txBody>
                  <a:tcPr/>
                </a:tc>
                <a:tc>
                  <a:txBody>
                    <a:bodyPr/>
                    <a:lstStyle/>
                    <a:p>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Revelation</a:t>
                      </a:r>
                      <a:endParaRPr lang="en-US" sz="800" b="1" i="1" dirty="0">
                        <a:latin typeface="Lucida Sans Unicode"/>
                        <a:cs typeface="Lucida Sans Unicode"/>
                      </a:endParaRPr>
                    </a:p>
                  </a:txBody>
                  <a:tcPr/>
                </a:tc>
                <a:tc>
                  <a:txBody>
                    <a:bodyPr/>
                    <a:lstStyle/>
                    <a:p>
                      <a:r>
                        <a:rPr lang="en-US" sz="800" b="1" i="1" dirty="0" smtClean="0">
                          <a:latin typeface="Lucida Sans Unicode"/>
                          <a:cs typeface="Lucida Sans Unicode"/>
                        </a:rPr>
                        <a:t>Revelation of Jesus</a:t>
                      </a:r>
                      <a:endParaRPr lang="en-US" sz="800" b="1" i="1" dirty="0">
                        <a:latin typeface="Lucida Sans Unicode"/>
                        <a:cs typeface="Lucida Sans Unicode"/>
                      </a:endParaRPr>
                    </a:p>
                  </a:txBody>
                  <a:tcPr/>
                </a:tc>
              </a:tr>
            </a:tbl>
          </a:graphicData>
        </a:graphic>
      </p:graphicFrame>
    </p:spTree>
  </p:cSld>
  <p:clrMapOvr>
    <a:masterClrMapping/>
  </p:clrMapOvr>
  <p:transition>
    <p:pu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Simply The Story</a:t>
            </a:r>
            <a:endParaRPr lang="en-US" dirty="0"/>
          </a:p>
        </p:txBody>
      </p:sp>
      <p:sp>
        <p:nvSpPr>
          <p:cNvPr id="3" name="Content Placeholder 2"/>
          <p:cNvSpPr>
            <a:spLocks noGrp="1"/>
          </p:cNvSpPr>
          <p:nvPr>
            <p:ph idx="1"/>
          </p:nvPr>
        </p:nvSpPr>
        <p:spPr/>
        <p:txBody>
          <a:bodyPr/>
          <a:lstStyle/>
          <a:p>
            <a:pPr>
              <a:buNone/>
            </a:pPr>
            <a:r>
              <a:rPr lang="en-US" dirty="0" smtClean="0"/>
              <a:t>	STS is an interactive biblical storytelling method designed by Dorothy Miller. It works with virtually any group of outsiders regardless of ethnic origin, tribal group, literate fluency, language, age, gender, geographical location. </a:t>
            </a:r>
          </a:p>
          <a:p>
            <a:pPr>
              <a:buNone/>
            </a:pPr>
            <a:endParaRPr lang="en-US" sz="2200" dirty="0" smtClean="0"/>
          </a:p>
          <a:p>
            <a:pPr algn="ctr">
              <a:buNone/>
            </a:pPr>
            <a:r>
              <a:rPr lang="en-US" i="1" dirty="0" err="1" smtClean="0"/>
              <a:t>SimplyTheStory.com</a:t>
            </a:r>
            <a:endParaRPr lang="en-US" i="1" dirty="0"/>
          </a:p>
        </p:txBody>
      </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a typeface="+mj-ea"/>
                <a:cs typeface="+mj-cs"/>
              </a:rPr>
              <a:t>Jesus’ Gentile Encounters:</a:t>
            </a:r>
          </a:p>
        </p:txBody>
      </p:sp>
      <p:sp>
        <p:nvSpPr>
          <p:cNvPr id="5123" name="Rectangle 3"/>
          <p:cNvSpPr>
            <a:spLocks noGrp="1" noChangeArrowheads="1"/>
          </p:cNvSpPr>
          <p:nvPr>
            <p:ph type="body" idx="1"/>
          </p:nvPr>
        </p:nvSpPr>
        <p:spPr/>
        <p:txBody>
          <a:bodyPr/>
          <a:lstStyle/>
          <a:p>
            <a:pPr eaLnBrk="1" hangingPunct="1">
              <a:defRPr/>
            </a:pPr>
            <a:r>
              <a:rPr lang="en-US" sz="2600" dirty="0" smtClean="0">
                <a:ea typeface="+mn-ea"/>
                <a:cs typeface="+mn-cs"/>
              </a:rPr>
              <a:t>Roman Centurion (Matt. 8)</a:t>
            </a:r>
          </a:p>
          <a:p>
            <a:pPr eaLnBrk="1" hangingPunct="1">
              <a:defRPr/>
            </a:pPr>
            <a:r>
              <a:rPr lang="en-US" sz="2600" dirty="0" smtClean="0">
                <a:ea typeface="+mn-ea"/>
                <a:cs typeface="+mn-cs"/>
              </a:rPr>
              <a:t>Samaritan woman/village (John 4)</a:t>
            </a:r>
          </a:p>
          <a:p>
            <a:pPr eaLnBrk="1" hangingPunct="1">
              <a:defRPr/>
            </a:pPr>
            <a:r>
              <a:rPr lang="en-US" sz="3800" dirty="0" smtClean="0">
                <a:ea typeface="+mn-ea"/>
                <a:cs typeface="+mn-cs"/>
              </a:rPr>
              <a:t>Samaritan leper (1 of 10, Luke 17)</a:t>
            </a:r>
          </a:p>
        </p:txBody>
      </p:sp>
      <p:pic>
        <p:nvPicPr>
          <p:cNvPr id="4" name="Picture 3"/>
          <p:cNvPicPr>
            <a:picLocks noChangeAspect="1"/>
          </p:cNvPicPr>
          <p:nvPr/>
        </p:nvPicPr>
        <p:blipFill>
          <a:blip r:embed="rId2"/>
          <a:stretch>
            <a:fillRect/>
          </a:stretch>
        </p:blipFill>
        <p:spPr>
          <a:xfrm>
            <a:off x="5943600" y="3276600"/>
            <a:ext cx="2344139" cy="1526220"/>
          </a:xfrm>
          <a:prstGeom prst="rect">
            <a:avLst/>
          </a:prstGeom>
        </p:spPr>
      </p:pic>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5000" i="1" dirty="0" smtClean="0">
                <a:latin typeface="Big Caslon"/>
                <a:cs typeface="Big Caslon"/>
              </a:rPr>
              <a:t>A Thought About </a:t>
            </a:r>
          </a:p>
          <a:p>
            <a:pPr algn="ctr">
              <a:buNone/>
            </a:pPr>
            <a:r>
              <a:rPr lang="en-US" sz="5000" i="1" dirty="0" smtClean="0">
                <a:latin typeface="Big Caslon"/>
                <a:cs typeface="Big Caslon"/>
              </a:rPr>
              <a:t>Church Planting</a:t>
            </a:r>
            <a:endParaRPr lang="en-US" sz="5000" i="1" dirty="0">
              <a:latin typeface="Big Caslon"/>
              <a:cs typeface="Big Caslon"/>
            </a:endParaRPr>
          </a:p>
        </p:txBody>
      </p:sp>
      <p:pic>
        <p:nvPicPr>
          <p:cNvPr id="4" name="Picture 3"/>
          <p:cNvPicPr>
            <a:picLocks noChangeAspect="1"/>
          </p:cNvPicPr>
          <p:nvPr/>
        </p:nvPicPr>
        <p:blipFill>
          <a:blip r:embed="rId2"/>
          <a:stretch>
            <a:fillRect/>
          </a:stretch>
        </p:blipFill>
        <p:spPr>
          <a:xfrm>
            <a:off x="2895600" y="3581400"/>
            <a:ext cx="3530600" cy="2298700"/>
          </a:xfrm>
          <a:prstGeom prst="rect">
            <a:avLst/>
          </a:prstGeom>
        </p:spPr>
      </p:pic>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ea typeface="+mj-ea"/>
                <a:cs typeface="+mj-cs"/>
              </a:rPr>
              <a:t>Church Planting</a:t>
            </a:r>
          </a:p>
        </p:txBody>
      </p:sp>
      <p:sp>
        <p:nvSpPr>
          <p:cNvPr id="14339" name="Rectangle 3"/>
          <p:cNvSpPr>
            <a:spLocks noGrp="1" noChangeArrowheads="1"/>
          </p:cNvSpPr>
          <p:nvPr>
            <p:ph type="body" idx="1"/>
          </p:nvPr>
        </p:nvSpPr>
        <p:spPr/>
        <p:txBody>
          <a:bodyPr/>
          <a:lstStyle/>
          <a:p>
            <a:pPr eaLnBrk="1" hangingPunct="1">
              <a:defRPr/>
            </a:pPr>
            <a:r>
              <a:rPr lang="en-US" dirty="0">
                <a:ea typeface="+mn-ea"/>
                <a:cs typeface="+mn-cs"/>
              </a:rPr>
              <a:t>Where does it say in the Bible that we should “plant churches”?</a:t>
            </a:r>
          </a:p>
        </p:txBody>
      </p:sp>
      <p:pic>
        <p:nvPicPr>
          <p:cNvPr id="4" name="Picture 3"/>
          <p:cNvPicPr>
            <a:picLocks noChangeAspect="1"/>
          </p:cNvPicPr>
          <p:nvPr/>
        </p:nvPicPr>
        <p:blipFill>
          <a:blip r:embed="rId2"/>
          <a:stretch>
            <a:fillRect/>
          </a:stretch>
        </p:blipFill>
        <p:spPr>
          <a:xfrm>
            <a:off x="4648200" y="4495800"/>
            <a:ext cx="2055507" cy="1460492"/>
          </a:xfrm>
          <a:prstGeom prst="rect">
            <a:avLst/>
          </a:prstGeom>
        </p:spPr>
      </p:pic>
      <p:pic>
        <p:nvPicPr>
          <p:cNvPr id="5" name="Picture 4"/>
          <p:cNvPicPr>
            <a:picLocks noChangeAspect="1"/>
          </p:cNvPicPr>
          <p:nvPr/>
        </p:nvPicPr>
        <p:blipFill>
          <a:blip r:embed="rId3"/>
          <a:stretch>
            <a:fillRect/>
          </a:stretch>
        </p:blipFill>
        <p:spPr>
          <a:xfrm>
            <a:off x="1600200" y="2743200"/>
            <a:ext cx="3043645" cy="1165473"/>
          </a:xfrm>
          <a:prstGeom prst="rect">
            <a:avLst/>
          </a:prstGeom>
        </p:spPr>
      </p:pic>
      <p:pic>
        <p:nvPicPr>
          <p:cNvPr id="6" name="Picture 5"/>
          <p:cNvPicPr>
            <a:picLocks noChangeAspect="1"/>
          </p:cNvPicPr>
          <p:nvPr/>
        </p:nvPicPr>
        <p:blipFill>
          <a:blip r:embed="rId4"/>
          <a:stretch>
            <a:fillRect/>
          </a:stretch>
        </p:blipFill>
        <p:spPr>
          <a:xfrm>
            <a:off x="2209800" y="4191000"/>
            <a:ext cx="1993900" cy="1493500"/>
          </a:xfrm>
          <a:prstGeom prst="rect">
            <a:avLst/>
          </a:prstGeom>
        </p:spPr>
      </p:pic>
      <p:pic>
        <p:nvPicPr>
          <p:cNvPr id="7" name="Picture 6"/>
          <p:cNvPicPr>
            <a:picLocks noChangeAspect="1"/>
          </p:cNvPicPr>
          <p:nvPr/>
        </p:nvPicPr>
        <p:blipFill>
          <a:blip r:embed="rId5"/>
          <a:stretch>
            <a:fillRect/>
          </a:stretch>
        </p:blipFill>
        <p:spPr>
          <a:xfrm>
            <a:off x="5562600" y="2252400"/>
            <a:ext cx="2519988" cy="1964400"/>
          </a:xfrm>
          <a:prstGeom prst="rect">
            <a:avLst/>
          </a:prstGeom>
        </p:spPr>
      </p:pic>
    </p:spTree>
  </p:cSld>
  <p:clrMapOvr>
    <a:masterClrMapping/>
  </p:clrMapOvr>
  <p:transition>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ea typeface="+mj-ea"/>
                <a:cs typeface="+mj-cs"/>
              </a:rPr>
              <a:t>Church Planting</a:t>
            </a:r>
          </a:p>
        </p:txBody>
      </p:sp>
      <p:sp>
        <p:nvSpPr>
          <p:cNvPr id="15363" name="Rectangle 3"/>
          <p:cNvSpPr>
            <a:spLocks noGrp="1" noChangeArrowheads="1"/>
          </p:cNvSpPr>
          <p:nvPr>
            <p:ph type="body" idx="1"/>
          </p:nvPr>
        </p:nvSpPr>
        <p:spPr/>
        <p:txBody>
          <a:bodyPr/>
          <a:lstStyle/>
          <a:p>
            <a:pPr eaLnBrk="1" hangingPunct="1"/>
            <a:r>
              <a:rPr lang="en-US" sz="2400" dirty="0"/>
              <a:t>Where does it say in the Bible that we</a:t>
            </a:r>
            <a:r>
              <a:rPr lang="en-US" sz="2400" dirty="0" smtClean="0"/>
              <a:t> 	         should </a:t>
            </a:r>
            <a:r>
              <a:rPr lang="en-US" sz="2400" dirty="0"/>
              <a:t>“plant churches”?</a:t>
            </a:r>
          </a:p>
          <a:p>
            <a:pPr eaLnBrk="1" hangingPunct="1"/>
            <a:r>
              <a:rPr lang="en-US" dirty="0"/>
              <a:t>If a church is a community of </a:t>
            </a:r>
            <a:r>
              <a:rPr lang="en-US" dirty="0" smtClean="0"/>
              <a:t>Christians and trees are people</a:t>
            </a:r>
            <a:r>
              <a:rPr lang="en-US" dirty="0"/>
              <a:t>, could we say that a forest is a “community of trees”?</a:t>
            </a:r>
          </a:p>
        </p:txBody>
      </p:sp>
      <p:pic>
        <p:nvPicPr>
          <p:cNvPr id="4" name="Picture 3"/>
          <p:cNvPicPr>
            <a:picLocks noChangeAspect="1"/>
          </p:cNvPicPr>
          <p:nvPr/>
        </p:nvPicPr>
        <p:blipFill>
          <a:blip r:embed="rId2"/>
          <a:stretch>
            <a:fillRect/>
          </a:stretch>
        </p:blipFill>
        <p:spPr>
          <a:xfrm>
            <a:off x="6781800" y="3505200"/>
            <a:ext cx="1760565" cy="1313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ea typeface="+mj-ea"/>
                <a:cs typeface="+mj-cs"/>
              </a:rPr>
              <a:t>Church Planting</a:t>
            </a:r>
          </a:p>
        </p:txBody>
      </p:sp>
      <p:sp>
        <p:nvSpPr>
          <p:cNvPr id="16387" name="Rectangle 3"/>
          <p:cNvSpPr>
            <a:spLocks noGrp="1" noChangeArrowheads="1"/>
          </p:cNvSpPr>
          <p:nvPr>
            <p:ph type="body" idx="1"/>
          </p:nvPr>
        </p:nvSpPr>
        <p:spPr/>
        <p:txBody>
          <a:bodyPr/>
          <a:lstStyle/>
          <a:p>
            <a:pPr eaLnBrk="1" hangingPunct="1"/>
            <a:r>
              <a:rPr lang="en-US" sz="2400" dirty="0"/>
              <a:t>Where does it say in the Bible that we</a:t>
            </a:r>
            <a:r>
              <a:rPr lang="en-US" sz="2400" dirty="0" smtClean="0"/>
              <a:t> 	         should </a:t>
            </a:r>
            <a:r>
              <a:rPr lang="en-US" sz="2400" dirty="0"/>
              <a:t>“plant churches”?</a:t>
            </a:r>
          </a:p>
          <a:p>
            <a:pPr eaLnBrk="1" hangingPunct="1"/>
            <a:r>
              <a:rPr lang="en-US" sz="2400" dirty="0"/>
              <a:t>If a church is a community of </a:t>
            </a:r>
            <a:r>
              <a:rPr lang="en-US" sz="2400" dirty="0" smtClean="0"/>
              <a:t>Christians	              and trees are people</a:t>
            </a:r>
            <a:r>
              <a:rPr lang="en-US" sz="2400" dirty="0"/>
              <a:t>, could we say that</a:t>
            </a:r>
            <a:r>
              <a:rPr lang="en-US" sz="2400" dirty="0" smtClean="0"/>
              <a:t>                           a </a:t>
            </a:r>
            <a:r>
              <a:rPr lang="en-US" sz="2400" dirty="0"/>
              <a:t>forest is </a:t>
            </a:r>
            <a:r>
              <a:rPr lang="en-US" sz="2400" dirty="0" smtClean="0"/>
              <a:t>a “</a:t>
            </a:r>
            <a:r>
              <a:rPr lang="en-US" sz="2400" dirty="0"/>
              <a:t>community of trees”?</a:t>
            </a:r>
          </a:p>
          <a:p>
            <a:pPr eaLnBrk="1" hangingPunct="1"/>
            <a:r>
              <a:rPr lang="en-US" dirty="0"/>
              <a:t>How do we plant a forest?</a:t>
            </a:r>
          </a:p>
        </p:txBody>
      </p:sp>
      <p:pic>
        <p:nvPicPr>
          <p:cNvPr id="4" name="Picture 3"/>
          <p:cNvPicPr>
            <a:picLocks noChangeAspect="1"/>
          </p:cNvPicPr>
          <p:nvPr/>
        </p:nvPicPr>
        <p:blipFill>
          <a:blip r:embed="rId2"/>
          <a:stretch>
            <a:fillRect/>
          </a:stretch>
        </p:blipFill>
        <p:spPr>
          <a:xfrm>
            <a:off x="5943600" y="3200400"/>
            <a:ext cx="2618013" cy="1466088"/>
          </a:xfrm>
          <a:prstGeom prst="rect">
            <a:avLst/>
          </a:prstGeom>
          <a:ln>
            <a:solidFill>
              <a:srgbClr val="000000"/>
            </a:solidFill>
          </a:ln>
        </p:spPr>
      </p:pic>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ea typeface="+mj-ea"/>
                <a:cs typeface="+mj-cs"/>
              </a:rPr>
              <a:t>Church Planting</a:t>
            </a:r>
          </a:p>
        </p:txBody>
      </p:sp>
      <p:sp>
        <p:nvSpPr>
          <p:cNvPr id="17411" name="Rectangle 3"/>
          <p:cNvSpPr>
            <a:spLocks noGrp="1" noChangeArrowheads="1"/>
          </p:cNvSpPr>
          <p:nvPr>
            <p:ph type="body" idx="1"/>
          </p:nvPr>
        </p:nvSpPr>
        <p:spPr/>
        <p:txBody>
          <a:bodyPr/>
          <a:lstStyle/>
          <a:p>
            <a:pPr eaLnBrk="1" hangingPunct="1"/>
            <a:r>
              <a:rPr lang="en-US" sz="2400" dirty="0"/>
              <a:t>Where does it say in the Bible that we</a:t>
            </a:r>
            <a:r>
              <a:rPr lang="en-US" sz="2400" dirty="0" smtClean="0"/>
              <a:t> 	         should </a:t>
            </a:r>
            <a:r>
              <a:rPr lang="en-US" sz="2400" dirty="0"/>
              <a:t>“plant churches”?</a:t>
            </a:r>
          </a:p>
          <a:p>
            <a:pPr eaLnBrk="1" hangingPunct="1"/>
            <a:r>
              <a:rPr lang="en-US" sz="2400" dirty="0"/>
              <a:t>If a church is a community of </a:t>
            </a:r>
            <a:r>
              <a:rPr lang="en-US" sz="2400" dirty="0" smtClean="0"/>
              <a:t>Christians</a:t>
            </a:r>
            <a:r>
              <a:rPr lang="en-US" sz="2400" dirty="0" smtClean="0"/>
              <a:t> 		     and </a:t>
            </a:r>
            <a:r>
              <a:rPr lang="en-US" sz="2400" dirty="0" smtClean="0"/>
              <a:t>trees are people</a:t>
            </a:r>
            <a:r>
              <a:rPr lang="en-US" sz="2400" dirty="0"/>
              <a:t>, could we say that</a:t>
            </a:r>
            <a:r>
              <a:rPr lang="en-US" sz="2400" dirty="0" smtClean="0"/>
              <a:t>                            a forest is</a:t>
            </a:r>
            <a:r>
              <a:rPr lang="en-US" sz="2400" dirty="0" smtClean="0"/>
              <a:t> a </a:t>
            </a:r>
            <a:r>
              <a:rPr lang="en-US" sz="2400" dirty="0" smtClean="0"/>
              <a:t>“</a:t>
            </a:r>
            <a:r>
              <a:rPr lang="en-US" sz="2400" dirty="0"/>
              <a:t>community of trees”?</a:t>
            </a:r>
          </a:p>
          <a:p>
            <a:pPr eaLnBrk="1" hangingPunct="1"/>
            <a:r>
              <a:rPr lang="en-US" dirty="0"/>
              <a:t>How do we plant a forest?</a:t>
            </a:r>
          </a:p>
          <a:p>
            <a:pPr eaLnBrk="1" hangingPunct="1">
              <a:buFont typeface="Wingdings" charset="2"/>
              <a:buNone/>
            </a:pPr>
            <a:r>
              <a:rPr lang="en-US" dirty="0"/>
              <a:t>	</a:t>
            </a:r>
            <a:r>
              <a:rPr lang="en-US" sz="2900" dirty="0"/>
              <a:t>Answer:</a:t>
            </a:r>
            <a:r>
              <a:rPr lang="en-US" sz="2900" dirty="0" smtClean="0"/>
              <a:t> By believers reaching out simultaneously. </a:t>
            </a:r>
            <a:r>
              <a:rPr lang="en-US" sz="2900" dirty="0"/>
              <a:t>Jesus said, “Make </a:t>
            </a:r>
            <a:r>
              <a:rPr lang="en-US" sz="2900" dirty="0" smtClean="0"/>
              <a:t>disciples.” So if all believers do outreach and make disciples, a new church becomes the forest by gathering and organizing the new “trees.”</a:t>
            </a:r>
            <a:endParaRPr lang="en-US" sz="2900" dirty="0"/>
          </a:p>
        </p:txBody>
      </p:sp>
      <p:pic>
        <p:nvPicPr>
          <p:cNvPr id="4" name="Picture 3"/>
          <p:cNvPicPr>
            <a:picLocks noChangeAspect="1"/>
          </p:cNvPicPr>
          <p:nvPr/>
        </p:nvPicPr>
        <p:blipFill>
          <a:blip r:embed="rId2"/>
          <a:stretch>
            <a:fillRect/>
          </a:stretch>
        </p:blipFill>
        <p:spPr>
          <a:xfrm>
            <a:off x="6514892" y="2819400"/>
            <a:ext cx="2280771" cy="1517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ea typeface="+mj-ea"/>
                <a:cs typeface="+mj-cs"/>
              </a:rPr>
              <a:t>Sacrifice, Suffering, Persecution and Martyrdom</a:t>
            </a:r>
          </a:p>
        </p:txBody>
      </p:sp>
      <p:sp>
        <p:nvSpPr>
          <p:cNvPr id="20483" name="Rectangle 3"/>
          <p:cNvSpPr>
            <a:spLocks noGrp="1" noChangeArrowheads="1"/>
          </p:cNvSpPr>
          <p:nvPr>
            <p:ph type="body" idx="1"/>
          </p:nvPr>
        </p:nvSpPr>
        <p:spPr>
          <a:xfrm>
            <a:off x="457200" y="1600200"/>
            <a:ext cx="8382000" cy="4530725"/>
          </a:xfrm>
        </p:spPr>
        <p:txBody>
          <a:bodyPr/>
          <a:lstStyle/>
          <a:p>
            <a:pPr eaLnBrk="1" hangingPunct="1">
              <a:defRPr/>
            </a:pPr>
            <a:r>
              <a:rPr lang="en-US" dirty="0">
                <a:ea typeface="+mn-ea"/>
                <a:cs typeface="+mn-cs"/>
              </a:rPr>
              <a:t>“And he who does not take his cross and follow me is not worthy of me.</a:t>
            </a:r>
            <a:r>
              <a:rPr lang="en-US" dirty="0" smtClean="0">
                <a:ea typeface="+mn-ea"/>
                <a:cs typeface="+mn-cs"/>
              </a:rPr>
              <a:t> He </a:t>
            </a:r>
            <a:r>
              <a:rPr lang="en-US" dirty="0">
                <a:ea typeface="+mn-ea"/>
                <a:cs typeface="+mn-cs"/>
              </a:rPr>
              <a:t>who finds his life will lose it, and he who loses his life for my sake will find it” (Matt</a:t>
            </a:r>
            <a:r>
              <a:rPr lang="en-US" dirty="0" smtClean="0">
                <a:ea typeface="+mn-ea"/>
                <a:cs typeface="+mn-cs"/>
              </a:rPr>
              <a:t>. 10:39).</a:t>
            </a:r>
          </a:p>
        </p:txBody>
      </p:sp>
      <p:pic>
        <p:nvPicPr>
          <p:cNvPr id="4" name="Picture 3"/>
          <p:cNvPicPr>
            <a:picLocks noChangeAspect="1"/>
          </p:cNvPicPr>
          <p:nvPr/>
        </p:nvPicPr>
        <p:blipFill>
          <a:blip r:embed="rId2"/>
          <a:srcRect t="11631" b="10832"/>
          <a:stretch>
            <a:fillRect/>
          </a:stretch>
        </p:blipFill>
        <p:spPr>
          <a:xfrm>
            <a:off x="5943600" y="3810000"/>
            <a:ext cx="2776675" cy="1524000"/>
          </a:xfrm>
          <a:prstGeom prst="rect">
            <a:avLst/>
          </a:prstGeom>
        </p:spPr>
      </p:pic>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ea typeface="+mj-ea"/>
                <a:cs typeface="+mj-cs"/>
              </a:rPr>
              <a:t>Sacrifice, Suffering, Persecution and Martyrdom</a:t>
            </a:r>
          </a:p>
        </p:txBody>
      </p:sp>
      <p:sp>
        <p:nvSpPr>
          <p:cNvPr id="20483" name="Rectangle 3"/>
          <p:cNvSpPr>
            <a:spLocks noGrp="1" noChangeArrowheads="1"/>
          </p:cNvSpPr>
          <p:nvPr>
            <p:ph type="body" idx="1"/>
          </p:nvPr>
        </p:nvSpPr>
        <p:spPr>
          <a:xfrm>
            <a:off x="457200" y="1600200"/>
            <a:ext cx="8077200" cy="4530725"/>
          </a:xfrm>
        </p:spPr>
        <p:txBody>
          <a:bodyPr/>
          <a:lstStyle/>
          <a:p>
            <a:pPr eaLnBrk="1" hangingPunct="1">
              <a:defRPr/>
            </a:pPr>
            <a:r>
              <a:rPr lang="en-US" sz="2400" dirty="0">
                <a:ea typeface="+mn-ea"/>
                <a:cs typeface="+mn-cs"/>
              </a:rPr>
              <a:t>“And he who does not take his cross and</a:t>
            </a:r>
            <a:r>
              <a:rPr lang="en-US" sz="2400" dirty="0" smtClean="0">
                <a:ea typeface="+mn-ea"/>
                <a:cs typeface="+mn-cs"/>
              </a:rPr>
              <a:t> 	           follow </a:t>
            </a:r>
            <a:r>
              <a:rPr lang="en-US" sz="2400" dirty="0">
                <a:ea typeface="+mn-ea"/>
                <a:cs typeface="+mn-cs"/>
              </a:rPr>
              <a:t>me is not worthy of me.</a:t>
            </a:r>
            <a:r>
              <a:rPr lang="en-US" sz="2400" dirty="0" smtClean="0">
                <a:ea typeface="+mn-ea"/>
                <a:cs typeface="+mn-cs"/>
              </a:rPr>
              <a:t> He </a:t>
            </a:r>
            <a:r>
              <a:rPr lang="en-US" sz="2400" dirty="0">
                <a:ea typeface="+mn-ea"/>
                <a:cs typeface="+mn-cs"/>
              </a:rPr>
              <a:t>who</a:t>
            </a:r>
            <a:r>
              <a:rPr lang="en-US" sz="2400" dirty="0" smtClean="0">
                <a:ea typeface="+mn-ea"/>
                <a:cs typeface="+mn-cs"/>
              </a:rPr>
              <a:t> finds 		     his </a:t>
            </a:r>
            <a:r>
              <a:rPr lang="en-US" sz="2400" dirty="0">
                <a:ea typeface="+mn-ea"/>
                <a:cs typeface="+mn-cs"/>
              </a:rPr>
              <a:t>life will lose it, and he who </a:t>
            </a:r>
            <a:r>
              <a:rPr lang="en-US" sz="2400" dirty="0" smtClean="0">
                <a:ea typeface="+mn-ea"/>
                <a:cs typeface="+mn-cs"/>
              </a:rPr>
              <a:t>loses his </a:t>
            </a:r>
            <a:r>
              <a:rPr lang="en-US" sz="2400" dirty="0">
                <a:ea typeface="+mn-ea"/>
                <a:cs typeface="+mn-cs"/>
              </a:rPr>
              <a:t>life</a:t>
            </a:r>
            <a:r>
              <a:rPr lang="en-US" sz="2400" dirty="0" smtClean="0">
                <a:ea typeface="+mn-ea"/>
                <a:cs typeface="+mn-cs"/>
              </a:rPr>
              <a:t> 		   for </a:t>
            </a:r>
            <a:r>
              <a:rPr lang="en-US" sz="2400" dirty="0">
                <a:ea typeface="+mn-ea"/>
                <a:cs typeface="+mn-cs"/>
              </a:rPr>
              <a:t>my sake will find it” (Matt. 10:39).</a:t>
            </a:r>
          </a:p>
          <a:p>
            <a:pPr eaLnBrk="1" hangingPunct="1">
              <a:defRPr/>
            </a:pPr>
            <a:r>
              <a:rPr lang="en-US" dirty="0">
                <a:ea typeface="+mn-ea"/>
                <a:cs typeface="+mn-cs"/>
              </a:rPr>
              <a:t>“He who loves his life will lose it, and he who hates his life in this world will keep it for eternal life” (John 12:</a:t>
            </a:r>
            <a:r>
              <a:rPr lang="en-US" dirty="0" smtClean="0">
                <a:ea typeface="+mn-ea"/>
                <a:cs typeface="+mn-cs"/>
              </a:rPr>
              <a:t>25)</a:t>
            </a:r>
            <a:r>
              <a:rPr lang="en-US" dirty="0">
                <a:ea typeface="+mn-ea"/>
                <a:cs typeface="+mn-cs"/>
              </a:rPr>
              <a:t>.</a:t>
            </a:r>
          </a:p>
        </p:txBody>
      </p:sp>
      <p:pic>
        <p:nvPicPr>
          <p:cNvPr id="4" name="Picture 3"/>
          <p:cNvPicPr>
            <a:picLocks noChangeAspect="1"/>
          </p:cNvPicPr>
          <p:nvPr/>
        </p:nvPicPr>
        <p:blipFill>
          <a:blip r:embed="rId2"/>
          <a:stretch>
            <a:fillRect/>
          </a:stretch>
        </p:blipFill>
        <p:spPr>
          <a:xfrm>
            <a:off x="6477000" y="4267200"/>
            <a:ext cx="1851976" cy="1851976"/>
          </a:xfrm>
          <a:prstGeom prst="rect">
            <a:avLst/>
          </a:prstGeom>
        </p:spPr>
      </p:pic>
    </p:spTree>
  </p:cSld>
  <p:clrMapOvr>
    <a:masterClrMapping/>
  </p:clrMapOvr>
  <mc:AlternateContent>
    <mc:Choice xmlns:mp="http://schemas.microsoft.com/office/mac/powerpoint/2008/main" Requires="mp">
      <mc:AlternateContent>
        <mc:Choice Requires="mp">
          <mp:transition>
            <mp:flip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Choice>
    <mc:Fallback>
      <mc:AlternateContent>
        <mc:Choice Requires="mp">
          <p:transition>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newsflash/>
          </p:transition>
        </mc:Fallback>
      </mc:AlternateContent>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ea typeface="+mj-ea"/>
                <a:cs typeface="+mj-cs"/>
              </a:rPr>
              <a:t>Sacrifice, Suffering, Persecution and Martyrdom</a:t>
            </a:r>
          </a:p>
        </p:txBody>
      </p:sp>
      <p:sp>
        <p:nvSpPr>
          <p:cNvPr id="20483" name="Rectangle 3"/>
          <p:cNvSpPr>
            <a:spLocks noGrp="1" noChangeArrowheads="1"/>
          </p:cNvSpPr>
          <p:nvPr>
            <p:ph type="body" idx="1"/>
          </p:nvPr>
        </p:nvSpPr>
        <p:spPr>
          <a:xfrm>
            <a:off x="457200" y="1600200"/>
            <a:ext cx="8077200" cy="4530725"/>
          </a:xfrm>
        </p:spPr>
        <p:txBody>
          <a:bodyPr/>
          <a:lstStyle/>
          <a:p>
            <a:pPr eaLnBrk="1" hangingPunct="1">
              <a:defRPr/>
            </a:pPr>
            <a:r>
              <a:rPr lang="en-US" sz="2400" dirty="0">
                <a:ea typeface="+mn-ea"/>
                <a:cs typeface="+mn-cs"/>
              </a:rPr>
              <a:t>“And he who does not take his cross and</a:t>
            </a:r>
            <a:r>
              <a:rPr lang="en-US" sz="2400" dirty="0" smtClean="0">
                <a:ea typeface="+mn-ea"/>
                <a:cs typeface="+mn-cs"/>
              </a:rPr>
              <a:t> 	           follow </a:t>
            </a:r>
            <a:r>
              <a:rPr lang="en-US" sz="2400" dirty="0">
                <a:ea typeface="+mn-ea"/>
                <a:cs typeface="+mn-cs"/>
              </a:rPr>
              <a:t>me is not worthy of me.</a:t>
            </a:r>
            <a:r>
              <a:rPr lang="en-US" sz="2400" dirty="0" smtClean="0">
                <a:ea typeface="+mn-ea"/>
                <a:cs typeface="+mn-cs"/>
              </a:rPr>
              <a:t> He </a:t>
            </a:r>
            <a:r>
              <a:rPr lang="en-US" sz="2400" dirty="0">
                <a:ea typeface="+mn-ea"/>
                <a:cs typeface="+mn-cs"/>
              </a:rPr>
              <a:t>who</a:t>
            </a:r>
            <a:r>
              <a:rPr lang="en-US" sz="2400" dirty="0" smtClean="0">
                <a:ea typeface="+mn-ea"/>
                <a:cs typeface="+mn-cs"/>
              </a:rPr>
              <a:t> finds 		     his </a:t>
            </a:r>
            <a:r>
              <a:rPr lang="en-US" sz="2400" dirty="0">
                <a:ea typeface="+mn-ea"/>
                <a:cs typeface="+mn-cs"/>
              </a:rPr>
              <a:t>life will lose it, and he who </a:t>
            </a:r>
            <a:r>
              <a:rPr lang="en-US" sz="2400" dirty="0" smtClean="0">
                <a:ea typeface="+mn-ea"/>
                <a:cs typeface="+mn-cs"/>
              </a:rPr>
              <a:t>loses his </a:t>
            </a:r>
            <a:r>
              <a:rPr lang="en-US" sz="2400" dirty="0">
                <a:ea typeface="+mn-ea"/>
                <a:cs typeface="+mn-cs"/>
              </a:rPr>
              <a:t>life</a:t>
            </a:r>
            <a:r>
              <a:rPr lang="en-US" sz="2400" dirty="0" smtClean="0">
                <a:ea typeface="+mn-ea"/>
                <a:cs typeface="+mn-cs"/>
              </a:rPr>
              <a:t> 		   for </a:t>
            </a:r>
            <a:r>
              <a:rPr lang="en-US" sz="2400" dirty="0">
                <a:ea typeface="+mn-ea"/>
                <a:cs typeface="+mn-cs"/>
              </a:rPr>
              <a:t>my sake will find it” (Matt. 10:39).</a:t>
            </a:r>
          </a:p>
          <a:p>
            <a:pPr eaLnBrk="1" hangingPunct="1">
              <a:defRPr/>
            </a:pPr>
            <a:r>
              <a:rPr lang="en-US" sz="2400" dirty="0">
                <a:ea typeface="+mn-ea"/>
                <a:cs typeface="+mn-cs"/>
              </a:rPr>
              <a:t>“He who loves his life will lose it, and he</a:t>
            </a:r>
            <a:r>
              <a:rPr lang="en-US" sz="2400" dirty="0" smtClean="0">
                <a:ea typeface="+mn-ea"/>
                <a:cs typeface="+mn-cs"/>
              </a:rPr>
              <a:t> 		  who </a:t>
            </a:r>
            <a:r>
              <a:rPr lang="en-US" sz="2400" dirty="0">
                <a:ea typeface="+mn-ea"/>
                <a:cs typeface="+mn-cs"/>
              </a:rPr>
              <a:t>hates his life in this world will </a:t>
            </a:r>
            <a:r>
              <a:rPr lang="en-US" sz="2400" dirty="0" smtClean="0">
                <a:ea typeface="+mn-ea"/>
                <a:cs typeface="+mn-cs"/>
              </a:rPr>
              <a:t>keep it 		   for </a:t>
            </a:r>
            <a:r>
              <a:rPr lang="en-US" sz="2400" dirty="0">
                <a:ea typeface="+mn-ea"/>
                <a:cs typeface="+mn-cs"/>
              </a:rPr>
              <a:t>eternal life” (John 12:</a:t>
            </a:r>
            <a:r>
              <a:rPr lang="en-US" sz="2400" dirty="0" smtClean="0">
                <a:ea typeface="+mn-ea"/>
                <a:cs typeface="+mn-cs"/>
              </a:rPr>
              <a:t>25).</a:t>
            </a:r>
          </a:p>
          <a:p>
            <a:pPr eaLnBrk="1" hangingPunct="1">
              <a:defRPr/>
            </a:pPr>
            <a:r>
              <a:rPr lang="en-US" dirty="0" smtClean="0">
                <a:ea typeface="+mn-ea"/>
                <a:cs typeface="+mn-cs"/>
              </a:rPr>
              <a:t>God to Ananias about Paul: “For I will show him how many things he must suffer for my name’s sake” (Acts 9:16).</a:t>
            </a:r>
            <a:endParaRPr lang="en-US" dirty="0">
              <a:ea typeface="+mn-ea"/>
              <a:cs typeface="+mn-cs"/>
            </a:endParaRPr>
          </a:p>
        </p:txBody>
      </p:sp>
    </p:spTree>
  </p:cSld>
  <p:clrMapOvr>
    <a:masterClrMapping/>
  </p:clrMapOvr>
  <mc:AlternateContent>
    <mc:Choice xmlns:mp="http://schemas.microsoft.com/office/mac/powerpoint/2008/main" Requires="mp">
      <mc:AlternateContent>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Choice>
    <mc:Fallback>
      <mc:AlternateContent>
        <mc:Choice Requires="mp">
          <p:transition>
            <p:cover dir="u"/>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ea typeface="+mj-ea"/>
                <a:cs typeface="+mj-cs"/>
              </a:rPr>
              <a:t>Sacrifice, Suffering, Persecution and Martyrdom</a:t>
            </a:r>
          </a:p>
        </p:txBody>
      </p:sp>
      <p:sp>
        <p:nvSpPr>
          <p:cNvPr id="22531" name="Rectangle 3"/>
          <p:cNvSpPr>
            <a:spLocks noGrp="1" noChangeArrowheads="1"/>
          </p:cNvSpPr>
          <p:nvPr>
            <p:ph type="body" idx="1"/>
          </p:nvPr>
        </p:nvSpPr>
        <p:spPr/>
        <p:txBody>
          <a:bodyPr/>
          <a:lstStyle/>
          <a:p>
            <a:pPr eaLnBrk="1" hangingPunct="1">
              <a:lnSpc>
                <a:spcPct val="90000"/>
              </a:lnSpc>
              <a:buFont typeface="Wingdings" charset="2"/>
              <a:buNone/>
              <a:defRPr/>
            </a:pPr>
            <a:r>
              <a:rPr lang="en-US" dirty="0">
                <a:ea typeface="+mn-ea"/>
                <a:cs typeface="+mn-cs"/>
              </a:rPr>
              <a:t>	</a:t>
            </a:r>
            <a:r>
              <a:rPr lang="en-US" b="1" dirty="0">
                <a:latin typeface="Big Caslon"/>
                <a:ea typeface="+mn-ea"/>
                <a:cs typeface="Big Caslon"/>
              </a:rPr>
              <a:t>“If you love your soul, there is a danger of its being destroyed.</a:t>
            </a:r>
            <a:r>
              <a:rPr lang="en-US" b="1" dirty="0" smtClean="0">
                <a:latin typeface="Big Caslon"/>
                <a:ea typeface="+mn-ea"/>
                <a:cs typeface="Big Caslon"/>
              </a:rPr>
              <a:t> Therefore</a:t>
            </a:r>
            <a:r>
              <a:rPr lang="en-US" b="1" dirty="0">
                <a:latin typeface="Big Caslon"/>
                <a:ea typeface="+mn-ea"/>
                <a:cs typeface="Big Caslon"/>
              </a:rPr>
              <a:t>, you may not love it, since you do not want it to be destroyed.</a:t>
            </a:r>
            <a:r>
              <a:rPr lang="en-US" b="1" dirty="0" smtClean="0">
                <a:latin typeface="Big Caslon"/>
                <a:ea typeface="+mn-ea"/>
                <a:cs typeface="Big Caslon"/>
              </a:rPr>
              <a:t> But </a:t>
            </a:r>
            <a:r>
              <a:rPr lang="en-US" b="1" dirty="0">
                <a:latin typeface="Big Caslon"/>
                <a:ea typeface="+mn-ea"/>
                <a:cs typeface="Big Caslon"/>
              </a:rPr>
              <a:t>in not wanting it to be destroyed, you love it.”</a:t>
            </a:r>
          </a:p>
          <a:p>
            <a:pPr eaLnBrk="1" hangingPunct="1">
              <a:lnSpc>
                <a:spcPct val="90000"/>
              </a:lnSpc>
              <a:buFont typeface="Wingdings" charset="2"/>
              <a:buNone/>
              <a:defRPr/>
            </a:pPr>
            <a:endParaRPr lang="en-US" sz="3000" dirty="0">
              <a:ea typeface="+mn-ea"/>
              <a:cs typeface="+mn-cs"/>
            </a:endParaRPr>
          </a:p>
          <a:p>
            <a:pPr eaLnBrk="1" hangingPunct="1">
              <a:lnSpc>
                <a:spcPct val="90000"/>
              </a:lnSpc>
              <a:buFont typeface="Wingdings" charset="2"/>
              <a:buNone/>
              <a:defRPr/>
            </a:pPr>
            <a:r>
              <a:rPr lang="en-US" dirty="0">
                <a:effectLst/>
                <a:ea typeface="+mn-ea"/>
                <a:cs typeface="+mn-cs"/>
              </a:rPr>
              <a:t>	</a:t>
            </a:r>
            <a:r>
              <a:rPr lang="en-US" dirty="0" smtClean="0">
                <a:effectLst/>
                <a:ea typeface="+mn-ea"/>
                <a:cs typeface="+mn-cs"/>
              </a:rPr>
              <a:t>		</a:t>
            </a:r>
            <a:r>
              <a:rPr lang="en-US" sz="2600" dirty="0" smtClean="0">
                <a:effectLst>
                  <a:outerShdw blurRad="38100" dist="38100" dir="2700000" algn="tl">
                    <a:srgbClr val="000000">
                      <a:alpha val="43137"/>
                    </a:srgbClr>
                  </a:outerShdw>
                </a:effectLst>
                <a:ea typeface="+mn-ea"/>
                <a:cs typeface="+mn-cs"/>
              </a:rPr>
              <a:t>-</a:t>
            </a:r>
            <a:r>
              <a:rPr lang="en-US" sz="2600" dirty="0">
                <a:effectLst>
                  <a:outerShdw blurRad="38100" dist="38100" dir="2700000" algn="tl">
                    <a:srgbClr val="000000">
                      <a:alpha val="43137"/>
                    </a:srgbClr>
                  </a:outerShdw>
                </a:effectLst>
                <a:ea typeface="+mn-ea"/>
                <a:cs typeface="+mn-cs"/>
              </a:rPr>
              <a:t>- St. Augustine (354-430), North </a:t>
            </a:r>
          </a:p>
          <a:p>
            <a:pPr eaLnBrk="1" hangingPunct="1">
              <a:lnSpc>
                <a:spcPct val="90000"/>
              </a:lnSpc>
              <a:buFont typeface="Wingdings" charset="2"/>
              <a:buNone/>
              <a:defRPr/>
            </a:pPr>
            <a:r>
              <a:rPr lang="en-US" sz="2600" dirty="0">
                <a:effectLst>
                  <a:outerShdw blurRad="38100" dist="38100" dir="2700000" algn="tl">
                    <a:srgbClr val="000000">
                      <a:alpha val="43137"/>
                    </a:srgbClr>
                  </a:outerShdw>
                </a:effectLst>
                <a:ea typeface="+mn-ea"/>
                <a:cs typeface="+mn-cs"/>
              </a:rPr>
              <a:t>		   </a:t>
            </a:r>
            <a:r>
              <a:rPr lang="en-US" sz="2600" dirty="0" smtClean="0">
                <a:effectLst>
                  <a:outerShdw blurRad="38100" dist="38100" dir="2700000" algn="tl">
                    <a:srgbClr val="000000">
                      <a:alpha val="43137"/>
                    </a:srgbClr>
                  </a:outerShdw>
                </a:effectLst>
                <a:ea typeface="+mn-ea"/>
                <a:cs typeface="+mn-cs"/>
              </a:rPr>
              <a:t> 	    African </a:t>
            </a:r>
            <a:r>
              <a:rPr lang="en-US" sz="2600" dirty="0">
                <a:effectLst>
                  <a:outerShdw blurRad="38100" dist="38100" dir="2700000" algn="tl">
                    <a:srgbClr val="000000">
                      <a:alpha val="43137"/>
                    </a:srgbClr>
                  </a:outerShdw>
                </a:effectLst>
                <a:ea typeface="+mn-ea"/>
                <a:cs typeface="+mn-cs"/>
              </a:rPr>
              <a:t>theologian and philosopher</a:t>
            </a:r>
          </a:p>
          <a:p>
            <a:pPr eaLnBrk="1" hangingPunct="1">
              <a:lnSpc>
                <a:spcPct val="90000"/>
              </a:lnSpc>
              <a:defRPr/>
            </a:pPr>
            <a:endParaRPr lang="en-US" dirty="0">
              <a:ea typeface="+mn-ea"/>
              <a:cs typeface="+mn-cs"/>
            </a:endParaRPr>
          </a:p>
        </p:txBody>
      </p:sp>
      <p:pic>
        <p:nvPicPr>
          <p:cNvPr id="4" name="Picture 3"/>
          <p:cNvPicPr>
            <a:picLocks noChangeAspect="1"/>
          </p:cNvPicPr>
          <p:nvPr/>
        </p:nvPicPr>
        <p:blipFill>
          <a:blip r:embed="rId2"/>
          <a:stretch>
            <a:fillRect/>
          </a:stretch>
        </p:blipFill>
        <p:spPr>
          <a:xfrm>
            <a:off x="838200" y="3962400"/>
            <a:ext cx="1356125" cy="1850546"/>
          </a:xfrm>
          <a:prstGeom prst="rect">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ea typeface="+mj-ea"/>
                <a:cs typeface="+mj-cs"/>
              </a:rPr>
              <a:t>Sacrifice, Suffering, Persecution and Martyrdom</a:t>
            </a:r>
          </a:p>
        </p:txBody>
      </p:sp>
      <p:sp>
        <p:nvSpPr>
          <p:cNvPr id="23555" name="Rectangle 3"/>
          <p:cNvSpPr>
            <a:spLocks noGrp="1" noChangeArrowheads="1"/>
          </p:cNvSpPr>
          <p:nvPr>
            <p:ph type="body" idx="1"/>
          </p:nvPr>
        </p:nvSpPr>
        <p:spPr/>
        <p:txBody>
          <a:bodyPr/>
          <a:lstStyle/>
          <a:p>
            <a:pPr eaLnBrk="1" hangingPunct="1">
              <a:lnSpc>
                <a:spcPct val="90000"/>
              </a:lnSpc>
              <a:buFont typeface="Wingdings" charset="2"/>
              <a:buNone/>
              <a:defRPr/>
            </a:pPr>
            <a:r>
              <a:rPr lang="en-US" sz="2500" dirty="0" smtClean="0">
                <a:ea typeface="+mn-ea"/>
                <a:cs typeface="+mn-cs"/>
              </a:rPr>
              <a:t>	</a:t>
            </a:r>
            <a:r>
              <a:rPr lang="en-US" sz="2700" b="1" dirty="0" smtClean="0">
                <a:latin typeface="Big Caslon"/>
                <a:ea typeface="+mn-ea"/>
                <a:cs typeface="Big Caslon"/>
              </a:rPr>
              <a:t>“In </a:t>
            </a:r>
            <a:r>
              <a:rPr lang="en-US" sz="2700" b="1" dirty="0">
                <a:latin typeface="Big Caslon"/>
                <a:ea typeface="+mn-ea"/>
                <a:cs typeface="Big Caslon"/>
              </a:rPr>
              <a:t>the evening I was unexpectedly visited by a considerable number of people, with whom I was enabled to converse profitably of divine things.  Took pains to describe the difference between a regular and irregular self love; the one consisting with a supreme love to God, but the other not; the former uniting God’s glory and the soul’s happiness that they become one common interest, but the latter disjoining and separating God’s glory and man’s happiness, seeking the larger with the</a:t>
            </a:r>
            <a:r>
              <a:rPr lang="en-US" sz="2700" b="1" dirty="0" smtClean="0">
                <a:latin typeface="Big Caslon"/>
                <a:ea typeface="+mn-ea"/>
                <a:cs typeface="Big Caslon"/>
              </a:rPr>
              <a:t>  neglect </a:t>
            </a:r>
            <a:r>
              <a:rPr lang="en-US" sz="2700" b="1" dirty="0">
                <a:latin typeface="Big Caslon"/>
                <a:ea typeface="+mn-ea"/>
                <a:cs typeface="Big Caslon"/>
              </a:rPr>
              <a:t>of the former.”</a:t>
            </a:r>
          </a:p>
          <a:p>
            <a:pPr eaLnBrk="1" hangingPunct="1">
              <a:lnSpc>
                <a:spcPct val="90000"/>
              </a:lnSpc>
              <a:defRPr/>
            </a:pPr>
            <a:endParaRPr lang="en-US" sz="1500" dirty="0">
              <a:effectLst/>
              <a:ea typeface="+mn-ea"/>
              <a:cs typeface="+mn-cs"/>
            </a:endParaRPr>
          </a:p>
          <a:p>
            <a:pPr eaLnBrk="1" hangingPunct="1">
              <a:lnSpc>
                <a:spcPct val="90000"/>
              </a:lnSpc>
              <a:buFont typeface="Wingdings" charset="2"/>
              <a:buNone/>
              <a:defRPr/>
            </a:pPr>
            <a:r>
              <a:rPr lang="en-US" sz="2400" dirty="0">
                <a:effectLst/>
                <a:ea typeface="+mn-ea"/>
                <a:cs typeface="+mn-cs"/>
              </a:rPr>
              <a:t>	</a:t>
            </a:r>
            <a:r>
              <a:rPr lang="en-US" sz="2400" dirty="0" smtClean="0">
                <a:effectLst/>
                <a:ea typeface="+mn-ea"/>
                <a:cs typeface="+mn-cs"/>
              </a:rPr>
              <a:t>	 </a:t>
            </a:r>
            <a:r>
              <a:rPr lang="en-US" sz="2400" dirty="0" smtClean="0">
                <a:effectLst>
                  <a:outerShdw blurRad="38100" dist="38100" dir="2700000" algn="tl">
                    <a:srgbClr val="000000">
                      <a:alpha val="43137"/>
                    </a:srgbClr>
                  </a:outerShdw>
                </a:effectLst>
                <a:ea typeface="+mn-ea"/>
                <a:cs typeface="+mn-cs"/>
              </a:rPr>
              <a:t>-</a:t>
            </a:r>
            <a:r>
              <a:rPr lang="en-US" sz="2400" dirty="0">
                <a:effectLst>
                  <a:outerShdw blurRad="38100" dist="38100" dir="2700000" algn="tl">
                    <a:srgbClr val="000000">
                      <a:alpha val="43137"/>
                    </a:srgbClr>
                  </a:outerShdw>
                </a:effectLst>
                <a:ea typeface="+mn-ea"/>
                <a:cs typeface="+mn-cs"/>
              </a:rPr>
              <a:t>- David Brainerd (1718-1747), American missionary</a:t>
            </a:r>
            <a:endParaRPr lang="en-US" sz="2800" dirty="0">
              <a:effectLst>
                <a:outerShdw blurRad="38100" dist="38100" dir="2700000" algn="tl">
                  <a:srgbClr val="000000">
                    <a:alpha val="43137"/>
                  </a:srgbClr>
                </a:outerShdw>
              </a:effectLst>
              <a:ea typeface="+mn-ea"/>
              <a:cs typeface="+mn-cs"/>
            </a:endParaRPr>
          </a:p>
          <a:p>
            <a:pPr eaLnBrk="1" hangingPunct="1">
              <a:lnSpc>
                <a:spcPct val="90000"/>
              </a:lnSpc>
              <a:defRPr/>
            </a:pPr>
            <a:endParaRPr lang="en-US" sz="2800" dirty="0">
              <a:ea typeface="+mn-ea"/>
              <a:cs typeface="+mn-cs"/>
            </a:endParaRPr>
          </a:p>
        </p:txBody>
      </p:sp>
      <p:pic>
        <p:nvPicPr>
          <p:cNvPr id="4" name="Picture 3"/>
          <p:cNvPicPr>
            <a:picLocks noChangeAspect="1"/>
          </p:cNvPicPr>
          <p:nvPr/>
        </p:nvPicPr>
        <p:blipFill>
          <a:blip r:embed="rId2"/>
          <a:stretch>
            <a:fillRect/>
          </a:stretch>
        </p:blipFill>
        <p:spPr>
          <a:xfrm>
            <a:off x="609600" y="5410200"/>
            <a:ext cx="1016000" cy="1320800"/>
          </a:xfrm>
          <a:prstGeom prst="rect">
            <a:avLst/>
          </a:prstGeom>
          <a:solidFill>
            <a:schemeClr val="accent6"/>
          </a:solidFill>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a:ea typeface="+mj-ea"/>
                <a:cs typeface="+mj-cs"/>
              </a:rPr>
              <a:t>Jesus’ Gentile Encounters:</a:t>
            </a:r>
          </a:p>
        </p:txBody>
      </p:sp>
      <p:sp>
        <p:nvSpPr>
          <p:cNvPr id="5123" name="Rectangle 3"/>
          <p:cNvSpPr>
            <a:spLocks noGrp="1" noChangeArrowheads="1"/>
          </p:cNvSpPr>
          <p:nvPr>
            <p:ph type="body" idx="1"/>
          </p:nvPr>
        </p:nvSpPr>
        <p:spPr/>
        <p:txBody>
          <a:bodyPr/>
          <a:lstStyle/>
          <a:p>
            <a:pPr eaLnBrk="1" hangingPunct="1">
              <a:defRPr/>
            </a:pPr>
            <a:r>
              <a:rPr lang="en-US" sz="2600" dirty="0" smtClean="0">
                <a:ea typeface="+mn-ea"/>
                <a:cs typeface="+mn-cs"/>
              </a:rPr>
              <a:t>Roman Centurion (Matt. 8)</a:t>
            </a:r>
          </a:p>
          <a:p>
            <a:pPr eaLnBrk="1" hangingPunct="1">
              <a:defRPr/>
            </a:pPr>
            <a:r>
              <a:rPr lang="en-US" sz="2600" dirty="0" smtClean="0">
                <a:ea typeface="+mn-ea"/>
                <a:cs typeface="+mn-cs"/>
              </a:rPr>
              <a:t>Samaritan woman/village (John 4)</a:t>
            </a:r>
          </a:p>
          <a:p>
            <a:pPr eaLnBrk="1" hangingPunct="1">
              <a:defRPr/>
            </a:pPr>
            <a:r>
              <a:rPr lang="en-US" sz="2600" dirty="0" smtClean="0">
                <a:ea typeface="+mn-ea"/>
                <a:cs typeface="+mn-cs"/>
              </a:rPr>
              <a:t>Samaritan leper (1 of 10, Luke 17)</a:t>
            </a:r>
          </a:p>
          <a:p>
            <a:pPr eaLnBrk="1" hangingPunct="1">
              <a:defRPr/>
            </a:pPr>
            <a:r>
              <a:rPr lang="en-US" sz="3800" dirty="0" smtClean="0">
                <a:ea typeface="+mn-ea"/>
                <a:cs typeface="+mn-cs"/>
              </a:rPr>
              <a:t>Canaanite woman (Matt. 15)</a:t>
            </a:r>
          </a:p>
        </p:txBody>
      </p:sp>
      <p:pic>
        <p:nvPicPr>
          <p:cNvPr id="4" name="Picture 3"/>
          <p:cNvPicPr>
            <a:picLocks noChangeAspect="1"/>
          </p:cNvPicPr>
          <p:nvPr/>
        </p:nvPicPr>
        <p:blipFill>
          <a:blip r:embed="rId2"/>
          <a:stretch>
            <a:fillRect/>
          </a:stretch>
        </p:blipFill>
        <p:spPr>
          <a:xfrm>
            <a:off x="7162800" y="3276600"/>
            <a:ext cx="1460500" cy="1752600"/>
          </a:xfrm>
          <a:prstGeom prst="rect">
            <a:avLst/>
          </a:prstGeom>
        </p:spPr>
      </p:pic>
    </p:spTree>
  </p:cSld>
  <p:clrMapOvr>
    <a:masterClrMapping/>
  </p:clrMapOvr>
  <p:transition>
    <p:checke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smtClean="0">
                <a:ea typeface="+mj-ea"/>
                <a:cs typeface="+mj-cs"/>
              </a:rPr>
              <a:t>Sacrifice, Suffering, Persecution and Martyrdom</a:t>
            </a:r>
          </a:p>
        </p:txBody>
      </p:sp>
      <p:sp>
        <p:nvSpPr>
          <p:cNvPr id="24579" name="Rectangle 3"/>
          <p:cNvSpPr>
            <a:spLocks noGrp="1" noChangeArrowheads="1"/>
          </p:cNvSpPr>
          <p:nvPr>
            <p:ph type="body" idx="1"/>
          </p:nvPr>
        </p:nvSpPr>
        <p:spPr/>
        <p:txBody>
          <a:bodyPr/>
          <a:lstStyle/>
          <a:p>
            <a:pPr eaLnBrk="1" hangingPunct="1">
              <a:lnSpc>
                <a:spcPct val="90000"/>
              </a:lnSpc>
              <a:buFont typeface="Wingdings" charset="2"/>
              <a:buNone/>
              <a:defRPr/>
            </a:pPr>
            <a:r>
              <a:rPr lang="en-US" sz="3000" dirty="0">
                <a:ea typeface="+mn-ea"/>
                <a:cs typeface="+mn-cs"/>
              </a:rPr>
              <a:t>	</a:t>
            </a:r>
            <a:r>
              <a:rPr lang="en-US" sz="3000" b="1" dirty="0">
                <a:effectLst>
                  <a:outerShdw blurRad="38100" dist="38100" dir="2700000" algn="tl">
                    <a:srgbClr val="000000">
                      <a:alpha val="43137"/>
                    </a:srgbClr>
                  </a:outerShdw>
                </a:effectLst>
                <a:latin typeface="Big Caslon"/>
                <a:ea typeface="+mn-ea"/>
                <a:cs typeface="Big Caslon"/>
              </a:rPr>
              <a:t>“For my own part, I have never ceased to rejoice that God has appointed me to such an office [as missionary].</a:t>
            </a:r>
            <a:r>
              <a:rPr lang="en-US" sz="3000" b="1" dirty="0" smtClean="0">
                <a:effectLst>
                  <a:outerShdw blurRad="38100" dist="38100" dir="2700000" algn="tl">
                    <a:srgbClr val="000000">
                      <a:alpha val="43137"/>
                    </a:srgbClr>
                  </a:outerShdw>
                </a:effectLst>
                <a:latin typeface="Big Caslon"/>
                <a:ea typeface="+mn-ea"/>
                <a:cs typeface="Big Caslon"/>
              </a:rPr>
              <a:t> People </a:t>
            </a:r>
            <a:r>
              <a:rPr lang="en-US" sz="3000" b="1" dirty="0">
                <a:effectLst>
                  <a:outerShdw blurRad="38100" dist="38100" dir="2700000" algn="tl">
                    <a:srgbClr val="000000">
                      <a:alpha val="43137"/>
                    </a:srgbClr>
                  </a:outerShdw>
                </a:effectLst>
                <a:latin typeface="Big Caslon"/>
                <a:ea typeface="+mn-ea"/>
                <a:cs typeface="Big Caslon"/>
              </a:rPr>
              <a:t>talk of the sacrifice of spending so much of my life in Africa.</a:t>
            </a:r>
            <a:r>
              <a:rPr lang="en-US" sz="3000" b="1" dirty="0" smtClean="0">
                <a:effectLst>
                  <a:outerShdw blurRad="38100" dist="38100" dir="2700000" algn="tl">
                    <a:srgbClr val="000000">
                      <a:alpha val="43137"/>
                    </a:srgbClr>
                  </a:outerShdw>
                </a:effectLst>
                <a:latin typeface="Big Caslon"/>
                <a:ea typeface="+mn-ea"/>
                <a:cs typeface="Big Caslon"/>
              </a:rPr>
              <a:t> Can </a:t>
            </a:r>
            <a:r>
              <a:rPr lang="en-US" sz="3000" b="1" dirty="0">
                <a:effectLst>
                  <a:outerShdw blurRad="38100" dist="38100" dir="2700000" algn="tl">
                    <a:srgbClr val="000000">
                      <a:alpha val="43137"/>
                    </a:srgbClr>
                  </a:outerShdw>
                </a:effectLst>
                <a:latin typeface="Big Caslon"/>
                <a:ea typeface="+mn-ea"/>
                <a:cs typeface="Big Caslon"/>
              </a:rPr>
              <a:t>that be called a sacrifice…?</a:t>
            </a:r>
            <a:r>
              <a:rPr lang="en-US" sz="3000" b="1" dirty="0" smtClean="0">
                <a:effectLst>
                  <a:outerShdw blurRad="38100" dist="38100" dir="2700000" algn="tl">
                    <a:srgbClr val="000000">
                      <a:alpha val="43137"/>
                    </a:srgbClr>
                  </a:outerShdw>
                </a:effectLst>
                <a:latin typeface="Big Caslon"/>
                <a:ea typeface="+mn-ea"/>
                <a:cs typeface="Big Caslon"/>
              </a:rPr>
              <a:t> Is </a:t>
            </a:r>
            <a:r>
              <a:rPr lang="en-US" sz="3000" b="1" dirty="0">
                <a:effectLst>
                  <a:outerShdw blurRad="38100" dist="38100" dir="2700000" algn="tl">
                    <a:srgbClr val="000000">
                      <a:alpha val="43137"/>
                    </a:srgbClr>
                  </a:outerShdw>
                </a:effectLst>
                <a:latin typeface="Big Caslon"/>
                <a:ea typeface="+mn-ea"/>
                <a:cs typeface="Big Caslon"/>
              </a:rPr>
              <a:t>that a sacrifice which brings its own blest reward in healthful activity, the consciousness of doing good, peace of mind, and a bright hope of a glorious destiny hereafter?</a:t>
            </a:r>
            <a:r>
              <a:rPr lang="en-US" sz="3000" b="1" dirty="0" smtClean="0">
                <a:effectLst>
                  <a:outerShdw blurRad="38100" dist="38100" dir="2700000" algn="tl">
                    <a:srgbClr val="000000">
                      <a:alpha val="43137"/>
                    </a:srgbClr>
                  </a:outerShdw>
                </a:effectLst>
                <a:latin typeface="Big Caslon"/>
                <a:ea typeface="+mn-ea"/>
                <a:cs typeface="Big Caslon"/>
              </a:rPr>
              <a:t> Away </a:t>
            </a:r>
            <a:r>
              <a:rPr lang="en-US" sz="3000" b="1" dirty="0">
                <a:effectLst>
                  <a:outerShdw blurRad="38100" dist="38100" dir="2700000" algn="tl">
                    <a:srgbClr val="000000">
                      <a:alpha val="43137"/>
                    </a:srgbClr>
                  </a:outerShdw>
                </a:effectLst>
                <a:latin typeface="Big Caslon"/>
                <a:ea typeface="+mn-ea"/>
                <a:cs typeface="Big Caslon"/>
              </a:rPr>
              <a:t>with the word in such a view, and with such a thought! …</a:t>
            </a:r>
          </a:p>
          <a:p>
            <a:pPr eaLnBrk="1" hangingPunct="1">
              <a:lnSpc>
                <a:spcPct val="90000"/>
              </a:lnSpc>
              <a:defRPr/>
            </a:pPr>
            <a:endParaRPr lang="en-US" sz="2400" dirty="0">
              <a:ea typeface="+mn-ea"/>
              <a:cs typeface="+mn-cs"/>
            </a:endParaRPr>
          </a:p>
        </p:txBody>
      </p:sp>
    </p:spTree>
  </p:cSld>
  <p:clrMapOvr>
    <a:masterClrMapping/>
  </p:clrMapOvr>
  <mc:AlternateContent>
    <mc:Choice xmlns:mp="http://schemas.microsoft.com/office/mac/powerpoint/2008/main" Requires="mp">
      <mc:AlternateContent>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Choice>
    <mc:Fallback>
      <mc:AlternateContent>
        <mc:Choice Requires="mp">
          <p:transition>
            <p:cover dir="u"/>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ea typeface="+mj-ea"/>
                <a:cs typeface="+mj-cs"/>
              </a:rPr>
              <a:t>Sacrifice, Suffering, Persecution and Martyrdom</a:t>
            </a:r>
          </a:p>
        </p:txBody>
      </p:sp>
      <p:sp>
        <p:nvSpPr>
          <p:cNvPr id="25603" name="Rectangle 3"/>
          <p:cNvSpPr>
            <a:spLocks noGrp="1" noChangeArrowheads="1"/>
          </p:cNvSpPr>
          <p:nvPr>
            <p:ph type="body" idx="1"/>
          </p:nvPr>
        </p:nvSpPr>
        <p:spPr/>
        <p:txBody>
          <a:bodyPr/>
          <a:lstStyle/>
          <a:p>
            <a:pPr eaLnBrk="1" hangingPunct="1">
              <a:lnSpc>
                <a:spcPct val="90000"/>
              </a:lnSpc>
              <a:buFont typeface="Wingdings" charset="2"/>
              <a:buNone/>
              <a:defRPr/>
            </a:pPr>
            <a:r>
              <a:rPr lang="en-US" sz="1800" dirty="0">
                <a:ea typeface="+mn-ea"/>
                <a:cs typeface="+mn-cs"/>
              </a:rPr>
              <a:t>	</a:t>
            </a:r>
            <a:r>
              <a:rPr lang="en-US" sz="2900" b="1" dirty="0">
                <a:effectLst>
                  <a:outerShdw blurRad="38100" dist="38100" dir="2700000" algn="tl">
                    <a:srgbClr val="000000">
                      <a:alpha val="43137"/>
                    </a:srgbClr>
                  </a:outerShdw>
                </a:effectLst>
                <a:latin typeface="Big Caslon"/>
                <a:ea typeface="+mn-ea"/>
                <a:cs typeface="Big Caslon"/>
              </a:rPr>
              <a:t>“It is emphatically no sacrifice.</a:t>
            </a:r>
            <a:r>
              <a:rPr lang="en-US" sz="2900" b="1" dirty="0" smtClean="0">
                <a:effectLst>
                  <a:outerShdw blurRad="38100" dist="38100" dir="2700000" algn="tl">
                    <a:srgbClr val="000000">
                      <a:alpha val="43137"/>
                    </a:srgbClr>
                  </a:outerShdw>
                </a:effectLst>
                <a:latin typeface="Big Caslon"/>
                <a:ea typeface="+mn-ea"/>
                <a:cs typeface="Big Caslon"/>
              </a:rPr>
              <a:t> Say </a:t>
            </a:r>
            <a:r>
              <a:rPr lang="en-US" sz="2900" b="1" dirty="0">
                <a:effectLst>
                  <a:outerShdw blurRad="38100" dist="38100" dir="2700000" algn="tl">
                    <a:srgbClr val="000000">
                      <a:alpha val="43137"/>
                    </a:srgbClr>
                  </a:outerShdw>
                </a:effectLst>
                <a:latin typeface="Big Caslon"/>
                <a:ea typeface="+mn-ea"/>
                <a:cs typeface="Big Caslon"/>
              </a:rPr>
              <a:t>rather it is a privilege.</a:t>
            </a:r>
            <a:r>
              <a:rPr lang="en-US" sz="2900" b="1" dirty="0" smtClean="0">
                <a:effectLst>
                  <a:outerShdw blurRad="38100" dist="38100" dir="2700000" algn="tl">
                    <a:srgbClr val="000000">
                      <a:alpha val="43137"/>
                    </a:srgbClr>
                  </a:outerShdw>
                </a:effectLst>
                <a:latin typeface="Big Caslon"/>
                <a:ea typeface="+mn-ea"/>
                <a:cs typeface="Big Caslon"/>
              </a:rPr>
              <a:t> Anxiety</a:t>
            </a:r>
            <a:r>
              <a:rPr lang="en-US" sz="2900" b="1" dirty="0">
                <a:effectLst>
                  <a:outerShdw blurRad="38100" dist="38100" dir="2700000" algn="tl">
                    <a:srgbClr val="000000">
                      <a:alpha val="43137"/>
                    </a:srgbClr>
                  </a:outerShdw>
                </a:effectLst>
                <a:latin typeface="Big Caslon"/>
                <a:ea typeface="+mn-ea"/>
                <a:cs typeface="Big Caslon"/>
              </a:rPr>
              <a:t>, sickness, suffering, or danger, now and then, with a foregoing of the common conveniences and charities of this life, may make us pause, and cause the spirit to waver, and the soul to sink; but let this only be for a moment.</a:t>
            </a:r>
            <a:r>
              <a:rPr lang="en-US" sz="2900" b="1" dirty="0" smtClean="0">
                <a:effectLst>
                  <a:outerShdw blurRad="38100" dist="38100" dir="2700000" algn="tl">
                    <a:srgbClr val="000000">
                      <a:alpha val="43137"/>
                    </a:srgbClr>
                  </a:outerShdw>
                </a:effectLst>
                <a:latin typeface="Big Caslon"/>
                <a:ea typeface="+mn-ea"/>
                <a:cs typeface="Big Caslon"/>
              </a:rPr>
              <a:t> All </a:t>
            </a:r>
            <a:r>
              <a:rPr lang="en-US" sz="2900" b="1" dirty="0">
                <a:effectLst>
                  <a:outerShdw blurRad="38100" dist="38100" dir="2700000" algn="tl">
                    <a:srgbClr val="000000">
                      <a:alpha val="43137"/>
                    </a:srgbClr>
                  </a:outerShdw>
                </a:effectLst>
                <a:latin typeface="Big Caslon"/>
                <a:ea typeface="+mn-ea"/>
                <a:cs typeface="Big Caslon"/>
              </a:rPr>
              <a:t>these are nothing when compared with the glory which shall be revealed in and for us.</a:t>
            </a:r>
            <a:r>
              <a:rPr lang="en-US" sz="2900" b="1" dirty="0" smtClean="0">
                <a:effectLst>
                  <a:outerShdw blurRad="38100" dist="38100" dir="2700000" algn="tl">
                    <a:srgbClr val="000000">
                      <a:alpha val="43137"/>
                    </a:srgbClr>
                  </a:outerShdw>
                </a:effectLst>
                <a:latin typeface="Big Caslon"/>
                <a:ea typeface="+mn-ea"/>
                <a:cs typeface="Big Caslon"/>
              </a:rPr>
              <a:t> I </a:t>
            </a:r>
            <a:r>
              <a:rPr lang="en-US" sz="2900" b="1" dirty="0">
                <a:effectLst>
                  <a:outerShdw blurRad="38100" dist="38100" dir="2700000" algn="tl">
                    <a:srgbClr val="000000">
                      <a:alpha val="43137"/>
                    </a:srgbClr>
                  </a:outerShdw>
                </a:effectLst>
                <a:latin typeface="Big Caslon"/>
                <a:ea typeface="+mn-ea"/>
                <a:cs typeface="Big Caslon"/>
              </a:rPr>
              <a:t>never made a sacrifice.”</a:t>
            </a:r>
          </a:p>
          <a:p>
            <a:pPr eaLnBrk="1" hangingPunct="1">
              <a:lnSpc>
                <a:spcPct val="90000"/>
              </a:lnSpc>
              <a:defRPr/>
            </a:pPr>
            <a:endParaRPr lang="en-US" sz="1000" dirty="0">
              <a:effectLst/>
              <a:ea typeface="+mn-ea"/>
              <a:cs typeface="+mn-cs"/>
            </a:endParaRPr>
          </a:p>
          <a:p>
            <a:pPr eaLnBrk="1" hangingPunct="1">
              <a:lnSpc>
                <a:spcPct val="90000"/>
              </a:lnSpc>
              <a:buFont typeface="Wingdings" charset="2"/>
              <a:buNone/>
              <a:defRPr/>
            </a:pPr>
            <a:r>
              <a:rPr lang="en-US" sz="2800" dirty="0">
                <a:effectLst/>
                <a:ea typeface="+mn-ea"/>
                <a:cs typeface="+mn-cs"/>
              </a:rPr>
              <a:t>	</a:t>
            </a:r>
            <a:r>
              <a:rPr lang="en-US" sz="2800" dirty="0" smtClean="0">
                <a:effectLst/>
                <a:ea typeface="+mn-ea"/>
                <a:cs typeface="+mn-cs"/>
              </a:rPr>
              <a:t>			</a:t>
            </a:r>
            <a:r>
              <a:rPr lang="en-US" sz="2400" dirty="0" smtClean="0">
                <a:effectLst>
                  <a:outerShdw blurRad="38100" dist="38100" dir="2700000" algn="tl">
                    <a:srgbClr val="000000">
                      <a:alpha val="43137"/>
                    </a:srgbClr>
                  </a:outerShdw>
                </a:effectLst>
                <a:ea typeface="+mn-ea"/>
                <a:cs typeface="+mn-cs"/>
              </a:rPr>
              <a:t>-</a:t>
            </a:r>
            <a:r>
              <a:rPr lang="en-US" sz="2400" dirty="0">
                <a:effectLst>
                  <a:outerShdw blurRad="38100" dist="38100" dir="2700000" algn="tl">
                    <a:srgbClr val="000000">
                      <a:alpha val="43137"/>
                    </a:srgbClr>
                  </a:outerShdw>
                </a:effectLst>
                <a:ea typeface="+mn-ea"/>
                <a:cs typeface="+mn-cs"/>
              </a:rPr>
              <a:t>- David Livingstone (1813-1873),</a:t>
            </a:r>
            <a:r>
              <a:rPr lang="en-US" sz="2400" dirty="0" smtClean="0">
                <a:effectLst>
                  <a:outerShdw blurRad="38100" dist="38100" dir="2700000" algn="tl">
                    <a:srgbClr val="000000">
                      <a:alpha val="43137"/>
                    </a:srgbClr>
                  </a:outerShdw>
                </a:effectLst>
                <a:ea typeface="+mn-ea"/>
                <a:cs typeface="+mn-cs"/>
              </a:rPr>
              <a:t> 			       British missionary </a:t>
            </a:r>
            <a:r>
              <a:rPr lang="en-US" sz="2400" dirty="0">
                <a:effectLst>
                  <a:outerShdw blurRad="38100" dist="38100" dir="2700000" algn="tl">
                    <a:srgbClr val="000000">
                      <a:alpha val="43137"/>
                    </a:srgbClr>
                  </a:outerShdw>
                </a:effectLst>
                <a:ea typeface="+mn-ea"/>
                <a:cs typeface="+mn-cs"/>
              </a:rPr>
              <a:t>to Africa</a:t>
            </a:r>
          </a:p>
          <a:p>
            <a:pPr eaLnBrk="1" hangingPunct="1">
              <a:lnSpc>
                <a:spcPct val="90000"/>
              </a:lnSpc>
              <a:defRPr/>
            </a:pPr>
            <a:endParaRPr lang="en-US" sz="2000" dirty="0">
              <a:ea typeface="+mn-ea"/>
              <a:cs typeface="+mn-cs"/>
            </a:endParaRPr>
          </a:p>
        </p:txBody>
      </p:sp>
      <p:pic>
        <p:nvPicPr>
          <p:cNvPr id="5" name="Picture 4"/>
          <p:cNvPicPr>
            <a:picLocks noChangeAspect="1"/>
          </p:cNvPicPr>
          <p:nvPr/>
        </p:nvPicPr>
        <p:blipFill>
          <a:blip r:embed="rId2"/>
          <a:stretch>
            <a:fillRect/>
          </a:stretch>
        </p:blipFill>
        <p:spPr>
          <a:xfrm>
            <a:off x="1219200" y="4953000"/>
            <a:ext cx="1271574" cy="1559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Paul’s View</a:t>
            </a:r>
            <a:endParaRPr lang="en-US" dirty="0"/>
          </a:p>
        </p:txBody>
      </p:sp>
      <p:sp>
        <p:nvSpPr>
          <p:cNvPr id="3" name="Content Placeholder 2"/>
          <p:cNvSpPr>
            <a:spLocks noGrp="1"/>
          </p:cNvSpPr>
          <p:nvPr>
            <p:ph idx="1"/>
          </p:nvPr>
        </p:nvSpPr>
        <p:spPr/>
        <p:txBody>
          <a:bodyPr/>
          <a:lstStyle/>
          <a:p>
            <a:pPr>
              <a:buNone/>
            </a:pPr>
            <a:r>
              <a:rPr lang="en-US" sz="2800" dirty="0" smtClean="0"/>
              <a:t>	</a:t>
            </a:r>
            <a:r>
              <a:rPr lang="en-US" sz="2700" dirty="0" smtClean="0"/>
              <a:t>“Therefore we do not lose heart. Even though our outward man is perishing, yet the inward man is being renewed day by day. For our light affliction, which is but for a moment, is working for us a far more exceeding and eternal weight of glory, while we do not look at the things which are seen, but at the things which are not seen. For the things which are seen are temporary, but the things which are not seen are eternal.”</a:t>
            </a:r>
          </a:p>
          <a:p>
            <a:pPr>
              <a:buNone/>
            </a:pPr>
            <a:r>
              <a:rPr lang="en-US" sz="2700" dirty="0" smtClean="0"/>
              <a:t>					-- 2 Corinthians 4:16-18</a:t>
            </a:r>
            <a:endParaRPr lang="en-US" sz="2700" dirty="0"/>
          </a:p>
        </p:txBody>
      </p:sp>
    </p:spTree>
  </p:cSld>
  <p:clrMapOvr>
    <a:masterClrMapping/>
  </p:clrMapOvr>
  <p:transition>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dirty="0" smtClean="0"/>
              <a:t>	</a:t>
            </a:r>
            <a:r>
              <a:rPr lang="en-US" sz="3000" dirty="0" smtClean="0"/>
              <a:t>Thank you for studying with me today. If you would like a free email copy of this powerpoint, email Bill Perry at</a:t>
            </a:r>
          </a:p>
          <a:p>
            <a:pPr algn="ctr">
              <a:buNone/>
            </a:pPr>
            <a:r>
              <a:rPr lang="en-US" sz="3000" dirty="0" smtClean="0"/>
              <a:t> </a:t>
            </a:r>
            <a:r>
              <a:rPr lang="en-US" sz="3000" b="1" dirty="0" smtClean="0">
                <a:hlinkClick r:id="rId2"/>
              </a:rPr>
              <a:t>bill@billperry.tv</a:t>
            </a:r>
            <a:endParaRPr lang="en-US" sz="3000" b="1" dirty="0" smtClean="0"/>
          </a:p>
          <a:p>
            <a:pPr>
              <a:buNone/>
            </a:pPr>
            <a:endParaRPr lang="en-US" sz="1000" dirty="0" smtClean="0"/>
          </a:p>
          <a:p>
            <a:pPr algn="ctr">
              <a:buNone/>
            </a:pPr>
            <a:r>
              <a:rPr lang="en-US" sz="3000" dirty="0" smtClean="0"/>
              <a:t>For a new, free resource site coming soon,</a:t>
            </a:r>
          </a:p>
          <a:p>
            <a:pPr algn="ctr">
              <a:buNone/>
            </a:pPr>
            <a:r>
              <a:rPr lang="en-US" sz="3000" dirty="0" smtClean="0"/>
              <a:t>please go to </a:t>
            </a:r>
            <a:r>
              <a:rPr lang="en-US" sz="3000" dirty="0" err="1" smtClean="0"/>
              <a:t>www.KingdomServants.com</a:t>
            </a:r>
            <a:endParaRPr lang="en-US" sz="3000" dirty="0" smtClean="0"/>
          </a:p>
          <a:p>
            <a:pPr>
              <a:buNone/>
            </a:pPr>
            <a:endParaRPr lang="en-US" sz="1000" dirty="0" smtClean="0"/>
          </a:p>
          <a:p>
            <a:pPr>
              <a:buNone/>
            </a:pPr>
            <a:r>
              <a:rPr lang="en-US" sz="3000" dirty="0" smtClean="0"/>
              <a:t>	May God bless you as you continue through Perspectives to be better Kingdom servants!</a:t>
            </a:r>
          </a:p>
          <a:p>
            <a:pPr>
              <a:buNone/>
            </a:pPr>
            <a:endParaRPr lang="en-US"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urtain">
  <a:themeElements>
    <a:clrScheme name="Curtain 1">
      <a:dk1>
        <a:srgbClr val="602000"/>
      </a:dk1>
      <a:lt1>
        <a:srgbClr val="FFFFFF"/>
      </a:lt1>
      <a:dk2>
        <a:srgbClr val="800000"/>
      </a:dk2>
      <a:lt2>
        <a:srgbClr val="FFFFCC"/>
      </a:lt2>
      <a:accent1>
        <a:srgbClr val="C02418"/>
      </a:accent1>
      <a:accent2>
        <a:srgbClr val="000000"/>
      </a:accent2>
      <a:accent3>
        <a:srgbClr val="C0AAAA"/>
      </a:accent3>
      <a:accent4>
        <a:srgbClr val="DADADA"/>
      </a:accent4>
      <a:accent5>
        <a:srgbClr val="DCACAB"/>
      </a:accent5>
      <a:accent6>
        <a:srgbClr val="000000"/>
      </a:accent6>
      <a:hlink>
        <a:srgbClr val="EBF25A"/>
      </a:hlink>
      <a:folHlink>
        <a:srgbClr val="F2AA68"/>
      </a:folHlink>
    </a:clrScheme>
    <a:fontScheme name="Curt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Curtain 1">
        <a:dk1>
          <a:srgbClr val="602000"/>
        </a:dk1>
        <a:lt1>
          <a:srgbClr val="FFFFFF"/>
        </a:lt1>
        <a:dk2>
          <a:srgbClr val="800000"/>
        </a:dk2>
        <a:lt2>
          <a:srgbClr val="FFFFCC"/>
        </a:lt2>
        <a:accent1>
          <a:srgbClr val="C02418"/>
        </a:accent1>
        <a:accent2>
          <a:srgbClr val="000000"/>
        </a:accent2>
        <a:accent3>
          <a:srgbClr val="C0AAAA"/>
        </a:accent3>
        <a:accent4>
          <a:srgbClr val="DADADA"/>
        </a:accent4>
        <a:accent5>
          <a:srgbClr val="DCACAB"/>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2">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3">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4">
        <a:dk1>
          <a:srgbClr val="000066"/>
        </a:dk1>
        <a:lt1>
          <a:srgbClr val="FFFFFF"/>
        </a:lt1>
        <a:dk2>
          <a:srgbClr val="000099"/>
        </a:dk2>
        <a:lt2>
          <a:srgbClr val="D8F6F8"/>
        </a:lt2>
        <a:accent1>
          <a:srgbClr val="2131CB"/>
        </a:accent1>
        <a:accent2>
          <a:srgbClr val="00003A"/>
        </a:accent2>
        <a:accent3>
          <a:srgbClr val="AAAACA"/>
        </a:accent3>
        <a:accent4>
          <a:srgbClr val="DADADA"/>
        </a:accent4>
        <a:accent5>
          <a:srgbClr val="ABADE2"/>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X:Templates:Presentations:Designs:Curtain</Template>
  <TotalTime>1417</TotalTime>
  <Words>4909</Words>
  <Application>Microsoft Macintosh PowerPoint</Application>
  <PresentationFormat>On-screen Show (4:3)</PresentationFormat>
  <Paragraphs>504</Paragraphs>
  <Slides>93</Slides>
  <Notes>0</Notes>
  <HiddenSlides>0</HiddenSlides>
  <MMClips>0</MMClips>
  <ScaleCrop>false</ScaleCrop>
  <HeadingPairs>
    <vt:vector size="4" baseType="variant">
      <vt:variant>
        <vt:lpstr>Design Template</vt:lpstr>
      </vt:variant>
      <vt:variant>
        <vt:i4>1</vt:i4>
      </vt:variant>
      <vt:variant>
        <vt:lpstr>Slide Titles</vt:lpstr>
      </vt:variant>
      <vt:variant>
        <vt:i4>93</vt:i4>
      </vt:variant>
    </vt:vector>
  </HeadingPairs>
  <TitlesOfParts>
    <vt:vector size="94" baseType="lpstr">
      <vt:lpstr>Curtain</vt:lpstr>
      <vt:lpstr>Welcome To Perspectives on the World Christian Movement</vt:lpstr>
      <vt:lpstr>Perspectives Lesson 5: “Unleashing the Gospel”</vt:lpstr>
      <vt:lpstr>Session #1</vt:lpstr>
      <vt:lpstr>Slide 4</vt:lpstr>
      <vt:lpstr>Jesus’ Gentile Encounters:</vt:lpstr>
      <vt:lpstr>Jesus’ Gentile Encounters:</vt:lpstr>
      <vt:lpstr>Jesus’ Gentile Encounters:</vt:lpstr>
      <vt:lpstr>Jesus’ Gentile Encounters:</vt:lpstr>
      <vt:lpstr>Jesus’ Gentile Encounters:</vt:lpstr>
      <vt:lpstr>Jesus’ Gentile Encounters:</vt:lpstr>
      <vt:lpstr>Jesus’ statements about the nations before his death:</vt:lpstr>
      <vt:lpstr>Jesus’ statements about the nations before his death:</vt:lpstr>
      <vt:lpstr>Jesus’ statements about the nations before his death:</vt:lpstr>
      <vt:lpstr>Jesus’ statements about the nations after his resurrection:</vt:lpstr>
      <vt:lpstr>Jesus’ statements about the nations after his resurrection:</vt:lpstr>
      <vt:lpstr>Jesus’ statements about the nations after his resurrection:</vt:lpstr>
      <vt:lpstr>Jesus’ statements about the nations after his resurrection:</vt:lpstr>
      <vt:lpstr>Jesus’ Actions &amp; Words</vt:lpstr>
      <vt:lpstr>The Old Testament </vt:lpstr>
      <vt:lpstr>The Old Testament </vt:lpstr>
      <vt:lpstr>The Old Testament </vt:lpstr>
      <vt:lpstr>The Old Testament </vt:lpstr>
      <vt:lpstr>The Old Testament </vt:lpstr>
      <vt:lpstr>The Old Testament </vt:lpstr>
      <vt:lpstr>The Old Testament </vt:lpstr>
      <vt:lpstr>The Old Testament </vt:lpstr>
      <vt:lpstr>The Old Testament </vt:lpstr>
      <vt:lpstr>The Old Testament </vt:lpstr>
      <vt:lpstr>Summary</vt:lpstr>
      <vt:lpstr>Acts: A Crossroad</vt:lpstr>
      <vt:lpstr>Acts: A Crossroad</vt:lpstr>
      <vt:lpstr>M. R. Thomas’ “The Turning Point: Setting the Gospel Free”</vt:lpstr>
      <vt:lpstr>M. R. Thomas’ conclusion:</vt:lpstr>
      <vt:lpstr>Slide 34</vt:lpstr>
      <vt:lpstr>Hints of “and then to the Greeks [Gentiles]” in Acts</vt:lpstr>
      <vt:lpstr>Hints of “and then to the Greeks [Gentiles]” in Acts</vt:lpstr>
      <vt:lpstr>Hints of “and then to the Greeks [Gentiles]” in Acts</vt:lpstr>
      <vt:lpstr>Hints of “and then to the Greeks [Gentiles]” in Acts</vt:lpstr>
      <vt:lpstr>Hints of “and then to the Greeks [Gentiles]” in Acts</vt:lpstr>
      <vt:lpstr>Hints of “and then to the Greeks [Gentiles]” in Acts</vt:lpstr>
      <vt:lpstr>Hints of “and then to the Greeks [Gentiles]” in Acts</vt:lpstr>
      <vt:lpstr>Hints of “and then to the Greeks [Gentiles]” in Acts</vt:lpstr>
      <vt:lpstr>Hints of “and then to the Greeks [Gentiles]” in Acts</vt:lpstr>
      <vt:lpstr>Summary</vt:lpstr>
      <vt:lpstr>Questions</vt:lpstr>
      <vt:lpstr>Questions</vt:lpstr>
      <vt:lpstr>Acts 15: Jerusalem Council</vt:lpstr>
      <vt:lpstr>Acts 15: Jerusalem Council</vt:lpstr>
      <vt:lpstr>Acts 15: Jerusalem Council</vt:lpstr>
      <vt:lpstr>Acts 15: Jerusalem Council</vt:lpstr>
      <vt:lpstr>Acts 15: Jerusalem Council</vt:lpstr>
      <vt:lpstr>Acts 15: Jerusalem Council</vt:lpstr>
      <vt:lpstr>Observation</vt:lpstr>
      <vt:lpstr>Conclusion</vt:lpstr>
      <vt:lpstr>Session #2</vt:lpstr>
      <vt:lpstr>Topic Contents</vt:lpstr>
      <vt:lpstr>“Become Like, Remain Like”</vt:lpstr>
      <vt:lpstr>Definitions</vt:lpstr>
      <vt:lpstr>Definitions</vt:lpstr>
      <vt:lpstr>The Wall of Communication</vt:lpstr>
      <vt:lpstr>The Canyon of Conversion</vt:lpstr>
      <vt:lpstr>The Canyon of Conversion</vt:lpstr>
      <vt:lpstr>E-Scale and P-Scale</vt:lpstr>
      <vt:lpstr>The Engel’s Scale</vt:lpstr>
      <vt:lpstr>The Engel’s Scale</vt:lpstr>
      <vt:lpstr>Storyteller’s Bible Study</vt:lpstr>
      <vt:lpstr>The Big Three</vt:lpstr>
      <vt:lpstr>The Big Three</vt:lpstr>
      <vt:lpstr>The Big Three</vt:lpstr>
      <vt:lpstr>The Big Three</vt:lpstr>
      <vt:lpstr>Summary of the Big Three</vt:lpstr>
      <vt:lpstr>Guilt, Shame and Fear  around the globe</vt:lpstr>
      <vt:lpstr>Guilt, Shame &amp; Fear</vt:lpstr>
      <vt:lpstr>Guilt, Shame &amp; Fear</vt:lpstr>
      <vt:lpstr>Guilt, Shame &amp; Fear</vt:lpstr>
      <vt:lpstr>Guilt, Shame &amp; Fear</vt:lpstr>
      <vt:lpstr>Add to Your Faith</vt:lpstr>
      <vt:lpstr>Add to Your Faith</vt:lpstr>
      <vt:lpstr>Simply The Story</vt:lpstr>
      <vt:lpstr>Slide 80</vt:lpstr>
      <vt:lpstr>Church Planting</vt:lpstr>
      <vt:lpstr>Church Planting</vt:lpstr>
      <vt:lpstr>Church Planting</vt:lpstr>
      <vt:lpstr>Church Planting</vt:lpstr>
      <vt:lpstr>Sacrifice, Suffering, Persecution and Martyrdom</vt:lpstr>
      <vt:lpstr>Sacrifice, Suffering, Persecution and Martyrdom</vt:lpstr>
      <vt:lpstr>Sacrifice, Suffering, Persecution and Martyrdom</vt:lpstr>
      <vt:lpstr>Sacrifice, Suffering, Persecution and Martyrdom</vt:lpstr>
      <vt:lpstr>Sacrifice, Suffering, Persecution and Martyrdom</vt:lpstr>
      <vt:lpstr>Sacrifice, Suffering, Persecution and Martyrdom</vt:lpstr>
      <vt:lpstr>Sacrifice, Suffering, Persecution and Martyrdom</vt:lpstr>
      <vt:lpstr>Conclusion: Paul’s View</vt:lpstr>
      <vt:lpstr>Slide 93</vt:lpstr>
    </vt:vector>
  </TitlesOfParts>
  <Company>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Unleashing the Gospel</dc:title>
  <dc:creator>Trial User</dc:creator>
  <cp:lastModifiedBy>Bill Perry</cp:lastModifiedBy>
  <cp:revision>127</cp:revision>
  <dcterms:created xsi:type="dcterms:W3CDTF">2016-09-23T20:02:26Z</dcterms:created>
  <dcterms:modified xsi:type="dcterms:W3CDTF">2016-09-23T20:46:21Z</dcterms:modified>
</cp:coreProperties>
</file>