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s/slide58.xml" ContentType="application/vnd.openxmlformats-officedocument.presentationml.slid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s/slide59.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slides/slide5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46" r:id="rId3"/>
    <p:sldId id="350" r:id="rId4"/>
    <p:sldId id="257" r:id="rId5"/>
    <p:sldId id="258" r:id="rId6"/>
    <p:sldId id="321" r:id="rId7"/>
    <p:sldId id="322" r:id="rId8"/>
    <p:sldId id="286" r:id="rId9"/>
    <p:sldId id="323" r:id="rId10"/>
    <p:sldId id="324" r:id="rId11"/>
    <p:sldId id="326" r:id="rId12"/>
    <p:sldId id="327" r:id="rId13"/>
    <p:sldId id="329" r:id="rId14"/>
    <p:sldId id="328" r:id="rId15"/>
    <p:sldId id="325" r:id="rId16"/>
    <p:sldId id="330" r:id="rId17"/>
    <p:sldId id="331" r:id="rId18"/>
    <p:sldId id="332" r:id="rId19"/>
    <p:sldId id="336" r:id="rId20"/>
    <p:sldId id="333" r:id="rId21"/>
    <p:sldId id="309" r:id="rId22"/>
    <p:sldId id="334" r:id="rId23"/>
    <p:sldId id="317" r:id="rId24"/>
    <p:sldId id="291" r:id="rId25"/>
    <p:sldId id="292" r:id="rId26"/>
    <p:sldId id="293" r:id="rId27"/>
    <p:sldId id="294" r:id="rId28"/>
    <p:sldId id="347" r:id="rId29"/>
    <p:sldId id="295" r:id="rId30"/>
    <p:sldId id="304" r:id="rId31"/>
    <p:sldId id="310" r:id="rId32"/>
    <p:sldId id="311" r:id="rId33"/>
    <p:sldId id="296" r:id="rId34"/>
    <p:sldId id="335" r:id="rId35"/>
    <p:sldId id="298" r:id="rId36"/>
    <p:sldId id="300" r:id="rId37"/>
    <p:sldId id="319" r:id="rId38"/>
    <p:sldId id="259" r:id="rId39"/>
    <p:sldId id="301" r:id="rId40"/>
    <p:sldId id="338" r:id="rId41"/>
    <p:sldId id="351" r:id="rId42"/>
    <p:sldId id="337" r:id="rId43"/>
    <p:sldId id="339" r:id="rId44"/>
    <p:sldId id="340" r:id="rId45"/>
    <p:sldId id="341" r:id="rId46"/>
    <p:sldId id="343" r:id="rId47"/>
    <p:sldId id="348" r:id="rId48"/>
    <p:sldId id="349" r:id="rId49"/>
    <p:sldId id="342" r:id="rId50"/>
    <p:sldId id="344" r:id="rId51"/>
    <p:sldId id="305" r:id="rId52"/>
    <p:sldId id="312" r:id="rId53"/>
    <p:sldId id="260" r:id="rId54"/>
    <p:sldId id="306" r:id="rId55"/>
    <p:sldId id="313" r:id="rId56"/>
    <p:sldId id="345" r:id="rId57"/>
    <p:sldId id="307" r:id="rId58"/>
    <p:sldId id="352" r:id="rId59"/>
    <p:sldId id="30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9" d="100"/>
          <a:sy n="139" d="100"/>
        </p:scale>
        <p:origin x="-1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E4801-8FC1-4B40-8053-B1817E64B8E9}"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bright="3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4801-8FC1-4B40-8053-B1817E64B8E9}" type="datetimeFigureOut">
              <a:rPr lang="en-US" smtClean="0"/>
              <a:pPr/>
              <a:t>9/21/16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CCDD6-28A2-B34F-AA09-8D032FC0F4D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5076"/>
            <a:ext cx="7772400" cy="1750746"/>
          </a:xfrm>
        </p:spPr>
        <p:txBody>
          <a:bodyPr/>
          <a:lstStyle/>
          <a:p>
            <a:r>
              <a:rPr lang="en-US" b="1" dirty="0" smtClean="0">
                <a:solidFill>
                  <a:srgbClr val="FFFF00"/>
                </a:solidFill>
                <a:effectLst>
                  <a:outerShdw blurRad="38100" dist="38100" dir="2700000" algn="tl">
                    <a:srgbClr val="000000">
                      <a:alpha val="43137"/>
                    </a:srgbClr>
                  </a:outerShdw>
                </a:effectLst>
                <a:latin typeface="Arial Unicode MS"/>
                <a:cs typeface="Arial Unicode MS"/>
              </a:rPr>
              <a:t>The </a:t>
            </a:r>
            <a:r>
              <a:rPr lang="en-US" b="1" dirty="0" smtClean="0">
                <a:solidFill>
                  <a:srgbClr val="FFFF00"/>
                </a:solidFill>
                <a:effectLst>
                  <a:outerShdw blurRad="38100" dist="38100" dir="2700000" algn="tl">
                    <a:srgbClr val="000000">
                      <a:alpha val="43137"/>
                    </a:srgbClr>
                  </a:outerShdw>
                </a:effectLst>
                <a:latin typeface="Arial Unicode MS"/>
                <a:cs typeface="Arial Unicode MS"/>
              </a:rPr>
              <a:t>Parable of the Camel  and the</a:t>
            </a:r>
            <a:r>
              <a:rPr lang="en-US" b="1" dirty="0" smtClean="0">
                <a:solidFill>
                  <a:srgbClr val="FFFF00"/>
                </a:solidFill>
                <a:effectLst>
                  <a:outerShdw blurRad="38100" dist="38100" dir="2700000" algn="tl">
                    <a:srgbClr val="000000">
                      <a:alpha val="43137"/>
                    </a:srgbClr>
                  </a:outerShdw>
                </a:effectLst>
                <a:latin typeface="Arial Unicode MS"/>
                <a:cs typeface="Arial Unicode MS"/>
              </a:rPr>
              <a:t> Eye of the Needle</a:t>
            </a:r>
            <a:endParaRPr lang="en-US" b="1" dirty="0">
              <a:solidFill>
                <a:srgbClr val="FFFF00"/>
              </a:solidFill>
              <a:effectLst>
                <a:outerShdw blurRad="38100" dist="38100" dir="2700000" algn="tl">
                  <a:srgbClr val="000000">
                    <a:alpha val="43137"/>
                  </a:srgbClr>
                </a:outerShdw>
              </a:effectLst>
              <a:latin typeface="Arial Unicode MS"/>
              <a:cs typeface="Arial Unicode MS"/>
            </a:endParaRPr>
          </a:p>
        </p:txBody>
      </p:sp>
      <p:sp>
        <p:nvSpPr>
          <p:cNvPr id="3" name="Subtitle 2"/>
          <p:cNvSpPr>
            <a:spLocks noGrp="1"/>
          </p:cNvSpPr>
          <p:nvPr>
            <p:ph type="subTitle" idx="1"/>
          </p:nvPr>
        </p:nvSpPr>
        <p:spPr/>
        <p:txBody>
          <a:bodyPr/>
          <a:lstStyle/>
          <a:p>
            <a:endParaRPr lang="en-US" sz="1000" b="1" dirty="0" smtClean="0"/>
          </a:p>
          <a:p>
            <a:r>
              <a:rPr lang="en-US" b="1" dirty="0" smtClean="0"/>
              <a:t>Matthew </a:t>
            </a:r>
            <a:r>
              <a:rPr lang="en-US" b="1" dirty="0" smtClean="0"/>
              <a:t>19:16-</a:t>
            </a:r>
            <a:r>
              <a:rPr lang="en-US" b="1" dirty="0" smtClean="0"/>
              <a:t>30</a:t>
            </a:r>
          </a:p>
          <a:p>
            <a:endParaRPr lang="en-US" sz="2000" b="1" dirty="0" smtClean="0">
              <a:latin typeface="Georgia"/>
              <a:cs typeface="Georgia"/>
            </a:endParaRPr>
          </a:p>
          <a:p>
            <a:r>
              <a:rPr lang="en-US" sz="2000" b="1" dirty="0" smtClean="0">
                <a:latin typeface="Georgia"/>
                <a:cs typeface="Georgia"/>
              </a:rPr>
              <a:t>Bill Perry</a:t>
            </a:r>
            <a:endParaRPr lang="en-US" sz="2000" b="1" dirty="0">
              <a:latin typeface="Georgia"/>
              <a:cs typeface="Georgia"/>
            </a:endParaRPr>
          </a:p>
        </p:txBody>
      </p:sp>
      <p:pic>
        <p:nvPicPr>
          <p:cNvPr id="4" name="Picture 3"/>
          <p:cNvPicPr>
            <a:picLocks noChangeAspect="1"/>
          </p:cNvPicPr>
          <p:nvPr/>
        </p:nvPicPr>
        <p:blipFill>
          <a:blip r:embed="rId2"/>
          <a:stretch>
            <a:fillRect/>
          </a:stretch>
        </p:blipFill>
        <p:spPr>
          <a:xfrm>
            <a:off x="3192088" y="341045"/>
            <a:ext cx="2632464" cy="2044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 </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19:17 </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“So he said to him, ‘</a:t>
            </a:r>
            <a:r>
              <a:rPr lang="en-US" u="sng" dirty="0" smtClean="0">
                <a:effectLst>
                  <a:outerShdw blurRad="38100" dist="38100" dir="2700000" algn="tl">
                    <a:srgbClr val="000000">
                      <a:alpha val="43137"/>
                    </a:srgbClr>
                  </a:outerShdw>
                </a:effectLst>
              </a:rPr>
              <a:t>Why do you call me good? No one is good but One, that is, God</a:t>
            </a:r>
            <a:r>
              <a:rPr lang="en-US" dirty="0" smtClean="0">
                <a:effectLst>
                  <a:outerShdw blurRad="38100" dist="38100" dir="2700000" algn="tl">
                    <a:srgbClr val="000000">
                      <a:alpha val="43137"/>
                    </a:srgbClr>
                  </a:outerShdw>
                </a:effectLst>
              </a:rPr>
              <a:t>. But if you want to enter into life, keep the commandments.’</a:t>
            </a:r>
            <a:endParaRPr lang="en-US" dirty="0" smtClean="0"/>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Jesus refers to God as being the only good One. He does this for at least 2 reasons:</a:t>
            </a:r>
          </a:p>
          <a:p>
            <a:pPr>
              <a:buNone/>
            </a:pPr>
            <a:r>
              <a:rPr lang="en-US" i="1" dirty="0" smtClean="0">
                <a:effectLst>
                  <a:outerShdw blurRad="38100" dist="38100" dir="2700000" algn="tl">
                    <a:srgbClr val="000000">
                      <a:alpha val="43137"/>
                    </a:srgbClr>
                  </a:outerShdw>
                </a:effectLst>
              </a:rPr>
              <a:t>	(1)</a:t>
            </a:r>
            <a:r>
              <a:rPr lang="en-US" i="1" dirty="0" smtClean="0">
                <a:solidFill>
                  <a:srgbClr val="FFFF00"/>
                </a:solidFill>
                <a:effectLst>
                  <a:outerShdw blurRad="38100" dist="38100" dir="2700000" algn="tl">
                    <a:srgbClr val="000000">
                      <a:alpha val="43137"/>
                    </a:srgbClr>
                  </a:outerShdw>
                </a:effectLst>
              </a:rPr>
              <a:t> To appeal to the highest authority.</a:t>
            </a:r>
          </a:p>
          <a:p>
            <a:pPr>
              <a:buNone/>
            </a:pPr>
            <a:r>
              <a:rPr lang="en-US" i="1" dirty="0" smtClean="0">
                <a:effectLst>
                  <a:outerShdw blurRad="38100" dist="38100" dir="2700000" algn="tl">
                    <a:srgbClr val="000000">
                      <a:alpha val="43137"/>
                    </a:srgbClr>
                  </a:outerShdw>
                </a:effectLst>
              </a:rPr>
              <a:t>	(2)</a:t>
            </a:r>
            <a:r>
              <a:rPr lang="en-US" i="1" dirty="0" smtClean="0">
                <a:solidFill>
                  <a:srgbClr val="FFFF00"/>
                </a:solidFill>
                <a:effectLst>
                  <a:outerShdw blurRad="38100" dist="38100" dir="2700000" algn="tl">
                    <a:srgbClr val="000000">
                      <a:alpha val="43137"/>
                    </a:srgbClr>
                  </a:outerShdw>
                </a:effectLst>
              </a:rPr>
              <a:t> To move the discussion to  the commandments.</a:t>
            </a:r>
            <a:endParaRPr lang="en-US" i="1"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19:18-20</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r>
              <a:rPr lang="en-US" dirty="0" smtClean="0">
                <a:effectLst>
                  <a:outerShdw blurRad="38100" dist="38100" dir="2700000" algn="tl">
                    <a:srgbClr val="000000">
                      <a:alpha val="43137"/>
                    </a:srgbClr>
                  </a:outerShdw>
                </a:effectLst>
              </a:rPr>
              <a:t>“He said to him, ‘Which ones?’ Jesus said, ‘</a:t>
            </a:r>
            <a:r>
              <a:rPr lang="en-US" i="1" dirty="0" smtClean="0">
                <a:effectLst>
                  <a:outerShdw blurRad="38100" dist="38100" dir="2700000" algn="tl">
                    <a:srgbClr val="000000">
                      <a:alpha val="43137"/>
                    </a:srgbClr>
                  </a:outerShdw>
                </a:effectLst>
              </a:rPr>
              <a:t>You </a:t>
            </a:r>
          </a:p>
          <a:p>
            <a:pPr algn="ctr">
              <a:buNone/>
            </a:pPr>
            <a:r>
              <a:rPr lang="en-US" i="1" dirty="0" smtClean="0">
                <a:effectLst>
                  <a:outerShdw blurRad="38100" dist="38100" dir="2700000" algn="tl">
                    <a:srgbClr val="000000">
                      <a:alpha val="43137"/>
                    </a:srgbClr>
                  </a:outerShdw>
                </a:effectLst>
              </a:rPr>
              <a:t>shall not murder</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commit adultery</a:t>
            </a:r>
            <a:r>
              <a:rPr lang="en-US" dirty="0" smtClean="0">
                <a:effectLst>
                  <a:outerShdw blurRad="38100" dist="38100" dir="2700000" algn="tl">
                    <a:srgbClr val="000000">
                      <a:alpha val="43137"/>
                    </a:srgbClr>
                  </a:outerShdw>
                </a:effectLst>
              </a:rPr>
              <a:t>, </a:t>
            </a:r>
          </a:p>
          <a:p>
            <a:pPr algn="ctr">
              <a:buNone/>
            </a:pPr>
            <a:r>
              <a:rPr lang="en-US" i="1" dirty="0" smtClean="0">
                <a:effectLst>
                  <a:outerShdw blurRad="38100" dist="38100" dir="2700000" algn="tl">
                    <a:srgbClr val="000000">
                      <a:alpha val="43137"/>
                    </a:srgbClr>
                  </a:outerShdw>
                </a:effectLst>
              </a:rPr>
              <a:t>You shall not steal</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bear false </a:t>
            </a:r>
          </a:p>
          <a:p>
            <a:pPr algn="ctr">
              <a:buNone/>
            </a:pPr>
            <a:r>
              <a:rPr lang="en-US" i="1" dirty="0" smtClean="0">
                <a:effectLst>
                  <a:outerShdw blurRad="38100" dist="38100" dir="2700000" algn="tl">
                    <a:srgbClr val="000000">
                      <a:alpha val="43137"/>
                    </a:srgbClr>
                  </a:outerShdw>
                </a:effectLst>
              </a:rPr>
              <a:t>witness</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Honor your father and your mother</a:t>
            </a:r>
            <a:r>
              <a:rPr lang="en-US" dirty="0" smtClean="0">
                <a:effectLst>
                  <a:outerShdw blurRad="38100" dist="38100" dir="2700000" algn="tl">
                    <a:srgbClr val="000000">
                      <a:alpha val="43137"/>
                    </a:srgbClr>
                  </a:outerShdw>
                </a:effectLst>
              </a:rPr>
              <a:t>, </a:t>
            </a:r>
          </a:p>
          <a:p>
            <a:pPr algn="ctr">
              <a:buNone/>
            </a:pPr>
            <a:r>
              <a:rPr lang="en-US" dirty="0" smtClean="0">
                <a:effectLst>
                  <a:outerShdw blurRad="38100" dist="38100" dir="2700000" algn="tl">
                    <a:srgbClr val="000000">
                      <a:alpha val="43137"/>
                    </a:srgbClr>
                  </a:outerShdw>
                </a:effectLst>
              </a:rPr>
              <a:t>and, </a:t>
            </a:r>
            <a:r>
              <a:rPr lang="en-US" i="1" dirty="0" smtClean="0">
                <a:effectLst>
                  <a:outerShdw blurRad="38100" dist="38100" dir="2700000" algn="tl">
                    <a:srgbClr val="000000">
                      <a:alpha val="43137"/>
                    </a:srgbClr>
                  </a:outerShdw>
                </a:effectLst>
              </a:rPr>
              <a:t>You shall love your neighbor as yourself</a:t>
            </a:r>
            <a:r>
              <a:rPr lang="en-US" dirty="0" smtClean="0">
                <a:effectLst>
                  <a:outerShdw blurRad="38100" dist="38100" dir="2700000" algn="tl">
                    <a:srgbClr val="000000">
                      <a:alpha val="43137"/>
                    </a:srgbClr>
                  </a:outerShdw>
                </a:effectLst>
              </a:rPr>
              <a:t>.’ </a:t>
            </a:r>
          </a:p>
          <a:p>
            <a:pPr algn="ctr">
              <a:buNone/>
            </a:pPr>
            <a:r>
              <a:rPr lang="en-US" dirty="0" smtClean="0">
                <a:effectLst>
                  <a:outerShdw blurRad="38100" dist="38100" dir="2700000" algn="tl">
                    <a:srgbClr val="000000">
                      <a:alpha val="43137"/>
                    </a:srgbClr>
                  </a:outerShdw>
                </a:effectLst>
              </a:rPr>
              <a:t>The young man said to him, ‘All these things I </a:t>
            </a:r>
          </a:p>
          <a:p>
            <a:pPr algn="ctr">
              <a:buNone/>
            </a:pPr>
            <a:r>
              <a:rPr lang="en-US" dirty="0" smtClean="0">
                <a:effectLst>
                  <a:outerShdw blurRad="38100" dist="38100" dir="2700000" algn="tl">
                    <a:srgbClr val="000000">
                      <a:alpha val="43137"/>
                    </a:srgbClr>
                  </a:outerShdw>
                </a:effectLst>
              </a:rPr>
              <a:t>have kept from my youth. What do I still lack?’”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19:18-20</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effectLst>
                  <a:outerShdw blurRad="38100" dist="38100" dir="2700000" algn="tl">
                    <a:srgbClr val="000000">
                      <a:alpha val="43137"/>
                    </a:srgbClr>
                  </a:outerShdw>
                </a:effectLst>
              </a:rPr>
              <a:t>	“He said to him, ‘Which ones?’ Jesus said, ‘</a:t>
            </a:r>
            <a:r>
              <a:rPr lang="en-US" i="1" u="sng" dirty="0" smtClean="0">
                <a:effectLst>
                  <a:outerShdw blurRad="38100" dist="38100" dir="2700000" algn="tl">
                    <a:srgbClr val="000000">
                      <a:alpha val="43137"/>
                    </a:srgbClr>
                  </a:outerShdw>
                </a:effectLst>
              </a:rPr>
              <a:t>You shall not murder</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commit adultery</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steal</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bear false witness</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Honor your father and your mother</a:t>
            </a:r>
            <a:r>
              <a:rPr lang="en-US" u="sng" dirty="0" smtClean="0">
                <a:effectLst>
                  <a:outerShdw blurRad="38100" dist="38100" dir="2700000" algn="tl">
                    <a:srgbClr val="000000">
                      <a:alpha val="43137"/>
                    </a:srgbClr>
                  </a:outerShdw>
                </a:effectLst>
              </a:rPr>
              <a:t>, and, </a:t>
            </a:r>
            <a:r>
              <a:rPr lang="en-US" i="1" u="sng" dirty="0" smtClean="0">
                <a:effectLst>
                  <a:outerShdw blurRad="38100" dist="38100" dir="2700000" algn="tl">
                    <a:srgbClr val="000000">
                      <a:alpha val="43137"/>
                    </a:srgbClr>
                  </a:outerShdw>
                </a:effectLst>
              </a:rPr>
              <a:t>You shall love your neighbor as yourself</a:t>
            </a:r>
            <a:r>
              <a:rPr lang="en-US" dirty="0" smtClean="0">
                <a:effectLst>
                  <a:outerShdw blurRad="38100" dist="38100" dir="2700000" algn="tl">
                    <a:srgbClr val="000000">
                      <a:alpha val="43137"/>
                    </a:srgbClr>
                  </a:outerShdw>
                </a:effectLst>
              </a:rPr>
              <a:t>.’ The young man said to him, ‘All  these things I have kept from my youth. What do I still lack?’”</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dirty="0"/>
          </a:p>
        </p:txBody>
      </p:sp>
      <p:sp>
        <p:nvSpPr>
          <p:cNvPr id="6" name="Content Placeholder 5"/>
          <p:cNvSpPr>
            <a:spLocks noGrp="1"/>
          </p:cNvSpPr>
          <p:nvPr>
            <p:ph sz="quarter" idx="4"/>
          </p:nvPr>
        </p:nvSpPr>
        <p:spPr/>
        <p:txBody>
          <a:bodyPr/>
          <a:lstStyle/>
          <a:p>
            <a:pPr>
              <a:buNone/>
            </a:pPr>
            <a:r>
              <a:rPr lang="en-US" dirty="0" smtClean="0"/>
              <a:t>	</a:t>
            </a:r>
            <a:r>
              <a:rPr lang="en-US" i="1" dirty="0" smtClean="0"/>
              <a:t>Notice that Jesus lists most of the second half of the 10 Commandments (#6, #7, #8, #9, #5 (in that order), and then adds a summary of the whole law from Leviticus 19:18, ones dealing</a:t>
            </a:r>
            <a:r>
              <a:rPr lang="en-US" i="1" dirty="0" smtClean="0">
                <a:effectLst>
                  <a:outerShdw blurRad="38100" dist="38100" dir="2700000" algn="tl">
                    <a:srgbClr val="000000">
                      <a:alpha val="43137"/>
                    </a:srgbClr>
                  </a:outerShdw>
                </a:effectLst>
              </a:rPr>
              <a:t> </a:t>
            </a:r>
            <a:r>
              <a:rPr lang="en-US" i="1" dirty="0" smtClean="0"/>
              <a:t>directly with human relationships .</a:t>
            </a:r>
            <a:endParaRPr lang="en-US" i="1" dirty="0"/>
          </a:p>
        </p:txBody>
      </p:sp>
      <p:pic>
        <p:nvPicPr>
          <p:cNvPr id="7" name="Picture 6"/>
          <p:cNvPicPr>
            <a:picLocks noChangeAspect="1"/>
          </p:cNvPicPr>
          <p:nvPr/>
        </p:nvPicPr>
        <p:blipFill>
          <a:blip r:embed="rId2"/>
          <a:srcRect t="7345" b="23729"/>
          <a:stretch>
            <a:fillRect/>
          </a:stretch>
        </p:blipFill>
        <p:spPr>
          <a:xfrm>
            <a:off x="5773056" y="5337822"/>
            <a:ext cx="1671802" cy="11523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19:18-20</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effectLst>
                  <a:outerShdw blurRad="38100" dist="38100" dir="2700000" algn="tl">
                    <a:srgbClr val="000000">
                      <a:alpha val="43137"/>
                    </a:srgbClr>
                  </a:outerShdw>
                </a:effectLst>
              </a:rPr>
              <a:t>	“He said to him, ‘Which ones?’ Jesus said, ‘</a:t>
            </a:r>
            <a:r>
              <a:rPr lang="en-US" i="1" u="sng" dirty="0" smtClean="0">
                <a:effectLst>
                  <a:outerShdw blurRad="38100" dist="38100" dir="2700000" algn="tl">
                    <a:srgbClr val="000000">
                      <a:alpha val="43137"/>
                    </a:srgbClr>
                  </a:outerShdw>
                </a:effectLst>
              </a:rPr>
              <a:t>You shall not murder</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commit adultery</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steal</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You shall  not bear false witness</a:t>
            </a:r>
            <a:r>
              <a:rPr lang="en-US" u="sng" dirty="0" smtClean="0">
                <a:effectLst>
                  <a:outerShdw blurRad="38100" dist="38100" dir="2700000" algn="tl">
                    <a:srgbClr val="000000">
                      <a:alpha val="43137"/>
                    </a:srgbClr>
                  </a:outerShdw>
                </a:effectLst>
              </a:rPr>
              <a:t>, </a:t>
            </a:r>
            <a:r>
              <a:rPr lang="en-US" i="1" u="sng" dirty="0" smtClean="0">
                <a:effectLst>
                  <a:outerShdw blurRad="38100" dist="38100" dir="2700000" algn="tl">
                    <a:srgbClr val="000000">
                      <a:alpha val="43137"/>
                    </a:srgbClr>
                  </a:outerShdw>
                </a:effectLst>
              </a:rPr>
              <a:t>Honor your father and your mother</a:t>
            </a:r>
            <a:r>
              <a:rPr lang="en-US" u="sng" dirty="0" smtClean="0">
                <a:effectLst>
                  <a:outerShdw blurRad="38100" dist="38100" dir="2700000" algn="tl">
                    <a:srgbClr val="000000">
                      <a:alpha val="43137"/>
                    </a:srgbClr>
                  </a:outerShdw>
                </a:effectLst>
              </a:rPr>
              <a:t>, and, </a:t>
            </a:r>
            <a:r>
              <a:rPr lang="en-US" i="1" u="sng" dirty="0" smtClean="0">
                <a:effectLst>
                  <a:outerShdw blurRad="38100" dist="38100" dir="2700000" algn="tl">
                    <a:srgbClr val="000000">
                      <a:alpha val="43137"/>
                    </a:srgbClr>
                  </a:outerShdw>
                </a:effectLst>
              </a:rPr>
              <a:t>You shall love your neighbor as yourself</a:t>
            </a:r>
            <a:r>
              <a:rPr lang="en-US" dirty="0" smtClean="0">
                <a:effectLst>
                  <a:outerShdw blurRad="38100" dist="38100" dir="2700000" algn="tl">
                    <a:srgbClr val="000000">
                      <a:alpha val="43137"/>
                    </a:srgbClr>
                  </a:outerShdw>
                </a:effectLst>
              </a:rPr>
              <a:t>.’ The young man said to him, ‘All  these things I have kept from my youth. What do I still lack?’”</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i="1" dirty="0" smtClean="0">
                <a:latin typeface="Calibri"/>
                <a:cs typeface="Calibri"/>
              </a:rPr>
              <a:t>Jesus did not include those commandments dealing directly with God (#1—no other gods, #2—make no images, #3—honor God’s name , #4—the Sabbath day) because he knew already the man had not kept them</a:t>
            </a:r>
            <a:r>
              <a:rPr lang="en-US" i="1" dirty="0" smtClean="0">
                <a:effectLst>
                  <a:outerShdw blurRad="38100" dist="38100" dir="2700000" algn="tl">
                    <a:srgbClr val="000000">
                      <a:alpha val="43137"/>
                    </a:srgbClr>
                  </a:outerShdw>
                </a:effectLst>
              </a:rPr>
              <a:t>. </a:t>
            </a:r>
            <a:endParaRPr lang="en-US" i="1" dirty="0">
              <a:latin typeface="Calibri"/>
              <a:cs typeface="Calibri"/>
            </a:endParaRPr>
          </a:p>
        </p:txBody>
      </p:sp>
      <p:pic>
        <p:nvPicPr>
          <p:cNvPr id="7" name="Picture 6"/>
          <p:cNvPicPr>
            <a:picLocks noChangeAspect="1"/>
          </p:cNvPicPr>
          <p:nvPr/>
        </p:nvPicPr>
        <p:blipFill>
          <a:blip r:embed="rId2"/>
          <a:stretch>
            <a:fillRect/>
          </a:stretch>
        </p:blipFill>
        <p:spPr>
          <a:xfrm>
            <a:off x="6574221" y="1098267"/>
            <a:ext cx="2342055" cy="638742"/>
          </a:xfrm>
          <a:prstGeom prst="rect">
            <a:avLst/>
          </a:prstGeom>
          <a:solidFill>
            <a:srgbClr val="000000"/>
          </a:solid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19:18-20</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effectLst>
                  <a:outerShdw blurRad="38100" dist="38100" dir="2700000" algn="tl">
                    <a:srgbClr val="000000">
                      <a:alpha val="43137"/>
                    </a:srgbClr>
                  </a:outerShdw>
                </a:effectLst>
              </a:rPr>
              <a:t>	“He said to him, ‘Which ones?’ Jesus said, ‘</a:t>
            </a:r>
            <a:r>
              <a:rPr lang="en-US" i="1" dirty="0" smtClean="0">
                <a:effectLst>
                  <a:outerShdw blurRad="38100" dist="38100" dir="2700000" algn="tl">
                    <a:srgbClr val="000000">
                      <a:alpha val="43137"/>
                    </a:srgbClr>
                  </a:outerShdw>
                </a:effectLst>
              </a:rPr>
              <a:t>You shall not murder</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commit adultery</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steal</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bear false witness</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Honor your father and your mother</a:t>
            </a:r>
            <a:r>
              <a:rPr lang="en-US" dirty="0" smtClean="0">
                <a:effectLst>
                  <a:outerShdw blurRad="38100" dist="38100" dir="2700000" algn="tl">
                    <a:srgbClr val="000000">
                      <a:alpha val="43137"/>
                    </a:srgbClr>
                  </a:outerShdw>
                </a:effectLst>
              </a:rPr>
              <a:t>, and, </a:t>
            </a:r>
            <a:r>
              <a:rPr lang="en-US" i="1" dirty="0" smtClean="0">
                <a:effectLst>
                  <a:outerShdw blurRad="38100" dist="38100" dir="2700000" algn="tl">
                    <a:srgbClr val="000000">
                      <a:alpha val="43137"/>
                    </a:srgbClr>
                  </a:outerShdw>
                </a:effectLst>
              </a:rPr>
              <a:t>You shall love your neighbor as yours</a:t>
            </a:r>
            <a:r>
              <a:rPr lang="en-US" i="1" u="sng" dirty="0" smtClean="0">
                <a:effectLst>
                  <a:outerShdw blurRad="38100" dist="38100" dir="2700000" algn="tl">
                    <a:srgbClr val="000000">
                      <a:alpha val="43137"/>
                    </a:srgbClr>
                  </a:outerShdw>
                </a:effectLst>
              </a:rPr>
              <a:t>elf</a:t>
            </a:r>
            <a:r>
              <a:rPr lang="en-US" dirty="0" smtClean="0">
                <a:effectLst>
                  <a:outerShdw blurRad="38100" dist="38100" dir="2700000" algn="tl">
                    <a:srgbClr val="000000">
                      <a:alpha val="43137"/>
                    </a:srgbClr>
                  </a:outerShdw>
                </a:effectLst>
              </a:rPr>
              <a:t>.’ The young man said to him, ‘</a:t>
            </a:r>
            <a:r>
              <a:rPr lang="en-US" u="sng" dirty="0" smtClean="0">
                <a:effectLst>
                  <a:outerShdw blurRad="38100" dist="38100" dir="2700000" algn="tl">
                    <a:srgbClr val="000000">
                      <a:alpha val="43137"/>
                    </a:srgbClr>
                  </a:outerShdw>
                </a:effectLst>
              </a:rPr>
              <a:t>All  these things I have kept from my youth. What do I still lack</a:t>
            </a:r>
            <a:r>
              <a:rPr lang="en-US" dirty="0" smtClean="0">
                <a:effectLst>
                  <a:outerShdw blurRad="38100" dist="38100" dir="2700000" algn="tl">
                    <a:srgbClr val="000000">
                      <a:alpha val="43137"/>
                    </a:srgbClr>
                  </a:outerShdw>
                </a:effectLst>
              </a:rPr>
              <a:t>?’”</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t>	</a:t>
            </a:r>
            <a:r>
              <a:rPr lang="en-US" i="1" dirty="0" smtClean="0">
                <a:effectLst>
                  <a:outerShdw blurRad="38100" dist="38100" dir="2700000" algn="tl">
                    <a:srgbClr val="000000">
                      <a:alpha val="43137"/>
                    </a:srgbClr>
                  </a:outerShdw>
                </a:effectLst>
              </a:rPr>
              <a:t>The man claims to have obeyed all of these commandments since a young boy (!) but still lacks  a knowledge/assurance of eternal life.</a:t>
            </a:r>
          </a:p>
          <a:p>
            <a:pPr>
              <a:buNone/>
            </a:pPr>
            <a:endParaRPr lang="en-US" dirty="0"/>
          </a:p>
        </p:txBody>
      </p:sp>
      <p:pic>
        <p:nvPicPr>
          <p:cNvPr id="7" name="Picture 6"/>
          <p:cNvPicPr>
            <a:picLocks noChangeAspect="1"/>
          </p:cNvPicPr>
          <p:nvPr/>
        </p:nvPicPr>
        <p:blipFill>
          <a:blip r:embed="rId2"/>
          <a:stretch>
            <a:fillRect/>
          </a:stretch>
        </p:blipFill>
        <p:spPr>
          <a:xfrm>
            <a:off x="4966137" y="4709506"/>
            <a:ext cx="2801773" cy="1817638"/>
          </a:xfrm>
          <a:prstGeom prst="rect">
            <a:avLst/>
          </a:prstGeom>
          <a:ln>
            <a:solidFill>
              <a:srgbClr val="000000"/>
            </a:solid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 </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US" dirty="0" smtClean="0">
                <a:effectLst>
                  <a:outerShdw blurRad="38100" dist="38100" dir="2700000" algn="tl">
                    <a:srgbClr val="000000">
                      <a:alpha val="43137"/>
                    </a:srgbClr>
                  </a:outerShdw>
                </a:effectLst>
              </a:rPr>
              <a:t>The man claims to have obeyed these </a:t>
            </a:r>
          </a:p>
          <a:p>
            <a:pPr algn="ctr">
              <a:buNone/>
            </a:pPr>
            <a:r>
              <a:rPr lang="en-US" dirty="0" smtClean="0">
                <a:effectLst>
                  <a:outerShdw blurRad="38100" dist="38100" dir="2700000" algn="tl">
                    <a:srgbClr val="000000">
                      <a:alpha val="43137"/>
                    </a:srgbClr>
                  </a:outerShdw>
                </a:effectLst>
              </a:rPr>
              <a:t>commandments since a young boy (!) but still </a:t>
            </a:r>
          </a:p>
          <a:p>
            <a:pPr algn="ctr">
              <a:buNone/>
            </a:pPr>
            <a:r>
              <a:rPr lang="en-US" dirty="0" smtClean="0">
                <a:effectLst>
                  <a:outerShdw blurRad="38100" dist="38100" dir="2700000" algn="tl">
                    <a:srgbClr val="000000">
                      <a:alpha val="43137"/>
                    </a:srgbClr>
                  </a:outerShdw>
                </a:effectLst>
              </a:rPr>
              <a:t>lacks a knowledge/assurance of eternal life.</a:t>
            </a:r>
          </a:p>
          <a:p>
            <a:pPr>
              <a:buNone/>
            </a:pPr>
            <a:endParaRPr lang="en-US" dirty="0" smtClean="0">
              <a:effectLst>
                <a:outerShdw blurRad="38100" dist="38100" dir="2700000" algn="tl">
                  <a:srgbClr val="000000">
                    <a:alpha val="43137"/>
                  </a:srgbClr>
                </a:outerShdw>
              </a:effectLst>
            </a:endParaRP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Have you met someone </a:t>
            </a: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like this in your life?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19:18-20</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effectLst>
                  <a:outerShdw blurRad="38100" dist="38100" dir="2700000" algn="tl">
                    <a:srgbClr val="000000">
                      <a:alpha val="43137"/>
                    </a:srgbClr>
                  </a:outerShdw>
                </a:effectLst>
              </a:rPr>
              <a:t>	“He said to him, ‘Which ones?’ Jesus said, ‘</a:t>
            </a:r>
            <a:r>
              <a:rPr lang="en-US" i="1" dirty="0" smtClean="0">
                <a:effectLst>
                  <a:outerShdw blurRad="38100" dist="38100" dir="2700000" algn="tl">
                    <a:srgbClr val="000000">
                      <a:alpha val="43137"/>
                    </a:srgbClr>
                  </a:outerShdw>
                </a:effectLst>
              </a:rPr>
              <a:t>You shall not murder</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commit adultery</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steal</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bear false witness</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Honor your father and your mother</a:t>
            </a:r>
            <a:r>
              <a:rPr lang="en-US" dirty="0" smtClean="0">
                <a:effectLst>
                  <a:outerShdw blurRad="38100" dist="38100" dir="2700000" algn="tl">
                    <a:srgbClr val="000000">
                      <a:alpha val="43137"/>
                    </a:srgbClr>
                  </a:outerShdw>
                </a:effectLst>
              </a:rPr>
              <a:t>, and, </a:t>
            </a:r>
            <a:r>
              <a:rPr lang="en-US" i="1" dirty="0" smtClean="0">
                <a:effectLst>
                  <a:outerShdw blurRad="38100" dist="38100" dir="2700000" algn="tl">
                    <a:srgbClr val="000000">
                      <a:alpha val="43137"/>
                    </a:srgbClr>
                  </a:outerShdw>
                </a:effectLst>
              </a:rPr>
              <a:t>You shall love your neighbor as yourself</a:t>
            </a:r>
            <a:r>
              <a:rPr lang="en-US" dirty="0" smtClean="0">
                <a:effectLst>
                  <a:outerShdw blurRad="38100" dist="38100" dir="2700000" algn="tl">
                    <a:srgbClr val="000000">
                      <a:alpha val="43137"/>
                    </a:srgbClr>
                  </a:outerShdw>
                </a:effectLst>
              </a:rPr>
              <a:t>.’ The young man said to him, ‘</a:t>
            </a:r>
            <a:r>
              <a:rPr lang="en-US" u="sng" dirty="0" smtClean="0">
                <a:effectLst>
                  <a:outerShdw blurRad="38100" dist="38100" dir="2700000" algn="tl">
                    <a:srgbClr val="000000">
                      <a:alpha val="43137"/>
                    </a:srgbClr>
                  </a:outerShdw>
                </a:effectLst>
              </a:rPr>
              <a:t>All  these things I have kept from my youth. What do I still lack</a:t>
            </a:r>
            <a:r>
              <a:rPr lang="en-US" dirty="0" smtClean="0">
                <a:effectLst>
                  <a:outerShdw blurRad="38100" dist="38100" dir="2700000" algn="tl">
                    <a:srgbClr val="000000">
                      <a:alpha val="43137"/>
                    </a:srgbClr>
                  </a:outerShdw>
                </a:effectLst>
              </a:rPr>
              <a:t>?’”</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t>	</a:t>
            </a:r>
            <a:r>
              <a:rPr lang="en-US" i="1" dirty="0" smtClean="0">
                <a:effectLst>
                  <a:outerShdw blurRad="38100" dist="38100" dir="2700000" algn="tl">
                    <a:srgbClr val="000000">
                      <a:alpha val="43137"/>
                    </a:srgbClr>
                  </a:outerShdw>
                </a:effectLst>
              </a:rPr>
              <a:t>Despite his efforts to keep the law, this young man still has no assurance of eternal life and freely confesses his shortfall. This looks to be a promising potential convert!</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19:24</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dirty="0" smtClean="0">
                <a:effectLst>
                  <a:outerShdw blurRad="38100" dist="38100" dir="2700000" algn="tl">
                    <a:srgbClr val="000000">
                      <a:alpha val="43137"/>
                    </a:srgbClr>
                  </a:outerShdw>
                </a:effectLst>
              </a:rPr>
              <a:t>“Jesus said to him, ‘If you want to be perfect, </a:t>
            </a:r>
          </a:p>
          <a:p>
            <a:pPr algn="ctr">
              <a:buNone/>
            </a:pPr>
            <a:r>
              <a:rPr lang="en-US" dirty="0" smtClean="0">
                <a:effectLst>
                  <a:outerShdw blurRad="38100" dist="38100" dir="2700000" algn="tl">
                    <a:srgbClr val="000000">
                      <a:alpha val="43137"/>
                    </a:srgbClr>
                  </a:outerShdw>
                </a:effectLst>
              </a:rPr>
              <a:t>go, sell what you have and give to the poor, </a:t>
            </a:r>
          </a:p>
          <a:p>
            <a:pPr algn="ctr">
              <a:buNone/>
            </a:pPr>
            <a:r>
              <a:rPr lang="en-US" dirty="0" smtClean="0">
                <a:effectLst>
                  <a:outerShdw blurRad="38100" dist="38100" dir="2700000" algn="tl">
                    <a:srgbClr val="000000">
                      <a:alpha val="43137"/>
                    </a:srgbClr>
                  </a:outerShdw>
                </a:effectLst>
              </a:rPr>
              <a:t>and you will have treasure in heaven; </a:t>
            </a:r>
          </a:p>
          <a:p>
            <a:pPr algn="ctr">
              <a:buNone/>
            </a:pPr>
            <a:r>
              <a:rPr lang="en-US" dirty="0" smtClean="0">
                <a:effectLst>
                  <a:outerShdw blurRad="38100" dist="38100" dir="2700000" algn="tl">
                    <a:srgbClr val="000000">
                      <a:alpha val="43137"/>
                    </a:srgbClr>
                  </a:outerShdw>
                </a:effectLst>
              </a:rPr>
              <a:t>and come, follow me.’”</a:t>
            </a:r>
          </a:p>
          <a:p>
            <a:endParaRPr lang="en-US" dirty="0"/>
          </a:p>
        </p:txBody>
      </p:sp>
      <p:pic>
        <p:nvPicPr>
          <p:cNvPr id="4" name="Picture 3"/>
          <p:cNvPicPr>
            <a:picLocks noChangeAspect="1"/>
          </p:cNvPicPr>
          <p:nvPr/>
        </p:nvPicPr>
        <p:blipFill>
          <a:blip r:embed="rId2"/>
          <a:stretch>
            <a:fillRect/>
          </a:stretch>
        </p:blipFill>
        <p:spPr>
          <a:xfrm>
            <a:off x="4967014" y="4159907"/>
            <a:ext cx="3606800" cy="2260600"/>
          </a:xfrm>
          <a:prstGeom prst="rect">
            <a:avLst/>
          </a:prstGeom>
          <a:solidFill>
            <a:srgbClr val="000000"/>
          </a:solid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19:24</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“Jesus said to him, ‘</a:t>
            </a:r>
            <a:r>
              <a:rPr lang="en-US" u="sng" dirty="0" smtClean="0">
                <a:effectLst>
                  <a:outerShdw blurRad="38100" dist="38100" dir="2700000" algn="tl">
                    <a:srgbClr val="000000">
                      <a:alpha val="43137"/>
                    </a:srgbClr>
                  </a:outerShdw>
                </a:effectLst>
              </a:rPr>
              <a:t>If you want to be perfect, go, sell what you have and give to   the poor, and you will have treasure in heaven; and come, follow me</a:t>
            </a:r>
            <a:r>
              <a:rPr lang="en-US" dirty="0" smtClean="0">
                <a:effectLst>
                  <a:outerShdw blurRad="38100" dist="38100" dir="2700000" algn="tl">
                    <a:srgbClr val="000000">
                      <a:alpha val="43137"/>
                    </a:srgbClr>
                  </a:outerShdw>
                </a:effectLst>
              </a:rPr>
              <a:t>.’”</a:t>
            </a:r>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i="1" dirty="0" smtClean="0">
                <a:effectLst>
                  <a:outerShdw blurRad="38100" dist="38100" dir="2700000" algn="tl">
                    <a:srgbClr val="000000">
                      <a:alpha val="43137"/>
                    </a:srgbClr>
                  </a:outerShdw>
                </a:effectLst>
              </a:rPr>
              <a:t>With the man having confessed his need, Jesus adds more commands – “go, sell…, give to the poor…and follow” him, gaining treasure in heaven, appealing to the man’s inclination toward wealth. What could be better than eternal treasure in heaven? </a:t>
            </a:r>
            <a:endParaRPr lang="en-US" i="1" dirty="0"/>
          </a:p>
        </p:txBody>
      </p:sp>
      <p:pic>
        <p:nvPicPr>
          <p:cNvPr id="7" name="Picture 6"/>
          <p:cNvPicPr>
            <a:picLocks noChangeAspect="1"/>
          </p:cNvPicPr>
          <p:nvPr/>
        </p:nvPicPr>
        <p:blipFill>
          <a:blip r:embed="rId2"/>
          <a:stretch>
            <a:fillRect/>
          </a:stretch>
        </p:blipFill>
        <p:spPr>
          <a:xfrm>
            <a:off x="1559018" y="4740004"/>
            <a:ext cx="1814128" cy="18060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19:24</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“Jesus said to him, ‘</a:t>
            </a:r>
            <a:r>
              <a:rPr lang="en-US" u="sng" dirty="0" smtClean="0">
                <a:effectLst>
                  <a:outerShdw blurRad="38100" dist="38100" dir="2700000" algn="tl">
                    <a:srgbClr val="000000">
                      <a:alpha val="43137"/>
                    </a:srgbClr>
                  </a:outerShdw>
                </a:effectLst>
              </a:rPr>
              <a:t>If you want to be perfect, go, sell what you have and give to   the poor, and you will have treasure in heaven; and come, follow me</a:t>
            </a:r>
            <a:r>
              <a:rPr lang="en-US" dirty="0" smtClean="0">
                <a:effectLst>
                  <a:outerShdw blurRad="38100" dist="38100" dir="2700000" algn="tl">
                    <a:srgbClr val="000000">
                      <a:alpha val="43137"/>
                    </a:srgbClr>
                  </a:outerShdw>
                </a:effectLst>
              </a:rPr>
              <a:t>.’”</a:t>
            </a:r>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i="1" dirty="0" smtClean="0">
                <a:effectLst>
                  <a:outerShdw blurRad="38100" dist="38100" dir="2700000" algn="tl">
                    <a:srgbClr val="000000">
                      <a:alpha val="43137"/>
                    </a:srgbClr>
                  </a:outerShdw>
                </a:effectLst>
              </a:rPr>
              <a:t>At the same time Jesus is moving this man’s thinking toward its logical outcome of works-based salvation. Can he do by himself what Jesus tells him to do?</a:t>
            </a:r>
            <a:endParaRPr lang="en-US" i="1" dirty="0"/>
          </a:p>
        </p:txBody>
      </p:sp>
      <p:pic>
        <p:nvPicPr>
          <p:cNvPr id="7" name="Picture 6"/>
          <p:cNvPicPr>
            <a:picLocks noChangeAspect="1"/>
          </p:cNvPicPr>
          <p:nvPr/>
        </p:nvPicPr>
        <p:blipFill>
          <a:blip r:embed="rId2"/>
          <a:stretch>
            <a:fillRect/>
          </a:stretch>
        </p:blipFill>
        <p:spPr>
          <a:xfrm>
            <a:off x="5179704" y="4642066"/>
            <a:ext cx="2530783" cy="1990616"/>
          </a:xfrm>
          <a:prstGeom prst="rect">
            <a:avLst/>
          </a:prstGeom>
          <a:ln>
            <a:solidFill>
              <a:srgbClr val="000000"/>
            </a:solid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is a Parable?</a:t>
            </a:r>
            <a:endParaRPr lang="en-US" dirty="0">
              <a:solidFill>
                <a:srgbClr val="FFFF00"/>
              </a:solidFill>
            </a:endParaRPr>
          </a:p>
        </p:txBody>
      </p:sp>
      <p:sp>
        <p:nvSpPr>
          <p:cNvPr id="3" name="Content Placeholder 2"/>
          <p:cNvSpPr>
            <a:spLocks noGrp="1"/>
          </p:cNvSpPr>
          <p:nvPr>
            <p:ph idx="1"/>
          </p:nvPr>
        </p:nvSpPr>
        <p:spPr/>
        <p:txBody>
          <a:bodyPr>
            <a:normAutofit/>
          </a:bodyPr>
          <a:lstStyle/>
          <a:p>
            <a:pPr algn="ctr">
              <a:buNone/>
            </a:pPr>
            <a:endParaRPr lang="en-US" sz="4000" i="1" dirty="0" smtClean="0">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2666196" y="2785864"/>
            <a:ext cx="3810000" cy="2133600"/>
          </a:xfrm>
          <a:prstGeom prst="rect">
            <a:avLst/>
          </a:prstGeom>
          <a:solidFill>
            <a:srgbClr val="000000"/>
          </a:solidFill>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What is Jesus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b="1" i="1" u="sng" dirty="0" smtClean="0">
                <a:effectLst>
                  <a:outerShdw blurRad="38100" dist="38100" dir="2700000" algn="tl">
                    <a:srgbClr val="000000">
                      <a:alpha val="43137"/>
                    </a:srgbClr>
                  </a:outerShdw>
                </a:effectLst>
              </a:rPr>
              <a:t>First</a:t>
            </a:r>
            <a:r>
              <a:rPr lang="en-US"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 for Jesus to add his own commands to the 10 Commandments is nothing short of blasphemy…</a:t>
            </a:r>
            <a:r>
              <a:rPr lang="en-US" sz="3000" i="1" dirty="0" smtClean="0">
                <a:effectLst>
                  <a:outerShdw blurRad="38100" dist="38100" dir="2700000" algn="tl">
                    <a:srgbClr val="000000">
                      <a:alpha val="43137"/>
                    </a:srgbClr>
                  </a:outerShdw>
                </a:effectLst>
                <a:latin typeface="Arial Rounded MT Bold"/>
                <a:cs typeface="Arial Rounded MT Bold"/>
              </a:rPr>
              <a:t>if he is not God in the flesh.</a:t>
            </a:r>
          </a:p>
          <a:p>
            <a:pPr algn="ctr">
              <a:buNone/>
            </a:pPr>
            <a:endParaRPr lang="en-US" i="1" dirty="0" smtClean="0">
              <a:effectLst>
                <a:outerShdw blurRad="38100" dist="38100" dir="2700000" algn="tl">
                  <a:srgbClr val="000000">
                    <a:alpha val="43137"/>
                  </a:srgbClr>
                </a:outerShdw>
              </a:effectLst>
            </a:endParaRPr>
          </a:p>
          <a:p>
            <a:endParaRPr lang="en-US" dirty="0"/>
          </a:p>
        </p:txBody>
      </p:sp>
      <p:pic>
        <p:nvPicPr>
          <p:cNvPr id="4" name="Picture 3"/>
          <p:cNvPicPr>
            <a:picLocks noChangeAspect="1"/>
          </p:cNvPicPr>
          <p:nvPr/>
        </p:nvPicPr>
        <p:blipFill>
          <a:blip r:embed="rId2"/>
          <a:stretch>
            <a:fillRect/>
          </a:stretch>
        </p:blipFill>
        <p:spPr>
          <a:xfrm>
            <a:off x="5080000" y="3430533"/>
            <a:ext cx="3606800" cy="2247900"/>
          </a:xfrm>
          <a:prstGeom prst="rect">
            <a:avLst/>
          </a:prstGeom>
          <a:ln>
            <a:solidFill>
              <a:srgbClr val="000000"/>
            </a:solid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What is Jesus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i="1" dirty="0" smtClean="0">
                <a:effectLst>
                  <a:outerShdw blurRad="38100" dist="38100" dir="2700000" algn="tl">
                    <a:srgbClr val="000000">
                      <a:alpha val="43137"/>
                    </a:srgbClr>
                  </a:outerShdw>
                </a:effectLst>
              </a:rPr>
              <a:t>	</a:t>
            </a:r>
            <a:r>
              <a:rPr lang="en-US" b="1" i="1" u="sng" dirty="0" smtClean="0">
                <a:effectLst>
                  <a:outerShdw blurRad="38100" dist="38100" dir="2700000" algn="tl">
                    <a:srgbClr val="000000">
                      <a:alpha val="43137"/>
                    </a:srgbClr>
                  </a:outerShdw>
                </a:effectLst>
              </a:rPr>
              <a:t>Second</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why is Jesus telling this man who is </a:t>
            </a:r>
          </a:p>
          <a:p>
            <a:pPr algn="ctr">
              <a:buNone/>
            </a:pPr>
            <a:r>
              <a:rPr lang="en-US" i="1" dirty="0" smtClean="0">
                <a:effectLst>
                  <a:outerShdw blurRad="38100" dist="38100" dir="2700000" algn="tl">
                    <a:srgbClr val="000000">
                      <a:alpha val="43137"/>
                    </a:srgbClr>
                  </a:outerShdw>
                </a:effectLst>
              </a:rPr>
              <a:t>asking what he must do to gain eternal life </a:t>
            </a:r>
          </a:p>
          <a:p>
            <a:pPr algn="ctr">
              <a:buNone/>
            </a:pPr>
            <a:r>
              <a:rPr lang="en-US" i="1" dirty="0" smtClean="0">
                <a:effectLst>
                  <a:outerShdw blurRad="38100" dist="38100" dir="2700000" algn="tl">
                    <a:srgbClr val="000000">
                      <a:alpha val="43137"/>
                    </a:srgbClr>
                  </a:outerShdw>
                </a:effectLst>
              </a:rPr>
              <a:t>to keep the Old Testament law and then </a:t>
            </a:r>
          </a:p>
          <a:p>
            <a:pPr algn="ctr">
              <a:buNone/>
            </a:pPr>
            <a:r>
              <a:rPr lang="en-US" i="1" dirty="0" smtClean="0">
                <a:effectLst>
                  <a:outerShdw blurRad="38100" dist="38100" dir="2700000" algn="tl">
                    <a:srgbClr val="000000">
                      <a:alpha val="43137"/>
                    </a:srgbClr>
                  </a:outerShdw>
                </a:effectLst>
              </a:rPr>
              <a:t>adding more commands to it?</a:t>
            </a:r>
          </a:p>
          <a:p>
            <a:endParaRPr lang="en-US" dirty="0"/>
          </a:p>
        </p:txBody>
      </p:sp>
      <p:pic>
        <p:nvPicPr>
          <p:cNvPr id="4" name="Picture 3"/>
          <p:cNvPicPr>
            <a:picLocks noChangeAspect="1"/>
          </p:cNvPicPr>
          <p:nvPr/>
        </p:nvPicPr>
        <p:blipFill>
          <a:blip r:embed="rId2"/>
          <a:stretch>
            <a:fillRect/>
          </a:stretch>
        </p:blipFill>
        <p:spPr>
          <a:xfrm>
            <a:off x="1935655" y="4214636"/>
            <a:ext cx="3048000" cy="2032000"/>
          </a:xfrm>
          <a:prstGeom prst="rect">
            <a:avLst/>
          </a:prstGeom>
          <a:ln>
            <a:solidFill>
              <a:srgbClr val="000000"/>
            </a:solid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What is Jesus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i="1" dirty="0" smtClean="0">
                <a:effectLst>
                  <a:outerShdw blurRad="38100" dist="38100" dir="2700000" algn="tl">
                    <a:srgbClr val="000000">
                      <a:alpha val="43137"/>
                    </a:srgbClr>
                  </a:outerShdw>
                </a:effectLst>
              </a:rPr>
              <a:t>	</a:t>
            </a:r>
            <a:r>
              <a:rPr lang="en-US" b="1" i="1" u="sng" dirty="0" smtClean="0">
                <a:effectLst>
                  <a:outerShdw blurRad="38100" dist="38100" dir="2700000" algn="tl">
                    <a:srgbClr val="000000">
                      <a:alpha val="43137"/>
                    </a:srgbClr>
                  </a:outerShdw>
                </a:effectLst>
              </a:rPr>
              <a:t>Second</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why is Jesus telling this man who is </a:t>
            </a:r>
          </a:p>
          <a:p>
            <a:pPr algn="ctr">
              <a:buNone/>
            </a:pPr>
            <a:r>
              <a:rPr lang="en-US" i="1" dirty="0" smtClean="0">
                <a:effectLst>
                  <a:outerShdw blurRad="38100" dist="38100" dir="2700000" algn="tl">
                    <a:srgbClr val="000000">
                      <a:alpha val="43137"/>
                    </a:srgbClr>
                  </a:outerShdw>
                </a:effectLst>
              </a:rPr>
              <a:t>asking what he must do to gain eternal life </a:t>
            </a:r>
          </a:p>
          <a:p>
            <a:pPr algn="ctr">
              <a:buNone/>
            </a:pPr>
            <a:r>
              <a:rPr lang="en-US" i="1" dirty="0" smtClean="0">
                <a:effectLst>
                  <a:outerShdw blurRad="38100" dist="38100" dir="2700000" algn="tl">
                    <a:srgbClr val="000000">
                      <a:alpha val="43137"/>
                    </a:srgbClr>
                  </a:outerShdw>
                </a:effectLst>
              </a:rPr>
              <a:t>to keep the Old Testament law and then </a:t>
            </a:r>
          </a:p>
          <a:p>
            <a:pPr algn="ctr">
              <a:buNone/>
            </a:pPr>
            <a:r>
              <a:rPr lang="en-US" i="1" dirty="0" smtClean="0">
                <a:effectLst>
                  <a:outerShdw blurRad="38100" dist="38100" dir="2700000" algn="tl">
                    <a:srgbClr val="000000">
                      <a:alpha val="43137"/>
                    </a:srgbClr>
                  </a:outerShdw>
                </a:effectLst>
              </a:rPr>
              <a:t>adding more commands to it?</a:t>
            </a:r>
          </a:p>
          <a:p>
            <a:pPr algn="ctr">
              <a:buNone/>
            </a:pPr>
            <a:endParaRPr lang="en-US" sz="2800" i="1" dirty="0" smtClean="0">
              <a:effectLst>
                <a:outerShdw blurRad="38100" dist="38100" dir="2700000" algn="tl">
                  <a:srgbClr val="000000">
                    <a:alpha val="43137"/>
                  </a:srgbClr>
                </a:outerShdw>
              </a:effectLst>
            </a:endParaRPr>
          </a:p>
          <a:p>
            <a:pPr algn="ctr">
              <a:buNone/>
            </a:pPr>
            <a:r>
              <a:rPr lang="en-US" sz="3600" b="1" i="1" dirty="0" smtClean="0">
                <a:solidFill>
                  <a:srgbClr val="FFFF00"/>
                </a:solidFill>
                <a:effectLst>
                  <a:outerShdw blurRad="38100" dist="38100" dir="2700000" algn="tl">
                    <a:srgbClr val="000000">
                      <a:alpha val="43137"/>
                    </a:srgbClr>
                  </a:outerShdw>
                </a:effectLst>
                <a:latin typeface="Arial Rounded MT Bold"/>
                <a:cs typeface="Arial Rounded MT Bold"/>
              </a:rPr>
              <a:t>Is this the way people </a:t>
            </a:r>
          </a:p>
          <a:p>
            <a:pPr algn="ctr">
              <a:buNone/>
            </a:pPr>
            <a:r>
              <a:rPr lang="en-US" sz="3600" b="1" i="1" dirty="0" smtClean="0">
                <a:solidFill>
                  <a:srgbClr val="FFFF00"/>
                </a:solidFill>
                <a:effectLst>
                  <a:outerShdw blurRad="38100" dist="38100" dir="2700000" algn="tl">
                    <a:srgbClr val="000000">
                      <a:alpha val="43137"/>
                    </a:srgbClr>
                  </a:outerShdw>
                </a:effectLst>
                <a:latin typeface="Arial Rounded MT Bold"/>
                <a:cs typeface="Arial Rounded MT Bold"/>
              </a:rPr>
              <a:t>gain eternal life?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What is Jesus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b="1" i="1" u="sng" dirty="0" smtClean="0">
                <a:effectLst>
                  <a:outerShdw blurRad="38100" dist="38100" dir="2700000" algn="tl">
                    <a:srgbClr val="000000">
                      <a:alpha val="43137"/>
                    </a:srgbClr>
                  </a:outerShdw>
                </a:effectLst>
              </a:rPr>
              <a:t>Second</a:t>
            </a:r>
            <a:r>
              <a:rPr lang="en-US"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 why is Jesus telling this man who is </a:t>
            </a:r>
          </a:p>
          <a:p>
            <a:pPr algn="ctr">
              <a:buNone/>
            </a:pPr>
            <a:r>
              <a:rPr lang="en-US" i="1" dirty="0" smtClean="0">
                <a:effectLst>
                  <a:outerShdw blurRad="38100" dist="38100" dir="2700000" algn="tl">
                    <a:srgbClr val="000000">
                      <a:alpha val="43137"/>
                    </a:srgbClr>
                  </a:outerShdw>
                </a:effectLst>
              </a:rPr>
              <a:t>asking what he must do to gain eternal life </a:t>
            </a:r>
          </a:p>
          <a:p>
            <a:pPr algn="ctr">
              <a:buNone/>
            </a:pPr>
            <a:r>
              <a:rPr lang="en-US" i="1" dirty="0" smtClean="0">
                <a:effectLst>
                  <a:outerShdw blurRad="38100" dist="38100" dir="2700000" algn="tl">
                    <a:srgbClr val="000000">
                      <a:alpha val="43137"/>
                    </a:srgbClr>
                  </a:outerShdw>
                </a:effectLst>
              </a:rPr>
              <a:t>to keep the Old Testament law and then </a:t>
            </a:r>
          </a:p>
          <a:p>
            <a:pPr algn="ctr">
              <a:buNone/>
            </a:pPr>
            <a:r>
              <a:rPr lang="en-US" i="1" dirty="0" smtClean="0">
                <a:effectLst>
                  <a:outerShdw blurRad="38100" dist="38100" dir="2700000" algn="tl">
                    <a:srgbClr val="000000">
                      <a:alpha val="43137"/>
                    </a:srgbClr>
                  </a:outerShdw>
                </a:effectLst>
              </a:rPr>
              <a:t>adding more commands to it?</a:t>
            </a:r>
          </a:p>
          <a:p>
            <a:pPr algn="ctr">
              <a:buNone/>
            </a:pPr>
            <a:endParaRPr lang="en-US" sz="2800" i="1" dirty="0" smtClean="0">
              <a:effectLst>
                <a:outerShdw blurRad="38100" dist="38100" dir="2700000" algn="tl">
                  <a:srgbClr val="000000">
                    <a:alpha val="43137"/>
                  </a:srgbClr>
                </a:outerShdw>
              </a:effectLst>
            </a:endParaRP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Would </a:t>
            </a:r>
            <a:r>
              <a:rPr lang="en-US" sz="3600" b="1" i="1" u="sng" dirty="0" smtClean="0">
                <a:solidFill>
                  <a:srgbClr val="FFFF00"/>
                </a:solidFill>
                <a:effectLst>
                  <a:outerShdw blurRad="38100" dist="38100" dir="2700000" algn="tl">
                    <a:srgbClr val="000000">
                      <a:alpha val="43137"/>
                    </a:srgbClr>
                  </a:outerShdw>
                </a:effectLst>
                <a:latin typeface="Arial Rounded MT Bold"/>
                <a:cs typeface="Arial Rounded MT Bold"/>
              </a:rPr>
              <a:t>you</a:t>
            </a:r>
            <a:r>
              <a:rPr lang="en-US" sz="3600" b="1" dirty="0" smtClean="0">
                <a:solidFill>
                  <a:srgbClr val="FFFF00"/>
                </a:solidFill>
                <a:effectLst>
                  <a:outerShdw blurRad="38100" dist="38100" dir="2700000" algn="tl">
                    <a:srgbClr val="000000">
                      <a:alpha val="43137"/>
                    </a:srgbClr>
                  </a:outerShdw>
                </a:effectLst>
                <a:latin typeface="Arial Rounded MT Bold"/>
                <a:cs typeface="Arial Rounded MT Bold"/>
              </a:rPr>
              <a:t> </a:t>
            </a: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share </a:t>
            </a: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the gospel this way?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a:t>
            </a:r>
          </a:p>
          <a:p>
            <a:pPr>
              <a:buNone/>
            </a:pPr>
            <a:r>
              <a:rPr lang="en-US" dirty="0" smtClean="0">
                <a:effectLst>
                  <a:outerShdw blurRad="38100" dist="38100" dir="2700000" algn="tl">
                    <a:srgbClr val="000000">
                      <a:alpha val="43137"/>
                    </a:srgbClr>
                  </a:outerShdw>
                </a:effectLst>
              </a:rPr>
              <a:t>				(2)</a:t>
            </a: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a:t>
            </a: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1.jpg"/>
          <p:cNvPicPr>
            <a:picLocks noChangeAspect="1"/>
          </p:cNvPicPr>
          <p:nvPr/>
        </p:nvPicPr>
        <p:blipFill>
          <a:blip r:embed="rId2"/>
          <a:stretch>
            <a:fillRect/>
          </a:stretch>
        </p:blipFill>
        <p:spPr>
          <a:xfrm>
            <a:off x="4873518" y="3709070"/>
            <a:ext cx="3813282" cy="2537566"/>
          </a:xfrm>
          <a:prstGeom prst="rect">
            <a:avLst/>
          </a:prstGeom>
          <a:solidFill>
            <a:srgbClr val="000000"/>
          </a:solidFill>
          <a:ln>
            <a:solidFill>
              <a:srgbClr val="000000"/>
            </a:solid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jpg"/>
          <p:cNvPicPr>
            <a:picLocks noChangeAspect="1"/>
          </p:cNvPicPr>
          <p:nvPr/>
        </p:nvPicPr>
        <p:blipFill>
          <a:blip r:embed="rId2"/>
          <a:stretch>
            <a:fillRect/>
          </a:stretch>
        </p:blipFill>
        <p:spPr>
          <a:xfrm>
            <a:off x="4832663" y="3681883"/>
            <a:ext cx="3854137" cy="2564753"/>
          </a:xfrm>
          <a:prstGeom prst="rect">
            <a:avLst/>
          </a:prstGeom>
          <a:solidFill>
            <a:srgbClr val="000000"/>
          </a:solid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 	</a:t>
            </a:r>
            <a:r>
              <a:rPr lang="en-US" b="1" dirty="0" smtClean="0">
                <a:solidFill>
                  <a:srgbClr val="FFFF00"/>
                </a:solidFill>
                <a:effectLst>
                  <a:outerShdw blurRad="38100" dist="38100" dir="2700000" algn="tl">
                    <a:srgbClr val="000000">
                      <a:alpha val="43137"/>
                    </a:srgbClr>
                  </a:outerShdw>
                </a:effectLst>
              </a:rPr>
              <a:t>Community</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jpg"/>
          <p:cNvPicPr>
            <a:picLocks noChangeAspect="1"/>
          </p:cNvPicPr>
          <p:nvPr/>
        </p:nvPicPr>
        <p:blipFill>
          <a:blip r:embed="rId2"/>
          <a:stretch>
            <a:fillRect/>
          </a:stretch>
        </p:blipFill>
        <p:spPr>
          <a:xfrm>
            <a:off x="4899858" y="3669862"/>
            <a:ext cx="3786942" cy="2576774"/>
          </a:xfrm>
          <a:prstGeom prst="rect">
            <a:avLst/>
          </a:prstGeom>
          <a:ln>
            <a:solidFill>
              <a:srgbClr val="000000"/>
            </a:solid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 	</a:t>
            </a:r>
            <a:r>
              <a:rPr lang="en-US" b="1" dirty="0" smtClean="0">
                <a:solidFill>
                  <a:srgbClr val="FFFF00"/>
                </a:solidFill>
                <a:effectLst>
                  <a:outerShdw blurRad="38100" dist="38100" dir="2700000" algn="tl">
                    <a:srgbClr val="000000">
                      <a:alpha val="43137"/>
                    </a:srgbClr>
                  </a:outerShdw>
                </a:effectLst>
              </a:rPr>
              <a:t>Community</a:t>
            </a:r>
          </a:p>
          <a:p>
            <a:pPr algn="ctr">
              <a:buNone/>
            </a:pPr>
            <a:endParaRPr lang="en-US" sz="2400" i="1" dirty="0" smtClean="0">
              <a:effectLst>
                <a:outerShdw blurRad="38100" dist="38100" dir="2700000" algn="tl">
                  <a:srgbClr val="000000">
                    <a:alpha val="43137"/>
                  </a:srgbClr>
                </a:outerShdw>
              </a:effectLst>
              <a:latin typeface="Arial Rounded MT Bold"/>
              <a:cs typeface="Arial Rounded MT Bold"/>
            </a:endParaRP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All three of these together gave </a:t>
            </a: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people a strong sense of </a:t>
            </a:r>
            <a:r>
              <a:rPr lang="en-US" sz="3000" b="1" i="1" dirty="0" smtClean="0">
                <a:solidFill>
                  <a:srgbClr val="FFFF00"/>
                </a:solidFill>
                <a:effectLst>
                  <a:outerShdw blurRad="38100" dist="38100" dir="2700000" algn="tl">
                    <a:srgbClr val="000000">
                      <a:alpha val="43137"/>
                    </a:srgbClr>
                  </a:outerShdw>
                </a:effectLst>
                <a:latin typeface="Arial Rounded MT Bold"/>
                <a:cs typeface="Arial Rounded MT Bold"/>
              </a:rPr>
              <a:t>identity</a:t>
            </a:r>
            <a:r>
              <a:rPr lang="en-US" sz="3000" i="1" dirty="0" smtClean="0">
                <a:effectLst>
                  <a:outerShdw blurRad="38100" dist="38100" dir="2700000" algn="tl">
                    <a:srgbClr val="000000">
                      <a:alpha val="43137"/>
                    </a:srgbClr>
                  </a:outerShdw>
                </a:effectLst>
                <a:latin typeface="Arial Rounded MT Bold"/>
                <a:cs typeface="Arial Rounded MT Bold"/>
              </a:rPr>
              <a:t>.</a:t>
            </a:r>
            <a:endParaRPr lang="en-US" i="1"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Question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endParaRPr lang="en-US" sz="3000" dirty="0" smtClean="0">
              <a:effectLst>
                <a:outerShdw blurRad="38100" dist="38100" dir="2700000" algn="tl">
                  <a:srgbClr val="000000">
                    <a:alpha val="43137"/>
                  </a:srgbClr>
                </a:outerShdw>
              </a:effectLst>
              <a:latin typeface="Arial Rounded MT Bold"/>
              <a:cs typeface="Arial Rounded MT Bold"/>
            </a:endParaRP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What is Jesus </a:t>
            </a:r>
            <a:r>
              <a:rPr lang="en-US" sz="3000" b="1" i="1" u="sng" dirty="0" smtClean="0">
                <a:effectLst>
                  <a:outerShdw blurRad="38100" dist="38100" dir="2700000" algn="tl">
                    <a:srgbClr val="000000">
                      <a:alpha val="43137"/>
                    </a:srgbClr>
                  </a:outerShdw>
                </a:effectLst>
                <a:latin typeface="Arial Rounded MT Bold"/>
                <a:cs typeface="Arial Rounded MT Bold"/>
              </a:rPr>
              <a:t>not</a:t>
            </a:r>
            <a:r>
              <a:rPr lang="en-US" sz="3000" b="1" dirty="0" smtClean="0">
                <a:effectLst>
                  <a:outerShdw blurRad="38100" dist="38100" dir="2700000" algn="tl">
                    <a:srgbClr val="000000">
                      <a:alpha val="43137"/>
                    </a:srgbClr>
                  </a:outerShdw>
                </a:effectLst>
                <a:latin typeface="Arial Rounded MT Bold"/>
                <a:cs typeface="Arial Rounded MT Bold"/>
              </a:rPr>
              <a:t> </a:t>
            </a:r>
            <a:r>
              <a:rPr lang="en-US" sz="3000" dirty="0" smtClean="0">
                <a:effectLst>
                  <a:outerShdw blurRad="38100" dist="38100" dir="2700000" algn="tl">
                    <a:srgbClr val="000000">
                      <a:alpha val="43137"/>
                    </a:srgbClr>
                  </a:outerShdw>
                </a:effectLst>
                <a:latin typeface="Arial Rounded MT Bold"/>
                <a:cs typeface="Arial Rounded MT Bold"/>
              </a:rPr>
              <a:t>doing by adding his </a:t>
            </a: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commands, “go…sell…give…and </a:t>
            </a: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come, follow me”? </a:t>
            </a:r>
          </a:p>
          <a:p>
            <a:endParaRPr lang="en-US"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is a Parable?</a:t>
            </a:r>
            <a:endParaRPr lang="en-US" dirty="0">
              <a:solidFill>
                <a:srgbClr val="FFFF00"/>
              </a:solidFill>
            </a:endParaRPr>
          </a:p>
        </p:txBody>
      </p:sp>
      <p:sp>
        <p:nvSpPr>
          <p:cNvPr id="3" name="Content Placeholder 2"/>
          <p:cNvSpPr>
            <a:spLocks noGrp="1"/>
          </p:cNvSpPr>
          <p:nvPr>
            <p:ph idx="1"/>
          </p:nvPr>
        </p:nvSpPr>
        <p:spPr/>
        <p:txBody>
          <a:bodyPr>
            <a:normAutofit/>
          </a:bodyPr>
          <a:lstStyle/>
          <a:p>
            <a:pPr algn="ctr">
              <a:buNone/>
            </a:pPr>
            <a:endParaRPr lang="en-US" sz="4000" i="1" dirty="0" smtClean="0">
              <a:latin typeface="Arial Rounded MT Bold"/>
              <a:cs typeface="Arial Rounded MT Bold"/>
            </a:endParaRPr>
          </a:p>
          <a:p>
            <a:pPr algn="ctr">
              <a:buNone/>
            </a:pPr>
            <a:r>
              <a:rPr lang="en-US" sz="4000" i="1" dirty="0" smtClean="0">
                <a:latin typeface="Arial Rounded MT Bold"/>
                <a:cs typeface="Arial Rounded MT Bold"/>
              </a:rPr>
              <a:t>An earthly story with </a:t>
            </a:r>
          </a:p>
          <a:p>
            <a:pPr algn="ctr">
              <a:buNone/>
            </a:pPr>
            <a:r>
              <a:rPr lang="en-US" sz="4000" i="1" dirty="0" smtClean="0">
                <a:latin typeface="Arial Rounded MT Bold"/>
                <a:cs typeface="Arial Rounded MT Bold"/>
              </a:rPr>
              <a:t>a heavenly meaning</a:t>
            </a:r>
            <a:endParaRPr lang="en-US" sz="4000" i="1" dirty="0">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1530576" y="4365568"/>
            <a:ext cx="6235700" cy="1308100"/>
          </a:xfrm>
          <a:prstGeom prst="rect">
            <a:avLst/>
          </a:prstGeom>
          <a:solidFill>
            <a:schemeClr val="bg1"/>
          </a:solidFill>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Answer</a:t>
            </a:r>
            <a:endParaRPr lang="en-US" dirty="0"/>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 based gospel or presenting Lordship salvation.</a:t>
            </a:r>
          </a:p>
        </p:txBody>
      </p:sp>
      <p:pic>
        <p:nvPicPr>
          <p:cNvPr id="4" name="Picture 3"/>
          <p:cNvPicPr>
            <a:picLocks noChangeAspect="1"/>
          </p:cNvPicPr>
          <p:nvPr/>
        </p:nvPicPr>
        <p:blipFill>
          <a:blip r:embed="rId2"/>
          <a:srcRect t="8210" b="30560"/>
          <a:stretch>
            <a:fillRect/>
          </a:stretch>
        </p:blipFill>
        <p:spPr>
          <a:xfrm>
            <a:off x="4331137" y="4318000"/>
            <a:ext cx="3810000" cy="1306403"/>
          </a:xfrm>
          <a:prstGeom prst="rect">
            <a:avLst/>
          </a:prstGeom>
          <a:ln>
            <a:solidFill>
              <a:srgbClr val="000000"/>
            </a:solid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Answer</a:t>
            </a:r>
            <a:endParaRPr lang="en-US" dirty="0"/>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 based gospel or presenting Lordship salvation.</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sharing the gospel with him with these statements.</a:t>
            </a:r>
          </a:p>
        </p:txBody>
      </p:sp>
      <p:pic>
        <p:nvPicPr>
          <p:cNvPr id="5" name="Picture 4"/>
          <p:cNvPicPr>
            <a:picLocks noChangeAspect="1"/>
          </p:cNvPicPr>
          <p:nvPr/>
        </p:nvPicPr>
        <p:blipFill>
          <a:blip r:embed="rId2"/>
          <a:stretch>
            <a:fillRect/>
          </a:stretch>
        </p:blipFill>
        <p:spPr>
          <a:xfrm>
            <a:off x="5325241" y="4703379"/>
            <a:ext cx="1742966" cy="1452472"/>
          </a:xfrm>
          <a:prstGeom prst="rect">
            <a:avLst/>
          </a:prstGeom>
          <a:ln>
            <a:solidFill>
              <a:srgbClr val="000000"/>
            </a:solid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Answer</a:t>
            </a:r>
            <a:endParaRPr lang="en-US" dirty="0"/>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 based gospel or presenting Lordship salvation.</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sharing the gospel with him with these statements.</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misleading this man.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What Jesus </a:t>
            </a:r>
            <a:r>
              <a:rPr lang="en-US" b="1" i="1" u="sng" dirty="0" smtClean="0">
                <a:solidFill>
                  <a:srgbClr val="FFFF00"/>
                </a:solidFill>
                <a:effectLst>
                  <a:outerShdw blurRad="38100" dist="38100" dir="2700000" algn="tl">
                    <a:srgbClr val="000000">
                      <a:alpha val="43137"/>
                    </a:srgbClr>
                  </a:outerShdw>
                </a:effectLst>
              </a:rPr>
              <a:t>is</a:t>
            </a:r>
            <a:r>
              <a:rPr lang="en-US" dirty="0" smtClean="0">
                <a:solidFill>
                  <a:srgbClr val="FFFF00"/>
                </a:solidFill>
                <a:effectLst>
                  <a:outerShdw blurRad="38100" dist="38100" dir="2700000" algn="tl">
                    <a:srgbClr val="000000">
                      <a:alpha val="43137"/>
                    </a:srgbClr>
                  </a:outerShdw>
                </a:effectLst>
              </a:rPr>
              <a:t>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i="1" dirty="0" smtClean="0">
                <a:effectLst>
                  <a:outerShdw blurRad="38100" dist="38100" dir="2700000" algn="tl">
                    <a:srgbClr val="000000">
                      <a:alpha val="43137"/>
                    </a:srgbClr>
                  </a:outerShdw>
                </a:effectLst>
              </a:rPr>
              <a:t>Jesus </a:t>
            </a:r>
            <a:r>
              <a:rPr lang="en-US" b="1" i="1" dirty="0" smtClean="0">
                <a:solidFill>
                  <a:srgbClr val="FFFF00"/>
                </a:solidFill>
                <a:effectLst>
                  <a:outerShdw blurRad="38100" dist="38100" dir="2700000" algn="tl">
                    <a:srgbClr val="000000">
                      <a:alpha val="43137"/>
                    </a:srgbClr>
                  </a:outerShdw>
                </a:effectLst>
              </a:rPr>
              <a:t>is</a:t>
            </a:r>
            <a:r>
              <a:rPr lang="en-US" i="1" dirty="0" smtClean="0">
                <a:effectLst>
                  <a:outerShdw blurRad="38100" dist="38100" dir="2700000" algn="tl">
                    <a:srgbClr val="000000">
                      <a:alpha val="43137"/>
                    </a:srgbClr>
                  </a:outerShdw>
                </a:effectLst>
              </a:rPr>
              <a:t> knocking down all the supports this </a:t>
            </a:r>
          </a:p>
          <a:p>
            <a:pPr algn="ctr">
              <a:buNone/>
            </a:pPr>
            <a:r>
              <a:rPr lang="en-US" i="1" dirty="0" smtClean="0">
                <a:effectLst>
                  <a:outerShdw blurRad="38100" dist="38100" dir="2700000" algn="tl">
                    <a:srgbClr val="000000">
                      <a:alpha val="43137"/>
                    </a:srgbClr>
                  </a:outerShdw>
                </a:effectLst>
              </a:rPr>
              <a:t>man’s family and culture provide for him. It  </a:t>
            </a:r>
          </a:p>
          <a:p>
            <a:pPr algn="ctr">
              <a:buNone/>
            </a:pPr>
            <a:r>
              <a:rPr lang="en-US" i="1" dirty="0" smtClean="0">
                <a:effectLst>
                  <a:outerShdw blurRad="38100" dist="38100" dir="2700000" algn="tl">
                    <a:srgbClr val="000000">
                      <a:alpha val="43137"/>
                    </a:srgbClr>
                  </a:outerShdw>
                </a:effectLst>
              </a:rPr>
              <a:t>will take  </a:t>
            </a:r>
            <a:r>
              <a:rPr lang="en-US" b="1" i="1" u="sng" dirty="0" smtClean="0">
                <a:solidFill>
                  <a:srgbClr val="FFFF00"/>
                </a:solidFill>
                <a:effectLst>
                  <a:outerShdw blurRad="38100" dist="38100" dir="2700000" algn="tl">
                    <a:srgbClr val="000000">
                      <a:alpha val="43137"/>
                    </a:srgbClr>
                  </a:outerShdw>
                </a:effectLst>
              </a:rPr>
              <a:t>faith</a:t>
            </a:r>
            <a:r>
              <a:rPr lang="en-US" b="1" dirty="0" smtClean="0">
                <a:solidFill>
                  <a:srgbClr val="FFFF00"/>
                </a:solidFill>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for this man to accept Jesus as </a:t>
            </a:r>
          </a:p>
          <a:p>
            <a:pPr algn="ctr">
              <a:buNone/>
            </a:pPr>
            <a:r>
              <a:rPr lang="en-US" i="1" dirty="0" smtClean="0">
                <a:effectLst>
                  <a:outerShdw blurRad="38100" dist="38100" dir="2700000" algn="tl">
                    <a:srgbClr val="000000">
                      <a:alpha val="43137"/>
                    </a:srgbClr>
                  </a:outerShdw>
                </a:effectLst>
              </a:rPr>
              <a:t>his new family leader and new support system. </a:t>
            </a:r>
          </a:p>
          <a:p>
            <a:pPr algn="ctr">
              <a:buNone/>
            </a:pPr>
            <a:r>
              <a:rPr lang="en-US" i="1" dirty="0" smtClean="0">
                <a:effectLst>
                  <a:outerShdw blurRad="38100" dist="38100" dir="2700000" algn="tl">
                    <a:srgbClr val="000000">
                      <a:alpha val="43137"/>
                    </a:srgbClr>
                  </a:outerShdw>
                </a:effectLst>
              </a:rPr>
              <a:t>Jesus will decide what property he’ll need </a:t>
            </a:r>
          </a:p>
          <a:p>
            <a:pPr algn="ctr">
              <a:buNone/>
            </a:pPr>
            <a:r>
              <a:rPr lang="en-US" i="1" dirty="0" smtClean="0">
                <a:effectLst>
                  <a:outerShdw blurRad="38100" dist="38100" dir="2700000" algn="tl">
                    <a:srgbClr val="000000">
                      <a:alpha val="43137"/>
                    </a:srgbClr>
                  </a:outerShdw>
                </a:effectLst>
              </a:rPr>
              <a:t>and will give it to him. His disciples will </a:t>
            </a:r>
          </a:p>
          <a:p>
            <a:pPr algn="ctr">
              <a:buNone/>
            </a:pPr>
            <a:r>
              <a:rPr lang="en-US" i="1" dirty="0" smtClean="0">
                <a:effectLst>
                  <a:outerShdw blurRad="38100" dist="38100" dir="2700000" algn="tl">
                    <a:srgbClr val="000000">
                      <a:alpha val="43137"/>
                    </a:srgbClr>
                  </a:outerShdw>
                </a:effectLst>
              </a:rPr>
              <a:t>become this man’s new community.</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19:22</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dirty="0" smtClean="0">
                <a:effectLst>
                  <a:outerShdw blurRad="38100" dist="38100" dir="2700000" algn="tl">
                    <a:srgbClr val="000000">
                      <a:alpha val="43137"/>
                    </a:srgbClr>
                  </a:outerShdw>
                </a:effectLst>
              </a:rPr>
              <a:t>“But when the young man heard that saying, </a:t>
            </a:r>
          </a:p>
          <a:p>
            <a:pPr algn="ctr">
              <a:buNone/>
            </a:pPr>
            <a:r>
              <a:rPr lang="en-US" dirty="0" smtClean="0">
                <a:effectLst>
                  <a:outerShdw blurRad="38100" dist="38100" dir="2700000" algn="tl">
                    <a:srgbClr val="000000">
                      <a:alpha val="43137"/>
                    </a:srgbClr>
                  </a:outerShdw>
                </a:effectLst>
              </a:rPr>
              <a:t>he went away sorrowful, for he had </a:t>
            </a:r>
          </a:p>
          <a:p>
            <a:pPr algn="ctr">
              <a:buNone/>
            </a:pPr>
            <a:r>
              <a:rPr lang="en-US" dirty="0" smtClean="0">
                <a:effectLst>
                  <a:outerShdw blurRad="38100" dist="38100" dir="2700000" algn="tl">
                    <a:srgbClr val="000000">
                      <a:alpha val="43137"/>
                    </a:srgbClr>
                  </a:outerShdw>
                </a:effectLst>
              </a:rPr>
              <a:t>great possessions.”</a:t>
            </a:r>
            <a:endParaRPr lang="en-US" dirty="0"/>
          </a:p>
        </p:txBody>
      </p:sp>
      <p:pic>
        <p:nvPicPr>
          <p:cNvPr id="4" name="Picture 3"/>
          <p:cNvPicPr>
            <a:picLocks noChangeAspect="1"/>
          </p:cNvPicPr>
          <p:nvPr/>
        </p:nvPicPr>
        <p:blipFill>
          <a:blip r:embed="rId2"/>
          <a:stretch>
            <a:fillRect/>
          </a:stretch>
        </p:blipFill>
        <p:spPr>
          <a:xfrm>
            <a:off x="4777275" y="3815530"/>
            <a:ext cx="3797300" cy="2133600"/>
          </a:xfrm>
          <a:prstGeom prst="rect">
            <a:avLst/>
          </a:prstGeom>
          <a:ln>
            <a:solidFill>
              <a:srgbClr val="000000"/>
            </a:solid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p>
        </p:txBody>
      </p:sp>
      <p:sp>
        <p:nvSpPr>
          <p:cNvPr id="4" name="Text Placeholder 3"/>
          <p:cNvSpPr>
            <a:spLocks noGrp="1"/>
          </p:cNvSpPr>
          <p:nvPr>
            <p:ph type="body" idx="1"/>
          </p:nvPr>
        </p:nvSpPr>
        <p:spPr/>
        <p:txBody>
          <a:bodyPr>
            <a:normAutofit/>
          </a:bodyPr>
          <a:lstStyle/>
          <a:p>
            <a:r>
              <a:rPr lang="en-US" sz="3000" dirty="0" smtClean="0"/>
              <a:t>Matthew 19:22</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“But when the young man heard that saying, </a:t>
            </a:r>
            <a:r>
              <a:rPr lang="en-US" u="sng" dirty="0" smtClean="0">
                <a:effectLst>
                  <a:outerShdw blurRad="38100" dist="38100" dir="2700000" algn="tl">
                    <a:srgbClr val="000000">
                      <a:alpha val="43137"/>
                    </a:srgbClr>
                  </a:outerShdw>
                </a:effectLst>
              </a:rPr>
              <a:t>he went away sorrowful, for he had great possessions</a:t>
            </a:r>
            <a:r>
              <a:rPr lang="en-US" dirty="0" smtClean="0">
                <a:effectLst>
                  <a:outerShdw blurRad="38100" dist="38100" dir="2700000" algn="tl">
                    <a:srgbClr val="000000">
                      <a:alpha val="43137"/>
                    </a:srgbClr>
                  </a:outerShdw>
                </a:effectLst>
              </a:rPr>
              <a:t>.”</a:t>
            </a:r>
            <a:endParaRPr lang="en-US" dirty="0" smtClean="0"/>
          </a:p>
          <a:p>
            <a:pPr>
              <a:buNone/>
            </a:pP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The rich man heard Jesus’ second list of commands and went away sorrowful because he had “great possessions” and had greater </a:t>
            </a:r>
            <a:r>
              <a:rPr lang="en-US" b="1" i="1" dirty="0" smtClean="0">
                <a:solidFill>
                  <a:srgbClr val="FFFF00"/>
                </a:solidFill>
                <a:effectLst>
                  <a:outerShdw blurRad="38100" dist="38100" dir="2700000" algn="tl">
                    <a:srgbClr val="000000">
                      <a:alpha val="43137"/>
                    </a:srgbClr>
                  </a:outerShdw>
                </a:effectLst>
              </a:rPr>
              <a:t>faith</a:t>
            </a:r>
            <a:r>
              <a:rPr lang="en-US" i="1" dirty="0" smtClean="0">
                <a:effectLst>
                  <a:outerShdw blurRad="38100" dist="38100" dir="2700000" algn="tl">
                    <a:srgbClr val="000000">
                      <a:alpha val="43137"/>
                    </a:srgbClr>
                  </a:outerShdw>
                </a:effectLst>
              </a:rPr>
              <a:t> in his current supports </a:t>
            </a:r>
            <a:r>
              <a:rPr lang="en-US" dirty="0" smtClean="0">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family, property, and community</a:t>
            </a:r>
            <a:r>
              <a:rPr lang="en-US" dirty="0" smtClean="0">
                <a:effectLst>
                  <a:outerShdw blurRad="38100" dist="38100" dir="2700000" algn="tl">
                    <a:srgbClr val="000000">
                      <a:alpha val="43137"/>
                    </a:srgbClr>
                  </a:outerShdw>
                </a:effectLst>
              </a:rPr>
              <a:t> – </a:t>
            </a:r>
            <a:r>
              <a:rPr lang="en-US" i="1" dirty="0" smtClean="0">
                <a:effectLst>
                  <a:outerShdw blurRad="38100" dist="38100" dir="2700000" algn="tl">
                    <a:srgbClr val="000000">
                      <a:alpha val="43137"/>
                    </a:srgbClr>
                  </a:outerShdw>
                </a:effectLst>
              </a:rPr>
              <a:t>than in Jesus.</a:t>
            </a:r>
          </a:p>
          <a:p>
            <a:endParaRPr lang="en-US" dirty="0"/>
          </a:p>
        </p:txBody>
      </p:sp>
      <p:pic>
        <p:nvPicPr>
          <p:cNvPr id="7" name="Picture 6" descr="images.jpg"/>
          <p:cNvPicPr>
            <a:picLocks noChangeAspect="1"/>
          </p:cNvPicPr>
          <p:nvPr/>
        </p:nvPicPr>
        <p:blipFill>
          <a:blip r:embed="rId2"/>
          <a:stretch>
            <a:fillRect/>
          </a:stretch>
        </p:blipFill>
        <p:spPr>
          <a:xfrm>
            <a:off x="2731360" y="5186465"/>
            <a:ext cx="2094640" cy="1425270"/>
          </a:xfrm>
          <a:prstGeom prst="rect">
            <a:avLst/>
          </a:prstGeom>
          <a:ln>
            <a:solidFill>
              <a:srgbClr val="000000"/>
            </a:solidFill>
          </a:ln>
        </p:spPr>
      </p:pic>
      <p:pic>
        <p:nvPicPr>
          <p:cNvPr id="8" name="Picture 7" descr="images.jpg"/>
          <p:cNvPicPr>
            <a:picLocks noChangeAspect="1"/>
          </p:cNvPicPr>
          <p:nvPr/>
        </p:nvPicPr>
        <p:blipFill>
          <a:blip r:embed="rId3"/>
          <a:stretch>
            <a:fillRect/>
          </a:stretch>
        </p:blipFill>
        <p:spPr>
          <a:xfrm>
            <a:off x="325576" y="5221501"/>
            <a:ext cx="1811978" cy="1205789"/>
          </a:xfrm>
          <a:prstGeom prst="rect">
            <a:avLst/>
          </a:prstGeom>
          <a:ln>
            <a:solidFill>
              <a:srgbClr val="000000"/>
            </a:solidFill>
          </a:ln>
        </p:spPr>
      </p:pic>
      <p:pic>
        <p:nvPicPr>
          <p:cNvPr id="9" name="Picture 8" descr="images-1.jpg"/>
          <p:cNvPicPr>
            <a:picLocks noChangeAspect="1"/>
          </p:cNvPicPr>
          <p:nvPr/>
        </p:nvPicPr>
        <p:blipFill>
          <a:blip r:embed="rId4"/>
          <a:stretch>
            <a:fillRect/>
          </a:stretch>
        </p:blipFill>
        <p:spPr>
          <a:xfrm>
            <a:off x="1534743" y="3852054"/>
            <a:ext cx="2200645" cy="1464429"/>
          </a:xfrm>
          <a:prstGeom prst="rect">
            <a:avLst/>
          </a:prstGeom>
          <a:ln>
            <a:solidFill>
              <a:srgbClr val="000000"/>
            </a:solid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Observations: </a:t>
            </a:r>
            <a:endParaRPr lang="en-US" dirty="0"/>
          </a:p>
        </p:txBody>
      </p:sp>
      <p:sp>
        <p:nvSpPr>
          <p:cNvPr id="3" name="Content Placeholder 2"/>
          <p:cNvSpPr>
            <a:spLocks noGrp="1"/>
          </p:cNvSpPr>
          <p:nvPr>
            <p:ph idx="1"/>
          </p:nvPr>
        </p:nvSpPr>
        <p:spPr/>
        <p:txBody>
          <a:bodyPr>
            <a:normAutofit/>
          </a:bodyPr>
          <a:lstStyle/>
          <a:p>
            <a:pPr algn="ctr">
              <a:buNone/>
            </a:pPr>
            <a:r>
              <a:rPr lang="en-US"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latin typeface="Arial Rounded MT Bold"/>
                <a:cs typeface="Arial Rounded MT Bold"/>
              </a:rPr>
              <a:t>This rich man looked at pure life straight in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the eyes and turned Jesus down! Because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Jesus knew this man didn’t have the </a:t>
            </a:r>
            <a:r>
              <a:rPr lang="en-US" sz="2800" dirty="0" smtClean="0">
                <a:solidFill>
                  <a:srgbClr val="FFFF00"/>
                </a:solidFill>
                <a:effectLst>
                  <a:outerShdw blurRad="38100" dist="38100" dir="2700000" algn="tl">
                    <a:srgbClr val="000000">
                      <a:alpha val="43137"/>
                    </a:srgbClr>
                  </a:outerShdw>
                </a:effectLst>
                <a:latin typeface="Arial Rounded MT Bold"/>
                <a:cs typeface="Arial Rounded MT Bold"/>
              </a:rPr>
              <a:t>faith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to trust Jesus for his lack, he let him go. </a:t>
            </a:r>
          </a:p>
          <a:p>
            <a:pPr algn="ctr">
              <a:buNone/>
            </a:pPr>
            <a:r>
              <a:rPr lang="en-US" sz="2800" i="1" dirty="0" smtClean="0">
                <a:effectLst>
                  <a:outerShdw blurRad="38100" dist="38100" dir="2700000" algn="tl">
                    <a:srgbClr val="000000">
                      <a:alpha val="43137"/>
                    </a:srgbClr>
                  </a:outerShdw>
                </a:effectLst>
                <a:latin typeface="Arial Rounded MT Bold"/>
                <a:cs typeface="Arial Rounded MT Bold"/>
              </a:rPr>
              <a:t>This is why Jesus didn’t chase after </a:t>
            </a:r>
          </a:p>
          <a:p>
            <a:pPr algn="ctr">
              <a:buNone/>
            </a:pPr>
            <a:r>
              <a:rPr lang="en-US" sz="2800" i="1" dirty="0" smtClean="0">
                <a:effectLst>
                  <a:outerShdw blurRad="38100" dist="38100" dir="2700000" algn="tl">
                    <a:srgbClr val="000000">
                      <a:alpha val="43137"/>
                    </a:srgbClr>
                  </a:outerShdw>
                </a:effectLst>
                <a:latin typeface="Arial Rounded MT Bold"/>
                <a:cs typeface="Arial Rounded MT Bold"/>
              </a:rPr>
              <a:t>him or try to convince </a:t>
            </a:r>
          </a:p>
          <a:p>
            <a:pPr algn="ctr">
              <a:buNone/>
            </a:pPr>
            <a:r>
              <a:rPr lang="en-US" sz="2800" i="1" dirty="0" smtClean="0">
                <a:effectLst>
                  <a:outerShdw blurRad="38100" dist="38100" dir="2700000" algn="tl">
                    <a:srgbClr val="000000">
                      <a:alpha val="43137"/>
                    </a:srgbClr>
                  </a:outerShdw>
                </a:effectLst>
                <a:latin typeface="Arial Rounded MT Bold"/>
                <a:cs typeface="Arial Rounded MT Bold"/>
              </a:rPr>
              <a:t>him otherwise.</a:t>
            </a:r>
            <a:endParaRPr lang="en-US" sz="2800" i="1" dirty="0">
              <a:effectLst>
                <a:outerShdw blurRad="38100" dist="38100" dir="2700000" algn="tl">
                  <a:srgbClr val="000000">
                    <a:alpha val="43137"/>
                  </a:srgbClr>
                </a:outerShdw>
              </a:effectLst>
              <a:latin typeface="Arial Rounded MT Bold"/>
              <a:cs typeface="Arial Rounded MT Bo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effectLst>
                  <a:outerShdw blurRad="38100" dist="38100" dir="2700000" algn="tl">
                    <a:srgbClr val="000000">
                      <a:alpha val="43137"/>
                    </a:srgbClr>
                  </a:outerShdw>
                </a:effectLst>
              </a:rPr>
              <a:t>Question </a:t>
            </a:r>
            <a:endParaRPr lang="en-US" dirty="0"/>
          </a:p>
        </p:txBody>
      </p:sp>
      <p:sp>
        <p:nvSpPr>
          <p:cNvPr id="3" name="Content Placeholder 2"/>
          <p:cNvSpPr>
            <a:spLocks noGrp="1"/>
          </p:cNvSpPr>
          <p:nvPr>
            <p:ph idx="1"/>
          </p:nvPr>
        </p:nvSpPr>
        <p:spPr/>
        <p:txBody>
          <a:bodyPr>
            <a:normAutofit/>
          </a:bodyPr>
          <a:lstStyle/>
          <a:p>
            <a:pPr>
              <a:buNone/>
            </a:pPr>
            <a:r>
              <a:rPr lang="en-US" dirty="0" smtClean="0">
                <a:effectLst>
                  <a:outerShdw blurRad="38100" dist="38100" dir="2700000" algn="tl">
                    <a:srgbClr val="000000">
                      <a:alpha val="43137"/>
                    </a:srgbClr>
                  </a:outerShdw>
                </a:effectLst>
              </a:rPr>
              <a:t>	</a:t>
            </a:r>
            <a:endParaRPr lang="en-US" sz="2400" i="1" dirty="0" smtClean="0">
              <a:effectLst>
                <a:outerShdw blurRad="38100" dist="38100" dir="2700000" algn="tl">
                  <a:srgbClr val="000000">
                    <a:alpha val="43137"/>
                  </a:srgbClr>
                </a:outerShdw>
              </a:effectLst>
            </a:endParaRPr>
          </a:p>
          <a:p>
            <a:pPr algn="ctr">
              <a:buNone/>
            </a:pPr>
            <a:r>
              <a:rPr lang="en-US" i="1" dirty="0" smtClean="0">
                <a:effectLst>
                  <a:outerShdw blurRad="38100" dist="38100" dir="2700000" algn="tl">
                    <a:srgbClr val="000000">
                      <a:alpha val="43137"/>
                    </a:srgbClr>
                  </a:outerShdw>
                </a:effectLst>
                <a:latin typeface="Arial Rounded MT Bold"/>
                <a:cs typeface="Arial Rounded MT Bold"/>
              </a:rPr>
              <a:t>What does this tell us about </a:t>
            </a:r>
          </a:p>
          <a:p>
            <a:pPr algn="ctr">
              <a:buNone/>
            </a:pPr>
            <a:r>
              <a:rPr lang="en-US" i="1" dirty="0" smtClean="0">
                <a:effectLst>
                  <a:outerShdw blurRad="38100" dist="38100" dir="2700000" algn="tl">
                    <a:srgbClr val="000000">
                      <a:alpha val="43137"/>
                    </a:srgbClr>
                  </a:outerShdw>
                </a:effectLst>
                <a:latin typeface="Arial Rounded MT Bold"/>
                <a:cs typeface="Arial Rounded MT Bold"/>
              </a:rPr>
              <a:t>our evangelism efforts today</a:t>
            </a:r>
          </a:p>
          <a:p>
            <a:pPr algn="ctr">
              <a:buNone/>
            </a:pPr>
            <a:r>
              <a:rPr lang="en-US" i="1" dirty="0" smtClean="0">
                <a:effectLst>
                  <a:outerShdw blurRad="38100" dist="38100" dir="2700000" algn="tl">
                    <a:srgbClr val="000000">
                      <a:alpha val="43137"/>
                    </a:srgbClr>
                  </a:outerShdw>
                </a:effectLst>
                <a:latin typeface="Arial Rounded MT Bold"/>
                <a:cs typeface="Arial Rounded MT Bold"/>
              </a:rPr>
              <a:t>if Jesus let this guy go?</a:t>
            </a:r>
            <a:endParaRPr lang="en-US" i="1" dirty="0">
              <a:effectLst>
                <a:outerShdw blurRad="38100" dist="38100" dir="2700000" algn="tl">
                  <a:srgbClr val="000000">
                    <a:alpha val="43137"/>
                  </a:srgbClr>
                </a:outerShdw>
              </a:effectLst>
              <a:latin typeface="Arial Rounded MT Bold"/>
              <a:cs typeface="Arial Rounded MT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19:23-26</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088686" cy="4525963"/>
          </a:xfrm>
        </p:spPr>
        <p:txBody>
          <a:bodyPr>
            <a:normAutofit fontScale="92500" lnSpcReduction="10000"/>
          </a:bodyPr>
          <a:lstStyle/>
          <a:p>
            <a:pPr algn="ctr">
              <a:buNone/>
            </a:pPr>
            <a:r>
              <a:rPr lang="en-US" dirty="0" smtClean="0">
                <a:effectLst>
                  <a:outerShdw blurRad="38100" dist="38100" dir="2700000" algn="tl">
                    <a:srgbClr val="000000">
                      <a:alpha val="43137"/>
                    </a:srgbClr>
                  </a:outerShdw>
                </a:effectLst>
              </a:rPr>
              <a:t>	“Then Jesus said to his disciples, ‘Assuredly, I say to you that it is hard for a rich man to enter the kingdom of heaven. And again I say to you, it is easier for a camel to go through the eye of a needle than for a rich man to enter the kingdom of God.’ When his disciples heard it, they were greatly astonished, saying, ‘</a:t>
            </a:r>
            <a:r>
              <a:rPr lang="en-US" dirty="0" smtClean="0">
                <a:solidFill>
                  <a:srgbClr val="FFFFFF"/>
                </a:solidFill>
                <a:effectLst>
                  <a:outerShdw blurRad="38100" dist="38100" dir="2700000" algn="tl">
                    <a:srgbClr val="000000">
                      <a:alpha val="43137"/>
                    </a:srgbClr>
                  </a:outerShdw>
                </a:effectLst>
              </a:rPr>
              <a:t>Who then can be saved</a:t>
            </a:r>
            <a:r>
              <a:rPr lang="en-US" dirty="0" smtClean="0">
                <a:effectLst>
                  <a:outerShdw blurRad="38100" dist="38100" dir="2700000" algn="tl">
                    <a:srgbClr val="000000">
                      <a:alpha val="43137"/>
                    </a:srgbClr>
                  </a:outerShdw>
                </a:effectLst>
              </a:rPr>
              <a:t>?’ But Jesus looked at them and said to them, ‘With men this is impossible, but with   God all things are possible.’”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p>
        </p:txBody>
      </p:sp>
      <p:sp>
        <p:nvSpPr>
          <p:cNvPr id="4" name="Text Placeholder 3"/>
          <p:cNvSpPr>
            <a:spLocks noGrp="1"/>
          </p:cNvSpPr>
          <p:nvPr>
            <p:ph type="body" idx="1"/>
          </p:nvPr>
        </p:nvSpPr>
        <p:spPr/>
        <p:txBody>
          <a:bodyPr>
            <a:normAutofit/>
          </a:bodyPr>
          <a:lstStyle/>
          <a:p>
            <a:r>
              <a:rPr lang="en-US" sz="3000" dirty="0" smtClean="0"/>
              <a:t>Matthew 19:23-24</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“Then Jesus said to his disciples, ‘Assuredly, I say to you that it is hard for a rich man to enter the kingdom of heaven. And again I say to you, </a:t>
            </a:r>
            <a:r>
              <a:rPr lang="en-US" u="sng" dirty="0" smtClean="0">
                <a:effectLst>
                  <a:outerShdw blurRad="38100" dist="38100" dir="2700000" algn="tl">
                    <a:srgbClr val="000000">
                      <a:alpha val="43137"/>
                    </a:srgbClr>
                  </a:outerShdw>
                </a:effectLst>
              </a:rPr>
              <a:t>it is easier for a camel to go through the eye of a needle</a:t>
            </a:r>
            <a:r>
              <a:rPr lang="en-US" dirty="0" smtClean="0">
                <a:effectLst>
                  <a:outerShdw blurRad="38100" dist="38100" dir="2700000" algn="tl">
                    <a:srgbClr val="000000">
                      <a:alpha val="43137"/>
                    </a:srgbClr>
                  </a:outerShdw>
                </a:effectLst>
              </a:rPr>
              <a:t> than for a rich man to enter the kingdom of God.’ </a:t>
            </a:r>
            <a:endParaRPr lang="en-US"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i="1" dirty="0" smtClean="0">
                <a:effectLst>
                  <a:outerShdw blurRad="38100" dist="38100" dir="2700000" algn="tl">
                    <a:srgbClr val="000000">
                      <a:alpha val="43137"/>
                    </a:srgbClr>
                  </a:outerShdw>
                </a:effectLst>
              </a:rPr>
              <a:t>	Some people have proposed the idea that a small hole in the wall of Jerusalem was called the “eye of the needle.” This is pure fiction. A hole in the wall would be a security breach and would be sealed up immediately upon discovery.</a:t>
            </a:r>
          </a:p>
          <a:p>
            <a:pPr>
              <a:buNone/>
            </a:pPr>
            <a:endParaRPr lang="en-US" i="1"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19:16-18a</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smtClean="0">
                <a:effectLst>
                  <a:outerShdw blurRad="38100" dist="38100" dir="2700000" algn="tl">
                    <a:srgbClr val="000000">
                      <a:alpha val="43137"/>
                    </a:srgbClr>
                  </a:outerShdw>
                </a:effectLst>
              </a:rPr>
              <a:t>	“Now behold, one came and said to him, ‘Good Teacher, what good thing shall I do     that I may have eternal life?’ So he said to him, ‘Why do you call me good? No one is good but One, that is, God. But if you want     to enter into life, keep the commandments.’ He said to him, ‘Which ones?’”</a:t>
            </a:r>
          </a:p>
          <a:p>
            <a:pPr>
              <a:buNone/>
            </a:pPr>
            <a:endParaRPr lang="en-US" dirty="0"/>
          </a:p>
        </p:txBody>
      </p:sp>
      <p:pic>
        <p:nvPicPr>
          <p:cNvPr id="4" name="Picture 3"/>
          <p:cNvPicPr>
            <a:picLocks noChangeAspect="1"/>
          </p:cNvPicPr>
          <p:nvPr/>
        </p:nvPicPr>
        <p:blipFill>
          <a:blip r:embed="rId2"/>
          <a:stretch>
            <a:fillRect/>
          </a:stretch>
        </p:blipFill>
        <p:spPr>
          <a:xfrm>
            <a:off x="6060379" y="4842798"/>
            <a:ext cx="2726181" cy="1533477"/>
          </a:xfrm>
          <a:prstGeom prst="rect">
            <a:avLst/>
          </a:prstGeom>
          <a:ln>
            <a:solidFill>
              <a:srgbClr val="000000"/>
            </a:solid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p>
        </p:txBody>
      </p:sp>
      <p:sp>
        <p:nvSpPr>
          <p:cNvPr id="4" name="Text Placeholder 3"/>
          <p:cNvSpPr>
            <a:spLocks noGrp="1"/>
          </p:cNvSpPr>
          <p:nvPr>
            <p:ph type="body" idx="1"/>
          </p:nvPr>
        </p:nvSpPr>
        <p:spPr/>
        <p:txBody>
          <a:bodyPr>
            <a:normAutofit/>
          </a:bodyPr>
          <a:lstStyle/>
          <a:p>
            <a:r>
              <a:rPr lang="en-US" sz="3000" dirty="0" smtClean="0"/>
              <a:t>Matthew 19:23-24</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“Then Jesus said to his disciples, ‘Assuredly, I say to you that it is hard for a rich man to enter the kingdom of heaven. And again I say to you, </a:t>
            </a:r>
            <a:r>
              <a:rPr lang="en-US" u="sng" dirty="0" smtClean="0">
                <a:effectLst>
                  <a:outerShdw blurRad="38100" dist="38100" dir="2700000" algn="tl">
                    <a:srgbClr val="000000">
                      <a:alpha val="43137"/>
                    </a:srgbClr>
                  </a:outerShdw>
                </a:effectLst>
              </a:rPr>
              <a:t>it is easier for a camel to go through the eye of a needle</a:t>
            </a:r>
            <a:r>
              <a:rPr lang="en-US" dirty="0" smtClean="0">
                <a:effectLst>
                  <a:outerShdw blurRad="38100" dist="38100" dir="2700000" algn="tl">
                    <a:srgbClr val="000000">
                      <a:alpha val="43137"/>
                    </a:srgbClr>
                  </a:outerShdw>
                </a:effectLst>
              </a:rPr>
              <a:t> than for a rich man to enter the kingdom of God.’ </a:t>
            </a:r>
            <a:endParaRPr lang="en-US"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i="1" dirty="0" smtClean="0">
                <a:effectLst>
                  <a:outerShdw blurRad="38100" dist="38100" dir="2700000" algn="tl">
                    <a:srgbClr val="000000">
                      <a:alpha val="43137"/>
                    </a:srgbClr>
                  </a:outerShdw>
                </a:effectLst>
              </a:rPr>
              <a:t>	Matthew, Mark and Luke all use the same Greek word </a:t>
            </a:r>
            <a:r>
              <a:rPr lang="en-US" dirty="0" smtClean="0">
                <a:effectLst>
                  <a:outerShdw blurRad="38100" dist="38100" dir="2700000" algn="tl">
                    <a:srgbClr val="000000">
                      <a:alpha val="43137"/>
                    </a:srgbClr>
                  </a:outerShdw>
                </a:effectLst>
              </a:rPr>
              <a:t>rhaphis</a:t>
            </a:r>
            <a:r>
              <a:rPr lang="en-US" i="1" dirty="0" smtClean="0">
                <a:effectLst>
                  <a:outerShdw blurRad="38100" dist="38100" dir="2700000" algn="tl">
                    <a:srgbClr val="000000">
                      <a:alpha val="43137"/>
                    </a:srgbClr>
                  </a:outerShdw>
                </a:effectLst>
              </a:rPr>
              <a:t>, meaning sewing needle. Jesus spoke literally of a needle, not figuratively.</a:t>
            </a:r>
          </a:p>
          <a:p>
            <a:pPr>
              <a:buNone/>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a:p>
            <a:endParaRPr lang="en-US" dirty="0"/>
          </a:p>
        </p:txBody>
      </p:sp>
      <p:pic>
        <p:nvPicPr>
          <p:cNvPr id="7" name="Picture 6"/>
          <p:cNvPicPr>
            <a:picLocks noChangeAspect="1"/>
          </p:cNvPicPr>
          <p:nvPr/>
        </p:nvPicPr>
        <p:blipFill>
          <a:blip r:embed="rId2"/>
          <a:stretch>
            <a:fillRect/>
          </a:stretch>
        </p:blipFill>
        <p:spPr>
          <a:xfrm>
            <a:off x="5469319" y="4343735"/>
            <a:ext cx="2632464" cy="204403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p>
        </p:txBody>
      </p:sp>
      <p:sp>
        <p:nvSpPr>
          <p:cNvPr id="4" name="Text Placeholder 3"/>
          <p:cNvSpPr>
            <a:spLocks noGrp="1"/>
          </p:cNvSpPr>
          <p:nvPr>
            <p:ph type="body" idx="1"/>
          </p:nvPr>
        </p:nvSpPr>
        <p:spPr/>
        <p:txBody>
          <a:bodyPr>
            <a:normAutofit/>
          </a:bodyPr>
          <a:lstStyle/>
          <a:p>
            <a:r>
              <a:rPr lang="en-US" sz="3000" dirty="0" smtClean="0"/>
              <a:t>Matthew 19:23-24</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“Then Jesus said to his disciples, ‘Assuredly, I say to you that it is hard for a rich man to enter the kingdom of heaven. And again I say to you, </a:t>
            </a:r>
            <a:r>
              <a:rPr lang="en-US" u="sng" dirty="0" smtClean="0">
                <a:effectLst>
                  <a:outerShdw blurRad="38100" dist="38100" dir="2700000" algn="tl">
                    <a:srgbClr val="000000">
                      <a:alpha val="43137"/>
                    </a:srgbClr>
                  </a:outerShdw>
                </a:effectLst>
              </a:rPr>
              <a:t>it is easier for a camel to go through the eye of a needle</a:t>
            </a:r>
            <a:r>
              <a:rPr lang="en-US" dirty="0" smtClean="0">
                <a:effectLst>
                  <a:outerShdw blurRad="38100" dist="38100" dir="2700000" algn="tl">
                    <a:srgbClr val="000000">
                      <a:alpha val="43137"/>
                    </a:srgbClr>
                  </a:outerShdw>
                </a:effectLst>
              </a:rPr>
              <a:t> than for a rich man to enter the kingdom of God.’ </a:t>
            </a:r>
            <a:endParaRPr lang="en-US"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i="1" dirty="0" smtClean="0">
                <a:effectLst>
                  <a:outerShdw blurRad="38100" dist="38100" dir="2700000" algn="tl">
                    <a:srgbClr val="000000">
                      <a:alpha val="43137"/>
                    </a:srgbClr>
                  </a:outerShdw>
                </a:effectLst>
              </a:rPr>
              <a:t>	The camel was the largest animal common in the Middle East. The eye of a needle was the smallest thing Middle Easterners could think of.</a:t>
            </a:r>
          </a:p>
          <a:p>
            <a:pPr>
              <a:buNone/>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a:p>
            <a:endParaRPr lang="en-US" dirty="0"/>
          </a:p>
        </p:txBody>
      </p:sp>
      <p:pic>
        <p:nvPicPr>
          <p:cNvPr id="7" name="Picture 6"/>
          <p:cNvPicPr>
            <a:picLocks noChangeAspect="1"/>
          </p:cNvPicPr>
          <p:nvPr/>
        </p:nvPicPr>
        <p:blipFill>
          <a:blip r:embed="rId2"/>
          <a:stretch>
            <a:fillRect/>
          </a:stretch>
        </p:blipFill>
        <p:spPr>
          <a:xfrm>
            <a:off x="4966137" y="4472376"/>
            <a:ext cx="3018987" cy="2192496"/>
          </a:xfrm>
          <a:prstGeom prst="rect">
            <a:avLst/>
          </a:prstGeom>
          <a:solidFill>
            <a:srgbClr val="000000"/>
          </a:solidFill>
        </p:spPr>
      </p:pic>
      <p:pic>
        <p:nvPicPr>
          <p:cNvPr id="8" name="Picture 7"/>
          <p:cNvPicPr>
            <a:picLocks noChangeAspect="1"/>
          </p:cNvPicPr>
          <p:nvPr/>
        </p:nvPicPr>
        <p:blipFill>
          <a:blip r:embed="rId3"/>
          <a:stretch>
            <a:fillRect/>
          </a:stretch>
        </p:blipFill>
        <p:spPr>
          <a:xfrm flipH="1">
            <a:off x="8386379" y="5367443"/>
            <a:ext cx="105407" cy="553385"/>
          </a:xfrm>
          <a:prstGeom prst="rect">
            <a:avLst/>
          </a:prstGeom>
          <a:ln>
            <a:solidFill>
              <a:srgbClr val="000000"/>
            </a:solid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b="1" dirty="0"/>
          </a:p>
        </p:txBody>
      </p:sp>
      <p:sp>
        <p:nvSpPr>
          <p:cNvPr id="4" name="Text Placeholder 3"/>
          <p:cNvSpPr>
            <a:spLocks noGrp="1"/>
          </p:cNvSpPr>
          <p:nvPr>
            <p:ph type="body" idx="1"/>
          </p:nvPr>
        </p:nvSpPr>
        <p:spPr/>
        <p:txBody>
          <a:bodyPr>
            <a:normAutofit/>
          </a:bodyPr>
          <a:lstStyle/>
          <a:p>
            <a:r>
              <a:rPr lang="en-US" sz="3000" dirty="0" smtClean="0"/>
              <a:t>Matthew 19:23-24</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“Then Jesus said to his disciples, ‘Assuredly, I say to you that </a:t>
            </a:r>
            <a:r>
              <a:rPr lang="en-US" u="sng" dirty="0" smtClean="0">
                <a:effectLst>
                  <a:outerShdw blurRad="38100" dist="38100" dir="2700000" algn="tl">
                    <a:srgbClr val="000000">
                      <a:alpha val="43137"/>
                    </a:srgbClr>
                  </a:outerShdw>
                </a:effectLst>
              </a:rPr>
              <a:t>it is hard for a rich man to enter the kingdom of heaven</a:t>
            </a:r>
            <a:r>
              <a:rPr lang="en-US" dirty="0" smtClean="0">
                <a:effectLst>
                  <a:outerShdw blurRad="38100" dist="38100" dir="2700000" algn="tl">
                    <a:srgbClr val="000000">
                      <a:alpha val="43137"/>
                    </a:srgbClr>
                  </a:outerShdw>
                </a:effectLst>
              </a:rPr>
              <a:t>. And again I say to you, </a:t>
            </a:r>
            <a:r>
              <a:rPr lang="en-US" u="sng" dirty="0" smtClean="0">
                <a:effectLst>
                  <a:outerShdw blurRad="38100" dist="38100" dir="2700000" algn="tl">
                    <a:srgbClr val="000000">
                      <a:alpha val="43137"/>
                    </a:srgbClr>
                  </a:outerShdw>
                </a:effectLst>
              </a:rPr>
              <a:t>it is easier for a camel to go through the eye of a needle than for a rich man to enter the kingdom of God</a:t>
            </a:r>
            <a:r>
              <a:rPr lang="en-US" dirty="0" smtClean="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i="1" dirty="0" smtClean="0">
                <a:effectLst>
                  <a:outerShdw blurRad="38100" dist="38100" dir="2700000" algn="tl">
                    <a:srgbClr val="000000">
                      <a:alpha val="43137"/>
                    </a:srgbClr>
                  </a:outerShdw>
                </a:effectLst>
              </a:rPr>
              <a:t>	Jesus provides commentary to his disciples of what just took place, saying how “hard it is for a rich man to enter the kingdom of heaven” and gives the camel and the eye of the needle parable. In fact, it is </a:t>
            </a:r>
            <a:r>
              <a:rPr lang="en-US" b="1" i="1" dirty="0" smtClean="0">
                <a:solidFill>
                  <a:srgbClr val="FFFF00"/>
                </a:solidFill>
                <a:effectLst>
                  <a:outerShdw blurRad="38100" dist="38100" dir="2700000" algn="tl">
                    <a:srgbClr val="000000">
                      <a:alpha val="43137"/>
                    </a:srgbClr>
                  </a:outerShdw>
                </a:effectLst>
              </a:rPr>
              <a:t>easier</a:t>
            </a:r>
            <a:r>
              <a:rPr lang="en-US" i="1" dirty="0" smtClean="0">
                <a:solidFill>
                  <a:srgbClr val="FFFF00"/>
                </a:solidFill>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for the camel than the rich man!</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19:25-26</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“When his disciples heard it, they were greatly astonished, saying, ‘</a:t>
            </a:r>
            <a:r>
              <a:rPr lang="en-US" u="sng" dirty="0" smtClean="0">
                <a:solidFill>
                  <a:srgbClr val="FFFFFF"/>
                </a:solidFill>
                <a:effectLst>
                  <a:outerShdw blurRad="38100" dist="38100" dir="2700000" algn="tl">
                    <a:srgbClr val="000000">
                      <a:alpha val="43137"/>
                    </a:srgbClr>
                  </a:outerShdw>
                </a:effectLst>
              </a:rPr>
              <a:t>Who then can be saved</a:t>
            </a:r>
            <a:r>
              <a:rPr lang="en-US" dirty="0" smtClean="0">
                <a:effectLst>
                  <a:outerShdw blurRad="38100" dist="38100" dir="2700000" algn="tl">
                    <a:srgbClr val="000000">
                      <a:alpha val="43137"/>
                    </a:srgbClr>
                  </a:outerShdw>
                </a:effectLst>
              </a:rPr>
              <a:t>?’ But Jesus looked at them and said to them, ‘With men this is impossible, but with   God all things are possible.’”</a:t>
            </a:r>
            <a:endParaRPr lang="en-US"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The disciples’ question reflects typical Jewish thinking: if a rich man (supposedly blessed by God, which was evident by his riches) can’t be saved, then who can? </a:t>
            </a:r>
            <a:endParaRPr lang="en-US" i="1"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19:25-26</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“When his disciples heard it, they were greatly astonished, saying, ‘</a:t>
            </a:r>
            <a:r>
              <a:rPr lang="en-US" dirty="0" smtClean="0">
                <a:solidFill>
                  <a:srgbClr val="FFFFFF"/>
                </a:solidFill>
                <a:effectLst>
                  <a:outerShdw blurRad="38100" dist="38100" dir="2700000" algn="tl">
                    <a:srgbClr val="000000">
                      <a:alpha val="43137"/>
                    </a:srgbClr>
                  </a:outerShdw>
                </a:effectLst>
              </a:rPr>
              <a:t>Who then can be saved</a:t>
            </a:r>
            <a:r>
              <a:rPr lang="en-US" dirty="0" smtClean="0">
                <a:effectLst>
                  <a:outerShdw blurRad="38100" dist="38100" dir="2700000" algn="tl">
                    <a:srgbClr val="000000">
                      <a:alpha val="43137"/>
                    </a:srgbClr>
                  </a:outerShdw>
                </a:effectLst>
              </a:rPr>
              <a:t>?’ But Jesus looked at them and said to them, ‘</a:t>
            </a:r>
            <a:r>
              <a:rPr lang="en-US" u="sng" dirty="0" smtClean="0">
                <a:effectLst>
                  <a:outerShdw blurRad="38100" dist="38100" dir="2700000" algn="tl">
                    <a:srgbClr val="000000">
                      <a:alpha val="43137"/>
                    </a:srgbClr>
                  </a:outerShdw>
                </a:effectLst>
              </a:rPr>
              <a:t>With men this is impossible, but with   God all things are possible</a:t>
            </a:r>
            <a:r>
              <a:rPr lang="en-US" dirty="0" smtClean="0">
                <a:effectLst>
                  <a:outerShdw blurRad="38100" dist="38100" dir="2700000" algn="tl">
                    <a:srgbClr val="000000">
                      <a:alpha val="43137"/>
                    </a:srgbClr>
                  </a:outerShdw>
                </a:effectLst>
              </a:rPr>
              <a:t>.’”</a:t>
            </a:r>
            <a:endParaRPr lang="en-US"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Jesus’ answer speaks about people in general, not just wealthy people. That includes even poor people who don’t have wealth and money but still want it. So they are “wannabe wealthy people.” And it is impossible for them also to be saved with this kind of thinking. </a:t>
            </a:r>
            <a:endParaRPr lang="en-US" i="1"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Be Honest!</a:t>
            </a:r>
            <a:endParaRPr lang="en-US" b="1" dirty="0"/>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How many people here think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they would be better off with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a little more money?</a:t>
            </a:r>
          </a:p>
          <a:p>
            <a:pPr algn="ctr">
              <a:buNone/>
            </a:pPr>
            <a:endParaRPr lang="en-US" dirty="0" smtClean="0">
              <a:effectLst>
                <a:outerShdw blurRad="38100" dist="38100" dir="2700000" algn="tl">
                  <a:srgbClr val="000000">
                    <a:alpha val="43137"/>
                  </a:srgbClr>
                </a:outerShdw>
              </a:effectLst>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369610" y="3823824"/>
            <a:ext cx="3556000" cy="2286000"/>
          </a:xfrm>
          <a:prstGeom prst="rect">
            <a:avLst/>
          </a:prstGeom>
          <a:solidFill>
            <a:srgbClr val="000000"/>
          </a:solidFill>
        </p:spPr>
      </p:pic>
      <p:pic>
        <p:nvPicPr>
          <p:cNvPr id="5" name="Picture 4"/>
          <p:cNvPicPr>
            <a:picLocks noChangeAspect="1"/>
          </p:cNvPicPr>
          <p:nvPr/>
        </p:nvPicPr>
        <p:blipFill>
          <a:blip r:embed="rId3"/>
          <a:stretch>
            <a:fillRect/>
          </a:stretch>
        </p:blipFill>
        <p:spPr>
          <a:xfrm>
            <a:off x="6722899" y="3823824"/>
            <a:ext cx="2196721" cy="1727856"/>
          </a:xfrm>
          <a:prstGeom prst="rect">
            <a:avLst/>
          </a:prstGeom>
          <a:solidFill>
            <a:srgbClr val="000000"/>
          </a:solidFill>
        </p:spPr>
      </p:pic>
      <p:pic>
        <p:nvPicPr>
          <p:cNvPr id="7" name="Picture 6"/>
          <p:cNvPicPr>
            <a:picLocks noChangeAspect="1"/>
          </p:cNvPicPr>
          <p:nvPr/>
        </p:nvPicPr>
        <p:blipFill>
          <a:blip r:embed="rId4"/>
          <a:stretch>
            <a:fillRect/>
          </a:stretch>
        </p:blipFill>
        <p:spPr>
          <a:xfrm>
            <a:off x="4018009" y="3823824"/>
            <a:ext cx="2314465" cy="1301341"/>
          </a:xfrm>
          <a:prstGeom prst="rect">
            <a:avLst/>
          </a:prstGeom>
          <a:ln>
            <a:solidFill>
              <a:srgbClr val="000000"/>
            </a:solidFill>
          </a:ln>
        </p:spPr>
      </p:pic>
      <p:pic>
        <p:nvPicPr>
          <p:cNvPr id="8" name="Picture 7"/>
          <p:cNvPicPr>
            <a:picLocks noChangeAspect="1"/>
          </p:cNvPicPr>
          <p:nvPr/>
        </p:nvPicPr>
        <p:blipFill>
          <a:blip r:embed="rId5"/>
          <a:stretch>
            <a:fillRect/>
          </a:stretch>
        </p:blipFill>
        <p:spPr>
          <a:xfrm>
            <a:off x="4422004" y="5239216"/>
            <a:ext cx="2204546" cy="1216301"/>
          </a:xfrm>
          <a:prstGeom prst="rect">
            <a:avLst/>
          </a:prstGeom>
          <a:solidFill>
            <a:srgbClr val="000000"/>
          </a:solidFill>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Be Honest!</a:t>
            </a:r>
            <a:endParaRPr lang="en-US" b="1" dirty="0"/>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How many people here think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they would be better off with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a little more money?</a:t>
            </a:r>
          </a:p>
          <a:p>
            <a:pPr algn="ctr">
              <a:buNone/>
            </a:pPr>
            <a:endParaRPr lang="en-US" dirty="0" smtClean="0">
              <a:effectLst>
                <a:outerShdw blurRad="38100" dist="38100" dir="2700000" algn="tl">
                  <a:srgbClr val="000000">
                    <a:alpha val="43137"/>
                  </a:srgbClr>
                </a:outerShdw>
              </a:effectLst>
              <a:latin typeface="Arial Rounded MT Bold"/>
              <a:cs typeface="Arial Rounded MT Bold"/>
            </a:endParaRPr>
          </a:p>
          <a:p>
            <a:pPr algn="ctr">
              <a:buNone/>
            </a:pPr>
            <a:r>
              <a:rPr lang="en-US" b="1" dirty="0" smtClean="0">
                <a:solidFill>
                  <a:srgbClr val="FFFF00"/>
                </a:solidFill>
                <a:effectLst>
                  <a:outerShdw blurRad="38100" dist="38100" dir="2700000" algn="tl">
                    <a:srgbClr val="000000">
                      <a:alpha val="43137"/>
                    </a:srgbClr>
                  </a:outerShdw>
                </a:effectLst>
              </a:rPr>
              <a:t>“For the love of money is a root of all evil…” </a:t>
            </a:r>
          </a:p>
          <a:p>
            <a:pPr algn="ctr">
              <a:buNone/>
            </a:pPr>
            <a:r>
              <a:rPr lang="en-US" dirty="0" smtClean="0">
                <a:solidFill>
                  <a:srgbClr val="FFFF00"/>
                </a:solidFill>
                <a:effectLst>
                  <a:outerShdw blurRad="38100" dist="38100" dir="2700000" algn="tl">
                    <a:srgbClr val="000000">
                      <a:alpha val="43137"/>
                    </a:srgbClr>
                  </a:outerShdw>
                </a:effectLst>
              </a:rPr>
              <a:t>– 1 Timothy 6:10</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John D. Rockefeller</a:t>
            </a:r>
            <a:endParaRPr lang="en-US" dirty="0"/>
          </a:p>
        </p:txBody>
      </p:sp>
      <p:sp>
        <p:nvSpPr>
          <p:cNvPr id="3" name="Content Placeholder 2"/>
          <p:cNvSpPr>
            <a:spLocks noGrp="1"/>
          </p:cNvSpPr>
          <p:nvPr>
            <p:ph idx="1"/>
          </p:nvPr>
        </p:nvSpPr>
        <p:spPr>
          <a:xfrm>
            <a:off x="457200" y="1600200"/>
            <a:ext cx="8059150" cy="4655017"/>
          </a:xfrm>
        </p:spPr>
        <p:txBody>
          <a:bodyPr>
            <a:normAutofit/>
          </a:bodyPr>
          <a:lstStyle/>
          <a:p>
            <a:pPr algn="ctr">
              <a:buNone/>
            </a:pPr>
            <a:r>
              <a:rPr lang="en-US" sz="3600" i="1" dirty="0" smtClean="0">
                <a:effectLst>
                  <a:outerShdw blurRad="38100" dist="38100" dir="2700000" algn="tl">
                    <a:srgbClr val="000000">
                      <a:alpha val="43137"/>
                    </a:srgbClr>
                  </a:outerShdw>
                </a:effectLst>
                <a:cs typeface="Arial Rounded MT Bold"/>
              </a:rPr>
              <a:t>    When John D. Rockefeller, co-founder   of Standard Oil Company, gave a rare interview, the reporter was shocked when Rockefeller said he didn’t have enough money. When the reporter asked how much more is enough, Rockefeller said, “Just a little bit more.”</a:t>
            </a:r>
          </a:p>
          <a:p>
            <a:pPr algn="ctr">
              <a:buNone/>
            </a:pPr>
            <a:endParaRPr lang="en-US" sz="1800" dirty="0" smtClean="0">
              <a:effectLst>
                <a:outerShdw blurRad="38100" dist="38100" dir="2700000" algn="tl">
                  <a:srgbClr val="000000">
                    <a:alpha val="43137"/>
                  </a:srgbClr>
                </a:outerShdw>
              </a:effectLst>
              <a:latin typeface="Arial Narrow"/>
              <a:cs typeface="Arial Narrow"/>
            </a:endParaRPr>
          </a:p>
          <a:p>
            <a:pPr algn="ctr">
              <a:buNone/>
            </a:pPr>
            <a:r>
              <a:rPr lang="en-US" sz="1700" dirty="0" err="1" smtClean="0">
                <a:effectLst>
                  <a:outerShdw blurRad="38100" dist="38100" dir="2700000" algn="tl">
                    <a:srgbClr val="000000">
                      <a:alpha val="43137"/>
                    </a:srgbClr>
                  </a:outerShdw>
                </a:effectLst>
                <a:latin typeface="Arial Narrow"/>
                <a:cs typeface="Arial Narrow"/>
              </a:rPr>
              <a:t>https://starwinar.wordpress.com/daily-short-story/just-a-little-bit-more/</a:t>
            </a:r>
            <a:endParaRPr lang="en-US" sz="1700" dirty="0" smtClean="0">
              <a:effectLst>
                <a:outerShdw blurRad="38100" dist="38100" dir="2700000" algn="tl">
                  <a:srgbClr val="000000">
                    <a:alpha val="43137"/>
                  </a:srgbClr>
                </a:outerShdw>
              </a:effectLst>
              <a:latin typeface="Arial Narrow"/>
              <a:cs typeface="Arial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John D. Rockefeller</a:t>
            </a:r>
            <a:endParaRPr lang="en-US" dirty="0"/>
          </a:p>
        </p:txBody>
      </p:sp>
      <p:sp>
        <p:nvSpPr>
          <p:cNvPr id="3" name="Content Placeholder 2"/>
          <p:cNvSpPr>
            <a:spLocks noGrp="1"/>
          </p:cNvSpPr>
          <p:nvPr>
            <p:ph idx="1"/>
          </p:nvPr>
        </p:nvSpPr>
        <p:spPr>
          <a:xfrm>
            <a:off x="457200" y="1600200"/>
            <a:ext cx="8229600" cy="4655017"/>
          </a:xfrm>
        </p:spPr>
        <p:txBody>
          <a:bodyPr>
            <a:normAutofit lnSpcReduction="10000"/>
          </a:bodyPr>
          <a:lstStyle/>
          <a:p>
            <a:pPr>
              <a:buNone/>
            </a:pPr>
            <a:endPar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endParaRPr>
          </a:p>
          <a:p>
            <a:pP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a:t>
            </a: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It is wrong to assume that</a:t>
            </a: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men </a:t>
            </a:r>
          </a:p>
          <a:p>
            <a:pP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of </a:t>
            </a: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immense wealth</a:t>
            </a: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a:t>
            </a:r>
          </a:p>
          <a:p>
            <a:pP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are </a:t>
            </a: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always happy.”</a:t>
            </a:r>
          </a:p>
          <a:p>
            <a:pPr algn="ctr">
              <a:buNone/>
            </a:pPr>
            <a:endParaRPr lang="en-US" sz="3600" dirty="0" smtClean="0">
              <a:solidFill>
                <a:srgbClr val="FFFFFF"/>
              </a:solidFill>
              <a:effectLst>
                <a:outerShdw blurRad="38100" dist="38100" dir="2700000" algn="tl">
                  <a:srgbClr val="000000">
                    <a:alpha val="43137"/>
                  </a:srgbClr>
                </a:outerShdw>
              </a:effectLst>
            </a:endParaRPr>
          </a:p>
          <a:p>
            <a:pPr algn="ctr">
              <a:buNone/>
            </a:pPr>
            <a:endParaRPr lang="en-US" sz="3600" dirty="0" smtClean="0">
              <a:solidFill>
                <a:srgbClr val="FFFFFF"/>
              </a:solidFill>
              <a:effectLst>
                <a:outerShdw blurRad="38100" dist="38100" dir="2700000" algn="tl">
                  <a:srgbClr val="000000">
                    <a:alpha val="43137"/>
                  </a:srgbClr>
                </a:outerShdw>
              </a:effectLst>
            </a:endParaRPr>
          </a:p>
          <a:p>
            <a:pPr algn="ctr">
              <a:buNone/>
            </a:pPr>
            <a:endParaRPr lang="en-US" sz="3600" dirty="0" smtClean="0">
              <a:solidFill>
                <a:srgbClr val="FFFFFF"/>
              </a:solidFill>
              <a:effectLst>
                <a:outerShdw blurRad="38100" dist="38100" dir="2700000" algn="tl">
                  <a:srgbClr val="000000">
                    <a:alpha val="43137"/>
                  </a:srgbClr>
                </a:outerShdw>
              </a:effectLst>
            </a:endParaRPr>
          </a:p>
          <a:p>
            <a:pPr algn="ctr">
              <a:buNone/>
            </a:pPr>
            <a:r>
              <a:rPr lang="en-US" sz="1800" dirty="0" err="1" smtClean="0">
                <a:solidFill>
                  <a:srgbClr val="FFFFFF"/>
                </a:solidFill>
                <a:effectLst>
                  <a:outerShdw blurRad="38100" dist="38100" dir="2700000" algn="tl">
                    <a:srgbClr val="000000">
                      <a:alpha val="43137"/>
                    </a:srgbClr>
                  </a:outerShdw>
                </a:effectLst>
                <a:latin typeface="Arial Narrow"/>
                <a:cs typeface="Arial Narrow"/>
              </a:rPr>
              <a:t>http://www.brainyquote.com/quotes/authors/j/john_d_rockefeller.html</a:t>
            </a:r>
            <a:endParaRPr lang="en-US" sz="1800" dirty="0" smtClean="0">
              <a:solidFill>
                <a:srgbClr val="FFFFFF"/>
              </a:solidFill>
              <a:effectLst>
                <a:outerShdw blurRad="38100" dist="38100" dir="2700000" algn="tl">
                  <a:srgbClr val="000000">
                    <a:alpha val="43137"/>
                  </a:srgbClr>
                </a:outerShdw>
              </a:effectLst>
              <a:latin typeface="Arial Narrow"/>
              <a:cs typeface="Arial Narrow"/>
            </a:endParaRPr>
          </a:p>
        </p:txBody>
      </p:sp>
      <p:pic>
        <p:nvPicPr>
          <p:cNvPr id="4" name="Picture 3"/>
          <p:cNvPicPr>
            <a:picLocks noChangeAspect="1"/>
          </p:cNvPicPr>
          <p:nvPr/>
        </p:nvPicPr>
        <p:blipFill>
          <a:blip r:embed="rId2"/>
          <a:stretch>
            <a:fillRect/>
          </a:stretch>
        </p:blipFill>
        <p:spPr>
          <a:xfrm>
            <a:off x="5544187" y="2905901"/>
            <a:ext cx="2056524" cy="2504741"/>
          </a:xfrm>
          <a:prstGeom prst="rect">
            <a:avLst/>
          </a:prstGeom>
          <a:solidFill>
            <a:srgbClr val="000000"/>
          </a:solidFill>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a:t>
            </a:r>
            <a:endParaRPr lang="en-US" b="1" dirty="0"/>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latin typeface="Arial Unicode MS"/>
                <a:cs typeface="Arial Unicode MS"/>
              </a:rPr>
              <a:t>Trust in material riches frequently </a:t>
            </a:r>
          </a:p>
          <a:p>
            <a:pPr algn="ctr">
              <a:buNone/>
            </a:pPr>
            <a:r>
              <a:rPr lang="en-US" b="1" i="1" dirty="0" smtClean="0">
                <a:effectLst>
                  <a:outerShdw blurRad="38100" dist="38100" dir="2700000" algn="tl">
                    <a:srgbClr val="000000">
                      <a:alpha val="43137"/>
                    </a:srgbClr>
                  </a:outerShdw>
                </a:effectLst>
                <a:latin typeface="Arial Unicode MS"/>
                <a:cs typeface="Arial Unicode MS"/>
              </a:rPr>
              <a:t>prevails over faith in spiritual matters, </a:t>
            </a:r>
          </a:p>
          <a:p>
            <a:pPr algn="ctr">
              <a:buNone/>
            </a:pPr>
            <a:r>
              <a:rPr lang="en-US" b="1" i="1" dirty="0" smtClean="0">
                <a:effectLst>
                  <a:outerShdw blurRad="38100" dist="38100" dir="2700000" algn="tl">
                    <a:srgbClr val="000000">
                      <a:alpha val="43137"/>
                    </a:srgbClr>
                  </a:outerShdw>
                </a:effectLst>
                <a:latin typeface="Arial Unicode MS"/>
                <a:cs typeface="Arial Unicode MS"/>
              </a:rPr>
              <a:t>especially faith in God and Jesus, and   </a:t>
            </a:r>
          </a:p>
          <a:p>
            <a:pPr algn="ctr">
              <a:buNone/>
            </a:pPr>
            <a:r>
              <a:rPr lang="en-US" b="1" i="1" dirty="0" smtClean="0">
                <a:effectLst>
                  <a:outerShdw blurRad="38100" dist="38100" dir="2700000" algn="tl">
                    <a:srgbClr val="000000">
                      <a:alpha val="43137"/>
                    </a:srgbClr>
                  </a:outerShdw>
                </a:effectLst>
                <a:latin typeface="Arial Unicode MS"/>
                <a:cs typeface="Arial Unicode MS"/>
              </a:rPr>
              <a:t>keeps many wealthy and “wannabe </a:t>
            </a:r>
          </a:p>
          <a:p>
            <a:pPr algn="ctr">
              <a:buNone/>
            </a:pPr>
            <a:r>
              <a:rPr lang="en-US" b="1" i="1" dirty="0" smtClean="0">
                <a:effectLst>
                  <a:outerShdw blurRad="38100" dist="38100" dir="2700000" algn="tl">
                    <a:srgbClr val="000000">
                      <a:alpha val="43137"/>
                    </a:srgbClr>
                  </a:outerShdw>
                </a:effectLst>
                <a:latin typeface="Arial Unicode MS"/>
                <a:cs typeface="Arial Unicode MS"/>
              </a:rPr>
              <a:t>wealthy” people out of heaven.</a:t>
            </a:r>
            <a:endParaRPr lang="en-US" b="1" i="1" dirty="0">
              <a:effectLst>
                <a:outerShdw blurRad="38100" dist="38100" dir="2700000" algn="tl">
                  <a:srgbClr val="000000">
                    <a:alpha val="43137"/>
                  </a:srgbClr>
                </a:outerShdw>
              </a:effectLst>
              <a:latin typeface="Arial Unicode MS"/>
              <a:cs typeface="Arial Unicode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19:18b-22</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effectLst>
                  <a:outerShdw blurRad="38100" dist="38100" dir="2700000" algn="tl">
                    <a:srgbClr val="000000">
                      <a:alpha val="43137"/>
                    </a:srgbClr>
                  </a:outerShdw>
                </a:effectLst>
              </a:rPr>
              <a:t>	“Jesus said, ‘</a:t>
            </a:r>
            <a:r>
              <a:rPr lang="en-US" i="1" dirty="0" smtClean="0">
                <a:effectLst>
                  <a:outerShdw blurRad="38100" dist="38100" dir="2700000" algn="tl">
                    <a:srgbClr val="000000">
                      <a:alpha val="43137"/>
                    </a:srgbClr>
                  </a:outerShdw>
                </a:effectLst>
              </a:rPr>
              <a:t>You shall not murder</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commit adultery</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steal</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You shall  not bear false witness</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Honor your father and your mother</a:t>
            </a:r>
            <a:r>
              <a:rPr lang="en-US" dirty="0" smtClean="0">
                <a:effectLst>
                  <a:outerShdw blurRad="38100" dist="38100" dir="2700000" algn="tl">
                    <a:srgbClr val="000000">
                      <a:alpha val="43137"/>
                    </a:srgbClr>
                  </a:outerShdw>
                </a:effectLst>
              </a:rPr>
              <a:t>, and, </a:t>
            </a:r>
            <a:r>
              <a:rPr lang="en-US" i="1" dirty="0" smtClean="0">
                <a:effectLst>
                  <a:outerShdw blurRad="38100" dist="38100" dir="2700000" algn="tl">
                    <a:srgbClr val="000000">
                      <a:alpha val="43137"/>
                    </a:srgbClr>
                  </a:outerShdw>
                </a:effectLst>
              </a:rPr>
              <a:t>You shall love your neighbor   as yourself</a:t>
            </a:r>
            <a:r>
              <a:rPr lang="en-US" dirty="0" smtClean="0">
                <a:effectLst>
                  <a:outerShdw blurRad="38100" dist="38100" dir="2700000" algn="tl">
                    <a:srgbClr val="000000">
                      <a:alpha val="43137"/>
                    </a:srgbClr>
                  </a:outerShdw>
                </a:effectLst>
              </a:rPr>
              <a:t>.’ The young man said to him, ‘All  these things I have kept from my youth. What   do I still lack?’ Jesus said to him, ‘If you want to be perfect, go, sell what you have and give to   the poor, and you will have treasure in heaven; and come, follow me.’ But when the young man heard that saying, he went away sorrowful, for  he had great possessions.”</a:t>
            </a:r>
          </a:p>
          <a:p>
            <a:pPr>
              <a:buNone/>
            </a:pPr>
            <a:endParaRPr lang="en-US" dirty="0"/>
          </a:p>
        </p:txBody>
      </p:sp>
      <p:pic>
        <p:nvPicPr>
          <p:cNvPr id="4" name="Picture 3"/>
          <p:cNvPicPr>
            <a:picLocks noChangeAspect="1"/>
          </p:cNvPicPr>
          <p:nvPr/>
        </p:nvPicPr>
        <p:blipFill>
          <a:blip r:embed="rId2"/>
          <a:stretch>
            <a:fillRect/>
          </a:stretch>
        </p:blipFill>
        <p:spPr>
          <a:xfrm>
            <a:off x="5913168" y="5710617"/>
            <a:ext cx="1500814" cy="100554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a:t>
            </a:r>
            <a:endParaRPr lang="en-US" b="1" dirty="0"/>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latin typeface="Arial Unicode MS"/>
                <a:cs typeface="Arial Unicode MS"/>
              </a:rPr>
              <a:t>Trust in material riches frequently </a:t>
            </a:r>
          </a:p>
          <a:p>
            <a:pPr algn="ctr">
              <a:buNone/>
            </a:pPr>
            <a:r>
              <a:rPr lang="en-US" b="1" i="1" dirty="0" smtClean="0">
                <a:effectLst>
                  <a:outerShdw blurRad="38100" dist="38100" dir="2700000" algn="tl">
                    <a:srgbClr val="000000">
                      <a:alpha val="43137"/>
                    </a:srgbClr>
                  </a:outerShdw>
                </a:effectLst>
                <a:latin typeface="Arial Unicode MS"/>
                <a:cs typeface="Arial Unicode MS"/>
              </a:rPr>
              <a:t>prevails over faith in spiritual matters, </a:t>
            </a:r>
          </a:p>
          <a:p>
            <a:pPr algn="ctr">
              <a:buNone/>
            </a:pPr>
            <a:r>
              <a:rPr lang="en-US" b="1" i="1" dirty="0" smtClean="0">
                <a:effectLst>
                  <a:outerShdw blurRad="38100" dist="38100" dir="2700000" algn="tl">
                    <a:srgbClr val="000000">
                      <a:alpha val="43137"/>
                    </a:srgbClr>
                  </a:outerShdw>
                </a:effectLst>
                <a:latin typeface="Arial Unicode MS"/>
                <a:cs typeface="Arial Unicode MS"/>
              </a:rPr>
              <a:t>especially faith in God and Jesus, and   </a:t>
            </a:r>
          </a:p>
          <a:p>
            <a:pPr algn="ctr">
              <a:buNone/>
            </a:pPr>
            <a:r>
              <a:rPr lang="en-US" b="1" i="1" dirty="0" smtClean="0">
                <a:effectLst>
                  <a:outerShdw blurRad="38100" dist="38100" dir="2700000" algn="tl">
                    <a:srgbClr val="000000">
                      <a:alpha val="43137"/>
                    </a:srgbClr>
                  </a:outerShdw>
                </a:effectLst>
                <a:latin typeface="Arial Unicode MS"/>
                <a:cs typeface="Arial Unicode MS"/>
              </a:rPr>
              <a:t>keeps many wealthy and “wannabe </a:t>
            </a:r>
          </a:p>
          <a:p>
            <a:pPr algn="ctr">
              <a:buNone/>
            </a:pPr>
            <a:r>
              <a:rPr lang="en-US" b="1" i="1" dirty="0" smtClean="0">
                <a:effectLst>
                  <a:outerShdw blurRad="38100" dist="38100" dir="2700000" algn="tl">
                    <a:srgbClr val="000000">
                      <a:alpha val="43137"/>
                    </a:srgbClr>
                  </a:outerShdw>
                </a:effectLst>
                <a:latin typeface="Arial Unicode MS"/>
                <a:cs typeface="Arial Unicode MS"/>
              </a:rPr>
              <a:t>wealthy” people out of heaven.</a:t>
            </a:r>
          </a:p>
          <a:p>
            <a:pPr algn="ctr">
              <a:buNone/>
            </a:pPr>
            <a:endParaRPr lang="en-US" sz="2000" b="1" i="1" dirty="0" smtClean="0">
              <a:effectLst>
                <a:outerShdw blurRad="38100" dist="38100" dir="2700000" algn="tl">
                  <a:srgbClr val="000000">
                    <a:alpha val="43137"/>
                  </a:srgbClr>
                </a:outerShdw>
              </a:effectLst>
              <a:latin typeface="Arial Unicode MS"/>
              <a:cs typeface="Arial Unicode MS"/>
            </a:endParaRPr>
          </a:p>
          <a:p>
            <a:pPr algn="ctr">
              <a:buNone/>
            </a:pPr>
            <a:r>
              <a:rPr lang="en-US" b="1" i="1" dirty="0" smtClean="0">
                <a:solidFill>
                  <a:srgbClr val="FFFF00"/>
                </a:solidFill>
                <a:effectLst>
                  <a:outerShdw blurRad="38100" dist="38100" dir="2700000" algn="tl">
                    <a:srgbClr val="000000">
                      <a:alpha val="43137"/>
                    </a:srgbClr>
                  </a:outerShdw>
                </a:effectLst>
                <a:latin typeface="Arial Rounded MT Bold"/>
                <a:cs typeface="Arial Rounded MT Bold"/>
              </a:rPr>
              <a:t>Their “faith” is in only what they </a:t>
            </a:r>
            <a:r>
              <a:rPr lang="en-US" b="1" i="1" u="sng" dirty="0" smtClean="0">
                <a:solidFill>
                  <a:srgbClr val="FFFF00"/>
                </a:solidFill>
                <a:effectLst>
                  <a:outerShdw blurRad="38100" dist="38100" dir="2700000" algn="tl">
                    <a:srgbClr val="000000">
                      <a:alpha val="43137"/>
                    </a:srgbClr>
                  </a:outerShdw>
                </a:effectLst>
                <a:latin typeface="Arial Rounded MT Bold"/>
                <a:cs typeface="Arial Rounded MT Bold"/>
              </a:rPr>
              <a:t>see</a:t>
            </a:r>
            <a:r>
              <a:rPr lang="en-US" b="1" i="1" dirty="0" smtClean="0">
                <a:solidFill>
                  <a:srgbClr val="FFFF00"/>
                </a:solidFill>
                <a:effectLst>
                  <a:outerShdw blurRad="38100" dist="38100" dir="2700000" algn="tl">
                    <a:srgbClr val="000000">
                      <a:alpha val="43137"/>
                    </a:srgbClr>
                  </a:outerShdw>
                </a:effectLst>
                <a:latin typeface="Arial Rounded MT Bold"/>
                <a:cs typeface="Arial Rounded MT Bold"/>
              </a:rPr>
              <a:t>!</a:t>
            </a:r>
            <a:endParaRPr lang="en-US" b="1" i="1" dirty="0">
              <a:solidFill>
                <a:srgbClr val="FFFF00"/>
              </a:solidFill>
              <a:effectLst>
                <a:outerShdw blurRad="38100" dist="38100" dir="2700000" algn="tl">
                  <a:srgbClr val="000000">
                    <a:alpha val="43137"/>
                  </a:srgbClr>
                </a:outerShdw>
              </a:effectLst>
              <a:latin typeface="Arial Rounded MT Bold"/>
              <a:cs typeface="Arial Rounded MT 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19:25-26</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“When his disciples heard it, they were greatly astonished, saying, ‘</a:t>
            </a:r>
            <a:r>
              <a:rPr lang="en-US" u="sng" dirty="0" smtClean="0">
                <a:solidFill>
                  <a:srgbClr val="FFFFFF"/>
                </a:solidFill>
                <a:effectLst>
                  <a:outerShdw blurRad="38100" dist="38100" dir="2700000" algn="tl">
                    <a:srgbClr val="000000">
                      <a:alpha val="43137"/>
                    </a:srgbClr>
                  </a:outerShdw>
                </a:effectLst>
              </a:rPr>
              <a:t>Who then can be saved</a:t>
            </a:r>
            <a:r>
              <a:rPr lang="en-US" dirty="0" smtClean="0">
                <a:effectLst>
                  <a:outerShdw blurRad="38100" dist="38100" dir="2700000" algn="tl">
                    <a:srgbClr val="000000">
                      <a:alpha val="43137"/>
                    </a:srgbClr>
                  </a:outerShdw>
                </a:effectLst>
              </a:rPr>
              <a:t>?’ But Jesus looked at them and said to them, ‘</a:t>
            </a:r>
            <a:r>
              <a:rPr lang="en-US" u="sng" dirty="0" smtClean="0">
                <a:effectLst>
                  <a:outerShdw blurRad="38100" dist="38100" dir="2700000" algn="tl">
                    <a:srgbClr val="000000">
                      <a:alpha val="43137"/>
                    </a:srgbClr>
                  </a:outerShdw>
                </a:effectLst>
              </a:rPr>
              <a:t>With men this is impossible</a:t>
            </a:r>
            <a:r>
              <a:rPr lang="en-US"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u="sng" dirty="0" smtClean="0">
                <a:effectLst>
                  <a:outerShdw blurRad="38100" dist="38100" dir="2700000" algn="tl">
                    <a:srgbClr val="000000">
                      <a:alpha val="43137"/>
                    </a:srgbClr>
                  </a:outerShdw>
                </a:effectLst>
              </a:rPr>
              <a:t>    </a:t>
            </a:r>
            <a:r>
              <a:rPr lang="en-US" u="sng" dirty="0" smtClean="0">
                <a:effectLst>
                  <a:outerShdw blurRad="38100" dist="38100" dir="2700000" algn="tl">
                    <a:srgbClr val="000000">
                      <a:alpha val="43137"/>
                    </a:srgbClr>
                  </a:outerShdw>
                </a:effectLst>
              </a:rPr>
              <a:t>but </a:t>
            </a:r>
            <a:r>
              <a:rPr lang="en-US" u="sng" dirty="0" smtClean="0">
                <a:effectLst>
                  <a:outerShdw blurRad="38100" dist="38100" dir="2700000" algn="tl">
                    <a:srgbClr val="000000">
                      <a:alpha val="43137"/>
                    </a:srgbClr>
                  </a:outerShdw>
                </a:effectLst>
              </a:rPr>
              <a:t>with</a:t>
            </a:r>
            <a:r>
              <a:rPr lang="en-US" u="sng" dirty="0" smtClean="0">
                <a:effectLst>
                  <a:outerShdw blurRad="38100" dist="38100" dir="2700000" algn="tl">
                    <a:srgbClr val="000000">
                      <a:alpha val="43137"/>
                    </a:srgbClr>
                  </a:outerShdw>
                </a:effectLst>
              </a:rPr>
              <a:t> God </a:t>
            </a:r>
            <a:r>
              <a:rPr lang="en-US" u="sng" dirty="0" smtClean="0">
                <a:effectLst>
                  <a:outerShdw blurRad="38100" dist="38100" dir="2700000" algn="tl">
                    <a:srgbClr val="000000">
                      <a:alpha val="43137"/>
                    </a:srgbClr>
                  </a:outerShdw>
                </a:effectLst>
              </a:rPr>
              <a:t>all</a:t>
            </a:r>
            <a:r>
              <a:rPr lang="en-US" u="sng" dirty="0" smtClean="0">
                <a:effectLst>
                  <a:outerShdw blurRad="38100" dist="38100" dir="2700000" algn="tl">
                    <a:srgbClr val="000000">
                      <a:alpha val="43137"/>
                    </a:srgbClr>
                  </a:outerShdw>
                </a:effectLst>
              </a:rPr>
              <a:t>             things </a:t>
            </a:r>
            <a:r>
              <a:rPr lang="en-US" u="sng" dirty="0" smtClean="0">
                <a:effectLst>
                  <a:outerShdw blurRad="38100" dist="38100" dir="2700000" algn="tl">
                    <a:srgbClr val="000000">
                      <a:alpha val="43137"/>
                    </a:srgbClr>
                  </a:outerShdw>
                </a:effectLst>
              </a:rPr>
              <a:t>are possible</a:t>
            </a:r>
            <a:r>
              <a:rPr lang="en-US" dirty="0" smtClean="0">
                <a:effectLst>
                  <a:outerShdw blurRad="38100" dist="38100" dir="2700000" algn="tl">
                    <a:srgbClr val="000000">
                      <a:alpha val="43137"/>
                    </a:srgbClr>
                  </a:outerShdw>
                </a:effectLst>
              </a:rPr>
              <a:t>.’”</a:t>
            </a:r>
            <a:endParaRPr lang="en-US"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lgn="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The disciples are astonished at the impossible situation the parable describes and ask a great question. Jesus’ reply shows that </a:t>
            </a:r>
            <a:r>
              <a:rPr lang="en-US" b="1" i="1" dirty="0" smtClean="0">
                <a:solidFill>
                  <a:srgbClr val="FFFF00"/>
                </a:solidFill>
                <a:effectLst>
                  <a:outerShdw blurRad="38100" dist="38100" dir="2700000" algn="tl">
                    <a:srgbClr val="000000">
                      <a:alpha val="43137"/>
                    </a:srgbClr>
                  </a:outerShdw>
                </a:effectLst>
              </a:rPr>
              <a:t>only God can truly impact what</a:t>
            </a:r>
            <a:r>
              <a:rPr lang="en-US" b="1" i="1" dirty="0" smtClean="0">
                <a:solidFill>
                  <a:srgbClr val="FFFF00"/>
                </a:solidFill>
                <a:effectLst>
                  <a:outerShdw blurRad="38100" dist="38100" dir="2700000" algn="tl">
                    <a:srgbClr val="000000">
                      <a:alpha val="43137"/>
                    </a:srgbClr>
                  </a:outerShdw>
                </a:effectLst>
              </a:rPr>
              <a:t>  happens </a:t>
            </a:r>
            <a:r>
              <a:rPr lang="en-US" b="1" i="1" dirty="0" smtClean="0">
                <a:solidFill>
                  <a:srgbClr val="FFFF00"/>
                </a:solidFill>
                <a:effectLst>
                  <a:outerShdw blurRad="38100" dist="38100" dir="2700000" algn="tl">
                    <a:srgbClr val="000000">
                      <a:alpha val="43137"/>
                    </a:srgbClr>
                  </a:outerShdw>
                </a:effectLst>
              </a:rPr>
              <a:t>in the</a:t>
            </a:r>
            <a:r>
              <a:rPr lang="en-US" b="1" i="1" dirty="0" smtClean="0">
                <a:solidFill>
                  <a:srgbClr val="FFFF00"/>
                </a:solidFill>
                <a:effectLst>
                  <a:outerShdw blurRad="38100" dist="38100" dir="2700000" algn="tl">
                    <a:srgbClr val="000000">
                      <a:alpha val="43137"/>
                    </a:srgbClr>
                  </a:outerShdw>
                </a:effectLst>
              </a:rPr>
              <a:t> 									human 			         heart</a:t>
            </a:r>
            <a:r>
              <a:rPr lang="en-US" b="1" i="1" dirty="0" smtClean="0">
                <a:solidFill>
                  <a:srgbClr val="FFFF00"/>
                </a:solidFill>
                <a:effectLst>
                  <a:outerShdw blurRad="38100" dist="38100" dir="2700000" algn="tl">
                    <a:srgbClr val="000000">
                      <a:alpha val="43137"/>
                    </a:srgbClr>
                  </a:outerShdw>
                </a:effectLst>
              </a:rPr>
              <a:t>.</a:t>
            </a:r>
          </a:p>
          <a:p>
            <a:endParaRPr lang="en-US" dirty="0"/>
          </a:p>
        </p:txBody>
      </p:sp>
      <p:pic>
        <p:nvPicPr>
          <p:cNvPr id="8" name="Picture 7"/>
          <p:cNvPicPr>
            <a:picLocks noChangeAspect="1"/>
          </p:cNvPicPr>
          <p:nvPr/>
        </p:nvPicPr>
        <p:blipFill>
          <a:blip r:embed="rId2"/>
          <a:stretch>
            <a:fillRect/>
          </a:stretch>
        </p:blipFill>
        <p:spPr>
          <a:xfrm>
            <a:off x="3591247" y="4531277"/>
            <a:ext cx="2919210" cy="2186590"/>
          </a:xfrm>
          <a:prstGeom prst="rect">
            <a:avLst/>
          </a:prstGeom>
          <a:solidFill>
            <a:srgbClr val="000000"/>
          </a:solid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Observation </a:t>
            </a:r>
            <a:endParaRPr lang="en-US" b="1" dirty="0"/>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b="1" i="1" dirty="0" smtClean="0">
                <a:solidFill>
                  <a:srgbClr val="FFFFFF"/>
                </a:solidFill>
                <a:effectLst>
                  <a:outerShdw blurRad="38100" dist="38100" dir="2700000" algn="tl">
                    <a:srgbClr val="000000">
                      <a:alpha val="43137"/>
                    </a:srgbClr>
                  </a:outerShdw>
                </a:effectLst>
                <a:latin typeface="Arial Unicode MS"/>
                <a:cs typeface="Arial Unicode MS"/>
              </a:rPr>
              <a:t>Since only God can truly work inside </a:t>
            </a:r>
          </a:p>
          <a:p>
            <a:pPr algn="ctr">
              <a:buNone/>
            </a:pPr>
            <a:r>
              <a:rPr lang="en-US" b="1" i="1" dirty="0" smtClean="0">
                <a:solidFill>
                  <a:srgbClr val="FFFFFF"/>
                </a:solidFill>
                <a:effectLst>
                  <a:outerShdw blurRad="38100" dist="38100" dir="2700000" algn="tl">
                    <a:srgbClr val="000000">
                      <a:alpha val="43137"/>
                    </a:srgbClr>
                  </a:outerShdw>
                </a:effectLst>
                <a:latin typeface="Arial Unicode MS"/>
                <a:cs typeface="Arial Unicode MS"/>
              </a:rPr>
              <a:t>the human heart and we cannot, we must </a:t>
            </a:r>
          </a:p>
          <a:p>
            <a:pPr algn="ctr">
              <a:buNone/>
            </a:pPr>
            <a:r>
              <a:rPr lang="en-US" b="1" i="1" dirty="0" smtClean="0">
                <a:solidFill>
                  <a:srgbClr val="FFFF00"/>
                </a:solidFill>
                <a:effectLst>
                  <a:outerShdw blurRad="38100" dist="38100" dir="2700000" algn="tl">
                    <a:srgbClr val="000000">
                      <a:alpha val="43137"/>
                    </a:srgbClr>
                  </a:outerShdw>
                </a:effectLst>
                <a:latin typeface="Arial Unicode MS"/>
                <a:cs typeface="Arial Unicode MS"/>
              </a:rPr>
              <a:t>trust him to work where we cannot work!</a:t>
            </a:r>
            <a:endParaRPr lang="en-US" b="1" i="1" dirty="0">
              <a:solidFill>
                <a:srgbClr val="FFFF00"/>
              </a:solidFill>
              <a:effectLst>
                <a:outerShdw blurRad="38100" dist="38100" dir="2700000" algn="tl">
                  <a:srgbClr val="000000">
                    <a:alpha val="43137"/>
                  </a:srgbClr>
                </a:outerShdw>
              </a:effectLst>
              <a:latin typeface="Arial Unicode MS"/>
              <a:cs typeface="Arial Unicode M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Matthew 19:27-30</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039459" cy="4525963"/>
          </a:xfrm>
        </p:spPr>
        <p:txBody>
          <a:bodyPr>
            <a:normAutofit fontScale="92500" lnSpcReduction="20000"/>
          </a:bodyPr>
          <a:lstStyle/>
          <a:p>
            <a:pPr algn="ctr">
              <a:buNone/>
            </a:pPr>
            <a:r>
              <a:rPr lang="en-US" dirty="0" smtClean="0">
                <a:effectLst>
                  <a:outerShdw blurRad="38100" dist="38100" dir="2700000" algn="tl">
                    <a:srgbClr val="000000">
                      <a:alpha val="43137"/>
                    </a:srgbClr>
                  </a:outerShdw>
                </a:effectLst>
              </a:rPr>
              <a:t>	“Then Peter answered and said to him, ‘See, we have left all and followed you. Therefore what shall we have?’ So Jesus said to them, ‘Assuredly  I say to you, that in the regeneration, when the Son of Man sits on the throne of his glory, you who have followed me will also sit on twelve thrones, judging the twelve tribes of Israel. And everyone who has left houses or brothers or sisters or father or mother or wife or children     or lands, for my name's sake, shall receive a hundredfold, and inherit eternal life. But many who are first will be last, and the last first.’”</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“Then Peter answered and said to him, ‘See, we have left all and followed you. </a:t>
            </a:r>
            <a:r>
              <a:rPr lang="en-US" u="sng" dirty="0" smtClean="0">
                <a:effectLst>
                  <a:outerShdw blurRad="38100" dist="38100" dir="2700000" algn="tl">
                    <a:srgbClr val="000000">
                      <a:alpha val="43137"/>
                    </a:srgbClr>
                  </a:outerShdw>
                </a:effectLst>
              </a:rPr>
              <a:t>Therefore what shall we have</a:t>
            </a:r>
            <a:r>
              <a:rPr lang="en-US" dirty="0" smtClean="0">
                <a:effectLst>
                  <a:outerShdw blurRad="38100" dist="38100" dir="2700000" algn="tl">
                    <a:srgbClr val="000000">
                      <a:alpha val="43137"/>
                    </a:srgbClr>
                  </a:outerShdw>
                </a:effectLst>
              </a:rPr>
              <a:t>?’”</a:t>
            </a: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After Peter says that they “left all and followed” Jesus, he asks what will they have (in other words, “What’s in it for us?”), obviously remembering what Jesus told the rich man, “You’ll have treasure in heaven.”</a:t>
            </a:r>
          </a:p>
          <a:p>
            <a:endParaRPr lang="en-US" dirty="0"/>
          </a:p>
        </p:txBody>
      </p:sp>
      <p:pic>
        <p:nvPicPr>
          <p:cNvPr id="7" name="Picture 6"/>
          <p:cNvPicPr>
            <a:picLocks noChangeAspect="1"/>
          </p:cNvPicPr>
          <p:nvPr/>
        </p:nvPicPr>
        <p:blipFill>
          <a:blip r:embed="rId2"/>
          <a:stretch>
            <a:fillRect/>
          </a:stretch>
        </p:blipFill>
        <p:spPr>
          <a:xfrm>
            <a:off x="930235" y="4265858"/>
            <a:ext cx="3567154" cy="1365935"/>
          </a:xfrm>
          <a:prstGeom prst="rect">
            <a:avLst/>
          </a:prstGeom>
          <a:solidFill>
            <a:srgbClr val="000000"/>
          </a:solidFill>
        </p:spPr>
      </p:pic>
      <p:pic>
        <p:nvPicPr>
          <p:cNvPr id="8" name="Picture 7"/>
          <p:cNvPicPr>
            <a:picLocks noChangeAspect="1"/>
          </p:cNvPicPr>
          <p:nvPr/>
        </p:nvPicPr>
        <p:blipFill>
          <a:blip r:embed="rId3"/>
          <a:stretch>
            <a:fillRect/>
          </a:stretch>
        </p:blipFill>
        <p:spPr>
          <a:xfrm>
            <a:off x="6060965" y="5298964"/>
            <a:ext cx="1233769" cy="1128767"/>
          </a:xfrm>
          <a:prstGeom prst="rect">
            <a:avLst/>
          </a:prstGeom>
          <a:solidFill>
            <a:srgbClr val="000000"/>
          </a:solid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19:28-29</a:t>
            </a:r>
            <a:endParaRPr lang="en-US" sz="3000" dirty="0"/>
          </a:p>
        </p:txBody>
      </p:sp>
      <p:sp>
        <p:nvSpPr>
          <p:cNvPr id="3" name="Content Placeholder 2"/>
          <p:cNvSpPr>
            <a:spLocks noGrp="1"/>
          </p:cNvSpPr>
          <p:nvPr>
            <p:ph sz="half" idx="2"/>
          </p:nvPr>
        </p:nvSpPr>
        <p:spPr/>
        <p:txBody>
          <a:bodyPr>
            <a:normAutofit fontScale="92500" lnSpcReduction="20000"/>
          </a:bodyPr>
          <a:lstStyle/>
          <a:p>
            <a:pPr>
              <a:buNone/>
            </a:pPr>
            <a:r>
              <a:rPr lang="en-US" dirty="0" smtClean="0">
                <a:effectLst>
                  <a:outerShdw blurRad="38100" dist="38100" dir="2700000" algn="tl">
                    <a:srgbClr val="000000">
                      <a:alpha val="43137"/>
                    </a:srgbClr>
                  </a:outerShdw>
                </a:effectLst>
              </a:rPr>
              <a:t>	So Jesus said to them, ‘Assuredly  I say to you, </a:t>
            </a:r>
            <a:r>
              <a:rPr lang="en-US" u="sng" dirty="0" smtClean="0">
                <a:effectLst>
                  <a:outerShdw blurRad="38100" dist="38100" dir="2700000" algn="tl">
                    <a:srgbClr val="000000">
                      <a:alpha val="43137"/>
                    </a:srgbClr>
                  </a:outerShdw>
                </a:effectLst>
              </a:rPr>
              <a:t>that in the regeneration</a:t>
            </a:r>
            <a:r>
              <a:rPr lang="en-US" dirty="0" smtClean="0">
                <a:effectLst>
                  <a:outerShdw blurRad="38100" dist="38100" dir="2700000" algn="tl">
                    <a:srgbClr val="000000">
                      <a:alpha val="43137"/>
                    </a:srgbClr>
                  </a:outerShdw>
                </a:effectLst>
              </a:rPr>
              <a:t>, when the Son of Man sits on the throne of his glory, you who have followed me will also sit on twelve thrones, judging the twelve tribes of Israel. And </a:t>
            </a:r>
            <a:r>
              <a:rPr lang="en-US" u="sng" dirty="0" smtClean="0">
                <a:effectLst>
                  <a:outerShdw blurRad="38100" dist="38100" dir="2700000" algn="tl">
                    <a:srgbClr val="000000">
                      <a:alpha val="43137"/>
                    </a:srgbClr>
                  </a:outerShdw>
                </a:effectLst>
              </a:rPr>
              <a:t>everyone who has left houses or brothers or sisters or father or mother or wife or children     or lands, for my name's sake, shall receive a hundredfold</a:t>
            </a:r>
            <a:r>
              <a:rPr lang="en-US" dirty="0" smtClean="0">
                <a:effectLst>
                  <a:outerShdw blurRad="38100" dist="38100" dir="2700000" algn="tl">
                    <a:srgbClr val="000000">
                      <a:alpha val="43137"/>
                    </a:srgbClr>
                  </a:outerShdw>
                </a:effectLst>
              </a:rPr>
              <a:t>, and inherit eternal life. </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Notice: </a:t>
            </a:r>
            <a:r>
              <a:rPr lang="en-US" i="1" dirty="0" smtClean="0">
                <a:effectLst>
                  <a:outerShdw blurRad="38100" dist="38100" dir="2700000" algn="tl">
                    <a:srgbClr val="000000">
                      <a:alpha val="43137"/>
                    </a:srgbClr>
                  </a:outerShdw>
                </a:effectLst>
              </a:rPr>
              <a:t>Jesus </a:t>
            </a:r>
            <a:r>
              <a:rPr lang="en-US" i="1" dirty="0" smtClean="0">
                <a:solidFill>
                  <a:srgbClr val="FFFF00"/>
                </a:solidFill>
                <a:effectLst>
                  <a:outerShdw blurRad="38100" dist="38100" dir="2700000" algn="tl">
                    <a:srgbClr val="000000">
                      <a:alpha val="43137"/>
                    </a:srgbClr>
                  </a:outerShdw>
                </a:effectLst>
              </a:rPr>
              <a:t>doesn’t rebuke him for such an apparently self-centered question! </a:t>
            </a:r>
            <a:r>
              <a:rPr lang="en-US" i="1" dirty="0" smtClean="0">
                <a:effectLst>
                  <a:outerShdw blurRad="38100" dist="38100" dir="2700000" algn="tl">
                    <a:srgbClr val="000000">
                      <a:alpha val="43137"/>
                    </a:srgbClr>
                  </a:outerShdw>
                </a:effectLst>
              </a:rPr>
              <a:t>On the contrary, Jesus affirms such thinking by rewarding his disciples 100 times what they left, including </a:t>
            </a:r>
            <a:r>
              <a:rPr lang="en-US" i="1" dirty="0" smtClean="0">
                <a:solidFill>
                  <a:srgbClr val="FFFF00"/>
                </a:solidFill>
                <a:effectLst>
                  <a:outerShdw blurRad="38100" dist="38100" dir="2700000" algn="tl">
                    <a:srgbClr val="000000">
                      <a:alpha val="43137"/>
                    </a:srgbClr>
                  </a:outerShdw>
                </a:effectLst>
              </a:rPr>
              <a:t>family</a:t>
            </a:r>
            <a:r>
              <a:rPr lang="en-US" i="1" dirty="0" smtClean="0">
                <a:effectLst>
                  <a:outerShdw blurRad="38100" dist="38100" dir="2700000" algn="tl">
                    <a:srgbClr val="000000">
                      <a:alpha val="43137"/>
                    </a:srgbClr>
                  </a:outerShdw>
                </a:effectLst>
              </a:rPr>
              <a:t>, </a:t>
            </a:r>
            <a:r>
              <a:rPr lang="en-US" i="1" dirty="0" smtClean="0">
                <a:solidFill>
                  <a:srgbClr val="FFFF00"/>
                </a:solidFill>
                <a:effectLst>
                  <a:outerShdw blurRad="38100" dist="38100" dir="2700000" algn="tl">
                    <a:srgbClr val="000000">
                      <a:alpha val="43137"/>
                    </a:srgbClr>
                  </a:outerShdw>
                </a:effectLst>
              </a:rPr>
              <a:t>property and community  </a:t>
            </a:r>
            <a:r>
              <a:rPr lang="en-US" i="1" dirty="0" smtClean="0">
                <a:solidFill>
                  <a:srgbClr val="FFFFFF"/>
                </a:solidFill>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in the regeneration,” or Kingdom of God (heaven).</a:t>
            </a:r>
          </a:p>
          <a:p>
            <a:endParaRPr lang="en-US" dirty="0"/>
          </a:p>
        </p:txBody>
      </p:sp>
      <p:pic>
        <p:nvPicPr>
          <p:cNvPr id="7" name="Picture 6"/>
          <p:cNvPicPr>
            <a:picLocks noChangeAspect="1"/>
          </p:cNvPicPr>
          <p:nvPr/>
        </p:nvPicPr>
        <p:blipFill>
          <a:blip r:embed="rId2"/>
          <a:stretch>
            <a:fillRect/>
          </a:stretch>
        </p:blipFill>
        <p:spPr>
          <a:xfrm>
            <a:off x="6679544" y="940780"/>
            <a:ext cx="1877629" cy="953716"/>
          </a:xfrm>
          <a:prstGeom prst="rect">
            <a:avLst/>
          </a:prstGeom>
          <a:solidFill>
            <a:schemeClr val="tx1"/>
          </a:solid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19:28-29</a:t>
            </a:r>
            <a:endParaRPr lang="en-US" sz="3000" dirty="0"/>
          </a:p>
        </p:txBody>
      </p:sp>
      <p:sp>
        <p:nvSpPr>
          <p:cNvPr id="3" name="Content Placeholder 2"/>
          <p:cNvSpPr>
            <a:spLocks noGrp="1"/>
          </p:cNvSpPr>
          <p:nvPr>
            <p:ph sz="half" idx="2"/>
          </p:nvPr>
        </p:nvSpPr>
        <p:spPr/>
        <p:txBody>
          <a:bodyPr>
            <a:normAutofit fontScale="92500" lnSpcReduction="20000"/>
          </a:bodyPr>
          <a:lstStyle/>
          <a:p>
            <a:pPr>
              <a:buNone/>
            </a:pPr>
            <a:r>
              <a:rPr lang="en-US" dirty="0" smtClean="0">
                <a:effectLst>
                  <a:outerShdw blurRad="38100" dist="38100" dir="2700000" algn="tl">
                    <a:srgbClr val="000000">
                      <a:alpha val="43137"/>
                    </a:srgbClr>
                  </a:outerShdw>
                </a:effectLst>
              </a:rPr>
              <a:t>	So Jesus said to them, ‘Assuredly  I say to you, that in the regeneration, when the Son of Man sits on the throne of his glory, you who have followed me will also sit on twelve thrones, judging the twelve tribes of Israel. And everyone who has left houses or brothers or sisters or father or mother or wife or children     or lands, for my name's sake, shall receive a hundredfold, and </a:t>
            </a:r>
            <a:r>
              <a:rPr lang="en-US" u="sng" dirty="0" smtClean="0">
                <a:effectLst>
                  <a:outerShdw blurRad="38100" dist="38100" dir="2700000" algn="tl">
                    <a:srgbClr val="000000">
                      <a:alpha val="43137"/>
                    </a:srgbClr>
                  </a:outerShdw>
                </a:effectLst>
              </a:rPr>
              <a:t>inherit eternal life</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When Jesus says eternal life is an inheritance, it means that this is what believers receive being heirs of God (Romans 8:16-17, Titus 3:7). The rest of his description here indicates rewards for sacrifices</a:t>
            </a:r>
            <a:r>
              <a:rPr lang="en-US" i="1" dirty="0" smtClean="0">
                <a:effectLst>
                  <a:outerShdw blurRad="38100" dist="38100" dir="2700000" algn="tl">
                    <a:srgbClr val="000000">
                      <a:alpha val="43137"/>
                    </a:srgbClr>
                  </a:outerShdw>
                </a:effectLst>
              </a:rPr>
              <a:t> 			      made</a:t>
            </a:r>
            <a:r>
              <a:rPr lang="en-US" i="1" dirty="0" smtClean="0">
                <a:effectLst>
                  <a:outerShdw blurRad="38100" dist="38100" dir="2700000" algn="tl">
                    <a:srgbClr val="000000">
                      <a:alpha val="43137"/>
                    </a:srgbClr>
                  </a:outerShdw>
                </a:effectLst>
              </a:rPr>
              <a:t>.</a:t>
            </a:r>
          </a:p>
          <a:p>
            <a:endParaRPr lang="en-US" dirty="0"/>
          </a:p>
        </p:txBody>
      </p:sp>
      <p:pic>
        <p:nvPicPr>
          <p:cNvPr id="7" name="Picture 6"/>
          <p:cNvPicPr>
            <a:picLocks noChangeAspect="1"/>
          </p:cNvPicPr>
          <p:nvPr/>
        </p:nvPicPr>
        <p:blipFill>
          <a:blip r:embed="rId2"/>
          <a:stretch>
            <a:fillRect/>
          </a:stretch>
        </p:blipFill>
        <p:spPr>
          <a:xfrm>
            <a:off x="6325245" y="4866946"/>
            <a:ext cx="2361555" cy="176888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19:30</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u="sng" dirty="0" smtClean="0"/>
              <a:t>But many who are first will be last, and the last first</a:t>
            </a:r>
            <a:r>
              <a:rPr lang="en-US" dirty="0" smtClean="0"/>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i="1" dirty="0" smtClean="0"/>
              <a:t>This means that those who put </a:t>
            </a:r>
            <a:r>
              <a:rPr lang="en-US" i="1" dirty="0" smtClean="0">
                <a:solidFill>
                  <a:srgbClr val="FFFF00"/>
                </a:solidFill>
              </a:rPr>
              <a:t>material things first</a:t>
            </a:r>
            <a:r>
              <a:rPr lang="en-US" i="1" dirty="0" smtClean="0"/>
              <a:t> will be </a:t>
            </a:r>
            <a:r>
              <a:rPr lang="en-US" i="1" dirty="0" smtClean="0">
                <a:solidFill>
                  <a:srgbClr val="FFFF00"/>
                </a:solidFill>
                <a:effectLst>
                  <a:outerShdw blurRad="38100" dist="38100" dir="2700000" algn="tl">
                    <a:srgbClr val="000000">
                      <a:alpha val="43137"/>
                    </a:srgbClr>
                  </a:outerShdw>
                </a:effectLst>
              </a:rPr>
              <a:t>last in the spiritual realm</a:t>
            </a:r>
            <a:r>
              <a:rPr lang="en-US" i="1" dirty="0" smtClean="0"/>
              <a:t>, and those who are thought to be the </a:t>
            </a:r>
            <a:r>
              <a:rPr lang="en-US" i="1" dirty="0" smtClean="0">
                <a:solidFill>
                  <a:srgbClr val="FFFF00"/>
                </a:solidFill>
                <a:effectLst>
                  <a:outerShdw blurRad="38100" dist="38100" dir="2700000" algn="tl">
                    <a:srgbClr val="000000">
                      <a:alpha val="43137"/>
                    </a:srgbClr>
                  </a:outerShdw>
                </a:effectLst>
              </a:rPr>
              <a:t>“last” on earth</a:t>
            </a:r>
            <a:r>
              <a:rPr lang="en-US" i="1" dirty="0" smtClean="0"/>
              <a:t> (i.e., poor believers who don’t have many material blessings of the rich) will be </a:t>
            </a:r>
            <a:r>
              <a:rPr lang="en-US" i="1" dirty="0" smtClean="0">
                <a:solidFill>
                  <a:srgbClr val="FFFF00"/>
                </a:solidFill>
                <a:effectLst>
                  <a:outerShdw blurRad="38100" dist="38100" dir="2700000" algn="tl">
                    <a:srgbClr val="000000">
                      <a:alpha val="43137"/>
                    </a:srgbClr>
                  </a:outerShdw>
                </a:effectLst>
              </a:rPr>
              <a:t>first in “the regeneration”</a:t>
            </a:r>
            <a:endParaRPr lang="en-US" i="1" dirty="0" smtClean="0">
              <a:effectLst>
                <a:outerShdw blurRad="38100" dist="38100" dir="2700000" algn="tl">
                  <a:srgbClr val="000000">
                    <a:alpha val="43137"/>
                  </a:srgbClr>
                </a:outerShdw>
              </a:effectLst>
            </a:endParaRPr>
          </a:p>
          <a:p>
            <a:pPr>
              <a:buNone/>
            </a:pPr>
            <a:r>
              <a:rPr lang="en-US" i="1" dirty="0" smtClean="0"/>
              <a:t>	(God’s Kingdom, v. 28).</a:t>
            </a:r>
            <a:endParaRPr lang="en-US" i="1" dirty="0"/>
          </a:p>
        </p:txBody>
      </p:sp>
      <p:pic>
        <p:nvPicPr>
          <p:cNvPr id="9" name="Picture 8"/>
          <p:cNvPicPr>
            <a:picLocks noChangeAspect="1"/>
          </p:cNvPicPr>
          <p:nvPr/>
        </p:nvPicPr>
        <p:blipFill>
          <a:blip r:embed="rId2"/>
          <a:stretch>
            <a:fillRect/>
          </a:stretch>
        </p:blipFill>
        <p:spPr>
          <a:xfrm>
            <a:off x="1467563" y="3266966"/>
            <a:ext cx="2234487" cy="3357836"/>
          </a:xfrm>
          <a:prstGeom prst="rect">
            <a:avLst/>
          </a:prstGeom>
          <a:solidFill>
            <a:schemeClr val="bg1"/>
          </a:solidFill>
          <a:ln>
            <a:solidFill>
              <a:srgbClr val="000000"/>
            </a:solid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a:t>
            </a:r>
            <a:endParaRPr lang="en-US" dirty="0"/>
          </a:p>
        </p:txBody>
      </p:sp>
      <p:sp>
        <p:nvSpPr>
          <p:cNvPr id="4" name="Text Placeholder 3"/>
          <p:cNvSpPr>
            <a:spLocks noGrp="1"/>
          </p:cNvSpPr>
          <p:nvPr>
            <p:ph type="body" idx="1"/>
          </p:nvPr>
        </p:nvSpPr>
        <p:spPr/>
        <p:txBody>
          <a:bodyPr>
            <a:normAutofit/>
          </a:bodyPr>
          <a:lstStyle/>
          <a:p>
            <a:r>
              <a:rPr lang="en-US" sz="3000" dirty="0" smtClean="0"/>
              <a:t>Matthew 19:30</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u="sng" dirty="0" smtClean="0"/>
              <a:t>But many who are first will be last, and the last first</a:t>
            </a:r>
            <a:r>
              <a:rPr lang="en-US" dirty="0" smtClean="0"/>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i="1" dirty="0" smtClean="0"/>
              <a:t>Jesus used this saying many times. At the very least it shows just how much human and worldly thinking is contrary to God’s thinking and therefore is upside down.</a:t>
            </a:r>
            <a:endParaRPr lang="en-US" i="1" dirty="0"/>
          </a:p>
        </p:txBody>
      </p:sp>
      <p:pic>
        <p:nvPicPr>
          <p:cNvPr id="7" name="Picture 6"/>
          <p:cNvPicPr>
            <a:picLocks noChangeAspect="1"/>
          </p:cNvPicPr>
          <p:nvPr/>
        </p:nvPicPr>
        <p:blipFill>
          <a:blip r:embed="rId2"/>
          <a:srcRect b="4281"/>
          <a:stretch>
            <a:fillRect/>
          </a:stretch>
        </p:blipFill>
        <p:spPr>
          <a:xfrm>
            <a:off x="1401160" y="3174347"/>
            <a:ext cx="2400300" cy="3245726"/>
          </a:xfrm>
          <a:prstGeom prst="rect">
            <a:avLst/>
          </a:prstGeom>
          <a:solidFill>
            <a:srgbClr val="000000"/>
          </a:solid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does this parable teach?</a:t>
            </a:r>
            <a:endParaRPr lang="en-US" dirty="0">
              <a:solidFill>
                <a:srgbClr val="FFFF00"/>
              </a:solidFill>
            </a:endParaRPr>
          </a:p>
        </p:txBody>
      </p:sp>
      <p:sp>
        <p:nvSpPr>
          <p:cNvPr id="3" name="Content Placeholder 2"/>
          <p:cNvSpPr>
            <a:spLocks noGrp="1"/>
          </p:cNvSpPr>
          <p:nvPr>
            <p:ph idx="1"/>
          </p:nvPr>
        </p:nvSpPr>
        <p:spPr>
          <a:xfrm>
            <a:off x="457200" y="1600200"/>
            <a:ext cx="8097937" cy="4525963"/>
          </a:xfrm>
        </p:spPr>
        <p:txBody>
          <a:bodyPr>
            <a:normAutofit/>
          </a:bodyPr>
          <a:lstStyle/>
          <a:p>
            <a:pPr algn="ctr">
              <a:buNone/>
            </a:pPr>
            <a:r>
              <a:rPr lang="en-US" sz="3400" b="1" i="1" dirty="0" smtClean="0">
                <a:latin typeface="Goudy Old Style"/>
                <a:cs typeface="Goudy Old Style"/>
              </a:rPr>
              <a:t>The impossibility of a camel going through the </a:t>
            </a:r>
          </a:p>
          <a:p>
            <a:pPr algn="ctr">
              <a:buNone/>
            </a:pPr>
            <a:r>
              <a:rPr lang="en-US" sz="3400" b="1" i="1" dirty="0" smtClean="0">
                <a:latin typeface="Goudy Old Style"/>
                <a:cs typeface="Goudy Old Style"/>
              </a:rPr>
              <a:t>eye of a needle focuses on the impossible work </a:t>
            </a:r>
          </a:p>
          <a:p>
            <a:pPr algn="ctr">
              <a:buNone/>
            </a:pPr>
            <a:r>
              <a:rPr lang="en-US" sz="3400" b="1" i="1" dirty="0" smtClean="0">
                <a:latin typeface="Goudy Old Style"/>
                <a:cs typeface="Goudy Old Style"/>
              </a:rPr>
              <a:t>that only God can do in the hearts of people. </a:t>
            </a:r>
          </a:p>
          <a:p>
            <a:pPr algn="ctr">
              <a:buNone/>
            </a:pPr>
            <a:r>
              <a:rPr lang="en-US" sz="3400" b="1" i="1" dirty="0" smtClean="0">
                <a:latin typeface="Goudy Old Style"/>
                <a:cs typeface="Goudy Old Style"/>
              </a:rPr>
              <a:t>The conversations before and after this brief </a:t>
            </a:r>
          </a:p>
          <a:p>
            <a:pPr algn="ctr">
              <a:buNone/>
            </a:pPr>
            <a:r>
              <a:rPr lang="en-US" sz="3400" b="1" i="1" dirty="0" smtClean="0">
                <a:latin typeface="Goudy Old Style"/>
                <a:cs typeface="Goudy Old Style"/>
              </a:rPr>
              <a:t>parable highlight the vast difference between </a:t>
            </a:r>
          </a:p>
          <a:p>
            <a:pPr algn="ctr">
              <a:buNone/>
            </a:pPr>
            <a:r>
              <a:rPr lang="en-US" sz="3400" b="1" i="1" dirty="0" smtClean="0">
                <a:latin typeface="Goudy Old Style"/>
                <a:cs typeface="Goudy Old Style"/>
              </a:rPr>
              <a:t>the ways of the world and the ways of God.</a:t>
            </a:r>
          </a:p>
          <a:p>
            <a:pPr algn="ctr">
              <a:buNone/>
            </a:pPr>
            <a:r>
              <a:rPr lang="en-US" sz="1200" i="1" dirty="0" smtClean="0">
                <a:latin typeface="Calisto MT"/>
                <a:cs typeface="Calisto MT"/>
              </a:rPr>
              <a:t> </a:t>
            </a:r>
          </a:p>
          <a:p>
            <a:pPr algn="ctr">
              <a:buNone/>
            </a:pPr>
            <a:r>
              <a:rPr lang="en-US" sz="3000" i="1" dirty="0" smtClean="0">
                <a:solidFill>
                  <a:srgbClr val="FFFF00"/>
                </a:solidFill>
                <a:latin typeface="Arial Unicode MS"/>
                <a:cs typeface="Arial Unicode MS"/>
              </a:rPr>
              <a:t>Only God can do what is impossible to man!</a:t>
            </a:r>
            <a:endParaRPr lang="en-US" sz="3000" i="1" dirty="0">
              <a:solidFill>
                <a:srgbClr val="FFFF00"/>
              </a:solidFill>
              <a:latin typeface="Arial Unicode MS"/>
              <a:cs typeface="Arial Unicode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00"/>
                </a:solidFill>
              </a:rPr>
              <a:t>Compare</a:t>
            </a:r>
            <a:endParaRPr lang="en-US" b="1" dirty="0">
              <a:solidFill>
                <a:srgbClr val="FFFF00"/>
              </a:solidFill>
            </a:endParaRPr>
          </a:p>
        </p:txBody>
      </p:sp>
      <p:sp>
        <p:nvSpPr>
          <p:cNvPr id="5" name="Text Placeholder 4"/>
          <p:cNvSpPr>
            <a:spLocks noGrp="1"/>
          </p:cNvSpPr>
          <p:nvPr>
            <p:ph type="body" idx="1"/>
          </p:nvPr>
        </p:nvSpPr>
        <p:spPr/>
        <p:txBody>
          <a:bodyPr>
            <a:normAutofit/>
          </a:bodyPr>
          <a:lstStyle/>
          <a:p>
            <a:r>
              <a:rPr lang="en-US" sz="3000" dirty="0" smtClean="0"/>
              <a:t>Verse 16</a:t>
            </a:r>
            <a:endParaRPr lang="en-US" sz="3000" dirty="0"/>
          </a:p>
        </p:txBody>
      </p:sp>
      <p:sp>
        <p:nvSpPr>
          <p:cNvPr id="6" name="Content Placeholder 5"/>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“Now behold, one came and said to him, ‘Good Teacher, </a:t>
            </a:r>
            <a:r>
              <a:rPr lang="en-US" u="sng" dirty="0" smtClean="0">
                <a:effectLst>
                  <a:outerShdw blurRad="38100" dist="38100" dir="2700000" algn="tl">
                    <a:srgbClr val="000000">
                      <a:alpha val="43137"/>
                    </a:srgbClr>
                  </a:outerShdw>
                </a:effectLst>
              </a:rPr>
              <a:t>what good thing shall I do that I may have eternal life</a:t>
            </a:r>
            <a:r>
              <a:rPr lang="en-US" dirty="0" smtClean="0">
                <a:effectLst>
                  <a:outerShdw blurRad="38100" dist="38100" dir="2700000" algn="tl">
                    <a:srgbClr val="000000">
                      <a:alpha val="43137"/>
                    </a:srgbClr>
                  </a:outerShdw>
                </a:effectLst>
              </a:rPr>
              <a:t>?’ </a:t>
            </a:r>
            <a:endParaRPr lang="en-US" dirty="0"/>
          </a:p>
        </p:txBody>
      </p:sp>
      <p:sp>
        <p:nvSpPr>
          <p:cNvPr id="7" name="Text Placeholder 6"/>
          <p:cNvSpPr>
            <a:spLocks noGrp="1"/>
          </p:cNvSpPr>
          <p:nvPr>
            <p:ph type="body" sz="quarter" idx="3"/>
          </p:nvPr>
        </p:nvSpPr>
        <p:spPr/>
        <p:txBody>
          <a:bodyPr/>
          <a:lstStyle/>
          <a:p>
            <a:r>
              <a:rPr lang="en-US" sz="3000" dirty="0" smtClean="0"/>
              <a:t>Comment</a:t>
            </a:r>
            <a:endParaRPr lang="en-US" sz="3000" dirty="0"/>
          </a:p>
        </p:txBody>
      </p:sp>
      <p:sp>
        <p:nvSpPr>
          <p:cNvPr id="8" name="Content Placeholder 7"/>
          <p:cNvSpPr>
            <a:spLocks noGrp="1"/>
          </p:cNvSpPr>
          <p:nvPr>
            <p:ph sz="quarter" idx="4"/>
          </p:nvPr>
        </p:nvSpPr>
        <p:spPr/>
        <p:txBody>
          <a:bodyPr/>
          <a:lstStyle/>
          <a:p>
            <a:pPr>
              <a:buNone/>
            </a:pPr>
            <a:r>
              <a:rPr lang="en-US" i="1" dirty="0" smtClean="0">
                <a:effectLst>
                  <a:outerShdw blurRad="38100" dist="38100" dir="2700000" algn="tl">
                    <a:srgbClr val="000000">
                      <a:alpha val="43137"/>
                    </a:srgbClr>
                  </a:outerShdw>
                </a:effectLst>
              </a:rPr>
              <a:t>	We know from verse 22  that this man “had great possessions.” In Jewish thinking having wealth indicated God’s blessing. So this rich man asks a great question. His desire is very </a:t>
            </a:r>
            <a:r>
              <a:rPr lang="en-US" i="1" dirty="0" smtClean="0">
                <a:solidFill>
                  <a:srgbClr val="FFFF00"/>
                </a:solidFill>
                <a:effectLst>
                  <a:outerShdw blurRad="38100" dist="38100" dir="2700000" algn="tl">
                    <a:srgbClr val="000000">
                      <a:alpha val="43137"/>
                    </a:srgbClr>
                  </a:outerShdw>
                </a:effectLst>
              </a:rPr>
              <a:t>good </a:t>
            </a:r>
            <a:r>
              <a:rPr lang="en-US" i="1" dirty="0" smtClean="0">
                <a:effectLst>
                  <a:outerShdw blurRad="38100" dist="38100" dir="2700000" algn="tl">
                    <a:srgbClr val="000000">
                      <a:alpha val="43137"/>
                    </a:srgbClr>
                  </a:outerShdw>
                </a:effectLst>
              </a:rPr>
              <a:t>but his premise is </a:t>
            </a:r>
            <a:r>
              <a:rPr lang="en-US" i="1" dirty="0" smtClean="0">
                <a:solidFill>
                  <a:srgbClr val="FFFFFF"/>
                </a:solidFill>
                <a:effectLst>
                  <a:outerShdw blurRad="38100" dist="38100" dir="2700000" algn="tl">
                    <a:srgbClr val="000000">
                      <a:alpha val="43137"/>
                    </a:srgbClr>
                  </a:outerShdw>
                </a:effectLst>
              </a:rPr>
              <a:t>very </a:t>
            </a:r>
            <a:r>
              <a:rPr lang="en-US" i="1" dirty="0" smtClean="0">
                <a:solidFill>
                  <a:srgbClr val="FFFF00"/>
                </a:solidFill>
                <a:effectLst>
                  <a:outerShdw blurRad="38100" dist="38100" dir="2700000" algn="tl">
                    <a:srgbClr val="000000">
                      <a:alpha val="43137"/>
                    </a:srgbClr>
                  </a:outerShdw>
                </a:effectLst>
              </a:rPr>
              <a:t>wrong</a:t>
            </a:r>
            <a:r>
              <a:rPr lang="en-US" i="1" dirty="0" smtClean="0">
                <a:effectLst>
                  <a:outerShdw blurRad="38100" dist="38100" dir="2700000" algn="tl">
                    <a:srgbClr val="000000">
                      <a:alpha val="43137"/>
                    </a:srgbClr>
                  </a:outerShdw>
                </a:effectLst>
              </a:rPr>
              <a:t>.</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Matthew 19:17</a:t>
            </a:r>
            <a:endParaRPr lang="en-US" dirty="0">
              <a:solidFill>
                <a:srgbClr val="FFFF00"/>
              </a:solidFill>
            </a:endParaRPr>
          </a:p>
        </p:txBody>
      </p:sp>
      <p:sp>
        <p:nvSpPr>
          <p:cNvPr id="8" name="Content Placeholder 7"/>
          <p:cNvSpPr>
            <a:spLocks noGrp="1"/>
          </p:cNvSpPr>
          <p:nvPr>
            <p:ph idx="1"/>
          </p:nvPr>
        </p:nvSpPr>
        <p:spPr/>
        <p:txBody>
          <a:bodyPr/>
          <a:lstStyle/>
          <a:p>
            <a:pPr algn="ctr">
              <a:buNone/>
            </a:pPr>
            <a:r>
              <a:rPr lang="en-US" dirty="0" smtClean="0">
                <a:effectLst>
                  <a:outerShdw blurRad="38100" dist="38100" dir="2700000" algn="tl">
                    <a:srgbClr val="000000">
                      <a:alpha val="43137"/>
                    </a:srgbClr>
                  </a:outerShdw>
                </a:effectLst>
              </a:rPr>
              <a:t>“So he said to him, ‘Why do you call me good? </a:t>
            </a:r>
          </a:p>
          <a:p>
            <a:pPr algn="ctr">
              <a:buNone/>
            </a:pPr>
            <a:r>
              <a:rPr lang="en-US" dirty="0" smtClean="0">
                <a:effectLst>
                  <a:outerShdw blurRad="38100" dist="38100" dir="2700000" algn="tl">
                    <a:srgbClr val="000000">
                      <a:alpha val="43137"/>
                    </a:srgbClr>
                  </a:outerShdw>
                </a:effectLst>
              </a:rPr>
              <a:t>No one is good but One, that is, God. But if </a:t>
            </a:r>
          </a:p>
          <a:p>
            <a:pPr algn="ctr">
              <a:buNone/>
            </a:pPr>
            <a:r>
              <a:rPr lang="en-US" dirty="0" smtClean="0">
                <a:effectLst>
                  <a:outerShdw blurRad="38100" dist="38100" dir="2700000" algn="tl">
                    <a:srgbClr val="000000">
                      <a:alpha val="43137"/>
                    </a:srgbClr>
                  </a:outerShdw>
                </a:effectLst>
              </a:rPr>
              <a:t>you want to enter into life, keep the </a:t>
            </a:r>
          </a:p>
          <a:p>
            <a:pPr algn="ctr">
              <a:buNone/>
            </a:pPr>
            <a:r>
              <a:rPr lang="en-US" dirty="0" smtClean="0">
                <a:effectLst>
                  <a:outerShdw blurRad="38100" dist="38100" dir="2700000" algn="tl">
                    <a:srgbClr val="000000">
                      <a:alpha val="43137"/>
                    </a:srgbClr>
                  </a:outerShdw>
                </a:effectLst>
              </a:rPr>
              <a:t>commandments.’</a:t>
            </a:r>
            <a:endParaRPr lang="en-US" dirty="0"/>
          </a:p>
        </p:txBody>
      </p:sp>
      <p:pic>
        <p:nvPicPr>
          <p:cNvPr id="4" name="Picture 3"/>
          <p:cNvPicPr>
            <a:picLocks noChangeAspect="1"/>
          </p:cNvPicPr>
          <p:nvPr/>
        </p:nvPicPr>
        <p:blipFill>
          <a:blip r:embed="rId2"/>
          <a:stretch>
            <a:fillRect/>
          </a:stretch>
        </p:blipFill>
        <p:spPr>
          <a:xfrm>
            <a:off x="1382111" y="4094163"/>
            <a:ext cx="3048000" cy="203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 </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19:17 </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“So he said to him, ‘</a:t>
            </a:r>
            <a:r>
              <a:rPr lang="en-US" u="sng" dirty="0" smtClean="0">
                <a:effectLst>
                  <a:outerShdw blurRad="38100" dist="38100" dir="2700000" algn="tl">
                    <a:srgbClr val="000000">
                      <a:alpha val="43137"/>
                    </a:srgbClr>
                  </a:outerShdw>
                </a:effectLst>
              </a:rPr>
              <a:t>Why do you call me good? No one is good but One, that is, God</a:t>
            </a:r>
            <a:r>
              <a:rPr lang="en-US" dirty="0" smtClean="0">
                <a:effectLst>
                  <a:outerShdw blurRad="38100" dist="38100" dir="2700000" algn="tl">
                    <a:srgbClr val="000000">
                      <a:alpha val="43137"/>
                    </a:srgbClr>
                  </a:outerShdw>
                </a:effectLst>
              </a:rPr>
              <a:t>. But if you want to enter into life, keep the commandments.’</a:t>
            </a:r>
            <a:endParaRPr lang="en-US" dirty="0" smtClean="0"/>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Jesus refers to God as being the only good One. He does this for at least 2 reasons:</a:t>
            </a:r>
          </a:p>
          <a:p>
            <a:pPr>
              <a:buNone/>
            </a:pPr>
            <a:r>
              <a:rPr lang="en-US" i="1" dirty="0" smtClean="0">
                <a:effectLst>
                  <a:outerShdw blurRad="38100" dist="38100" dir="2700000" algn="tl">
                    <a:srgbClr val="000000">
                      <a:alpha val="43137"/>
                    </a:srgbClr>
                  </a:outerShdw>
                </a:effectLst>
              </a:rPr>
              <a:t>	(1)</a:t>
            </a:r>
            <a:endParaRPr lang="en-US" i="1" dirty="0" smtClean="0">
              <a:solidFill>
                <a:srgbClr val="FFFF00"/>
              </a:solidFill>
              <a:effectLst>
                <a:outerShdw blurRad="38100" dist="38100" dir="2700000" algn="tl">
                  <a:srgbClr val="000000">
                    <a:alpha val="43137"/>
                  </a:srgbClr>
                </a:outerShdw>
              </a:effectLst>
            </a:endParaRPr>
          </a:p>
          <a:p>
            <a:pPr>
              <a:buNone/>
            </a:pPr>
            <a:r>
              <a:rPr lang="en-US" i="1" dirty="0" smtClean="0">
                <a:effectLst>
                  <a:outerShdw blurRad="38100" dist="38100" dir="2700000" algn="tl">
                    <a:srgbClr val="000000">
                      <a:alpha val="43137"/>
                    </a:srgbClr>
                  </a:outerShdw>
                </a:effectLst>
              </a:rPr>
              <a:t>	</a:t>
            </a:r>
            <a:endParaRPr lang="en-US" sz="1600" i="1" dirty="0" smtClean="0">
              <a:effectLst>
                <a:outerShdw blurRad="38100" dist="38100" dir="2700000" algn="tl">
                  <a:srgbClr val="000000">
                    <a:alpha val="43137"/>
                  </a:srgbClr>
                </a:outerShdw>
              </a:effectLst>
            </a:endParaRPr>
          </a:p>
          <a:p>
            <a:pPr>
              <a:buNone/>
            </a:pPr>
            <a:r>
              <a:rPr lang="en-US"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(2)</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Compare </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Matthew 19:17 </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“So he said to him, ‘</a:t>
            </a:r>
            <a:r>
              <a:rPr lang="en-US" u="sng" dirty="0" smtClean="0">
                <a:effectLst>
                  <a:outerShdw blurRad="38100" dist="38100" dir="2700000" algn="tl">
                    <a:srgbClr val="000000">
                      <a:alpha val="43137"/>
                    </a:srgbClr>
                  </a:outerShdw>
                </a:effectLst>
              </a:rPr>
              <a:t>Why do you call me good? No one is good but One, that is, God</a:t>
            </a:r>
            <a:r>
              <a:rPr lang="en-US" dirty="0" smtClean="0">
                <a:effectLst>
                  <a:outerShdw blurRad="38100" dist="38100" dir="2700000" algn="tl">
                    <a:srgbClr val="000000">
                      <a:alpha val="43137"/>
                    </a:srgbClr>
                  </a:outerShdw>
                </a:effectLst>
              </a:rPr>
              <a:t>. But if you want to enter into life, keep the commandments.’</a:t>
            </a:r>
            <a:endParaRPr lang="en-US" dirty="0" smtClean="0"/>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Jesus refers to God as being the only good One. He does this for at least 2 reasons:</a:t>
            </a:r>
          </a:p>
          <a:p>
            <a:pPr>
              <a:buNone/>
            </a:pPr>
            <a:r>
              <a:rPr lang="en-US" i="1" dirty="0" smtClean="0">
                <a:effectLst>
                  <a:outerShdw blurRad="38100" dist="38100" dir="2700000" algn="tl">
                    <a:srgbClr val="000000">
                      <a:alpha val="43137"/>
                    </a:srgbClr>
                  </a:outerShdw>
                </a:effectLst>
              </a:rPr>
              <a:t>	(1)</a:t>
            </a:r>
            <a:r>
              <a:rPr lang="en-US" i="1" dirty="0" smtClean="0">
                <a:solidFill>
                  <a:srgbClr val="FFFF00"/>
                </a:solidFill>
                <a:effectLst>
                  <a:outerShdw blurRad="38100" dist="38100" dir="2700000" algn="tl">
                    <a:srgbClr val="000000">
                      <a:alpha val="43137"/>
                    </a:srgbClr>
                  </a:outerShdw>
                </a:effectLst>
              </a:rPr>
              <a:t> To appeal to the highest authority.</a:t>
            </a:r>
          </a:p>
          <a:p>
            <a:pPr>
              <a:buNone/>
            </a:pPr>
            <a:r>
              <a:rPr lang="en-US" i="1" dirty="0" smtClean="0">
                <a:effectLst>
                  <a:outerShdw blurRad="38100" dist="38100" dir="2700000" algn="tl">
                    <a:srgbClr val="000000">
                      <a:alpha val="43137"/>
                    </a:srgbClr>
                  </a:outerShdw>
                </a:effectLst>
              </a:rPr>
              <a:t>	(2)</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1332</TotalTime>
  <Words>4161</Words>
  <Application>Microsoft Macintosh PowerPoint</Application>
  <PresentationFormat>On-screen Show (4:3)</PresentationFormat>
  <Paragraphs>315</Paragraphs>
  <Slides>59</Slides>
  <Notes>0</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Office Theme</vt:lpstr>
      <vt:lpstr>The Parable of the Camel  and the Eye of the Needle</vt:lpstr>
      <vt:lpstr>What is a Parable?</vt:lpstr>
      <vt:lpstr>What is a Parable?</vt:lpstr>
      <vt:lpstr>Matthew 19:16-18a</vt:lpstr>
      <vt:lpstr>Matthew 19:18b-22</vt:lpstr>
      <vt:lpstr>Compare</vt:lpstr>
      <vt:lpstr>Matthew 19:17</vt:lpstr>
      <vt:lpstr>Compare </vt:lpstr>
      <vt:lpstr>Compare </vt:lpstr>
      <vt:lpstr>Compare </vt:lpstr>
      <vt:lpstr>Matthew 19:18-20</vt:lpstr>
      <vt:lpstr>Compare</vt:lpstr>
      <vt:lpstr>Compare</vt:lpstr>
      <vt:lpstr>Compare</vt:lpstr>
      <vt:lpstr>Observation: </vt:lpstr>
      <vt:lpstr>Compare</vt:lpstr>
      <vt:lpstr>Matthew 19:24</vt:lpstr>
      <vt:lpstr>Compare</vt:lpstr>
      <vt:lpstr>Compare</vt:lpstr>
      <vt:lpstr>What is Jesus doing?? </vt:lpstr>
      <vt:lpstr>What is Jesus doing?? </vt:lpstr>
      <vt:lpstr>What is Jesus doing?? </vt:lpstr>
      <vt:lpstr>What is Jesus doing?? </vt:lpstr>
      <vt:lpstr>Observations: </vt:lpstr>
      <vt:lpstr>Observations: </vt:lpstr>
      <vt:lpstr>Observations: </vt:lpstr>
      <vt:lpstr>Observations: </vt:lpstr>
      <vt:lpstr>Observations: </vt:lpstr>
      <vt:lpstr>Question </vt:lpstr>
      <vt:lpstr>Answer</vt:lpstr>
      <vt:lpstr>Answer</vt:lpstr>
      <vt:lpstr>Answer</vt:lpstr>
      <vt:lpstr>What Jesus is doing: </vt:lpstr>
      <vt:lpstr>Matthew 19:22</vt:lpstr>
      <vt:lpstr>Compare</vt:lpstr>
      <vt:lpstr>Observations: </vt:lpstr>
      <vt:lpstr>Question </vt:lpstr>
      <vt:lpstr>Matthew 19:23-26</vt:lpstr>
      <vt:lpstr>Compare</vt:lpstr>
      <vt:lpstr>Compare</vt:lpstr>
      <vt:lpstr>Compare</vt:lpstr>
      <vt:lpstr>Compare</vt:lpstr>
      <vt:lpstr>Compare</vt:lpstr>
      <vt:lpstr>Compare</vt:lpstr>
      <vt:lpstr>Let’s Be Honest!</vt:lpstr>
      <vt:lpstr>Let’s Be Honest!</vt:lpstr>
      <vt:lpstr>John D. Rockefeller</vt:lpstr>
      <vt:lpstr>John D. Rockefeller</vt:lpstr>
      <vt:lpstr>Observation</vt:lpstr>
      <vt:lpstr>Observation</vt:lpstr>
      <vt:lpstr>Compare</vt:lpstr>
      <vt:lpstr>Observation </vt:lpstr>
      <vt:lpstr>Matthew 19:27-30</vt:lpstr>
      <vt:lpstr>Compare</vt:lpstr>
      <vt:lpstr>Compare</vt:lpstr>
      <vt:lpstr>Compare</vt:lpstr>
      <vt:lpstr>Compare</vt:lpstr>
      <vt:lpstr>Compare</vt:lpstr>
      <vt:lpstr>What does this parable teach?</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 of the Camel  and the Rich Man</dc:title>
  <dc:creator>Bill Perry</dc:creator>
  <cp:lastModifiedBy>Bill Perry</cp:lastModifiedBy>
  <cp:revision>95</cp:revision>
  <dcterms:created xsi:type="dcterms:W3CDTF">2016-09-21T21:43:08Z</dcterms:created>
  <dcterms:modified xsi:type="dcterms:W3CDTF">2016-09-22T00:33:23Z</dcterms:modified>
</cp:coreProperties>
</file>