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1" r:id="rId1"/>
  </p:sldMasterIdLst>
  <p:sldIdLst>
    <p:sldId id="256" r:id="rId2"/>
    <p:sldId id="297" r:id="rId3"/>
    <p:sldId id="298" r:id="rId4"/>
    <p:sldId id="257" r:id="rId5"/>
    <p:sldId id="258" r:id="rId6"/>
    <p:sldId id="259" r:id="rId7"/>
    <p:sldId id="299" r:id="rId8"/>
    <p:sldId id="300" r:id="rId9"/>
    <p:sldId id="301" r:id="rId10"/>
    <p:sldId id="303" r:id="rId11"/>
    <p:sldId id="302" r:id="rId12"/>
    <p:sldId id="304" r:id="rId13"/>
    <p:sldId id="305" r:id="rId14"/>
    <p:sldId id="306" r:id="rId15"/>
    <p:sldId id="315" r:id="rId16"/>
    <p:sldId id="316" r:id="rId17"/>
    <p:sldId id="317" r:id="rId18"/>
    <p:sldId id="318" r:id="rId19"/>
    <p:sldId id="319" r:id="rId20"/>
    <p:sldId id="320" r:id="rId21"/>
    <p:sldId id="276" r:id="rId22"/>
    <p:sldId id="321" r:id="rId23"/>
    <p:sldId id="277" r:id="rId24"/>
    <p:sldId id="278" r:id="rId25"/>
    <p:sldId id="279" r:id="rId26"/>
    <p:sldId id="280" r:id="rId27"/>
    <p:sldId id="281" r:id="rId28"/>
    <p:sldId id="307" r:id="rId29"/>
    <p:sldId id="294" r:id="rId30"/>
    <p:sldId id="308" r:id="rId31"/>
    <p:sldId id="309" r:id="rId32"/>
    <p:sldId id="310" r:id="rId33"/>
    <p:sldId id="311" r:id="rId34"/>
    <p:sldId id="312" r:id="rId35"/>
    <p:sldId id="313" r:id="rId36"/>
    <p:sldId id="295" r:id="rId37"/>
    <p:sldId id="323" r:id="rId38"/>
    <p:sldId id="324" r:id="rId39"/>
    <p:sldId id="329" r:id="rId40"/>
    <p:sldId id="325" r:id="rId41"/>
    <p:sldId id="326" r:id="rId42"/>
    <p:sldId id="327" r:id="rId43"/>
    <p:sldId id="330" r:id="rId44"/>
    <p:sldId id="322" r:id="rId45"/>
    <p:sldId id="33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D3D3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23C0-684A-A04F-85C3-582DA58C078C}"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7E23C0-684A-A04F-85C3-582DA58C078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7E23C0-684A-A04F-85C3-582DA58C078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E23C0-684A-A04F-85C3-582DA58C078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E23C0-684A-A04F-85C3-582DA58C078C}" type="slidenum">
              <a:rPr lang="en-US" smtClean="0"/>
              <a:pPr/>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23C0-684A-A04F-85C3-582DA58C078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23C0-684A-A04F-85C3-582DA58C078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E23C0-684A-A04F-85C3-582DA58C078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7B04024F-C2B0-804A-BCAE-35C7E7A2E6F3}" type="datetimeFigureOut">
              <a:rPr lang="en-US" smtClean="0"/>
              <a:pPr/>
              <a:t>9/22/16</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987E23C0-684A-A04F-85C3-582DA58C078C}"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7B04024F-C2B0-804A-BCAE-35C7E7A2E6F3}" type="datetimeFigureOut">
              <a:rPr lang="en-US" smtClean="0"/>
              <a:pPr/>
              <a:t>9/22/16</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987E23C0-684A-A04F-85C3-582DA58C078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E23C0-684A-A04F-85C3-582DA58C078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7E23C0-684A-A04F-85C3-582DA58C078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E23C0-684A-A04F-85C3-582DA58C078C}"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E23C0-684A-A04F-85C3-582DA58C078C}"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B04024F-C2B0-804A-BCAE-35C7E7A2E6F3}" type="datetimeFigureOut">
              <a:rPr lang="en-US" smtClean="0"/>
              <a:pPr/>
              <a:t>9/22/16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7E23C0-684A-A04F-85C3-582DA58C078C}"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7B04024F-C2B0-804A-BCAE-35C7E7A2E6F3}" type="datetimeFigureOut">
              <a:rPr lang="en-US" smtClean="0"/>
              <a:pPr/>
              <a:t>9/22/16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987E23C0-684A-A04F-85C3-582DA58C078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smtClean="0">
                <a:solidFill>
                  <a:srgbClr val="FFFFFF"/>
                </a:solidFill>
              </a:rPr>
              <a:t>Matthew 7:21-29</a:t>
            </a:r>
            <a:br>
              <a:rPr lang="en-US" sz="4800" dirty="0" smtClean="0">
                <a:solidFill>
                  <a:srgbClr val="FFFFFF"/>
                </a:solidFill>
              </a:rPr>
            </a:br>
            <a:endParaRPr lang="en-US" sz="5000" dirty="0">
              <a:solidFill>
                <a:srgbClr val="FFFFFF"/>
              </a:solidFill>
            </a:endParaRPr>
          </a:p>
        </p:txBody>
      </p:sp>
      <p:sp>
        <p:nvSpPr>
          <p:cNvPr id="3" name="Subtitle 2"/>
          <p:cNvSpPr>
            <a:spLocks noGrp="1"/>
          </p:cNvSpPr>
          <p:nvPr>
            <p:ph type="subTitle" idx="1"/>
          </p:nvPr>
        </p:nvSpPr>
        <p:spPr/>
        <p:txBody>
          <a:bodyPr>
            <a:normAutofit lnSpcReduction="10000"/>
          </a:bodyPr>
          <a:lstStyle/>
          <a:p>
            <a:endParaRPr lang="en-US" sz="2800" dirty="0">
              <a:solidFill>
                <a:srgbClr val="000000"/>
              </a:solidFill>
            </a:endParaRPr>
          </a:p>
        </p:txBody>
      </p:sp>
      <p:sp>
        <p:nvSpPr>
          <p:cNvPr id="5" name="Picture Placeholder 4"/>
          <p:cNvSpPr>
            <a:spLocks noGrp="1"/>
          </p:cNvSpPr>
          <p:nvPr>
            <p:ph type="pic" sz="quarter" idx="13"/>
          </p:nvPr>
        </p:nvSpPr>
        <p:spPr/>
      </p:sp>
      <p:pic>
        <p:nvPicPr>
          <p:cNvPr id="4" name="Picture 3"/>
          <p:cNvPicPr>
            <a:picLocks noChangeAspect="1"/>
          </p:cNvPicPr>
          <p:nvPr/>
        </p:nvPicPr>
        <p:blipFill>
          <a:blip r:embed="rId2"/>
          <a:stretch>
            <a:fillRect/>
          </a:stretch>
        </p:blipFill>
        <p:spPr>
          <a:xfrm>
            <a:off x="986515" y="804672"/>
            <a:ext cx="1767021" cy="3522928"/>
          </a:xfrm>
          <a:prstGeom prst="rect">
            <a:avLst/>
          </a:prstGeom>
          <a:solidFill>
            <a:schemeClr val="bg1"/>
          </a:solidFill>
        </p:spPr>
      </p:pic>
      <p:pic>
        <p:nvPicPr>
          <p:cNvPr id="6" name="Picture 5"/>
          <p:cNvPicPr>
            <a:picLocks noChangeAspect="1"/>
          </p:cNvPicPr>
          <p:nvPr/>
        </p:nvPicPr>
        <p:blipFill>
          <a:blip r:embed="rId3"/>
          <a:srcRect r="8791"/>
          <a:stretch>
            <a:fillRect/>
          </a:stretch>
        </p:blipFill>
        <p:spPr>
          <a:xfrm>
            <a:off x="5989823" y="804672"/>
            <a:ext cx="2270384" cy="3263900"/>
          </a:xfrm>
          <a:prstGeom prst="rect">
            <a:avLst/>
          </a:prstGeom>
          <a:solidFill>
            <a:srgbClr val="000000"/>
          </a:solidFill>
        </p:spPr>
      </p:pic>
      <p:sp>
        <p:nvSpPr>
          <p:cNvPr id="9" name="TextBox 8"/>
          <p:cNvSpPr txBox="1"/>
          <p:nvPr/>
        </p:nvSpPr>
        <p:spPr>
          <a:xfrm>
            <a:off x="2753536" y="1373030"/>
            <a:ext cx="3236287" cy="2400657"/>
          </a:xfrm>
          <a:prstGeom prst="rect">
            <a:avLst/>
          </a:prstGeom>
          <a:noFill/>
        </p:spPr>
        <p:txBody>
          <a:bodyPr wrap="square" rtlCol="0">
            <a:spAutoFit/>
          </a:bodyPr>
          <a:lstStyle/>
          <a:p>
            <a:pPr algn="ctr"/>
            <a:r>
              <a:rPr lang="en-US" sz="5000" b="1" dirty="0" smtClean="0">
                <a:effectLst>
                  <a:outerShdw blurRad="38100" dist="38100" dir="2700000" algn="tl">
                    <a:srgbClr val="000000">
                      <a:alpha val="43137"/>
                    </a:srgbClr>
                  </a:outerShdw>
                </a:effectLst>
              </a:rPr>
              <a:t>Parable </a:t>
            </a:r>
          </a:p>
          <a:p>
            <a:pPr algn="ctr"/>
            <a:r>
              <a:rPr lang="en-US" sz="5000" b="1" dirty="0" smtClean="0">
                <a:effectLst>
                  <a:outerShdw blurRad="38100" dist="38100" dir="2700000" algn="tl">
                    <a:srgbClr val="000000">
                      <a:alpha val="43137"/>
                    </a:srgbClr>
                  </a:outerShdw>
                </a:effectLst>
              </a:rPr>
              <a:t>Of the</a:t>
            </a:r>
          </a:p>
          <a:p>
            <a:pPr algn="ctr"/>
            <a:r>
              <a:rPr lang="en-US" sz="5000" b="1" dirty="0" smtClean="0">
                <a:effectLst>
                  <a:outerShdw blurRad="38100" dist="38100" dir="2700000" algn="tl">
                    <a:srgbClr val="000000">
                      <a:alpha val="43137"/>
                    </a:srgbClr>
                  </a:outerShdw>
                </a:effectLst>
              </a:rPr>
              <a:t>2 Builders</a:t>
            </a:r>
            <a:endParaRPr lang="en-US" sz="5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7:21</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“Not everyone who says to me, ‘Lord, Lord,’ shall enter the kingdom of heaven, but </a:t>
            </a:r>
            <a:r>
              <a:rPr lang="en-US" b="1" dirty="0" smtClean="0">
                <a:solidFill>
                  <a:srgbClr val="000000"/>
                </a:solidFill>
              </a:rPr>
              <a:t>he who does the will of my Father in heaven</a:t>
            </a:r>
            <a:r>
              <a:rPr lang="en-US" dirty="0" smtClean="0">
                <a:solidFill>
                  <a:srgbClr val="000000"/>
                </a:solidFill>
              </a:rPr>
              <a:t>.” </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86317"/>
            <a:ext cx="3776472" cy="3997325"/>
          </a:xfrm>
        </p:spPr>
        <p:txBody>
          <a:bodyPr>
            <a:normAutofit lnSpcReduction="10000"/>
          </a:bodyPr>
          <a:lstStyle/>
          <a:p>
            <a:r>
              <a:rPr lang="en-US" i="1" dirty="0" smtClean="0"/>
              <a:t>Jesus earlier said in his Sermon on the Mount, “Your kingdom come, your will be done on earth as it is in heaven” (6:10). Only those obeying God like God is obeyed in heaven (angels) qualify   for heaven. This is an impossible task for fallen human beings!</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7:22</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“‘Many will say to me in that day, ‘Lord, Lord, </a:t>
            </a:r>
            <a:r>
              <a:rPr lang="en-US" b="1" dirty="0" smtClean="0">
                <a:solidFill>
                  <a:srgbClr val="000000"/>
                </a:solidFill>
              </a:rPr>
              <a:t>have we not prophesied in your name, cast out demons in your name, and done many wonders in your  name?</a:t>
            </a:r>
            <a:r>
              <a:rPr lang="en-US" dirty="0" smtClean="0">
                <a:solidFill>
                  <a:srgbClr val="000000"/>
                </a:solidFill>
              </a:rPr>
              <a:t>’”</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p:txBody>
          <a:bodyPr>
            <a:normAutofit/>
          </a:bodyPr>
          <a:lstStyle/>
          <a:p>
            <a:r>
              <a:rPr lang="en-US" i="1" dirty="0" smtClean="0"/>
              <a:t>Jesus anticipates people’s response by citing their obedience doing spectacular, even miraculous things like speaking God’s word, casting out demons and other miracles. Shouldn’t they count for something? You would think it would.</a:t>
            </a:r>
            <a:endParaRPr lang="en-US" i="1" dirty="0"/>
          </a:p>
        </p:txBody>
      </p:sp>
      <p:pic>
        <p:nvPicPr>
          <p:cNvPr id="8" name="Picture 7"/>
          <p:cNvPicPr>
            <a:picLocks noChangeAspect="1"/>
          </p:cNvPicPr>
          <p:nvPr/>
        </p:nvPicPr>
        <p:blipFill>
          <a:blip r:embed="rId2"/>
          <a:stretch>
            <a:fillRect/>
          </a:stretch>
        </p:blipFill>
        <p:spPr>
          <a:xfrm>
            <a:off x="2862742" y="5021501"/>
            <a:ext cx="2120795" cy="1413863"/>
          </a:xfrm>
          <a:prstGeom prst="rect">
            <a:avLst/>
          </a:prstGeom>
          <a:solidFill>
            <a:srgbClr val="000000"/>
          </a:solidFill>
        </p:spPr>
      </p:pic>
      <p:pic>
        <p:nvPicPr>
          <p:cNvPr id="9" name="Picture 8"/>
          <p:cNvPicPr>
            <a:picLocks noChangeAspect="1"/>
          </p:cNvPicPr>
          <p:nvPr/>
        </p:nvPicPr>
        <p:blipFill>
          <a:blip r:embed="rId3"/>
          <a:srcRect t="9156" b="9340"/>
          <a:stretch>
            <a:fillRect/>
          </a:stretch>
        </p:blipFill>
        <p:spPr>
          <a:xfrm>
            <a:off x="726141" y="5354819"/>
            <a:ext cx="2136601" cy="1304378"/>
          </a:xfrm>
          <a:prstGeom prst="rect">
            <a:avLst/>
          </a:prstGeom>
          <a:solidFill>
            <a:srgbClr val="000000"/>
          </a:solid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7:23</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“‘And then I will declare to them, ‘</a:t>
            </a:r>
            <a:r>
              <a:rPr lang="en-US" b="1" dirty="0" smtClean="0">
                <a:solidFill>
                  <a:srgbClr val="000000"/>
                </a:solidFill>
              </a:rPr>
              <a:t>I never knew you</a:t>
            </a:r>
            <a:r>
              <a:rPr lang="en-US" dirty="0" smtClean="0">
                <a:solidFill>
                  <a:srgbClr val="000000"/>
                </a:solidFill>
              </a:rPr>
              <a:t>; </a:t>
            </a:r>
            <a:r>
              <a:rPr lang="en-US" b="1" dirty="0" smtClean="0">
                <a:solidFill>
                  <a:srgbClr val="000000"/>
                </a:solidFill>
              </a:rPr>
              <a:t>depart from me</a:t>
            </a:r>
            <a:r>
              <a:rPr lang="en-US" dirty="0" smtClean="0">
                <a:solidFill>
                  <a:srgbClr val="000000"/>
                </a:solidFill>
              </a:rPr>
              <a:t>, you who practice lawlessness!’”</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p:txBody>
          <a:bodyPr>
            <a:normAutofit/>
          </a:bodyPr>
          <a:lstStyle/>
          <a:p>
            <a:r>
              <a:rPr lang="en-US" i="1" dirty="0" smtClean="0"/>
              <a:t>Jesus now tells them why such “obedience” is insufficient: he “never knew” them. These are the worst words anyone can ever hear. He knows them as his creatures but not as his children because “their hearts were far from him” (Isaiah 29:13). </a:t>
            </a:r>
            <a:endParaRPr lang="en-US" i="1" dirty="0"/>
          </a:p>
        </p:txBody>
      </p:sp>
      <p:pic>
        <p:nvPicPr>
          <p:cNvPr id="10" name="Picture 9"/>
          <p:cNvPicPr>
            <a:picLocks noChangeAspect="1"/>
          </p:cNvPicPr>
          <p:nvPr/>
        </p:nvPicPr>
        <p:blipFill>
          <a:blip r:embed="rId2"/>
          <a:stretch>
            <a:fillRect/>
          </a:stretch>
        </p:blipFill>
        <p:spPr>
          <a:xfrm>
            <a:off x="1593261" y="4303893"/>
            <a:ext cx="2502597" cy="1644306"/>
          </a:xfrm>
          <a:prstGeom prst="ellipse">
            <a:avLst/>
          </a:prstGeom>
          <a:ln w="28575" cap="rnd" cmpd="sng" algn="ctr">
            <a:solidFill>
              <a:srgbClr val="333333"/>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7:23</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“‘And then I will declare to them, ‘I  never knew you; depart from me, </a:t>
            </a:r>
            <a:r>
              <a:rPr lang="en-US" b="1" dirty="0" smtClean="0">
                <a:solidFill>
                  <a:srgbClr val="000000"/>
                </a:solidFill>
              </a:rPr>
              <a:t>you who practice lawlessness</a:t>
            </a:r>
            <a:r>
              <a:rPr lang="en-US" dirty="0" smtClean="0">
                <a:solidFill>
                  <a:srgbClr val="000000"/>
                </a:solidFill>
              </a:rPr>
              <a:t>!’”</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198274"/>
          </a:xfrm>
        </p:spPr>
        <p:txBody>
          <a:bodyPr>
            <a:normAutofit/>
          </a:bodyPr>
          <a:lstStyle/>
          <a:p>
            <a:r>
              <a:rPr lang="en-US" i="1" dirty="0" smtClean="0"/>
              <a:t>Because the Jews’ hearts were hardened and still alienated from God/Jesus, they are still in rebellion to him. That is why all their “good” works are lawless deeds, done in their own power, not God’s. This is not doing God’s will on earth like it’s done in heaven.</a:t>
            </a:r>
            <a:endParaRPr lang="en-US" i="1" dirty="0"/>
          </a:p>
        </p:txBody>
      </p:sp>
      <p:pic>
        <p:nvPicPr>
          <p:cNvPr id="8" name="Picture 7"/>
          <p:cNvPicPr>
            <a:picLocks noChangeAspect="1"/>
          </p:cNvPicPr>
          <p:nvPr/>
        </p:nvPicPr>
        <p:blipFill>
          <a:blip r:embed="rId2"/>
          <a:srcRect l="4784" r="4784" b="8156"/>
          <a:stretch>
            <a:fillRect/>
          </a:stretch>
        </p:blipFill>
        <p:spPr>
          <a:xfrm>
            <a:off x="1592187" y="4359368"/>
            <a:ext cx="2217575" cy="16869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i="1" dirty="0" smtClean="0">
                <a:effectLst/>
              </a:rPr>
              <a:t>Now, on to         the parable!</a:t>
            </a:r>
            <a:endParaRPr lang="en-US" i="1" dirty="0">
              <a:effectLst/>
            </a:endParaRPr>
          </a:p>
        </p:txBody>
      </p:sp>
      <p:sp>
        <p:nvSpPr>
          <p:cNvPr id="8" name="Subtitle 7"/>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7:24</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“Therefore whoever </a:t>
            </a:r>
            <a:r>
              <a:rPr lang="en-US" b="1" dirty="0" smtClean="0">
                <a:solidFill>
                  <a:srgbClr val="000000"/>
                </a:solidFill>
              </a:rPr>
              <a:t>hears these sayings of mine, and does them, I will liken him to a wise man</a:t>
            </a:r>
            <a:r>
              <a:rPr lang="en-US" dirty="0" smtClean="0">
                <a:solidFill>
                  <a:srgbClr val="000000"/>
                </a:solidFill>
              </a:rPr>
              <a:t> who built his house on the rock…” </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198274"/>
          </a:xfrm>
        </p:spPr>
        <p:txBody>
          <a:bodyPr>
            <a:normAutofit/>
          </a:bodyPr>
          <a:lstStyle/>
          <a:p>
            <a:r>
              <a:rPr lang="en-US" i="1" dirty="0" smtClean="0"/>
              <a:t>Jesus the master Rabbi (Teacher) says that hearing and doing as he says equates to wisdom. In fact, he is the personification of all wisdom.</a:t>
            </a:r>
            <a:endParaRPr lang="en-US" i="1" dirty="0"/>
          </a:p>
        </p:txBody>
      </p:sp>
      <p:pic>
        <p:nvPicPr>
          <p:cNvPr id="8" name="Picture 7"/>
          <p:cNvPicPr>
            <a:picLocks noChangeAspect="1"/>
          </p:cNvPicPr>
          <p:nvPr/>
        </p:nvPicPr>
        <p:blipFill>
          <a:blip r:embed="rId2"/>
          <a:srcRect l="5271" t="8299" r="4958" b="7270"/>
          <a:stretch>
            <a:fillRect/>
          </a:stretch>
        </p:blipFill>
        <p:spPr>
          <a:xfrm>
            <a:off x="3809762" y="4645419"/>
            <a:ext cx="3283488" cy="18764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7:24</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“Therefore whoever hears these sayings of mine, and does them, I will liken him to</a:t>
            </a:r>
            <a:r>
              <a:rPr lang="en-US" b="1" dirty="0" smtClean="0">
                <a:solidFill>
                  <a:srgbClr val="000000"/>
                </a:solidFill>
              </a:rPr>
              <a:t> a   wise man</a:t>
            </a:r>
            <a:r>
              <a:rPr lang="en-US" dirty="0" smtClean="0">
                <a:solidFill>
                  <a:srgbClr val="000000"/>
                </a:solidFill>
              </a:rPr>
              <a:t> </a:t>
            </a:r>
            <a:r>
              <a:rPr lang="en-US" b="1" dirty="0" smtClean="0">
                <a:solidFill>
                  <a:srgbClr val="000000"/>
                </a:solidFill>
              </a:rPr>
              <a:t>who built his house on the rock…” </a:t>
            </a:r>
            <a:endParaRPr lang="en-US" b="1"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347020"/>
          </a:xfrm>
        </p:spPr>
        <p:txBody>
          <a:bodyPr>
            <a:normAutofit lnSpcReduction="10000"/>
          </a:bodyPr>
          <a:lstStyle/>
          <a:p>
            <a:r>
              <a:rPr lang="en-US" i="1" dirty="0" smtClean="0"/>
              <a:t>In fact, Jesus says that wisdom is seen in choices and behavior. With this man, he chose to build his house on a rock. Smart  not overlooking the necessity  of a proper foundation.</a:t>
            </a:r>
          </a:p>
          <a:p>
            <a:pPr>
              <a:buNone/>
            </a:pPr>
            <a:r>
              <a:rPr lang="en-US" i="1" dirty="0" smtClean="0"/>
              <a:t>	Proverb 9:1 says, “Wisdom has built her house…” </a:t>
            </a:r>
            <a:endParaRPr lang="en-US" i="1" dirty="0"/>
          </a:p>
        </p:txBody>
      </p:sp>
      <p:pic>
        <p:nvPicPr>
          <p:cNvPr id="9" name="Picture 8"/>
          <p:cNvPicPr>
            <a:picLocks noChangeAspect="1"/>
          </p:cNvPicPr>
          <p:nvPr/>
        </p:nvPicPr>
        <p:blipFill>
          <a:blip r:embed="rId2"/>
          <a:stretch>
            <a:fillRect/>
          </a:stretch>
        </p:blipFill>
        <p:spPr>
          <a:xfrm>
            <a:off x="1544407" y="4823384"/>
            <a:ext cx="2265265" cy="1371700"/>
          </a:xfrm>
          <a:prstGeom prst="rect">
            <a:avLst/>
          </a:prstGeom>
          <a:solidFill>
            <a:srgbClr val="000000"/>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7:25</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“…[A]nd the rain descended, the floods came, and the winds           blew and beat on that house; and it did not  fall, for it was founded                           on the rock.”</a:t>
            </a:r>
            <a:endParaRPr lang="en-US" b="1"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347020"/>
          </a:xfrm>
        </p:spPr>
        <p:txBody>
          <a:bodyPr>
            <a:normAutofit/>
          </a:bodyPr>
          <a:lstStyle/>
          <a:p>
            <a:r>
              <a:rPr lang="en-US" i="1" dirty="0" smtClean="0"/>
              <a:t>Primarily because of the stable foundation the rock made for the house, the house withstood the  violent storm. Everyone and everything inside the house were fully protected and did more than simply survive.</a:t>
            </a:r>
            <a:endParaRPr lang="en-US" i="1" dirty="0"/>
          </a:p>
        </p:txBody>
      </p:sp>
      <p:pic>
        <p:nvPicPr>
          <p:cNvPr id="9" name="Picture 8"/>
          <p:cNvPicPr>
            <a:picLocks noChangeAspect="1"/>
          </p:cNvPicPr>
          <p:nvPr/>
        </p:nvPicPr>
        <p:blipFill>
          <a:blip r:embed="rId2"/>
          <a:stretch>
            <a:fillRect/>
          </a:stretch>
        </p:blipFill>
        <p:spPr>
          <a:xfrm>
            <a:off x="726141" y="4800500"/>
            <a:ext cx="2265265" cy="1371700"/>
          </a:xfrm>
          <a:prstGeom prst="rect">
            <a:avLst/>
          </a:prstGeom>
          <a:solidFill>
            <a:srgbClr val="000000"/>
          </a:solidFill>
        </p:spPr>
      </p:pic>
      <p:pic>
        <p:nvPicPr>
          <p:cNvPr id="8" name="Picture 7"/>
          <p:cNvPicPr>
            <a:picLocks noChangeAspect="1"/>
          </p:cNvPicPr>
          <p:nvPr/>
        </p:nvPicPr>
        <p:blipFill>
          <a:blip r:embed="rId3"/>
          <a:stretch>
            <a:fillRect/>
          </a:stretch>
        </p:blipFill>
        <p:spPr>
          <a:xfrm>
            <a:off x="2782066" y="4857743"/>
            <a:ext cx="2191278" cy="1458196"/>
          </a:xfrm>
          <a:prstGeom prst="rect">
            <a:avLst/>
          </a:prstGeom>
          <a:solidFill>
            <a:srgbClr val="000000"/>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7:26</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“But everyone who </a:t>
            </a:r>
            <a:r>
              <a:rPr lang="en-US" b="1" dirty="0" smtClean="0">
                <a:solidFill>
                  <a:srgbClr val="000000"/>
                </a:solidFill>
              </a:rPr>
              <a:t>hears these sayings of mine, and does not do them, will be like a foolish man</a:t>
            </a:r>
            <a:r>
              <a:rPr lang="en-US" dirty="0" smtClean="0">
                <a:solidFill>
                  <a:srgbClr val="000000"/>
                </a:solidFill>
              </a:rPr>
              <a:t> who built his house on the sand…”</a:t>
            </a:r>
            <a:endParaRPr lang="en-US" b="1"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347020"/>
          </a:xfrm>
        </p:spPr>
        <p:txBody>
          <a:bodyPr>
            <a:normAutofit/>
          </a:bodyPr>
          <a:lstStyle/>
          <a:p>
            <a:r>
              <a:rPr lang="en-US" i="1" dirty="0" smtClean="0"/>
              <a:t>There are 2 kinds of people: those who hear Jesus’ words and follow them and those who hear and don’t. Jesus equates the latter with foolishness. And for good reason – he is wisdom personified. Anyone ignores him to his/her own peril.</a:t>
            </a:r>
            <a:endParaRPr lang="en-US" i="1" dirty="0"/>
          </a:p>
        </p:txBody>
      </p:sp>
      <p:pic>
        <p:nvPicPr>
          <p:cNvPr id="10" name="Picture 9"/>
          <p:cNvPicPr>
            <a:picLocks noChangeAspect="1"/>
          </p:cNvPicPr>
          <p:nvPr/>
        </p:nvPicPr>
        <p:blipFill>
          <a:blip r:embed="rId2"/>
          <a:stretch>
            <a:fillRect/>
          </a:stretch>
        </p:blipFill>
        <p:spPr>
          <a:xfrm>
            <a:off x="1391295" y="4971293"/>
            <a:ext cx="2141376" cy="1371700"/>
          </a:xfrm>
          <a:prstGeom prst="rect">
            <a:avLst/>
          </a:prstGeom>
          <a:solidFill>
            <a:srgbClr val="000000"/>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7:26</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“But everyone who hears these sayings of mine, and does not do them, will be like </a:t>
            </a:r>
            <a:r>
              <a:rPr lang="en-US" b="1" dirty="0" smtClean="0">
                <a:solidFill>
                  <a:srgbClr val="000000"/>
                </a:solidFill>
              </a:rPr>
              <a:t>a foolish man who built his house on the sand</a:t>
            </a:r>
            <a:r>
              <a:rPr lang="en-US" dirty="0" smtClean="0">
                <a:solidFill>
                  <a:srgbClr val="000000"/>
                </a:solidFill>
              </a:rPr>
              <a:t>…”</a:t>
            </a:r>
            <a:endParaRPr lang="en-US" b="1"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347020"/>
          </a:xfrm>
        </p:spPr>
        <p:txBody>
          <a:bodyPr>
            <a:normAutofit/>
          </a:bodyPr>
          <a:lstStyle/>
          <a:p>
            <a:r>
              <a:rPr lang="en-US" i="1" dirty="0" smtClean="0"/>
              <a:t>As with the wise man, the foolish man’s foolishness is evident by his choices and behaviors. He builds his house obviously during good weather and gives no consideration that weather changes and his current foundation won’t withstand intense violent weather.</a:t>
            </a:r>
            <a:endParaRPr lang="en-US" i="1" dirty="0"/>
          </a:p>
        </p:txBody>
      </p:sp>
      <p:pic>
        <p:nvPicPr>
          <p:cNvPr id="10" name="Picture 9"/>
          <p:cNvPicPr>
            <a:picLocks noChangeAspect="1"/>
          </p:cNvPicPr>
          <p:nvPr/>
        </p:nvPicPr>
        <p:blipFill>
          <a:blip r:embed="rId2"/>
          <a:stretch>
            <a:fillRect/>
          </a:stretch>
        </p:blipFill>
        <p:spPr>
          <a:xfrm>
            <a:off x="1391295" y="4971293"/>
            <a:ext cx="2141376" cy="1371700"/>
          </a:xfrm>
          <a:prstGeom prst="rect">
            <a:avLst/>
          </a:prstGeom>
          <a:solidFill>
            <a:srgbClr val="000000"/>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a:buNone/>
            </a:pPr>
            <a:endParaRPr lang="en-US" sz="1000" dirty="0" smtClean="0"/>
          </a:p>
          <a:p>
            <a:pPr>
              <a:buNone/>
            </a:pPr>
            <a:r>
              <a:rPr lang="en-US" dirty="0" smtClean="0"/>
              <a:t>Jesus told many parables </a:t>
            </a:r>
          </a:p>
          <a:p>
            <a:pPr>
              <a:buNone/>
            </a:pPr>
            <a:r>
              <a:rPr lang="en-US" dirty="0" smtClean="0"/>
              <a:t>to the people of Israel. </a:t>
            </a:r>
          </a:p>
          <a:p>
            <a:pPr>
              <a:buNone/>
            </a:pPr>
            <a:r>
              <a:rPr lang="en-US" dirty="0" smtClean="0"/>
              <a:t>These are stories of </a:t>
            </a:r>
          </a:p>
          <a:p>
            <a:pPr>
              <a:buNone/>
            </a:pPr>
            <a:r>
              <a:rPr lang="en-US" dirty="0" smtClean="0"/>
              <a:t>everyday life that have a </a:t>
            </a:r>
          </a:p>
          <a:p>
            <a:pPr>
              <a:buNone/>
            </a:pPr>
            <a:r>
              <a:rPr lang="en-US" dirty="0" smtClean="0"/>
              <a:t>heavenly meaning. The earthly illustrates the spiritual.</a:t>
            </a:r>
            <a:endParaRPr lang="en-US" dirty="0"/>
          </a:p>
        </p:txBody>
      </p:sp>
      <p:pic>
        <p:nvPicPr>
          <p:cNvPr id="8" name="Picture 7"/>
          <p:cNvPicPr>
            <a:picLocks noChangeAspect="1"/>
          </p:cNvPicPr>
          <p:nvPr/>
        </p:nvPicPr>
        <p:blipFill>
          <a:blip r:embed="rId2"/>
          <a:srcRect b="7233"/>
          <a:stretch>
            <a:fillRect/>
          </a:stretch>
        </p:blipFill>
        <p:spPr>
          <a:xfrm>
            <a:off x="4535895" y="2320940"/>
            <a:ext cx="4187695" cy="2123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7:27</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“And the rain descended, the floods came, and the winds blew and beat on that house; and it fell. And great was its fall.”</a:t>
            </a:r>
            <a:endParaRPr lang="en-US" b="1"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347020"/>
          </a:xfrm>
        </p:spPr>
        <p:txBody>
          <a:bodyPr>
            <a:normAutofit/>
          </a:bodyPr>
          <a:lstStyle/>
          <a:p>
            <a:r>
              <a:rPr lang="en-US" i="1" dirty="0" smtClean="0"/>
              <a:t>The poorly planned and poorly constructed house is no match for the devastating winds and rising tides of the violent storm. Everything of value in the house is destroyed.</a:t>
            </a:r>
            <a:endParaRPr lang="en-US" i="1" dirty="0"/>
          </a:p>
        </p:txBody>
      </p:sp>
      <p:pic>
        <p:nvPicPr>
          <p:cNvPr id="10" name="Picture 9"/>
          <p:cNvPicPr>
            <a:picLocks noChangeAspect="1"/>
          </p:cNvPicPr>
          <p:nvPr/>
        </p:nvPicPr>
        <p:blipFill>
          <a:blip r:embed="rId2"/>
          <a:stretch>
            <a:fillRect/>
          </a:stretch>
        </p:blipFill>
        <p:spPr>
          <a:xfrm>
            <a:off x="1484146" y="4399773"/>
            <a:ext cx="2141376" cy="1371700"/>
          </a:xfrm>
          <a:prstGeom prst="rect">
            <a:avLst/>
          </a:prstGeom>
          <a:solidFill>
            <a:srgbClr val="000000"/>
          </a:solidFill>
        </p:spPr>
      </p:pic>
      <p:pic>
        <p:nvPicPr>
          <p:cNvPr id="8" name="Picture 7"/>
          <p:cNvPicPr>
            <a:picLocks noChangeAspect="1"/>
          </p:cNvPicPr>
          <p:nvPr/>
        </p:nvPicPr>
        <p:blipFill>
          <a:blip r:embed="rId3"/>
          <a:srcRect r="11848"/>
          <a:stretch>
            <a:fillRect/>
          </a:stretch>
        </p:blipFill>
        <p:spPr>
          <a:xfrm>
            <a:off x="148730" y="5085623"/>
            <a:ext cx="1899160" cy="1436272"/>
          </a:xfrm>
          <a:prstGeom prst="rect">
            <a:avLst/>
          </a:prstGeom>
          <a:solidFill>
            <a:srgbClr val="000000"/>
          </a:solidFill>
        </p:spPr>
      </p:pic>
      <p:pic>
        <p:nvPicPr>
          <p:cNvPr id="9" name="Picture 8"/>
          <p:cNvPicPr>
            <a:picLocks noChangeAspect="1"/>
          </p:cNvPicPr>
          <p:nvPr/>
        </p:nvPicPr>
        <p:blipFill>
          <a:blip r:embed="rId4"/>
          <a:stretch>
            <a:fillRect/>
          </a:stretch>
        </p:blipFill>
        <p:spPr>
          <a:xfrm>
            <a:off x="3154146" y="5458116"/>
            <a:ext cx="1811129" cy="1354116"/>
          </a:xfrm>
          <a:prstGeom prst="rect">
            <a:avLst/>
          </a:prstGeom>
          <a:solidFill>
            <a:srgbClr val="000000"/>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parable’s similarities  (in order)</a:t>
            </a:r>
            <a:endParaRPr lang="en-US" dirty="0">
              <a:solidFill>
                <a:srgbClr val="000000"/>
              </a:solidFill>
            </a:endParaRPr>
          </a:p>
        </p:txBody>
      </p:sp>
      <p:sp>
        <p:nvSpPr>
          <p:cNvPr id="3" name="Content Placeholder 2"/>
          <p:cNvSpPr>
            <a:spLocks noGrp="1"/>
          </p:cNvSpPr>
          <p:nvPr>
            <p:ph idx="1"/>
          </p:nvPr>
        </p:nvSpPr>
        <p:spPr/>
        <p:txBody>
          <a:bodyPr/>
          <a:lstStyle/>
          <a:p>
            <a:endParaRPr lang="en-US"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parable’s similarities  (in order)</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600" b="1" dirty="0" smtClean="0">
                <a:solidFill>
                  <a:srgbClr val="000000"/>
                </a:solidFill>
              </a:rPr>
              <a:t>Two builders</a:t>
            </a:r>
            <a:endParaRPr lang="en-US" sz="2600" b="1" dirty="0">
              <a:solidFill>
                <a:srgbClr val="000000"/>
              </a:solidFill>
            </a:endParaRPr>
          </a:p>
        </p:txBody>
      </p:sp>
      <p:pic>
        <p:nvPicPr>
          <p:cNvPr id="4" name="Picture 3"/>
          <p:cNvPicPr>
            <a:picLocks noChangeAspect="1"/>
          </p:cNvPicPr>
          <p:nvPr/>
        </p:nvPicPr>
        <p:blipFill>
          <a:blip r:embed="rId2"/>
          <a:stretch>
            <a:fillRect/>
          </a:stretch>
        </p:blipFill>
        <p:spPr>
          <a:xfrm>
            <a:off x="3760010" y="1773497"/>
            <a:ext cx="1239587" cy="2471378"/>
          </a:xfrm>
          <a:prstGeom prst="rect">
            <a:avLst/>
          </a:prstGeom>
          <a:solidFill>
            <a:srgbClr val="000000"/>
          </a:solidFill>
        </p:spPr>
      </p:pic>
      <p:pic>
        <p:nvPicPr>
          <p:cNvPr id="5" name="Picture 4"/>
          <p:cNvPicPr>
            <a:picLocks noChangeAspect="1"/>
          </p:cNvPicPr>
          <p:nvPr/>
        </p:nvPicPr>
        <p:blipFill>
          <a:blip r:embed="rId3"/>
          <a:srcRect r="9972"/>
          <a:stretch>
            <a:fillRect/>
          </a:stretch>
        </p:blipFill>
        <p:spPr>
          <a:xfrm>
            <a:off x="5737424" y="1773497"/>
            <a:ext cx="1355826" cy="1974701"/>
          </a:xfrm>
          <a:prstGeom prst="rect">
            <a:avLst/>
          </a:prstGeom>
          <a:solidFill>
            <a:srgbClr val="000000"/>
          </a:solid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parable’s similarities  (in order)</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Two builders</a:t>
            </a:r>
          </a:p>
          <a:p>
            <a:r>
              <a:rPr lang="en-US" sz="2600" b="1" dirty="0" smtClean="0">
                <a:solidFill>
                  <a:srgbClr val="000000"/>
                </a:solidFill>
              </a:rPr>
              <a:t>Two houses</a:t>
            </a:r>
            <a:endParaRPr lang="en-US" sz="2600" b="1" dirty="0">
              <a:solidFill>
                <a:srgbClr val="000000"/>
              </a:solidFill>
            </a:endParaRPr>
          </a:p>
        </p:txBody>
      </p:sp>
      <p:pic>
        <p:nvPicPr>
          <p:cNvPr id="4" name="Picture 3"/>
          <p:cNvPicPr>
            <a:picLocks noChangeAspect="1"/>
          </p:cNvPicPr>
          <p:nvPr/>
        </p:nvPicPr>
        <p:blipFill>
          <a:blip r:embed="rId2"/>
          <a:stretch>
            <a:fillRect/>
          </a:stretch>
        </p:blipFill>
        <p:spPr>
          <a:xfrm>
            <a:off x="3466540" y="1950626"/>
            <a:ext cx="2265265" cy="1371700"/>
          </a:xfrm>
          <a:prstGeom prst="rect">
            <a:avLst/>
          </a:prstGeom>
          <a:solidFill>
            <a:srgbClr val="000000"/>
          </a:solidFill>
        </p:spPr>
      </p:pic>
      <p:pic>
        <p:nvPicPr>
          <p:cNvPr id="5" name="Picture 4"/>
          <p:cNvPicPr>
            <a:picLocks noChangeAspect="1"/>
          </p:cNvPicPr>
          <p:nvPr/>
        </p:nvPicPr>
        <p:blipFill>
          <a:blip r:embed="rId3"/>
          <a:stretch>
            <a:fillRect/>
          </a:stretch>
        </p:blipFill>
        <p:spPr>
          <a:xfrm>
            <a:off x="6276484" y="1950627"/>
            <a:ext cx="2141376" cy="1371700"/>
          </a:xfrm>
          <a:prstGeom prst="rect">
            <a:avLst/>
          </a:prstGeom>
          <a:solidFill>
            <a:srgbClr val="000000"/>
          </a:solid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parable’s similarities  (in order)</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Two builders</a:t>
            </a:r>
          </a:p>
          <a:p>
            <a:r>
              <a:rPr lang="en-US" dirty="0" smtClean="0">
                <a:solidFill>
                  <a:srgbClr val="000000"/>
                </a:solidFill>
              </a:rPr>
              <a:t>Two houses</a:t>
            </a:r>
          </a:p>
          <a:p>
            <a:r>
              <a:rPr lang="en-US" sz="2600" b="1" dirty="0" smtClean="0">
                <a:solidFill>
                  <a:srgbClr val="000000"/>
                </a:solidFill>
              </a:rPr>
              <a:t>Two storms</a:t>
            </a:r>
            <a:endParaRPr lang="en-US" sz="2600" b="1" dirty="0">
              <a:solidFill>
                <a:srgbClr val="000000"/>
              </a:solidFill>
            </a:endParaRPr>
          </a:p>
        </p:txBody>
      </p:sp>
      <p:pic>
        <p:nvPicPr>
          <p:cNvPr id="4" name="Picture 3"/>
          <p:cNvPicPr>
            <a:picLocks noChangeAspect="1"/>
          </p:cNvPicPr>
          <p:nvPr/>
        </p:nvPicPr>
        <p:blipFill>
          <a:blip r:embed="rId2"/>
          <a:stretch>
            <a:fillRect/>
          </a:stretch>
        </p:blipFill>
        <p:spPr>
          <a:xfrm>
            <a:off x="5945307" y="1979452"/>
            <a:ext cx="2323823" cy="1549215"/>
          </a:xfrm>
          <a:prstGeom prst="rect">
            <a:avLst/>
          </a:prstGeom>
          <a:solidFill>
            <a:srgbClr val="000000"/>
          </a:solidFill>
        </p:spPr>
      </p:pic>
      <p:pic>
        <p:nvPicPr>
          <p:cNvPr id="5" name="Picture 4"/>
          <p:cNvPicPr>
            <a:picLocks noChangeAspect="1"/>
          </p:cNvPicPr>
          <p:nvPr/>
        </p:nvPicPr>
        <p:blipFill>
          <a:blip r:embed="rId3"/>
          <a:stretch>
            <a:fillRect/>
          </a:stretch>
        </p:blipFill>
        <p:spPr>
          <a:xfrm>
            <a:off x="3070507" y="1979452"/>
            <a:ext cx="2323823" cy="1549215"/>
          </a:xfrm>
          <a:prstGeom prst="rect">
            <a:avLst/>
          </a:prstGeom>
          <a:solidFill>
            <a:srgbClr val="000000"/>
          </a:solid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parable’s similarities  (in order)</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Two builders</a:t>
            </a:r>
          </a:p>
          <a:p>
            <a:r>
              <a:rPr lang="en-US" dirty="0" smtClean="0">
                <a:solidFill>
                  <a:srgbClr val="000000"/>
                </a:solidFill>
              </a:rPr>
              <a:t>Two houses</a:t>
            </a:r>
          </a:p>
          <a:p>
            <a:r>
              <a:rPr lang="en-US" dirty="0" smtClean="0">
                <a:solidFill>
                  <a:srgbClr val="000000"/>
                </a:solidFill>
              </a:rPr>
              <a:t>Two storms</a:t>
            </a:r>
          </a:p>
          <a:p>
            <a:r>
              <a:rPr lang="en-US" sz="2600" b="1" dirty="0" smtClean="0">
                <a:solidFill>
                  <a:srgbClr val="000000"/>
                </a:solidFill>
              </a:rPr>
              <a:t>Two foundations</a:t>
            </a:r>
            <a:endParaRPr lang="en-US" sz="2600" b="1" dirty="0">
              <a:solidFill>
                <a:srgbClr val="000000"/>
              </a:solidFill>
            </a:endParaRPr>
          </a:p>
        </p:txBody>
      </p:sp>
      <p:pic>
        <p:nvPicPr>
          <p:cNvPr id="4" name="Picture 3"/>
          <p:cNvPicPr>
            <a:picLocks noChangeAspect="1"/>
          </p:cNvPicPr>
          <p:nvPr/>
        </p:nvPicPr>
        <p:blipFill>
          <a:blip r:embed="rId2"/>
          <a:stretch>
            <a:fillRect/>
          </a:stretch>
        </p:blipFill>
        <p:spPr>
          <a:xfrm>
            <a:off x="3909360" y="2327133"/>
            <a:ext cx="4508500" cy="1803400"/>
          </a:xfrm>
          <a:prstGeom prst="rect">
            <a:avLst/>
          </a:prstGeom>
          <a:solidFill>
            <a:srgbClr val="000000"/>
          </a:solid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parable’s similarities  (in order)</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Two builders</a:t>
            </a:r>
          </a:p>
          <a:p>
            <a:r>
              <a:rPr lang="en-US" dirty="0" smtClean="0">
                <a:solidFill>
                  <a:srgbClr val="000000"/>
                </a:solidFill>
              </a:rPr>
              <a:t>Two houses</a:t>
            </a:r>
          </a:p>
          <a:p>
            <a:r>
              <a:rPr lang="en-US" dirty="0" smtClean="0">
                <a:solidFill>
                  <a:srgbClr val="000000"/>
                </a:solidFill>
              </a:rPr>
              <a:t>Two storms</a:t>
            </a:r>
          </a:p>
          <a:p>
            <a:r>
              <a:rPr lang="en-US" dirty="0" smtClean="0">
                <a:solidFill>
                  <a:srgbClr val="000000"/>
                </a:solidFill>
              </a:rPr>
              <a:t>Two foundations</a:t>
            </a:r>
          </a:p>
          <a:p>
            <a:r>
              <a:rPr lang="en-US" sz="2600" b="1" dirty="0" smtClean="0">
                <a:solidFill>
                  <a:srgbClr val="000000"/>
                </a:solidFill>
              </a:rPr>
              <a:t>Two outcomes for the houses</a:t>
            </a:r>
          </a:p>
          <a:p>
            <a:endParaRPr lang="en-US" dirty="0"/>
          </a:p>
        </p:txBody>
      </p:sp>
      <p:pic>
        <p:nvPicPr>
          <p:cNvPr id="5" name="Picture 4"/>
          <p:cNvPicPr>
            <a:picLocks noChangeAspect="1"/>
          </p:cNvPicPr>
          <p:nvPr/>
        </p:nvPicPr>
        <p:blipFill>
          <a:blip r:embed="rId2"/>
          <a:stretch>
            <a:fillRect/>
          </a:stretch>
        </p:blipFill>
        <p:spPr>
          <a:xfrm>
            <a:off x="5490300" y="4839931"/>
            <a:ext cx="1740233" cy="1176187"/>
          </a:xfrm>
          <a:prstGeom prst="rect">
            <a:avLst/>
          </a:prstGeom>
          <a:solidFill>
            <a:srgbClr val="000000"/>
          </a:solidFill>
        </p:spPr>
      </p:pic>
      <p:pic>
        <p:nvPicPr>
          <p:cNvPr id="6" name="Picture 5"/>
          <p:cNvPicPr>
            <a:picLocks noChangeAspect="1"/>
          </p:cNvPicPr>
          <p:nvPr/>
        </p:nvPicPr>
        <p:blipFill>
          <a:blip r:embed="rId3"/>
          <a:stretch>
            <a:fillRect/>
          </a:stretch>
        </p:blipFill>
        <p:spPr>
          <a:xfrm>
            <a:off x="2951709" y="4839931"/>
            <a:ext cx="1876277" cy="1176187"/>
          </a:xfrm>
          <a:prstGeom prst="rect">
            <a:avLst/>
          </a:prstGeom>
          <a:solidFill>
            <a:srgbClr val="000000"/>
          </a:solid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parable’s similarities  (in order)</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Two builders</a:t>
            </a:r>
          </a:p>
          <a:p>
            <a:r>
              <a:rPr lang="en-US" dirty="0" smtClean="0">
                <a:solidFill>
                  <a:srgbClr val="000000"/>
                </a:solidFill>
              </a:rPr>
              <a:t>Two houses</a:t>
            </a:r>
          </a:p>
          <a:p>
            <a:r>
              <a:rPr lang="en-US" dirty="0" smtClean="0">
                <a:solidFill>
                  <a:srgbClr val="000000"/>
                </a:solidFill>
              </a:rPr>
              <a:t>Two storms</a:t>
            </a:r>
          </a:p>
          <a:p>
            <a:r>
              <a:rPr lang="en-US" dirty="0" smtClean="0">
                <a:solidFill>
                  <a:srgbClr val="000000"/>
                </a:solidFill>
              </a:rPr>
              <a:t>Two foundations</a:t>
            </a:r>
          </a:p>
          <a:p>
            <a:r>
              <a:rPr lang="en-US" dirty="0" smtClean="0">
                <a:solidFill>
                  <a:srgbClr val="000000"/>
                </a:solidFill>
              </a:rPr>
              <a:t>Two outcomes for the houses</a:t>
            </a:r>
          </a:p>
          <a:p>
            <a:r>
              <a:rPr lang="en-US" sz="2600" b="1" dirty="0" smtClean="0">
                <a:solidFill>
                  <a:srgbClr val="000000"/>
                </a:solidFill>
              </a:rPr>
              <a:t>Two types of men</a:t>
            </a:r>
          </a:p>
          <a:p>
            <a:endParaRPr lang="en-US" dirty="0"/>
          </a:p>
        </p:txBody>
      </p:sp>
      <p:pic>
        <p:nvPicPr>
          <p:cNvPr id="4" name="Picture 3"/>
          <p:cNvPicPr>
            <a:picLocks noChangeAspect="1"/>
          </p:cNvPicPr>
          <p:nvPr/>
        </p:nvPicPr>
        <p:blipFill>
          <a:blip r:embed="rId2"/>
          <a:stretch>
            <a:fillRect/>
          </a:stretch>
        </p:blipFill>
        <p:spPr>
          <a:xfrm>
            <a:off x="5494187" y="4033071"/>
            <a:ext cx="1161347" cy="1713772"/>
          </a:xfrm>
          <a:prstGeom prst="rect">
            <a:avLst/>
          </a:prstGeom>
        </p:spPr>
      </p:pic>
      <p:pic>
        <p:nvPicPr>
          <p:cNvPr id="5" name="Picture 4"/>
          <p:cNvPicPr>
            <a:picLocks noChangeAspect="1"/>
          </p:cNvPicPr>
          <p:nvPr/>
        </p:nvPicPr>
        <p:blipFill>
          <a:blip r:embed="rId3"/>
          <a:stretch>
            <a:fillRect/>
          </a:stretch>
        </p:blipFill>
        <p:spPr>
          <a:xfrm>
            <a:off x="7166704" y="4033071"/>
            <a:ext cx="1079541" cy="1713772"/>
          </a:xfrm>
          <a:prstGeom prst="rect">
            <a:avLst/>
          </a:prstGeom>
        </p:spPr>
      </p:pic>
      <p:sp>
        <p:nvSpPr>
          <p:cNvPr id="6" name="TextBox 5"/>
          <p:cNvSpPr txBox="1"/>
          <p:nvPr/>
        </p:nvSpPr>
        <p:spPr>
          <a:xfrm>
            <a:off x="5708923" y="5746843"/>
            <a:ext cx="1003816" cy="400110"/>
          </a:xfrm>
          <a:prstGeom prst="rect">
            <a:avLst/>
          </a:prstGeom>
          <a:noFill/>
        </p:spPr>
        <p:txBody>
          <a:bodyPr wrap="square" rtlCol="0">
            <a:spAutoFit/>
          </a:bodyPr>
          <a:lstStyle/>
          <a:p>
            <a:r>
              <a:rPr lang="en-US" sz="2000" dirty="0" smtClean="0"/>
              <a:t>Wise</a:t>
            </a:r>
            <a:endParaRPr lang="en-US" sz="2000" dirty="0"/>
          </a:p>
        </p:txBody>
      </p:sp>
      <p:sp>
        <p:nvSpPr>
          <p:cNvPr id="7" name="TextBox 6"/>
          <p:cNvSpPr txBox="1"/>
          <p:nvPr/>
        </p:nvSpPr>
        <p:spPr>
          <a:xfrm>
            <a:off x="7292555" y="5755284"/>
            <a:ext cx="1013414" cy="400110"/>
          </a:xfrm>
          <a:prstGeom prst="rect">
            <a:avLst/>
          </a:prstGeom>
          <a:noFill/>
        </p:spPr>
        <p:txBody>
          <a:bodyPr wrap="square" rtlCol="0">
            <a:spAutoFit/>
          </a:bodyPr>
          <a:lstStyle/>
          <a:p>
            <a:r>
              <a:rPr lang="en-US" sz="2000" dirty="0" smtClean="0"/>
              <a:t>Foolish</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parable’s similarities  (in order)</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Two builders</a:t>
            </a:r>
          </a:p>
          <a:p>
            <a:r>
              <a:rPr lang="en-US" dirty="0" smtClean="0">
                <a:solidFill>
                  <a:srgbClr val="000000"/>
                </a:solidFill>
              </a:rPr>
              <a:t>Two houses</a:t>
            </a:r>
          </a:p>
          <a:p>
            <a:r>
              <a:rPr lang="en-US" dirty="0" smtClean="0">
                <a:solidFill>
                  <a:srgbClr val="000000"/>
                </a:solidFill>
              </a:rPr>
              <a:t>Two storms</a:t>
            </a:r>
          </a:p>
          <a:p>
            <a:r>
              <a:rPr lang="en-US" dirty="0" smtClean="0">
                <a:solidFill>
                  <a:srgbClr val="000000"/>
                </a:solidFill>
              </a:rPr>
              <a:t>Two foundations</a:t>
            </a:r>
          </a:p>
          <a:p>
            <a:r>
              <a:rPr lang="en-US" dirty="0" smtClean="0">
                <a:solidFill>
                  <a:srgbClr val="000000"/>
                </a:solidFill>
              </a:rPr>
              <a:t>Two outcomes for the houses</a:t>
            </a:r>
          </a:p>
          <a:p>
            <a:r>
              <a:rPr lang="en-US" dirty="0" smtClean="0">
                <a:solidFill>
                  <a:srgbClr val="000000"/>
                </a:solidFill>
              </a:rPr>
              <a:t>Two types of men</a:t>
            </a:r>
          </a:p>
          <a:p>
            <a:endParaRPr lang="en-US" dirty="0"/>
          </a:p>
        </p:txBody>
      </p:sp>
      <p:pic>
        <p:nvPicPr>
          <p:cNvPr id="4" name="Picture 3"/>
          <p:cNvPicPr>
            <a:picLocks noChangeAspect="1"/>
          </p:cNvPicPr>
          <p:nvPr/>
        </p:nvPicPr>
        <p:blipFill>
          <a:blip r:embed="rId2"/>
          <a:stretch>
            <a:fillRect/>
          </a:stretch>
        </p:blipFill>
        <p:spPr>
          <a:xfrm>
            <a:off x="5494187" y="4033071"/>
            <a:ext cx="1161347" cy="1713772"/>
          </a:xfrm>
          <a:prstGeom prst="rect">
            <a:avLst/>
          </a:prstGeom>
        </p:spPr>
      </p:pic>
      <p:pic>
        <p:nvPicPr>
          <p:cNvPr id="5" name="Picture 4"/>
          <p:cNvPicPr>
            <a:picLocks noChangeAspect="1"/>
          </p:cNvPicPr>
          <p:nvPr/>
        </p:nvPicPr>
        <p:blipFill>
          <a:blip r:embed="rId3"/>
          <a:stretch>
            <a:fillRect/>
          </a:stretch>
        </p:blipFill>
        <p:spPr>
          <a:xfrm>
            <a:off x="7166704" y="4033071"/>
            <a:ext cx="1079541" cy="1713772"/>
          </a:xfrm>
          <a:prstGeom prst="rect">
            <a:avLst/>
          </a:prstGeom>
        </p:spPr>
      </p:pic>
      <p:sp>
        <p:nvSpPr>
          <p:cNvPr id="6" name="TextBox 5"/>
          <p:cNvSpPr txBox="1"/>
          <p:nvPr/>
        </p:nvSpPr>
        <p:spPr>
          <a:xfrm>
            <a:off x="5708923" y="5746843"/>
            <a:ext cx="1003816" cy="400110"/>
          </a:xfrm>
          <a:prstGeom prst="rect">
            <a:avLst/>
          </a:prstGeom>
          <a:noFill/>
        </p:spPr>
        <p:txBody>
          <a:bodyPr wrap="square" rtlCol="0">
            <a:spAutoFit/>
          </a:bodyPr>
          <a:lstStyle/>
          <a:p>
            <a:r>
              <a:rPr lang="en-US" sz="2000" dirty="0" smtClean="0"/>
              <a:t>Wise</a:t>
            </a:r>
            <a:endParaRPr lang="en-US" sz="2000" dirty="0"/>
          </a:p>
        </p:txBody>
      </p:sp>
      <p:sp>
        <p:nvSpPr>
          <p:cNvPr id="7" name="TextBox 6"/>
          <p:cNvSpPr txBox="1"/>
          <p:nvPr/>
        </p:nvSpPr>
        <p:spPr>
          <a:xfrm>
            <a:off x="7292555" y="5755284"/>
            <a:ext cx="1013414" cy="400110"/>
          </a:xfrm>
          <a:prstGeom prst="rect">
            <a:avLst/>
          </a:prstGeom>
          <a:noFill/>
        </p:spPr>
        <p:txBody>
          <a:bodyPr wrap="square" rtlCol="0">
            <a:spAutoFit/>
          </a:bodyPr>
          <a:lstStyle/>
          <a:p>
            <a:r>
              <a:rPr lang="en-US" sz="2000" dirty="0" smtClean="0"/>
              <a:t>Foolish</a:t>
            </a:r>
            <a:endParaRPr lang="en-US" sz="2000" dirty="0"/>
          </a:p>
        </p:txBody>
      </p:sp>
      <p:sp>
        <p:nvSpPr>
          <p:cNvPr id="8" name="TextBox 7"/>
          <p:cNvSpPr txBox="1"/>
          <p:nvPr/>
        </p:nvSpPr>
        <p:spPr>
          <a:xfrm>
            <a:off x="5319938" y="1807821"/>
            <a:ext cx="2642807" cy="1938992"/>
          </a:xfrm>
          <a:prstGeom prst="rect">
            <a:avLst/>
          </a:prstGeom>
          <a:noFill/>
        </p:spPr>
        <p:txBody>
          <a:bodyPr wrap="square" rtlCol="0">
            <a:spAutoFit/>
          </a:bodyPr>
          <a:lstStyle/>
          <a:p>
            <a:r>
              <a:rPr lang="en-US" sz="3000" i="1" dirty="0" smtClean="0">
                <a:solidFill>
                  <a:srgbClr val="0000FF"/>
                </a:solidFill>
              </a:rPr>
              <a:t>Which of these 6 things do you think is the focus of this parable?</a:t>
            </a:r>
            <a:endParaRPr lang="en-US" sz="3000"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does the parable focus on?</a:t>
            </a:r>
            <a:endParaRPr lang="en-US" dirty="0">
              <a:solidFill>
                <a:srgbClr val="000000"/>
              </a:solidFill>
            </a:endParaRPr>
          </a:p>
        </p:txBody>
      </p:sp>
      <p:sp>
        <p:nvSpPr>
          <p:cNvPr id="3" name="Content Placeholder 2"/>
          <p:cNvSpPr>
            <a:spLocks noGrp="1"/>
          </p:cNvSpPr>
          <p:nvPr>
            <p:ph idx="1"/>
          </p:nvPr>
        </p:nvSpPr>
        <p:spPr>
          <a:xfrm>
            <a:off x="457200" y="1600200"/>
            <a:ext cx="8229600" cy="4808194"/>
          </a:xfrm>
        </p:spPr>
        <p:txBody>
          <a:bodyPr>
            <a:normAutofit/>
          </a:bodyPr>
          <a:lstStyle/>
          <a:p>
            <a:endParaRPr lang="en-US" dirty="0" smtClean="0">
              <a:solidFill>
                <a:srgbClr val="000000"/>
              </a:solidFill>
            </a:endParaRP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724358" y="1586753"/>
            <a:ext cx="7691719" cy="4571999"/>
          </a:xfrm>
        </p:spPr>
        <p:txBody>
          <a:bodyPr/>
          <a:lstStyle/>
          <a:p>
            <a:pPr>
              <a:buNone/>
            </a:pPr>
            <a:endParaRPr lang="en-US" sz="1000" dirty="0" smtClean="0"/>
          </a:p>
          <a:p>
            <a:pPr>
              <a:buNone/>
            </a:pPr>
            <a:r>
              <a:rPr lang="en-US" dirty="0" smtClean="0"/>
              <a:t>He concluded his</a:t>
            </a:r>
          </a:p>
          <a:p>
            <a:pPr>
              <a:buNone/>
            </a:pPr>
            <a:r>
              <a:rPr lang="en-US" dirty="0" smtClean="0"/>
              <a:t>Sermon on the Mount</a:t>
            </a:r>
          </a:p>
          <a:p>
            <a:pPr>
              <a:buNone/>
            </a:pPr>
            <a:r>
              <a:rPr lang="en-US" dirty="0" smtClean="0"/>
              <a:t>(Matthew 5-7) with a</a:t>
            </a:r>
          </a:p>
          <a:p>
            <a:pPr>
              <a:buNone/>
            </a:pPr>
            <a:r>
              <a:rPr lang="en-US" dirty="0" smtClean="0"/>
              <a:t>parable about two home</a:t>
            </a:r>
          </a:p>
          <a:p>
            <a:pPr>
              <a:buNone/>
            </a:pPr>
            <a:r>
              <a:rPr lang="en-US" dirty="0" smtClean="0"/>
              <a:t>builders. We’ll begin with the portion before the parable.</a:t>
            </a:r>
            <a:endParaRPr lang="en-US" dirty="0"/>
          </a:p>
        </p:txBody>
      </p:sp>
      <p:pic>
        <p:nvPicPr>
          <p:cNvPr id="7" name="Picture 6"/>
          <p:cNvPicPr>
            <a:picLocks noChangeAspect="1"/>
          </p:cNvPicPr>
          <p:nvPr/>
        </p:nvPicPr>
        <p:blipFill>
          <a:blip r:embed="rId2"/>
          <a:srcRect b="7233"/>
          <a:stretch>
            <a:fillRect/>
          </a:stretch>
        </p:blipFill>
        <p:spPr>
          <a:xfrm>
            <a:off x="4535895" y="2320940"/>
            <a:ext cx="4187695" cy="2123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does the parable focus on?</a:t>
            </a:r>
            <a:endParaRPr lang="en-US" dirty="0">
              <a:solidFill>
                <a:srgbClr val="000000"/>
              </a:solidFill>
            </a:endParaRPr>
          </a:p>
        </p:txBody>
      </p:sp>
      <p:sp>
        <p:nvSpPr>
          <p:cNvPr id="3" name="Content Placeholder 2"/>
          <p:cNvSpPr>
            <a:spLocks noGrp="1"/>
          </p:cNvSpPr>
          <p:nvPr>
            <p:ph idx="1"/>
          </p:nvPr>
        </p:nvSpPr>
        <p:spPr>
          <a:xfrm>
            <a:off x="457200" y="1520106"/>
            <a:ext cx="8229600" cy="4808194"/>
          </a:xfrm>
        </p:spPr>
        <p:txBody>
          <a:bodyPr>
            <a:normAutofit/>
          </a:bodyPr>
          <a:lstStyle/>
          <a:p>
            <a:endParaRPr lang="en-US" dirty="0" smtClean="0">
              <a:solidFill>
                <a:srgbClr val="000000"/>
              </a:solidFill>
            </a:endParaRPr>
          </a:p>
          <a:p>
            <a:r>
              <a:rPr lang="en-US" sz="2200" b="1" dirty="0" smtClean="0">
                <a:solidFill>
                  <a:srgbClr val="000000"/>
                </a:solidFill>
              </a:rPr>
              <a:t>Two houses – they represent our lives</a:t>
            </a:r>
          </a:p>
          <a:p>
            <a:pPr>
              <a:buNone/>
            </a:pPr>
            <a:r>
              <a:rPr lang="en-US" dirty="0" smtClean="0">
                <a:solidFill>
                  <a:srgbClr val="000000"/>
                </a:solidFill>
              </a:rPr>
              <a:t>		</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1018228" y="1104440"/>
            <a:ext cx="1819075" cy="1101516"/>
          </a:xfrm>
          <a:prstGeom prst="rect">
            <a:avLst/>
          </a:prstGeom>
          <a:solidFill>
            <a:srgbClr val="000000"/>
          </a:solidFill>
        </p:spPr>
      </p:pic>
      <p:pic>
        <p:nvPicPr>
          <p:cNvPr id="5" name="Picture 4"/>
          <p:cNvPicPr>
            <a:picLocks noChangeAspect="1"/>
          </p:cNvPicPr>
          <p:nvPr/>
        </p:nvPicPr>
        <p:blipFill>
          <a:blip r:embed="rId3"/>
          <a:stretch>
            <a:fillRect/>
          </a:stretch>
        </p:blipFill>
        <p:spPr>
          <a:xfrm>
            <a:off x="6343607" y="1104441"/>
            <a:ext cx="1719589" cy="1101516"/>
          </a:xfrm>
          <a:prstGeom prst="rect">
            <a:avLst/>
          </a:prstGeom>
          <a:solidFill>
            <a:srgbClr val="000000"/>
          </a:solid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does the parable focus on?</a:t>
            </a:r>
            <a:endParaRPr lang="en-US" dirty="0">
              <a:solidFill>
                <a:srgbClr val="000000"/>
              </a:solidFill>
            </a:endParaRPr>
          </a:p>
        </p:txBody>
      </p:sp>
      <p:sp>
        <p:nvSpPr>
          <p:cNvPr id="3" name="Content Placeholder 2"/>
          <p:cNvSpPr>
            <a:spLocks noGrp="1"/>
          </p:cNvSpPr>
          <p:nvPr>
            <p:ph idx="1"/>
          </p:nvPr>
        </p:nvSpPr>
        <p:spPr>
          <a:xfrm>
            <a:off x="457200" y="1520106"/>
            <a:ext cx="8229600" cy="4808194"/>
          </a:xfrm>
        </p:spPr>
        <p:txBody>
          <a:bodyPr>
            <a:normAutofit/>
          </a:bodyPr>
          <a:lstStyle/>
          <a:p>
            <a:endParaRPr lang="en-US" dirty="0" smtClean="0">
              <a:solidFill>
                <a:srgbClr val="000000"/>
              </a:solidFill>
            </a:endParaRPr>
          </a:p>
          <a:p>
            <a:r>
              <a:rPr lang="en-US" sz="2200" b="1" dirty="0" smtClean="0">
                <a:solidFill>
                  <a:srgbClr val="000000"/>
                </a:solidFill>
              </a:rPr>
              <a:t>Two houses – they represent our lives</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a:solidFill>
                  <a:srgbClr val="000000"/>
                </a:solidFill>
                <a:latin typeface="Wingdings"/>
                <a:ea typeface="Wingdings"/>
                <a:cs typeface="Wingdings"/>
              </a:rPr>
              <a:t>	</a:t>
            </a:r>
            <a:r>
              <a:rPr lang="en-US" sz="2200" dirty="0" smtClean="0">
                <a:solidFill>
                  <a:srgbClr val="000000"/>
                </a:solidFill>
              </a:rPr>
              <a:t>Our house is where we live, our home</a:t>
            </a:r>
          </a:p>
          <a:p>
            <a:pPr>
              <a:buNone/>
            </a:pPr>
            <a:r>
              <a:rPr lang="en-US" dirty="0" smtClean="0">
                <a:solidFill>
                  <a:srgbClr val="000000"/>
                </a:solidFill>
              </a:rPr>
              <a:t>			</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1018228" y="1104440"/>
            <a:ext cx="1819075" cy="1101516"/>
          </a:xfrm>
          <a:prstGeom prst="rect">
            <a:avLst/>
          </a:prstGeom>
          <a:solidFill>
            <a:srgbClr val="000000"/>
          </a:solidFill>
        </p:spPr>
      </p:pic>
      <p:pic>
        <p:nvPicPr>
          <p:cNvPr id="5" name="Picture 4"/>
          <p:cNvPicPr>
            <a:picLocks noChangeAspect="1"/>
          </p:cNvPicPr>
          <p:nvPr/>
        </p:nvPicPr>
        <p:blipFill>
          <a:blip r:embed="rId3"/>
          <a:stretch>
            <a:fillRect/>
          </a:stretch>
        </p:blipFill>
        <p:spPr>
          <a:xfrm>
            <a:off x="6343607" y="1104441"/>
            <a:ext cx="1719589" cy="1101516"/>
          </a:xfrm>
          <a:prstGeom prst="rect">
            <a:avLst/>
          </a:prstGeom>
          <a:solidFill>
            <a:srgbClr val="000000"/>
          </a:solid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does the parable focus on?</a:t>
            </a:r>
            <a:endParaRPr lang="en-US" dirty="0">
              <a:solidFill>
                <a:srgbClr val="000000"/>
              </a:solidFill>
            </a:endParaRPr>
          </a:p>
        </p:txBody>
      </p:sp>
      <p:sp>
        <p:nvSpPr>
          <p:cNvPr id="3" name="Content Placeholder 2"/>
          <p:cNvSpPr>
            <a:spLocks noGrp="1"/>
          </p:cNvSpPr>
          <p:nvPr>
            <p:ph idx="1"/>
          </p:nvPr>
        </p:nvSpPr>
        <p:spPr>
          <a:xfrm>
            <a:off x="457200" y="1508664"/>
            <a:ext cx="8229600" cy="4808194"/>
          </a:xfrm>
        </p:spPr>
        <p:txBody>
          <a:bodyPr>
            <a:normAutofit/>
          </a:bodyPr>
          <a:lstStyle/>
          <a:p>
            <a:endParaRPr lang="en-US" dirty="0" smtClean="0">
              <a:solidFill>
                <a:srgbClr val="000000"/>
              </a:solidFill>
            </a:endParaRPr>
          </a:p>
          <a:p>
            <a:r>
              <a:rPr lang="en-US" sz="2200" b="1" dirty="0" smtClean="0">
                <a:solidFill>
                  <a:srgbClr val="000000"/>
                </a:solidFill>
              </a:rPr>
              <a:t>Two houses – they represent our lives</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a:solidFill>
                  <a:srgbClr val="000000"/>
                </a:solidFill>
                <a:latin typeface="Wingdings"/>
                <a:ea typeface="Wingdings"/>
                <a:cs typeface="Wingdings"/>
              </a:rPr>
              <a:t>	</a:t>
            </a:r>
            <a:r>
              <a:rPr lang="en-US" sz="2200" dirty="0" smtClean="0">
                <a:solidFill>
                  <a:srgbClr val="000000"/>
                </a:solidFill>
              </a:rPr>
              <a:t>Our house is where we live, our home</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They are visible (foundations are not)</a:t>
            </a:r>
          </a:p>
          <a:p>
            <a:pPr>
              <a:buNone/>
            </a:pPr>
            <a:r>
              <a:rPr lang="en-US" dirty="0" smtClean="0">
                <a:solidFill>
                  <a:srgbClr val="000000"/>
                </a:solidFill>
              </a:rPr>
              <a:t>		</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1018228" y="1104440"/>
            <a:ext cx="1819075" cy="1101516"/>
          </a:xfrm>
          <a:prstGeom prst="rect">
            <a:avLst/>
          </a:prstGeom>
          <a:solidFill>
            <a:srgbClr val="000000"/>
          </a:solidFill>
        </p:spPr>
      </p:pic>
      <p:pic>
        <p:nvPicPr>
          <p:cNvPr id="5" name="Picture 4"/>
          <p:cNvPicPr>
            <a:picLocks noChangeAspect="1"/>
          </p:cNvPicPr>
          <p:nvPr/>
        </p:nvPicPr>
        <p:blipFill>
          <a:blip r:embed="rId3"/>
          <a:stretch>
            <a:fillRect/>
          </a:stretch>
        </p:blipFill>
        <p:spPr>
          <a:xfrm>
            <a:off x="6343607" y="1104441"/>
            <a:ext cx="1719589" cy="1101516"/>
          </a:xfrm>
          <a:prstGeom prst="rect">
            <a:avLst/>
          </a:prstGeom>
          <a:solidFill>
            <a:srgbClr val="000000"/>
          </a:solid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does the parable focus on?</a:t>
            </a:r>
            <a:endParaRPr lang="en-US" dirty="0">
              <a:solidFill>
                <a:srgbClr val="000000"/>
              </a:solidFill>
            </a:endParaRPr>
          </a:p>
        </p:txBody>
      </p:sp>
      <p:sp>
        <p:nvSpPr>
          <p:cNvPr id="3" name="Content Placeholder 2"/>
          <p:cNvSpPr>
            <a:spLocks noGrp="1"/>
          </p:cNvSpPr>
          <p:nvPr>
            <p:ph idx="1"/>
          </p:nvPr>
        </p:nvSpPr>
        <p:spPr>
          <a:xfrm>
            <a:off x="457200" y="1515190"/>
            <a:ext cx="8229600" cy="3931163"/>
          </a:xfrm>
        </p:spPr>
        <p:txBody>
          <a:bodyPr>
            <a:normAutofit/>
          </a:bodyPr>
          <a:lstStyle/>
          <a:p>
            <a:endParaRPr lang="en-US" dirty="0" smtClean="0">
              <a:solidFill>
                <a:srgbClr val="000000"/>
              </a:solidFill>
            </a:endParaRPr>
          </a:p>
          <a:p>
            <a:r>
              <a:rPr lang="en-US" sz="2200" b="1" dirty="0" smtClean="0">
                <a:solidFill>
                  <a:srgbClr val="000000"/>
                </a:solidFill>
              </a:rPr>
              <a:t>Two houses – they represent our lives</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a:solidFill>
                  <a:srgbClr val="000000"/>
                </a:solidFill>
                <a:latin typeface="Wingdings"/>
                <a:ea typeface="Wingdings"/>
                <a:cs typeface="Wingdings"/>
              </a:rPr>
              <a:t>	</a:t>
            </a:r>
            <a:r>
              <a:rPr lang="en-US" sz="2200" dirty="0" smtClean="0">
                <a:solidFill>
                  <a:srgbClr val="000000"/>
                </a:solidFill>
              </a:rPr>
              <a:t>Our house is where we live, our home</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They are visible (foundations are not)</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What we value is in our house (family, etc.)</a:t>
            </a:r>
          </a:p>
          <a:p>
            <a:pPr>
              <a:buNone/>
            </a:pPr>
            <a:r>
              <a:rPr lang="en-US" dirty="0" smtClean="0">
                <a:solidFill>
                  <a:srgbClr val="000000"/>
                </a:solidFill>
              </a:rPr>
              <a:t>			</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1018228" y="1104440"/>
            <a:ext cx="1819075" cy="1101516"/>
          </a:xfrm>
          <a:prstGeom prst="rect">
            <a:avLst/>
          </a:prstGeom>
          <a:solidFill>
            <a:srgbClr val="000000"/>
          </a:solidFill>
        </p:spPr>
      </p:pic>
      <p:pic>
        <p:nvPicPr>
          <p:cNvPr id="5" name="Picture 4"/>
          <p:cNvPicPr>
            <a:picLocks noChangeAspect="1"/>
          </p:cNvPicPr>
          <p:nvPr/>
        </p:nvPicPr>
        <p:blipFill>
          <a:blip r:embed="rId3"/>
          <a:stretch>
            <a:fillRect/>
          </a:stretch>
        </p:blipFill>
        <p:spPr>
          <a:xfrm>
            <a:off x="6343607" y="1104441"/>
            <a:ext cx="1719589" cy="1101516"/>
          </a:xfrm>
          <a:prstGeom prst="rect">
            <a:avLst/>
          </a:prstGeom>
          <a:solidFill>
            <a:srgbClr val="000000"/>
          </a:solid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does the parable focus on?</a:t>
            </a:r>
            <a:endParaRPr lang="en-US" dirty="0">
              <a:solidFill>
                <a:srgbClr val="000000"/>
              </a:solidFill>
            </a:endParaRPr>
          </a:p>
        </p:txBody>
      </p:sp>
      <p:sp>
        <p:nvSpPr>
          <p:cNvPr id="3" name="Content Placeholder 2"/>
          <p:cNvSpPr>
            <a:spLocks noGrp="1"/>
          </p:cNvSpPr>
          <p:nvPr>
            <p:ph idx="1"/>
          </p:nvPr>
        </p:nvSpPr>
        <p:spPr>
          <a:xfrm>
            <a:off x="457200" y="1520106"/>
            <a:ext cx="8229600" cy="5257800"/>
          </a:xfrm>
        </p:spPr>
        <p:txBody>
          <a:bodyPr>
            <a:normAutofit/>
          </a:bodyPr>
          <a:lstStyle/>
          <a:p>
            <a:endParaRPr lang="en-US" dirty="0" smtClean="0">
              <a:solidFill>
                <a:srgbClr val="000000"/>
              </a:solidFill>
            </a:endParaRPr>
          </a:p>
          <a:p>
            <a:r>
              <a:rPr lang="en-US" sz="2200" b="1" dirty="0" smtClean="0">
                <a:solidFill>
                  <a:srgbClr val="000000"/>
                </a:solidFill>
              </a:rPr>
              <a:t>Two houses – they represent our lives</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a:solidFill>
                  <a:srgbClr val="000000"/>
                </a:solidFill>
                <a:latin typeface="Wingdings"/>
                <a:ea typeface="Wingdings"/>
                <a:cs typeface="Wingdings"/>
              </a:rPr>
              <a:t>	</a:t>
            </a:r>
            <a:r>
              <a:rPr lang="en-US" sz="2200" dirty="0" smtClean="0">
                <a:solidFill>
                  <a:srgbClr val="000000"/>
                </a:solidFill>
              </a:rPr>
              <a:t>Our house is where we live, our home</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They are visible (foundations are not)</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What we value is in our house (family, etc.)</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We want them to last/endure</a:t>
            </a:r>
          </a:p>
          <a:p>
            <a:pPr>
              <a:buNone/>
            </a:pPr>
            <a:r>
              <a:rPr lang="en-US" dirty="0" smtClean="0">
                <a:solidFill>
                  <a:srgbClr val="000000"/>
                </a:solidFill>
              </a:rPr>
              <a:t>			</a:t>
            </a:r>
          </a:p>
          <a:p>
            <a:pPr>
              <a:buNone/>
            </a:pPr>
            <a:r>
              <a:rPr lang="en-US" dirty="0" smtClean="0"/>
              <a:t>			</a:t>
            </a:r>
          </a:p>
          <a:p>
            <a:endParaRPr lang="en-US" dirty="0"/>
          </a:p>
        </p:txBody>
      </p:sp>
      <p:pic>
        <p:nvPicPr>
          <p:cNvPr id="4" name="Picture 3"/>
          <p:cNvPicPr>
            <a:picLocks noChangeAspect="1"/>
          </p:cNvPicPr>
          <p:nvPr/>
        </p:nvPicPr>
        <p:blipFill>
          <a:blip r:embed="rId2"/>
          <a:stretch>
            <a:fillRect/>
          </a:stretch>
        </p:blipFill>
        <p:spPr>
          <a:xfrm>
            <a:off x="1018228" y="1104440"/>
            <a:ext cx="1819075" cy="1101516"/>
          </a:xfrm>
          <a:prstGeom prst="rect">
            <a:avLst/>
          </a:prstGeom>
          <a:solidFill>
            <a:srgbClr val="000000"/>
          </a:solidFill>
        </p:spPr>
      </p:pic>
      <p:pic>
        <p:nvPicPr>
          <p:cNvPr id="5" name="Picture 4"/>
          <p:cNvPicPr>
            <a:picLocks noChangeAspect="1"/>
          </p:cNvPicPr>
          <p:nvPr/>
        </p:nvPicPr>
        <p:blipFill>
          <a:blip r:embed="rId3"/>
          <a:stretch>
            <a:fillRect/>
          </a:stretch>
        </p:blipFill>
        <p:spPr>
          <a:xfrm>
            <a:off x="6343607" y="1104441"/>
            <a:ext cx="1719589" cy="1101516"/>
          </a:xfrm>
          <a:prstGeom prst="rect">
            <a:avLst/>
          </a:prstGeom>
          <a:solidFill>
            <a:srgbClr val="000000"/>
          </a:solid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What does the parable focus on?</a:t>
            </a:r>
            <a:endParaRPr lang="en-US" dirty="0">
              <a:solidFill>
                <a:srgbClr val="000000"/>
              </a:solidFill>
            </a:endParaRPr>
          </a:p>
        </p:txBody>
      </p:sp>
      <p:sp>
        <p:nvSpPr>
          <p:cNvPr id="3" name="Content Placeholder 2"/>
          <p:cNvSpPr>
            <a:spLocks noGrp="1"/>
          </p:cNvSpPr>
          <p:nvPr>
            <p:ph idx="1"/>
          </p:nvPr>
        </p:nvSpPr>
        <p:spPr>
          <a:xfrm>
            <a:off x="457200" y="1508664"/>
            <a:ext cx="8229600" cy="5257800"/>
          </a:xfrm>
        </p:spPr>
        <p:txBody>
          <a:bodyPr>
            <a:normAutofit/>
          </a:bodyPr>
          <a:lstStyle/>
          <a:p>
            <a:endParaRPr lang="en-US" dirty="0" smtClean="0">
              <a:solidFill>
                <a:srgbClr val="000000"/>
              </a:solidFill>
            </a:endParaRPr>
          </a:p>
          <a:p>
            <a:r>
              <a:rPr lang="en-US" sz="2200" b="1" dirty="0" smtClean="0">
                <a:solidFill>
                  <a:srgbClr val="000000"/>
                </a:solidFill>
              </a:rPr>
              <a:t>Two houses – they represent our lives</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a:solidFill>
                  <a:srgbClr val="000000"/>
                </a:solidFill>
                <a:latin typeface="Wingdings"/>
                <a:ea typeface="Wingdings"/>
                <a:cs typeface="Wingdings"/>
              </a:rPr>
              <a:t>	</a:t>
            </a:r>
            <a:r>
              <a:rPr lang="en-US" sz="2200" dirty="0" smtClean="0">
                <a:solidFill>
                  <a:srgbClr val="000000"/>
                </a:solidFill>
              </a:rPr>
              <a:t>Our house is where we live, our home</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They are visible (foundations are not)</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What we value is in our house (family, etc.)</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We want them to last/endure</a:t>
            </a:r>
          </a:p>
          <a:p>
            <a:pPr>
              <a:buNone/>
            </a:pPr>
            <a:r>
              <a:rPr lang="en-US" sz="2200" dirty="0" smtClean="0">
                <a:solidFill>
                  <a:srgbClr val="000000"/>
                </a:solidFill>
              </a:rPr>
              <a:t>			</a:t>
            </a:r>
            <a:r>
              <a:rPr lang="en-US" sz="2200" dirty="0" smtClean="0">
                <a:solidFill>
                  <a:srgbClr val="000000"/>
                </a:solidFill>
                <a:latin typeface="Zapf Dingbats"/>
                <a:ea typeface="Zapf Dingbats"/>
                <a:cs typeface="Zapf Dingbats"/>
              </a:rPr>
              <a:t>✓</a:t>
            </a:r>
            <a:r>
              <a:rPr lang="en-US" sz="2200" dirty="0" smtClean="0">
                <a:solidFill>
                  <a:srgbClr val="000000"/>
                </a:solidFill>
              </a:rPr>
              <a:t>	We make efforts to maintain them</a:t>
            </a:r>
          </a:p>
          <a:p>
            <a:pPr>
              <a:buNone/>
            </a:pPr>
            <a:r>
              <a:rPr lang="en-US" dirty="0" smtClean="0"/>
              <a:t>			</a:t>
            </a:r>
          </a:p>
          <a:p>
            <a:endParaRPr lang="en-US" dirty="0"/>
          </a:p>
        </p:txBody>
      </p:sp>
      <p:pic>
        <p:nvPicPr>
          <p:cNvPr id="4" name="Picture 3"/>
          <p:cNvPicPr>
            <a:picLocks noChangeAspect="1"/>
          </p:cNvPicPr>
          <p:nvPr/>
        </p:nvPicPr>
        <p:blipFill>
          <a:blip r:embed="rId2"/>
          <a:stretch>
            <a:fillRect/>
          </a:stretch>
        </p:blipFill>
        <p:spPr>
          <a:xfrm>
            <a:off x="1018228" y="1104440"/>
            <a:ext cx="1819075" cy="1101516"/>
          </a:xfrm>
          <a:prstGeom prst="rect">
            <a:avLst/>
          </a:prstGeom>
          <a:solidFill>
            <a:srgbClr val="000000"/>
          </a:solidFill>
        </p:spPr>
      </p:pic>
      <p:pic>
        <p:nvPicPr>
          <p:cNvPr id="5" name="Picture 4"/>
          <p:cNvPicPr>
            <a:picLocks noChangeAspect="1"/>
          </p:cNvPicPr>
          <p:nvPr/>
        </p:nvPicPr>
        <p:blipFill>
          <a:blip r:embed="rId3"/>
          <a:stretch>
            <a:fillRect/>
          </a:stretch>
        </p:blipFill>
        <p:spPr>
          <a:xfrm>
            <a:off x="6343607" y="1104441"/>
            <a:ext cx="1719589" cy="1101516"/>
          </a:xfrm>
          <a:prstGeom prst="rect">
            <a:avLst/>
          </a:prstGeom>
          <a:solidFill>
            <a:srgbClr val="000000"/>
          </a:solid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dirty="0"/>
          </a:p>
        </p:txBody>
      </p:sp>
      <p:sp>
        <p:nvSpPr>
          <p:cNvPr id="3" name="Content Placeholder 2"/>
          <p:cNvSpPr>
            <a:spLocks noGrp="1"/>
          </p:cNvSpPr>
          <p:nvPr>
            <p:ph type="subTitle" idx="1"/>
          </p:nvPr>
        </p:nvSpPr>
        <p:spPr>
          <a:xfrm>
            <a:off x="1709569" y="2994211"/>
            <a:ext cx="5724862" cy="3024237"/>
          </a:xfrm>
        </p:spPr>
        <p:txBody>
          <a:bodyPr>
            <a:normAutofit fontScale="70000" lnSpcReduction="20000"/>
          </a:bodyPr>
          <a:lstStyle/>
          <a:p>
            <a:r>
              <a:rPr lang="en-US" dirty="0" smtClean="0"/>
              <a:t>	</a:t>
            </a:r>
          </a:p>
          <a:p>
            <a:r>
              <a:rPr lang="en-US" sz="4286" b="1" i="1" dirty="0" smtClean="0">
                <a:solidFill>
                  <a:schemeClr val="tx1"/>
                </a:solidFill>
              </a:rPr>
              <a:t>However, even though the picture of </a:t>
            </a:r>
          </a:p>
          <a:p>
            <a:r>
              <a:rPr lang="en-US" sz="4286" b="1" i="1" dirty="0" smtClean="0">
                <a:solidFill>
                  <a:schemeClr val="tx1"/>
                </a:solidFill>
              </a:rPr>
              <a:t>the collapsing house was shocking</a:t>
            </a:r>
          </a:p>
          <a:p>
            <a:r>
              <a:rPr lang="en-US" sz="4286" b="1" i="1" dirty="0" smtClean="0">
                <a:solidFill>
                  <a:schemeClr val="tx1"/>
                </a:solidFill>
              </a:rPr>
              <a:t>enough and clearly the focus of </a:t>
            </a:r>
          </a:p>
          <a:p>
            <a:r>
              <a:rPr lang="en-US" sz="4286" b="1" i="1" dirty="0" smtClean="0">
                <a:solidFill>
                  <a:schemeClr val="tx1"/>
                </a:solidFill>
              </a:rPr>
              <a:t>the parable, the difference is the </a:t>
            </a:r>
          </a:p>
          <a:p>
            <a:r>
              <a:rPr lang="en-US" sz="4286" b="1" i="1" dirty="0" smtClean="0">
                <a:solidFill>
                  <a:schemeClr val="tx1"/>
                </a:solidFill>
              </a:rPr>
              <a:t>foundation of each structure:    </a:t>
            </a:r>
          </a:p>
          <a:p>
            <a:r>
              <a:rPr lang="en-US" sz="4286" b="1" i="1" dirty="0" smtClean="0">
                <a:solidFill>
                  <a:schemeClr val="tx1"/>
                </a:solidFill>
              </a:rPr>
              <a:t>the rock and the sand.</a:t>
            </a:r>
          </a:p>
          <a:p>
            <a:r>
              <a:rPr lang="en-US" dirty="0" smtClean="0"/>
              <a:t>			</a:t>
            </a:r>
          </a:p>
          <a:p>
            <a:endParaRPr lang="en-US" dirty="0"/>
          </a:p>
        </p:txBody>
      </p:sp>
      <p:pic>
        <p:nvPicPr>
          <p:cNvPr id="4" name="Picture 3"/>
          <p:cNvPicPr>
            <a:picLocks noChangeAspect="1"/>
          </p:cNvPicPr>
          <p:nvPr/>
        </p:nvPicPr>
        <p:blipFill>
          <a:blip r:embed="rId2"/>
          <a:stretch>
            <a:fillRect/>
          </a:stretch>
        </p:blipFill>
        <p:spPr>
          <a:xfrm>
            <a:off x="1706952" y="640748"/>
            <a:ext cx="5878550" cy="2351420"/>
          </a:xfrm>
          <a:prstGeom prst="rect">
            <a:avLst/>
          </a:prstGeom>
          <a:solidFill>
            <a:srgbClr val="000000"/>
          </a:solid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Foundation Importance!</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Matthew 7:24</a:t>
            </a:r>
            <a:endParaRPr lang="en-US" dirty="0"/>
          </a:p>
        </p:txBody>
      </p:sp>
      <p:sp>
        <p:nvSpPr>
          <p:cNvPr id="6" name="Content Placeholder 5"/>
          <p:cNvSpPr>
            <a:spLocks noGrp="1"/>
          </p:cNvSpPr>
          <p:nvPr>
            <p:ph sz="half" idx="2"/>
          </p:nvPr>
        </p:nvSpPr>
        <p:spPr/>
        <p:txBody>
          <a:bodyPr/>
          <a:lstStyle/>
          <a:p>
            <a:r>
              <a:rPr lang="en-US" dirty="0" smtClean="0"/>
              <a:t>“Whoever hears </a:t>
            </a:r>
            <a:r>
              <a:rPr lang="en-US" b="1" dirty="0" smtClean="0"/>
              <a:t>these words of mine</a:t>
            </a:r>
            <a:r>
              <a:rPr lang="en-US" dirty="0" smtClean="0"/>
              <a:t>, and does them is like a wise man who </a:t>
            </a:r>
            <a:r>
              <a:rPr lang="en-US" b="1" dirty="0" smtClean="0"/>
              <a:t>built his house</a:t>
            </a:r>
            <a:r>
              <a:rPr lang="en-US" dirty="0" smtClean="0"/>
              <a:t> on the rock.”</a:t>
            </a:r>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8" name="Content Placeholder 7"/>
          <p:cNvSpPr>
            <a:spLocks noGrp="1"/>
          </p:cNvSpPr>
          <p:nvPr>
            <p:ph sz="quarter" idx="4"/>
          </p:nvPr>
        </p:nvSpPr>
        <p:spPr/>
        <p:txBody>
          <a:bodyPr/>
          <a:lstStyle/>
          <a:p>
            <a:r>
              <a:rPr lang="en-US" i="1" dirty="0" smtClean="0"/>
              <a:t>Clearly the words of Jesus, which flow with wisdom, is what the man builds upon. Thus they are his foundation for his “house,” or life, livelihood and future. This makes all the difference in the world and helps avoid disaster.</a:t>
            </a:r>
            <a:endParaRPr lang="en-US" i="1" dirty="0"/>
          </a:p>
        </p:txBody>
      </p:sp>
      <p:pic>
        <p:nvPicPr>
          <p:cNvPr id="9" name="Picture 8"/>
          <p:cNvPicPr>
            <a:picLocks noChangeAspect="1"/>
          </p:cNvPicPr>
          <p:nvPr/>
        </p:nvPicPr>
        <p:blipFill>
          <a:blip r:embed="rId2"/>
          <a:stretch>
            <a:fillRect/>
          </a:stretch>
        </p:blipFill>
        <p:spPr>
          <a:xfrm>
            <a:off x="2121088" y="4210625"/>
            <a:ext cx="1317719" cy="2196199"/>
          </a:xfrm>
          <a:prstGeom prst="roundRect">
            <a:avLst>
              <a:gd name="adj" fmla="val 8594"/>
            </a:avLst>
          </a:prstGeom>
          <a:solidFill>
            <a:srgbClr val="FFFFFF">
              <a:shade val="85000"/>
            </a:srgbClr>
          </a:solidFill>
          <a:ln>
            <a:solidFill>
              <a:srgbClr val="000000"/>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Foundation Importance!</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Matthew 7:26</a:t>
            </a:r>
            <a:endParaRPr lang="en-US" dirty="0"/>
          </a:p>
        </p:txBody>
      </p:sp>
      <p:sp>
        <p:nvSpPr>
          <p:cNvPr id="6" name="Content Placeholder 5"/>
          <p:cNvSpPr>
            <a:spLocks noGrp="1"/>
          </p:cNvSpPr>
          <p:nvPr>
            <p:ph sz="half" idx="2"/>
          </p:nvPr>
        </p:nvSpPr>
        <p:spPr/>
        <p:txBody>
          <a:bodyPr/>
          <a:lstStyle/>
          <a:p>
            <a:r>
              <a:rPr lang="en-US" dirty="0" smtClean="0"/>
              <a:t>“But </a:t>
            </a:r>
            <a:r>
              <a:rPr lang="en-US" b="1" dirty="0" smtClean="0"/>
              <a:t>everyone who hears these words of mine</a:t>
            </a:r>
            <a:r>
              <a:rPr lang="en-US" dirty="0" smtClean="0"/>
              <a:t>, and </a:t>
            </a:r>
            <a:r>
              <a:rPr lang="en-US" b="1" dirty="0" smtClean="0"/>
              <a:t>does not do them</a:t>
            </a:r>
            <a:r>
              <a:rPr lang="en-US" dirty="0" smtClean="0"/>
              <a:t>, will be like a foolish man who </a:t>
            </a:r>
            <a:r>
              <a:rPr lang="en-US" b="1" dirty="0" smtClean="0"/>
              <a:t>built his house</a:t>
            </a:r>
            <a:r>
              <a:rPr lang="en-US" dirty="0" smtClean="0"/>
              <a:t> on the sand.”</a:t>
            </a:r>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8" name="Content Placeholder 7"/>
          <p:cNvSpPr>
            <a:spLocks noGrp="1"/>
          </p:cNvSpPr>
          <p:nvPr>
            <p:ph sz="quarter" idx="4"/>
          </p:nvPr>
        </p:nvSpPr>
        <p:spPr/>
        <p:txBody>
          <a:bodyPr>
            <a:normAutofit/>
          </a:bodyPr>
          <a:lstStyle/>
          <a:p>
            <a:r>
              <a:rPr lang="en-US" i="1" dirty="0" smtClean="0"/>
              <a:t>Again, the words of Jesus, rich with wisdom and available to everyone, are ignored. Thus this man’s own understanding is the foundation for his “house,” or life, livelihood and future. This makes him vulnerable to disaster and cannot prevent the results.</a:t>
            </a:r>
            <a:endParaRPr lang="en-US" i="1" dirty="0"/>
          </a:p>
        </p:txBody>
      </p:sp>
      <p:pic>
        <p:nvPicPr>
          <p:cNvPr id="9" name="Picture 8"/>
          <p:cNvPicPr>
            <a:picLocks noChangeAspect="1"/>
          </p:cNvPicPr>
          <p:nvPr/>
        </p:nvPicPr>
        <p:blipFill>
          <a:blip r:embed="rId2"/>
          <a:srcRect l="49415"/>
          <a:stretch>
            <a:fillRect/>
          </a:stretch>
        </p:blipFill>
        <p:spPr>
          <a:xfrm>
            <a:off x="1738992" y="4631323"/>
            <a:ext cx="1761870" cy="1854580"/>
          </a:xfrm>
          <a:prstGeom prst="rect">
            <a:avLst/>
          </a:prstGeom>
          <a:solidFill>
            <a:srgbClr val="FFFF00"/>
          </a:solidFill>
          <a:ln>
            <a:solidFill>
              <a:srgbClr val="FFFF00"/>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Spiritual Application</a:t>
            </a:r>
            <a:endParaRPr lang="en-US" dirty="0"/>
          </a:p>
        </p:txBody>
      </p:sp>
      <p:sp>
        <p:nvSpPr>
          <p:cNvPr id="13" name="Content Placeholder 12"/>
          <p:cNvSpPr>
            <a:spLocks noGrp="1"/>
          </p:cNvSpPr>
          <p:nvPr>
            <p:ph idx="1"/>
          </p:nvPr>
        </p:nvSpPr>
        <p:spPr>
          <a:xfrm>
            <a:off x="726141" y="1586753"/>
            <a:ext cx="7691719" cy="5026676"/>
          </a:xfrm>
        </p:spPr>
        <p:txBody>
          <a:bodyPr>
            <a:normAutofit/>
          </a:bodyPr>
          <a:lstStyle/>
          <a:p>
            <a:r>
              <a:rPr lang="en-US" dirty="0" smtClean="0"/>
              <a:t>Words of Jesus = foundational life wisdom</a:t>
            </a:r>
          </a:p>
          <a:p>
            <a:endParaRPr lang="en-US" dirty="0"/>
          </a:p>
        </p:txBody>
      </p:sp>
      <p:pic>
        <p:nvPicPr>
          <p:cNvPr id="4" name="Picture 3"/>
          <p:cNvPicPr>
            <a:picLocks noChangeAspect="1"/>
          </p:cNvPicPr>
          <p:nvPr/>
        </p:nvPicPr>
        <p:blipFill>
          <a:blip r:embed="rId2"/>
          <a:stretch>
            <a:fillRect/>
          </a:stretch>
        </p:blipFill>
        <p:spPr>
          <a:xfrm>
            <a:off x="3517904" y="2262797"/>
            <a:ext cx="5235416" cy="2931833"/>
          </a:xfrm>
          <a:prstGeom prst="rect">
            <a:avLst/>
          </a:prstGeom>
          <a:solidFill>
            <a:srgbClr val="000000"/>
          </a:solidFill>
          <a:ln>
            <a:solidFill>
              <a:schemeClr val="tx1"/>
            </a:solidFill>
          </a:ln>
        </p:spPr>
      </p:pic>
      <p:sp>
        <p:nvSpPr>
          <p:cNvPr id="5" name="TextBox 4"/>
          <p:cNvSpPr txBox="1"/>
          <p:nvPr/>
        </p:nvSpPr>
        <p:spPr>
          <a:xfrm>
            <a:off x="4152981" y="4736962"/>
            <a:ext cx="2013567" cy="369332"/>
          </a:xfrm>
          <a:prstGeom prst="rect">
            <a:avLst/>
          </a:prstGeom>
          <a:solidFill>
            <a:schemeClr val="tx1"/>
          </a:solidFill>
        </p:spPr>
        <p:txBody>
          <a:bodyPr wrap="square" rtlCol="0">
            <a:spAutoFit/>
          </a:bodyPr>
          <a:lstStyle/>
          <a:p>
            <a:r>
              <a:rPr lang="en-US" dirty="0" smtClean="0">
                <a:solidFill>
                  <a:schemeClr val="bg1"/>
                </a:solidFill>
              </a:rPr>
              <a:t>   Words of Jesus</a:t>
            </a:r>
            <a:endParaRPr lang="en-US" dirty="0">
              <a:solidFill>
                <a:schemeClr val="bg1"/>
              </a:solidFill>
            </a:endParaRPr>
          </a:p>
        </p:txBody>
      </p:sp>
      <p:cxnSp>
        <p:nvCxnSpPr>
          <p:cNvPr id="7" name="Straight Arrow Connector 6"/>
          <p:cNvCxnSpPr/>
          <p:nvPr/>
        </p:nvCxnSpPr>
        <p:spPr>
          <a:xfrm flipV="1">
            <a:off x="6166548" y="4256394"/>
            <a:ext cx="1361449" cy="480568"/>
          </a:xfrm>
          <a:prstGeom prst="straightConnector1">
            <a:avLst/>
          </a:prstGeom>
          <a:ln w="25400" cap="flat" cmpd="sng" algn="ctr">
            <a:solidFill>
              <a:schemeClr val="bg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Matthew 7:21-23</a:t>
            </a:r>
            <a:endParaRPr lang="en-US" dirty="0">
              <a:solidFill>
                <a:srgbClr val="000000"/>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000000"/>
                </a:solidFill>
              </a:rPr>
              <a:t>	</a:t>
            </a:r>
            <a:r>
              <a:rPr lang="en-US" dirty="0" smtClean="0">
                <a:solidFill>
                  <a:srgbClr val="000000"/>
                </a:solidFill>
                <a:effectLst/>
              </a:rPr>
              <a:t>“Not everyone who says to me, ‘Lord, Lord,’ shall enter the kingdom of heaven, but he who does the will of my Father in heaven. Many will say to me in that day, ‘Lord, Lord, have we not prophesied in your name, cast out demons in your name, and done many wonders in your name?’ And then I will declare to them, ‘I never knew you;                                       depart from me, you who                                    practice lawlessness!’”</a:t>
            </a:r>
            <a:endParaRPr lang="en-US" dirty="0">
              <a:solidFill>
                <a:srgbClr val="000000"/>
              </a:solidFill>
              <a:effectLst/>
            </a:endParaRPr>
          </a:p>
        </p:txBody>
      </p:sp>
      <p:pic>
        <p:nvPicPr>
          <p:cNvPr id="4" name="Picture 3"/>
          <p:cNvPicPr>
            <a:picLocks noChangeAspect="1"/>
          </p:cNvPicPr>
          <p:nvPr/>
        </p:nvPicPr>
        <p:blipFill>
          <a:blip r:embed="rId2"/>
          <a:stretch>
            <a:fillRect/>
          </a:stretch>
        </p:blipFill>
        <p:spPr>
          <a:xfrm>
            <a:off x="4873749" y="4125860"/>
            <a:ext cx="3037632" cy="1701074"/>
          </a:xfrm>
          <a:prstGeom prst="rect">
            <a:avLst/>
          </a:prstGeom>
          <a:solidFill>
            <a:srgbClr val="000000"/>
          </a:solid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Spiritual Application</a:t>
            </a:r>
            <a:endParaRPr lang="en-US" dirty="0"/>
          </a:p>
        </p:txBody>
      </p:sp>
      <p:sp>
        <p:nvSpPr>
          <p:cNvPr id="13" name="Content Placeholder 12"/>
          <p:cNvSpPr>
            <a:spLocks noGrp="1"/>
          </p:cNvSpPr>
          <p:nvPr>
            <p:ph idx="1"/>
          </p:nvPr>
        </p:nvSpPr>
        <p:spPr>
          <a:xfrm>
            <a:off x="726141" y="1586753"/>
            <a:ext cx="7691719" cy="5026676"/>
          </a:xfrm>
        </p:spPr>
        <p:txBody>
          <a:bodyPr>
            <a:normAutofit/>
          </a:bodyPr>
          <a:lstStyle/>
          <a:p>
            <a:r>
              <a:rPr lang="en-US" dirty="0" smtClean="0"/>
              <a:t>Words of Jesus = foundational life wisdom</a:t>
            </a:r>
          </a:p>
          <a:p>
            <a:r>
              <a:rPr lang="en-US" dirty="0" smtClean="0"/>
              <a:t>House = one’s life, family, possessions, future, etc.</a:t>
            </a:r>
          </a:p>
          <a:p>
            <a:endParaRPr lang="en-US" dirty="0"/>
          </a:p>
        </p:txBody>
      </p:sp>
      <p:pic>
        <p:nvPicPr>
          <p:cNvPr id="15" name="Picture 14"/>
          <p:cNvPicPr>
            <a:picLocks noChangeAspect="1"/>
          </p:cNvPicPr>
          <p:nvPr/>
        </p:nvPicPr>
        <p:blipFill>
          <a:blip r:embed="rId2"/>
          <a:stretch>
            <a:fillRect/>
          </a:stretch>
        </p:blipFill>
        <p:spPr>
          <a:xfrm>
            <a:off x="3517904" y="2823455"/>
            <a:ext cx="5235416" cy="2931833"/>
          </a:xfrm>
          <a:prstGeom prst="rect">
            <a:avLst/>
          </a:prstGeom>
          <a:solidFill>
            <a:srgbClr val="000000"/>
          </a:solidFill>
          <a:ln>
            <a:solidFill>
              <a:schemeClr val="tx1"/>
            </a:solidFill>
          </a:ln>
        </p:spPr>
      </p:pic>
      <p:sp>
        <p:nvSpPr>
          <p:cNvPr id="16" name="Rectangle 15"/>
          <p:cNvSpPr/>
          <p:nvPr/>
        </p:nvSpPr>
        <p:spPr>
          <a:xfrm>
            <a:off x="4130104" y="5292452"/>
            <a:ext cx="1888157" cy="369332"/>
          </a:xfrm>
          <a:prstGeom prst="rect">
            <a:avLst/>
          </a:prstGeom>
        </p:spPr>
        <p:txBody>
          <a:bodyPr wrap="square">
            <a:spAutoFit/>
          </a:bodyPr>
          <a:lstStyle/>
          <a:p>
            <a:r>
              <a:rPr lang="en-US" dirty="0" smtClean="0">
                <a:ln>
                  <a:solidFill>
                    <a:schemeClr val="bg1"/>
                  </a:solidFill>
                </a:ln>
                <a:solidFill>
                  <a:schemeClr val="bg1"/>
                </a:solidFill>
              </a:rPr>
              <a:t>   </a:t>
            </a:r>
            <a:endParaRPr lang="en-US" dirty="0">
              <a:ln>
                <a:solidFill>
                  <a:schemeClr val="bg1"/>
                </a:solidFill>
              </a:ln>
              <a:solidFill>
                <a:schemeClr val="bg1"/>
              </a:solidFill>
            </a:endParaRPr>
          </a:p>
        </p:txBody>
      </p:sp>
      <p:sp>
        <p:nvSpPr>
          <p:cNvPr id="17" name="TextBox 16"/>
          <p:cNvSpPr txBox="1"/>
          <p:nvPr/>
        </p:nvSpPr>
        <p:spPr>
          <a:xfrm>
            <a:off x="4095865" y="5309053"/>
            <a:ext cx="2059245" cy="369332"/>
          </a:xfrm>
          <a:prstGeom prst="rect">
            <a:avLst/>
          </a:prstGeom>
          <a:solidFill>
            <a:srgbClr val="000000"/>
          </a:solidFill>
        </p:spPr>
        <p:txBody>
          <a:bodyPr wrap="square" rtlCol="0">
            <a:spAutoFit/>
          </a:bodyPr>
          <a:lstStyle/>
          <a:p>
            <a:r>
              <a:rPr lang="en-US" dirty="0" smtClean="0">
                <a:ln>
                  <a:solidFill>
                    <a:srgbClr val="FFFFFF"/>
                  </a:solidFill>
                </a:ln>
                <a:solidFill>
                  <a:schemeClr val="bg1"/>
                </a:solidFill>
                <a:effectLst>
                  <a:outerShdw blurRad="50800" dist="38100" dir="2700000">
                    <a:srgbClr val="000000">
                      <a:alpha val="43000"/>
                    </a:srgbClr>
                  </a:outerShdw>
                </a:effectLst>
              </a:rPr>
              <a:t>   Words</a:t>
            </a:r>
            <a:r>
              <a:rPr lang="en-US" dirty="0" smtClean="0">
                <a:ln>
                  <a:solidFill>
                    <a:srgbClr val="FFFFFF"/>
                  </a:solidFill>
                </a:ln>
                <a:solidFill>
                  <a:schemeClr val="bg1"/>
                </a:solidFill>
              </a:rPr>
              <a:t> of Jesus</a:t>
            </a:r>
            <a:endParaRPr lang="en-US" dirty="0">
              <a:ln>
                <a:solidFill>
                  <a:srgbClr val="FFFFFF"/>
                </a:solidFill>
              </a:ln>
              <a:solidFill>
                <a:schemeClr val="bg1"/>
              </a:solidFill>
            </a:endParaRPr>
          </a:p>
        </p:txBody>
      </p:sp>
      <p:sp>
        <p:nvSpPr>
          <p:cNvPr id="18" name="TextBox 17"/>
          <p:cNvSpPr txBox="1"/>
          <p:nvPr/>
        </p:nvSpPr>
        <p:spPr>
          <a:xfrm>
            <a:off x="6727147" y="2823455"/>
            <a:ext cx="1887719" cy="369332"/>
          </a:xfrm>
          <a:prstGeom prst="rect">
            <a:avLst/>
          </a:prstGeom>
          <a:solidFill>
            <a:srgbClr val="FFFF00"/>
          </a:solidFill>
        </p:spPr>
        <p:txBody>
          <a:bodyPr wrap="square" rtlCol="0">
            <a:spAutoFit/>
          </a:bodyPr>
          <a:lstStyle/>
          <a:p>
            <a:r>
              <a:rPr lang="en-US" b="1" dirty="0" smtClean="0"/>
              <a:t>Life, family, etc</a:t>
            </a:r>
            <a:r>
              <a:rPr lang="en-US" dirty="0" smtClean="0"/>
              <a:t>.</a:t>
            </a:r>
            <a:endParaRPr lang="en-US" dirty="0"/>
          </a:p>
        </p:txBody>
      </p:sp>
      <p:cxnSp>
        <p:nvCxnSpPr>
          <p:cNvPr id="20" name="Straight Arrow Connector 19"/>
          <p:cNvCxnSpPr/>
          <p:nvPr/>
        </p:nvCxnSpPr>
        <p:spPr>
          <a:xfrm>
            <a:off x="7036046" y="3192787"/>
            <a:ext cx="480511" cy="216905"/>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Spiritual Application</a:t>
            </a:r>
            <a:endParaRPr lang="en-US" dirty="0"/>
          </a:p>
        </p:txBody>
      </p:sp>
      <p:sp>
        <p:nvSpPr>
          <p:cNvPr id="13" name="Content Placeholder 12"/>
          <p:cNvSpPr>
            <a:spLocks noGrp="1"/>
          </p:cNvSpPr>
          <p:nvPr>
            <p:ph idx="1"/>
          </p:nvPr>
        </p:nvSpPr>
        <p:spPr>
          <a:xfrm>
            <a:off x="726141" y="1586753"/>
            <a:ext cx="7691719" cy="5026676"/>
          </a:xfrm>
        </p:spPr>
        <p:txBody>
          <a:bodyPr>
            <a:normAutofit/>
          </a:bodyPr>
          <a:lstStyle/>
          <a:p>
            <a:r>
              <a:rPr lang="en-US" dirty="0" smtClean="0"/>
              <a:t>Words of Jesus = foundational life wisdom</a:t>
            </a:r>
          </a:p>
          <a:p>
            <a:r>
              <a:rPr lang="en-US" dirty="0" smtClean="0"/>
              <a:t>House = one’s life, family, possessions, future, etc.</a:t>
            </a:r>
          </a:p>
          <a:p>
            <a:r>
              <a:rPr lang="en-US" dirty="0" smtClean="0"/>
              <a:t>Storms = trials/challenges/difficulties in life that everyone faces</a:t>
            </a:r>
          </a:p>
          <a:p>
            <a:endParaRPr lang="en-US" dirty="0"/>
          </a:p>
        </p:txBody>
      </p:sp>
      <p:pic>
        <p:nvPicPr>
          <p:cNvPr id="4" name="Picture 3"/>
          <p:cNvPicPr>
            <a:picLocks noChangeAspect="1"/>
          </p:cNvPicPr>
          <p:nvPr/>
        </p:nvPicPr>
        <p:blipFill>
          <a:blip r:embed="rId2"/>
          <a:stretch>
            <a:fillRect/>
          </a:stretch>
        </p:blipFill>
        <p:spPr>
          <a:xfrm>
            <a:off x="6226582" y="3759835"/>
            <a:ext cx="2191278" cy="1458196"/>
          </a:xfrm>
          <a:prstGeom prst="rect">
            <a:avLst/>
          </a:prstGeom>
          <a:solidFill>
            <a:srgbClr val="000000"/>
          </a:solidFill>
        </p:spPr>
      </p:pic>
      <p:pic>
        <p:nvPicPr>
          <p:cNvPr id="5" name="Picture 4"/>
          <p:cNvPicPr>
            <a:picLocks noChangeAspect="1"/>
          </p:cNvPicPr>
          <p:nvPr/>
        </p:nvPicPr>
        <p:blipFill>
          <a:blip r:embed="rId3"/>
          <a:stretch>
            <a:fillRect/>
          </a:stretch>
        </p:blipFill>
        <p:spPr>
          <a:xfrm>
            <a:off x="1037236" y="3759835"/>
            <a:ext cx="2323823" cy="1549215"/>
          </a:xfrm>
          <a:prstGeom prst="rect">
            <a:avLst/>
          </a:prstGeom>
          <a:solidFill>
            <a:srgbClr val="000000"/>
          </a:solidFill>
        </p:spPr>
      </p:pic>
      <p:sp>
        <p:nvSpPr>
          <p:cNvPr id="6" name="TextBox 5"/>
          <p:cNvSpPr txBox="1"/>
          <p:nvPr/>
        </p:nvSpPr>
        <p:spPr>
          <a:xfrm>
            <a:off x="3580946" y="3850854"/>
            <a:ext cx="2471197" cy="1477328"/>
          </a:xfrm>
          <a:prstGeom prst="rect">
            <a:avLst/>
          </a:prstGeom>
          <a:noFill/>
        </p:spPr>
        <p:txBody>
          <a:bodyPr wrap="square" rtlCol="0">
            <a:spAutoFit/>
          </a:bodyPr>
          <a:lstStyle/>
          <a:p>
            <a:pPr algn="ctr"/>
            <a:r>
              <a:rPr lang="en-US" b="1" dirty="0" smtClean="0"/>
              <a:t>Spiritual attacks</a:t>
            </a:r>
          </a:p>
          <a:p>
            <a:pPr algn="ctr"/>
            <a:r>
              <a:rPr lang="en-US" b="1" dirty="0" smtClean="0"/>
              <a:t>Economic hardship</a:t>
            </a:r>
          </a:p>
          <a:p>
            <a:pPr algn="ctr"/>
            <a:r>
              <a:rPr lang="en-US" b="1" dirty="0" smtClean="0"/>
              <a:t>Domestic issues</a:t>
            </a:r>
          </a:p>
          <a:p>
            <a:pPr algn="ctr"/>
            <a:r>
              <a:rPr lang="en-US" b="1" dirty="0" smtClean="0"/>
              <a:t>Church dysfunction</a:t>
            </a:r>
          </a:p>
          <a:p>
            <a:pPr algn="ctr"/>
            <a:r>
              <a:rPr lang="en-US" b="1" dirty="0" smtClean="0"/>
              <a:t>Etc.</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Spiritual Application</a:t>
            </a:r>
            <a:endParaRPr lang="en-US" dirty="0"/>
          </a:p>
        </p:txBody>
      </p:sp>
      <p:sp>
        <p:nvSpPr>
          <p:cNvPr id="13" name="Content Placeholder 12"/>
          <p:cNvSpPr>
            <a:spLocks noGrp="1"/>
          </p:cNvSpPr>
          <p:nvPr>
            <p:ph idx="1"/>
          </p:nvPr>
        </p:nvSpPr>
        <p:spPr>
          <a:xfrm>
            <a:off x="726141" y="1586753"/>
            <a:ext cx="7691719" cy="5026676"/>
          </a:xfrm>
        </p:spPr>
        <p:txBody>
          <a:bodyPr>
            <a:normAutofit/>
          </a:bodyPr>
          <a:lstStyle/>
          <a:p>
            <a:r>
              <a:rPr lang="en-US" dirty="0" smtClean="0"/>
              <a:t>Words of Jesus = foundational life wisdom</a:t>
            </a:r>
          </a:p>
          <a:p>
            <a:r>
              <a:rPr lang="en-US" dirty="0" smtClean="0"/>
              <a:t>House = one’s life, family, possessions, future, etc.</a:t>
            </a:r>
          </a:p>
          <a:p>
            <a:r>
              <a:rPr lang="en-US" dirty="0" smtClean="0"/>
              <a:t>Storms = trials/challenges/difficulties in life that everyone faces</a:t>
            </a:r>
          </a:p>
          <a:p>
            <a:r>
              <a:rPr lang="en-US" dirty="0" smtClean="0"/>
              <a:t>Outcome after the storm = our same or new “normal” – continuation or devastation?</a:t>
            </a:r>
          </a:p>
          <a:p>
            <a:endParaRPr lang="en-US" dirty="0"/>
          </a:p>
        </p:txBody>
      </p:sp>
      <p:pic>
        <p:nvPicPr>
          <p:cNvPr id="5" name="Picture 4"/>
          <p:cNvPicPr>
            <a:picLocks noChangeAspect="1"/>
          </p:cNvPicPr>
          <p:nvPr/>
        </p:nvPicPr>
        <p:blipFill>
          <a:blip r:embed="rId2"/>
          <a:stretch>
            <a:fillRect/>
          </a:stretch>
        </p:blipFill>
        <p:spPr>
          <a:xfrm>
            <a:off x="5107092" y="4862816"/>
            <a:ext cx="1768784" cy="1176187"/>
          </a:xfrm>
          <a:prstGeom prst="rect">
            <a:avLst/>
          </a:prstGeom>
          <a:solidFill>
            <a:srgbClr val="000000"/>
          </a:solidFill>
        </p:spPr>
      </p:pic>
      <p:pic>
        <p:nvPicPr>
          <p:cNvPr id="6" name="Picture 5"/>
          <p:cNvPicPr>
            <a:picLocks noChangeAspect="1"/>
          </p:cNvPicPr>
          <p:nvPr/>
        </p:nvPicPr>
        <p:blipFill>
          <a:blip r:embed="rId3"/>
          <a:stretch>
            <a:fillRect/>
          </a:stretch>
        </p:blipFill>
        <p:spPr>
          <a:xfrm>
            <a:off x="2562722" y="4862816"/>
            <a:ext cx="1942390" cy="1176187"/>
          </a:xfrm>
          <a:prstGeom prst="rect">
            <a:avLst/>
          </a:prstGeom>
          <a:solidFill>
            <a:srgbClr val="000000"/>
          </a:solid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a:xfrm>
            <a:off x="490818" y="354701"/>
            <a:ext cx="8162365" cy="984004"/>
          </a:xfrm>
        </p:spPr>
        <p:txBody>
          <a:bodyPr/>
          <a:lstStyle/>
          <a:p>
            <a:r>
              <a:rPr lang="en-US" dirty="0" smtClean="0"/>
              <a:t>Spiritual Application</a:t>
            </a:r>
            <a:endParaRPr lang="en-US" dirty="0"/>
          </a:p>
        </p:txBody>
      </p:sp>
      <p:sp>
        <p:nvSpPr>
          <p:cNvPr id="13" name="Content Placeholder 12"/>
          <p:cNvSpPr>
            <a:spLocks noGrp="1"/>
          </p:cNvSpPr>
          <p:nvPr>
            <p:ph type="body" idx="1"/>
          </p:nvPr>
        </p:nvSpPr>
        <p:spPr>
          <a:xfrm>
            <a:off x="490818" y="4920024"/>
            <a:ext cx="8162365" cy="1338705"/>
          </a:xfrm>
        </p:spPr>
        <p:txBody>
          <a:bodyPr>
            <a:normAutofit fontScale="92500"/>
          </a:bodyPr>
          <a:lstStyle/>
          <a:p>
            <a:r>
              <a:rPr lang="en-US" sz="2600" b="1" i="1" dirty="0" smtClean="0">
                <a:solidFill>
                  <a:srgbClr val="FFFFFF"/>
                </a:solidFill>
              </a:rPr>
              <a:t>The parable is on an earthly level but speaks of spiritual truth:              will we listen to Jesus and trust him for salvation or listen                     to ourselves and find eternal condemnation?</a:t>
            </a:r>
          </a:p>
          <a:p>
            <a:endParaRPr lang="en-US" dirty="0"/>
          </a:p>
        </p:txBody>
      </p:sp>
      <p:pic>
        <p:nvPicPr>
          <p:cNvPr id="7" name="Picture 6"/>
          <p:cNvPicPr>
            <a:picLocks noChangeAspect="1"/>
          </p:cNvPicPr>
          <p:nvPr/>
        </p:nvPicPr>
        <p:blipFill>
          <a:blip r:embed="rId2"/>
          <a:stretch>
            <a:fillRect/>
          </a:stretch>
        </p:blipFill>
        <p:spPr>
          <a:xfrm>
            <a:off x="2288147" y="1487449"/>
            <a:ext cx="4837980" cy="3135714"/>
          </a:xfrm>
          <a:prstGeom prst="rect">
            <a:avLst/>
          </a:prstGeom>
        </p:spPr>
      </p:pic>
      <p:pic>
        <p:nvPicPr>
          <p:cNvPr id="11" name="Picture 10"/>
          <p:cNvPicPr>
            <a:picLocks noChangeAspect="1"/>
          </p:cNvPicPr>
          <p:nvPr/>
        </p:nvPicPr>
        <p:blipFill>
          <a:blip r:embed="rId3"/>
          <a:stretch>
            <a:fillRect/>
          </a:stretch>
        </p:blipFill>
        <p:spPr>
          <a:xfrm>
            <a:off x="7206213" y="2401805"/>
            <a:ext cx="1834649" cy="1371700"/>
          </a:xfrm>
          <a:prstGeom prst="rect">
            <a:avLst/>
          </a:prstGeom>
          <a:solidFill>
            <a:srgbClr val="000000"/>
          </a:solidFill>
        </p:spPr>
      </p:pic>
      <p:pic>
        <p:nvPicPr>
          <p:cNvPr id="14" name="Picture 13"/>
          <p:cNvPicPr>
            <a:picLocks noChangeAspect="1"/>
          </p:cNvPicPr>
          <p:nvPr/>
        </p:nvPicPr>
        <p:blipFill>
          <a:blip r:embed="rId4"/>
          <a:srcRect r="6061"/>
          <a:stretch>
            <a:fillRect/>
          </a:stretch>
        </p:blipFill>
        <p:spPr>
          <a:xfrm>
            <a:off x="91525" y="2401804"/>
            <a:ext cx="2127976" cy="1371700"/>
          </a:xfrm>
          <a:prstGeom prst="rect">
            <a:avLst/>
          </a:prstGeom>
          <a:solidFill>
            <a:srgbClr val="000000"/>
          </a:solid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Up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7:28-29</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And so it was, when Jesus had ended these sayings, that the people were astonished at his teaching, for </a:t>
            </a:r>
            <a:r>
              <a:rPr lang="en-US" b="1" dirty="0" smtClean="0">
                <a:solidFill>
                  <a:srgbClr val="000000"/>
                </a:solidFill>
              </a:rPr>
              <a:t>he taught them as one having authority, and not as  the scribes</a:t>
            </a:r>
            <a:r>
              <a:rPr lang="en-US" dirty="0" smtClean="0">
                <a:solidFill>
                  <a:srgbClr val="000000"/>
                </a:solidFill>
              </a:rPr>
              <a:t>.</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198274"/>
          </a:xfrm>
        </p:spPr>
        <p:txBody>
          <a:bodyPr>
            <a:normAutofit/>
          </a:bodyPr>
          <a:lstStyle/>
          <a:p>
            <a:r>
              <a:rPr lang="en-US" i="1" dirty="0" smtClean="0"/>
              <a:t>To make such all encompassing statements like these that Jesus said is to claim to be God. Who else could make such claims all human lives to follow him or face total destruction?</a:t>
            </a:r>
            <a:endParaRPr lang="en-US"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7:28-29</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And so it was, when Jesus had ended these sayings, that the people were astonished at his teaching, for </a:t>
            </a:r>
            <a:r>
              <a:rPr lang="en-US" b="1" dirty="0" smtClean="0">
                <a:solidFill>
                  <a:srgbClr val="000000"/>
                </a:solidFill>
              </a:rPr>
              <a:t>he taught them as one having authority, and not as  the scribes</a:t>
            </a:r>
            <a:r>
              <a:rPr lang="en-US" dirty="0" smtClean="0">
                <a:solidFill>
                  <a:srgbClr val="000000"/>
                </a:solidFill>
              </a:rPr>
              <a:t>.</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a:xfrm>
            <a:off x="4645026" y="2174875"/>
            <a:ext cx="3776472" cy="4198274"/>
          </a:xfrm>
        </p:spPr>
        <p:txBody>
          <a:bodyPr>
            <a:normAutofit/>
          </a:bodyPr>
          <a:lstStyle/>
          <a:p>
            <a:r>
              <a:rPr lang="en-US" i="1" dirty="0" smtClean="0"/>
              <a:t>The scribes and rabbis never made such statements and never would because they lacked the authority. Not Jesus! He is God’s Son, came from heaven to earth, and knows what and for whom he speaks. Let’s trust his word today to be saved from eternal disaster.</a:t>
            </a: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Matthew 7:24-27</a:t>
            </a:r>
            <a:endParaRPr lang="en-US" dirty="0">
              <a:solidFill>
                <a:srgbClr val="000000"/>
              </a:solidFill>
            </a:endParaRPr>
          </a:p>
        </p:txBody>
      </p:sp>
      <p:sp>
        <p:nvSpPr>
          <p:cNvPr id="3" name="Content Placeholder 2"/>
          <p:cNvSpPr>
            <a:spLocks noGrp="1"/>
          </p:cNvSpPr>
          <p:nvPr>
            <p:ph idx="1"/>
          </p:nvPr>
        </p:nvSpPr>
        <p:spPr>
          <a:xfrm>
            <a:off x="726141" y="1586753"/>
            <a:ext cx="7691719" cy="5271247"/>
          </a:xfrm>
        </p:spPr>
        <p:txBody>
          <a:bodyPr>
            <a:normAutofit/>
          </a:bodyPr>
          <a:lstStyle/>
          <a:p>
            <a:pPr>
              <a:buNone/>
            </a:pPr>
            <a:r>
              <a:rPr lang="en-US" dirty="0" smtClean="0">
                <a:solidFill>
                  <a:srgbClr val="000000"/>
                </a:solidFill>
              </a:rPr>
              <a:t>	“Therefore whoever hears these sayings of mine, and does them, I will liken him to a wise man who built his house on the rock: and the rain 	          descended, the floods came, and the                       winds blew and beat on that house;                           and it did not fall, for it was founded                           on the rock. But everyone who hears these sayings of mine, and does not do them, will be like a foolish man 			who built his house on the sand: and 			the rain descended, the floods came, 			and the winds blew and beat on that 			house; and it fell. And great was its 			fall.”</a:t>
            </a:r>
          </a:p>
          <a:p>
            <a:pPr>
              <a:buNone/>
            </a:pPr>
            <a:endParaRPr lang="en-US" dirty="0"/>
          </a:p>
        </p:txBody>
      </p:sp>
      <p:pic>
        <p:nvPicPr>
          <p:cNvPr id="4" name="Picture 3"/>
          <p:cNvPicPr>
            <a:picLocks noChangeAspect="1"/>
          </p:cNvPicPr>
          <p:nvPr/>
        </p:nvPicPr>
        <p:blipFill>
          <a:blip r:embed="rId2"/>
          <a:stretch>
            <a:fillRect/>
          </a:stretch>
        </p:blipFill>
        <p:spPr>
          <a:xfrm>
            <a:off x="6029263" y="2396861"/>
            <a:ext cx="2265265" cy="1371700"/>
          </a:xfrm>
          <a:prstGeom prst="rect">
            <a:avLst/>
          </a:prstGeom>
          <a:solidFill>
            <a:srgbClr val="000000"/>
          </a:solidFill>
        </p:spPr>
      </p:pic>
      <p:pic>
        <p:nvPicPr>
          <p:cNvPr id="5" name="Picture 4"/>
          <p:cNvPicPr>
            <a:picLocks noChangeAspect="1"/>
          </p:cNvPicPr>
          <p:nvPr/>
        </p:nvPicPr>
        <p:blipFill>
          <a:blip r:embed="rId3"/>
          <a:stretch>
            <a:fillRect/>
          </a:stretch>
        </p:blipFill>
        <p:spPr>
          <a:xfrm>
            <a:off x="1182236" y="4742434"/>
            <a:ext cx="2284304" cy="1463255"/>
          </a:xfrm>
          <a:prstGeom prst="rect">
            <a:avLst/>
          </a:prstGeom>
          <a:solidFill>
            <a:srgbClr val="000000"/>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Matthew 7:28-29</a:t>
            </a:r>
            <a:endParaRPr lang="en-US" dirty="0">
              <a:solidFill>
                <a:srgbClr val="000000"/>
              </a:solidFill>
            </a:endParaRPr>
          </a:p>
        </p:txBody>
      </p:sp>
      <p:sp>
        <p:nvSpPr>
          <p:cNvPr id="3" name="Content Placeholder 2"/>
          <p:cNvSpPr>
            <a:spLocks noGrp="1"/>
          </p:cNvSpPr>
          <p:nvPr>
            <p:ph idx="1"/>
          </p:nvPr>
        </p:nvSpPr>
        <p:spPr>
          <a:xfrm>
            <a:off x="726141" y="1975386"/>
            <a:ext cx="7691719" cy="4183366"/>
          </a:xfrm>
        </p:spPr>
        <p:txBody>
          <a:bodyPr>
            <a:normAutofit/>
          </a:bodyPr>
          <a:lstStyle/>
          <a:p>
            <a:pPr>
              <a:buNone/>
            </a:pPr>
            <a:r>
              <a:rPr lang="en-US" dirty="0" smtClean="0">
                <a:solidFill>
                  <a:srgbClr val="000000"/>
                </a:solidFill>
              </a:rPr>
              <a:t>						   And so it was, when 					    Jesus had ended these 					   sayings, that the 					   people were 					   astonished at his 					    teaching, for he taught 					   them as one having 					   authority, and not as 					   the scribes.</a:t>
            </a:r>
          </a:p>
          <a:p>
            <a:pPr>
              <a:buNone/>
            </a:pPr>
            <a:endParaRPr lang="en-US" dirty="0"/>
          </a:p>
        </p:txBody>
      </p:sp>
      <p:pic>
        <p:nvPicPr>
          <p:cNvPr id="7" name="Picture 6"/>
          <p:cNvPicPr>
            <a:picLocks noChangeAspect="1"/>
          </p:cNvPicPr>
          <p:nvPr/>
        </p:nvPicPr>
        <p:blipFill>
          <a:blip r:embed="rId2"/>
          <a:stretch>
            <a:fillRect/>
          </a:stretch>
        </p:blipFill>
        <p:spPr>
          <a:xfrm>
            <a:off x="714383" y="1917197"/>
            <a:ext cx="4591496" cy="35205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7:21</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t>
            </a:r>
            <a:r>
              <a:rPr lang="en-US" b="1" dirty="0" smtClean="0">
                <a:solidFill>
                  <a:srgbClr val="000000"/>
                </a:solidFill>
              </a:rPr>
              <a:t>Not everyone who says to me, ‘Lord, Lord</a:t>
            </a:r>
            <a:r>
              <a:rPr lang="en-US" dirty="0" smtClean="0">
                <a:solidFill>
                  <a:srgbClr val="000000"/>
                </a:solidFill>
              </a:rPr>
              <a:t>,’ shall enter the kingdom of heaven, but he who does the will of my Father in heaven.” </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p:txBody>
          <a:bodyPr>
            <a:normAutofit fontScale="92500"/>
          </a:bodyPr>
          <a:lstStyle/>
          <a:p>
            <a:r>
              <a:rPr lang="en-US" i="1" dirty="0" smtClean="0"/>
              <a:t>Jesus says that those simply calling him “Lord” doesn’t automatically mean they will enter into God’s kingdom: </a:t>
            </a:r>
          </a:p>
          <a:p>
            <a:pPr>
              <a:buNone/>
            </a:pPr>
            <a:r>
              <a:rPr lang="en-US" i="1" dirty="0" smtClean="0"/>
              <a:t>	“Therefore the Lord said:</a:t>
            </a:r>
            <a:br>
              <a:rPr lang="en-US" i="1" dirty="0" smtClean="0"/>
            </a:br>
            <a:r>
              <a:rPr lang="en-US" i="1" dirty="0" smtClean="0"/>
              <a:t>‘Inasmuch as these people draw near with their mouths and honor me with their lips, but have removed their hearts far from me…’” Isa 29:13.</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7:21</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t>
            </a:r>
            <a:r>
              <a:rPr lang="en-US" b="1" dirty="0" smtClean="0">
                <a:solidFill>
                  <a:srgbClr val="000000"/>
                </a:solidFill>
              </a:rPr>
              <a:t>Not everyone who says to me, ‘Lord, Lord</a:t>
            </a:r>
            <a:r>
              <a:rPr lang="en-US" dirty="0" smtClean="0">
                <a:solidFill>
                  <a:srgbClr val="000000"/>
                </a:solidFill>
              </a:rPr>
              <a:t>,’ shall enter the kingdom of heaven, but he who does the will of my Father in heaven.” </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Psalm 78:36-37</a:t>
            </a:r>
            <a:endParaRPr lang="en-US" dirty="0"/>
          </a:p>
        </p:txBody>
      </p:sp>
      <p:sp>
        <p:nvSpPr>
          <p:cNvPr id="7" name="Content Placeholder 6"/>
          <p:cNvSpPr>
            <a:spLocks noGrp="1"/>
          </p:cNvSpPr>
          <p:nvPr>
            <p:ph sz="quarter" idx="4"/>
          </p:nvPr>
        </p:nvSpPr>
        <p:spPr/>
        <p:txBody>
          <a:bodyPr>
            <a:normAutofit/>
          </a:bodyPr>
          <a:lstStyle/>
          <a:p>
            <a:r>
              <a:rPr lang="en-US" i="1" dirty="0" smtClean="0"/>
              <a:t>Nevertheless they flattered him [God] with their mouth, and they lied to him with their tongue; for their heart was not steadfast with him, nor were they faithful in his covenant.</a:t>
            </a:r>
            <a:endParaRPr lang="en-US" i="1" dirty="0"/>
          </a:p>
        </p:txBody>
      </p:sp>
      <p:pic>
        <p:nvPicPr>
          <p:cNvPr id="8" name="Picture 7"/>
          <p:cNvPicPr>
            <a:picLocks noChangeAspect="1"/>
          </p:cNvPicPr>
          <p:nvPr/>
        </p:nvPicPr>
        <p:blipFill>
          <a:blip r:embed="rId2"/>
          <a:stretch>
            <a:fillRect/>
          </a:stretch>
        </p:blipFill>
        <p:spPr>
          <a:xfrm>
            <a:off x="1475845" y="4592685"/>
            <a:ext cx="3364161" cy="1579515"/>
          </a:xfrm>
          <a:prstGeom prst="rect">
            <a:avLst/>
          </a:prstGeom>
          <a:solidFill>
            <a:srgbClr val="000000"/>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Parable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Matthew 7:21</a:t>
            </a:r>
            <a:endParaRPr lang="en-US" dirty="0"/>
          </a:p>
        </p:txBody>
      </p:sp>
      <p:sp>
        <p:nvSpPr>
          <p:cNvPr id="5" name="Content Placeholder 4"/>
          <p:cNvSpPr>
            <a:spLocks noGrp="1"/>
          </p:cNvSpPr>
          <p:nvPr>
            <p:ph sz="half" idx="2"/>
          </p:nvPr>
        </p:nvSpPr>
        <p:spPr/>
        <p:txBody>
          <a:bodyPr/>
          <a:lstStyle/>
          <a:p>
            <a:r>
              <a:rPr lang="en-US" dirty="0" smtClean="0">
                <a:solidFill>
                  <a:srgbClr val="000000"/>
                </a:solidFill>
              </a:rPr>
              <a:t>“</a:t>
            </a:r>
            <a:r>
              <a:rPr lang="en-US" b="1" dirty="0" smtClean="0">
                <a:solidFill>
                  <a:srgbClr val="000000"/>
                </a:solidFill>
              </a:rPr>
              <a:t>Not everyone who says to me, ‘Lord, Lord</a:t>
            </a:r>
            <a:r>
              <a:rPr lang="en-US" dirty="0" smtClean="0">
                <a:solidFill>
                  <a:srgbClr val="000000"/>
                </a:solidFill>
              </a:rPr>
              <a:t>,’ shall enter the kingdom of heaven, but he who does the will of my Father in heaven.” </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Comment</a:t>
            </a:r>
            <a:endParaRPr lang="en-US" dirty="0"/>
          </a:p>
        </p:txBody>
      </p:sp>
      <p:sp>
        <p:nvSpPr>
          <p:cNvPr id="7" name="Content Placeholder 6"/>
          <p:cNvSpPr>
            <a:spLocks noGrp="1"/>
          </p:cNvSpPr>
          <p:nvPr>
            <p:ph sz="quarter" idx="4"/>
          </p:nvPr>
        </p:nvSpPr>
        <p:spPr/>
        <p:txBody>
          <a:bodyPr>
            <a:normAutofit/>
          </a:bodyPr>
          <a:lstStyle/>
          <a:p>
            <a:r>
              <a:rPr lang="en-US" i="1" dirty="0" smtClean="0"/>
              <a:t>Jesus will quote Isaiah 29:13 to them later:  “Hypocrites! Well did Isaiah prophesy about you, saying: ‘These people draw near to me with their mouth, and honor me  with their lips, but their heart is far from me’” in Matthew 15:7-8.</a:t>
            </a:r>
            <a:endParaRPr lang="en-US" i="1" dirty="0"/>
          </a:p>
        </p:txBody>
      </p:sp>
      <p:pic>
        <p:nvPicPr>
          <p:cNvPr id="8" name="Picture 7"/>
          <p:cNvPicPr>
            <a:picLocks noChangeAspect="1"/>
          </p:cNvPicPr>
          <p:nvPr/>
        </p:nvPicPr>
        <p:blipFill>
          <a:blip r:embed="rId2"/>
          <a:stretch>
            <a:fillRect/>
          </a:stretch>
        </p:blipFill>
        <p:spPr>
          <a:xfrm>
            <a:off x="2402551" y="4642733"/>
            <a:ext cx="2627186" cy="17482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983</TotalTime>
  <Words>2616</Words>
  <Application>Microsoft Macintosh PowerPoint</Application>
  <PresentationFormat>On-screen Show (4:3)</PresentationFormat>
  <Paragraphs>226</Paragraphs>
  <Slides>45</Slides>
  <Notes>0</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Venture</vt:lpstr>
      <vt:lpstr>Matthew 7:21-29 </vt:lpstr>
      <vt:lpstr>Slide 2</vt:lpstr>
      <vt:lpstr>Slide 3</vt:lpstr>
      <vt:lpstr>Matthew 7:21-23</vt:lpstr>
      <vt:lpstr>Matthew 7:24-27</vt:lpstr>
      <vt:lpstr>Matthew 7:28-29</vt:lpstr>
      <vt:lpstr>Setting Up the Parable</vt:lpstr>
      <vt:lpstr>Setting Up the Parable</vt:lpstr>
      <vt:lpstr>Setting Up the Parable</vt:lpstr>
      <vt:lpstr>Setting Up the Parable</vt:lpstr>
      <vt:lpstr>Setting Up the Parable</vt:lpstr>
      <vt:lpstr>Setting Up the Parable</vt:lpstr>
      <vt:lpstr>Setting Up the Parable</vt:lpstr>
      <vt:lpstr>Now, on to         the parable!</vt:lpstr>
      <vt:lpstr>Telling the Parable</vt:lpstr>
      <vt:lpstr>Telling the Parable</vt:lpstr>
      <vt:lpstr>Telling the Parable</vt:lpstr>
      <vt:lpstr>Telling the Parable</vt:lpstr>
      <vt:lpstr>Telling the Parable</vt:lpstr>
      <vt:lpstr>Telling the Parable</vt:lpstr>
      <vt:lpstr>The parable’s similarities  (in order)</vt:lpstr>
      <vt:lpstr>The parable’s similarities  (in order)</vt:lpstr>
      <vt:lpstr>The parable’s similarities  (in order)</vt:lpstr>
      <vt:lpstr>The parable’s similarities  (in order)</vt:lpstr>
      <vt:lpstr>The parable’s similarities  (in order)</vt:lpstr>
      <vt:lpstr>The parable’s similarities  (in order)</vt:lpstr>
      <vt:lpstr>The parable’s similarities  (in order)</vt:lpstr>
      <vt:lpstr>The parable’s similarities  (in order)</vt:lpstr>
      <vt:lpstr>What does the parable focus on?</vt:lpstr>
      <vt:lpstr>What does the parable focus on?</vt:lpstr>
      <vt:lpstr>What does the parable focus on?</vt:lpstr>
      <vt:lpstr>What does the parable focus on?</vt:lpstr>
      <vt:lpstr>What does the parable focus on?</vt:lpstr>
      <vt:lpstr>What does the parable focus on?</vt:lpstr>
      <vt:lpstr>What does the parable focus on?</vt:lpstr>
      <vt:lpstr>Slide 36</vt:lpstr>
      <vt:lpstr>Foundation Importance!</vt:lpstr>
      <vt:lpstr>Foundation Importance!</vt:lpstr>
      <vt:lpstr>Spiritual Application</vt:lpstr>
      <vt:lpstr>Spiritual Application</vt:lpstr>
      <vt:lpstr>Spiritual Application</vt:lpstr>
      <vt:lpstr>Spiritual Application</vt:lpstr>
      <vt:lpstr>Spiritual Application</vt:lpstr>
      <vt:lpstr>Following Up the Parable</vt:lpstr>
      <vt:lpstr>Conclusion</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Parable of the Sower</dc:title>
  <dc:creator>Bill Perry</dc:creator>
  <cp:lastModifiedBy>Bill Perry</cp:lastModifiedBy>
  <cp:revision>43</cp:revision>
  <dcterms:created xsi:type="dcterms:W3CDTF">2016-09-22T20:39:05Z</dcterms:created>
  <dcterms:modified xsi:type="dcterms:W3CDTF">2016-09-22T20:39:20Z</dcterms:modified>
</cp:coreProperties>
</file>