
<file path=[Content_Types].xml><?xml version="1.0" encoding="utf-8"?>
<Types xmlns="http://schemas.openxmlformats.org/package/2006/content-types">
  <Override PartName="/ppt/slides/slide14.xml" ContentType="application/vnd.openxmlformats-officedocument.presentationml.slide+xml"/>
  <Override PartName="/ppt/slideLayouts/slideLayout8.xml" ContentType="application/vnd.openxmlformats-officedocument.presentationml.slideLayout+xml"/>
  <Override PartName="/ppt/slides/slide52.xml" ContentType="application/vnd.openxmlformats-officedocument.presentationml.slide+xml"/>
  <Override PartName="/ppt/slides/slide49.xml" ContentType="application/vnd.openxmlformats-officedocument.presentationml.slide+xml"/>
  <Override PartName="/ppt/slides/slide33.xml" ContentType="application/vnd.openxmlformats-officedocument.presentationml.slide+xml"/>
  <Default Extension="bin" ContentType="application/vnd.openxmlformats-officedocument.presentationml.printerSettings"/>
  <Override PartName="/ppt/slideLayouts/slideLayout20.xml" ContentType="application/vnd.openxmlformats-officedocument.presentationml.slideLayout+xml"/>
  <Override PartName="/ppt/slideLayouts/slideLayout17.xml" ContentType="application/vnd.openxmlformats-officedocument.presentationml.slideLayout+xml"/>
  <Override PartName="/ppt/slideLayouts/slideLayout36.xml" ContentType="application/vnd.openxmlformats-officedocument.presentationml.slideLayout+xml"/>
  <Override PartName="/ppt/slideLayouts/slideLayout55.xml" ContentType="application/vnd.openxmlformats-officedocument.presentationml.slideLayout+xml"/>
  <Override PartName="/ppt/slides/slide18.xml" ContentType="application/vnd.openxmlformats-officedocument.presentationml.slide+xml"/>
  <Override PartName="/ppt/slides/slide37.xml" ContentType="application/vnd.openxmlformats-officedocument.presentationml.slide+xml"/>
  <Override PartName="/ppt/slides/slide3.xml" ContentType="application/vnd.openxmlformats-officedocument.presentationml.slide+xml"/>
  <Override PartName="/ppt/slideLayouts/slideLayout1.xml" ContentType="application/vnd.openxmlformats-officedocument.presentationml.slideLayout+xml"/>
  <Override PartName="/ppt/slides/slide23.xml" ContentType="application/vnd.openxmlformats-officedocument.presentationml.slide+xml"/>
  <Override PartName="/ppt/slides/slide42.xml" ContentType="application/vnd.openxmlformats-officedocument.presentationml.slide+xml"/>
  <Override PartName="/ppt/slideLayouts/slideLayout24.xml" ContentType="application/vnd.openxmlformats-officedocument.presentationml.slideLayout+xml"/>
  <Override PartName="/ppt/theme/theme1.xml" ContentType="application/vnd.openxmlformats-officedocument.theme+xml"/>
  <Override PartName="/ppt/slideLayouts/slideLayout43.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27.xml" ContentType="application/vnd.openxmlformats-officedocument.presentationml.slide+xml"/>
  <Override PartName="/ppt/slides/slide11.xml" ContentType="application/vnd.openxmlformats-officedocument.presentationml.slide+xml"/>
  <Override PartName="/ppt/slideLayouts/slideLayout28.xml" ContentType="application/vnd.openxmlformats-officedocument.presentationml.slideLayout+xml"/>
  <Override PartName="/ppt/slideLayouts/slideLayout47.xml" ContentType="application/vnd.openxmlformats-officedocument.presentationml.slideLayout+xml"/>
  <Override PartName="/ppt/slideMasters/slideMaster3.xml" ContentType="application/vnd.openxmlformats-officedocument.presentationml.slideMaster+xml"/>
  <Override PartName="/ppt/slides/slide46.xml" ContentType="application/vnd.openxmlformats-officedocument.presentationml.slide+xml"/>
  <Override PartName="/ppt/theme/theme5.xml" ContentType="application/vnd.openxmlformats-officedocument.theme+xml"/>
  <Default Extension="gif" ContentType="image/gif"/>
  <Override PartName="/ppt/slideLayouts/slideLayout14.xml" ContentType="application/vnd.openxmlformats-officedocument.presentationml.slideLayout+xml"/>
  <Override PartName="/ppt/slideLayouts/slideLayout33.xml" ContentType="application/vnd.openxmlformats-officedocument.presentationml.slideLayout+xml"/>
  <Override PartName="/ppt/slideLayouts/slideLayout52.xml" ContentType="application/vnd.openxmlformats-officedocument.presentationml.slideLayout+xml"/>
  <Override PartName="/ppt/slideLayouts/slideLayout9.xml" ContentType="application/vnd.openxmlformats-officedocument.presentationml.slideLayout+xml"/>
  <Override PartName="/ppt/slides/slide34.xml" ContentType="application/vnd.openxmlformats-officedocument.presentationml.slide+xml"/>
  <Override PartName="/ppt/slides/slide15.xml" ContentType="application/vnd.openxmlformats-officedocument.presentationml.slide+xml"/>
  <Override PartName="/ppt/slides/slide20.xml" ContentType="application/vnd.openxmlformats-officedocument.presentationml.slide+xml"/>
  <Override PartName="/ppt/slideLayouts/slideLayout21.xml" ContentType="application/vnd.openxmlformats-officedocument.presentationml.slideLayout+xml"/>
  <Override PartName="/ppt/slideLayouts/slideLayout40.xml" ContentType="application/vnd.openxmlformats-officedocument.presentationml.slideLayout+xml"/>
  <Override PartName="/ppt/presProps.xml" ContentType="application/vnd.openxmlformats-officedocument.presentationml.presProps+xml"/>
  <Override PartName="/ppt/slideLayouts/slideLayout37.xml" ContentType="application/vnd.openxmlformats-officedocument.presentationml.slideLayout+xml"/>
  <Override PartName="/ppt/slideLayouts/slideLayout18.xml" ContentType="application/vnd.openxmlformats-officedocument.presentationml.slideLayout+xml"/>
  <Override PartName="/ppt/slides/slide19.xml" ContentType="application/vnd.openxmlformats-officedocument.presentationml.slide+xml"/>
  <Override PartName="/ppt/slides/slide38.xml" ContentType="application/vnd.openxmlformats-officedocument.presentationml.slide+xml"/>
  <Override PartName="/ppt/slides/slide4.xml" ContentType="application/vnd.openxmlformats-officedocument.presentationml.slide+xml"/>
  <Override PartName="/ppt/slideLayouts/slideLayout2.xml" ContentType="application/vnd.openxmlformats-officedocument.presentationml.slideLayout+xml"/>
  <Override PartName="/ppt/slides/slide24.xml" ContentType="application/vnd.openxmlformats-officedocument.presentationml.slide+xml"/>
  <Override PartName="/ppt/slides/slide43.xml" ContentType="application/vnd.openxmlformats-officedocument.presentationml.slide+xml"/>
  <Override PartName="/ppt/slideLayouts/slideLayout25.xml" ContentType="application/vnd.openxmlformats-officedocument.presentationml.slideLayout+xml"/>
  <Override PartName="/ppt/theme/theme2.xml" ContentType="application/vnd.openxmlformats-officedocument.theme+xml"/>
  <Override PartName="/ppt/handoutMasters/handoutMaster1.xml" ContentType="application/vnd.openxmlformats-officedocument.presentationml.handoutMaster+xml"/>
  <Override PartName="/ppt/slideLayouts/slideLayout44.xml" ContentType="application/vnd.openxmlformats-officedocument.presentationml.slideLayout+xml"/>
  <Override PartName="/ppt/slideLayouts/slideLayout11.xml" ContentType="application/vnd.openxmlformats-officedocument.presentationml.slideLayout+xml"/>
  <Override PartName="/ppt/slideLayouts/slideLayout30.xml" ContentType="application/vnd.openxmlformats-officedocument.presentationml.slideLayout+xml"/>
  <Override PartName="/docProps/core.xml" ContentType="application/vnd.openxmlformats-package.core-properties+xml"/>
  <Default Extension="jpeg" ContentType="image/jpeg"/>
  <Override PartName="/ppt/slides/slide8.xml" ContentType="application/vnd.openxmlformats-officedocument.presentationml.slide+xml"/>
  <Override PartName="/ppt/slides/slide12.xml" ContentType="application/vnd.openxmlformats-officedocument.presentationml.slide+xml"/>
  <Override PartName="/ppt/slideMasters/slideMaster4.xml" ContentType="application/vnd.openxmlformats-officedocument.presentationml.slideMaster+xml"/>
  <Override PartName="/ppt/slides/slide28.xml" ContentType="application/vnd.openxmlformats-officedocument.presentationml.slide+xml"/>
  <Override PartName="/ppt/slides/slide50.xml" ContentType="application/vnd.openxmlformats-officedocument.presentationml.slide+xml"/>
  <Override PartName="/ppt/slideLayouts/slideLayout29.xml" ContentType="application/vnd.openxmlformats-officedocument.presentationml.slideLayout+xml"/>
  <Override PartName="/ppt/slideLayouts/slideLayout48.xml" ContentType="application/vnd.openxmlformats-officedocument.presentationml.slideLayout+xml"/>
  <Override PartName="/ppt/slides/slide47.xml" ContentType="application/vnd.openxmlformats-officedocument.presentationml.slide+xml"/>
  <Override PartName="/ppt/slideLayouts/slideLayout6.xml" ContentType="application/vnd.openxmlformats-officedocument.presentationml.slideLayout+xml"/>
  <Override PartName="/ppt/slides/slide31.xml" ContentType="application/vnd.openxmlformats-officedocument.presentationml.slide+xml"/>
  <Override PartName="/ppt/theme/theme6.xml" ContentType="application/vnd.openxmlformats-officedocument.theme+xml"/>
  <Override PartName="/ppt/slideLayouts/slideLayout15.xml" ContentType="application/vnd.openxmlformats-officedocument.presentationml.slideLayout+xml"/>
  <Override PartName="/ppt/slideLayouts/slideLayout34.xml" ContentType="application/vnd.openxmlformats-officedocument.presentationml.slideLayout+xml"/>
  <Override PartName="/ppt/slideLayouts/slideLayout53.xml" ContentType="application/vnd.openxmlformats-officedocument.presentationml.slideLayout+xml"/>
  <Default Extension="rels" ContentType="application/vnd.openxmlformats-package.relationships+xml"/>
  <Override PartName="/ppt/slides/slide16.xml" ContentType="application/vnd.openxmlformats-officedocument.presentationml.slide+xml"/>
  <Override PartName="/ppt/slides/slide35.xml" ContentType="application/vnd.openxmlformats-officedocument.presentationml.slide+xml"/>
  <Override PartName="/ppt/slides/slide1.xml" ContentType="application/vnd.openxmlformats-officedocument.presentationml.slide+xml"/>
  <Override PartName="/ppt/slides/slide21.xml" ContentType="application/vnd.openxmlformats-officedocument.presentationml.slide+xml"/>
  <Override PartName="/ppt/slides/slide40.xml" ContentType="application/vnd.openxmlformats-officedocument.presentationml.slide+xml"/>
  <Override PartName="/ppt/slideLayouts/slideLayout22.xml" ContentType="application/vnd.openxmlformats-officedocument.presentationml.slideLayout+xml"/>
  <Override PartName="/ppt/slideLayouts/slideLayout41.xml" ContentType="application/vnd.openxmlformats-officedocument.presentationml.slideLayout+xml"/>
  <Override PartName="/ppt/slideLayouts/slideLayout38.xml" ContentType="application/vnd.openxmlformats-officedocument.presentationml.slideLayout+xml"/>
  <Override PartName="/ppt/slideLayouts/slideLayout19.xml" ContentType="application/vnd.openxmlformats-officedocument.presentationml.slideLayout+xml"/>
  <Override PartName="/ppt/slides/slide39.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s/slide25.xml" ContentType="application/vnd.openxmlformats-officedocument.presentationml.slide+xml"/>
  <Override PartName="/ppt/slides/slide44.xml" ContentType="application/vnd.openxmlformats-officedocument.presentationml.slide+xml"/>
  <Override PartName="/ppt/slideLayouts/slideLayout26.xml" ContentType="application/vnd.openxmlformats-officedocument.presentationml.slideLayout+xml"/>
  <Override PartName="/ppt/theme/theme3.xml" ContentType="application/vnd.openxmlformats-officedocument.theme+xml"/>
  <Override PartName="/ppt/slideLayouts/slideLayout45.xml" ContentType="application/vnd.openxmlformats-officedocument.presentationml.slideLayout+xml"/>
  <Override PartName="/ppt/slideLayouts/slideLayout12.xml" ContentType="application/vnd.openxmlformats-officedocument.presentationml.slideLayout+xml"/>
  <Override PartName="/ppt/slideLayouts/slideLayout31.xml" ContentType="application/vnd.openxmlformats-officedocument.presentationml.slideLayout+xml"/>
  <Override PartName="/ppt/slideLayouts/slideLayout50.xml" ContentType="application/vnd.openxmlformats-officedocument.presentationml.slideLayout+xml"/>
  <Override PartName="/ppt/slides/slide9.xml" ContentType="application/vnd.openxmlformats-officedocument.presentationml.slide+xml"/>
  <Override PartName="/ppt/slides/slide13.xml" ContentType="application/vnd.openxmlformats-officedocument.presentationml.slide+xml"/>
  <Default Extension="xml" ContentType="application/xml"/>
  <Override PartName="/ppt/tableStyles.xml" ContentType="application/vnd.openxmlformats-officedocument.presentationml.tableStyles+xml"/>
  <Override PartName="/ppt/slides/slide51.xml" ContentType="application/vnd.openxmlformats-officedocument.presentationml.slide+xml"/>
  <Override PartName="/ppt/slideMasters/slideMaster5.xml" ContentType="application/vnd.openxmlformats-officedocument.presentationml.slideMaster+xml"/>
  <Override PartName="/ppt/slideLayouts/slideLayout49.xml" ContentType="application/vnd.openxmlformats-officedocument.presentationml.slideLayout+xml"/>
  <Override PartName="/ppt/slides/slide48.xml" ContentType="application/vnd.openxmlformats-officedocument.presentationml.slide+xml"/>
  <Override PartName="/ppt/slideLayouts/slideLayout7.xml" ContentType="application/vnd.openxmlformats-officedocument.presentationml.slideLayout+xml"/>
  <Override PartName="/ppt/viewProps.xml" ContentType="application/vnd.openxmlformats-officedocument.presentationml.viewProps+xml"/>
  <Override PartName="/ppt/slides/slide32.xml" ContentType="application/vnd.openxmlformats-officedocument.presentationml.slide+xml"/>
  <Override PartName="/ppt/slideLayouts/slideLayout16.xml" ContentType="application/vnd.openxmlformats-officedocument.presentationml.slideLayout+xml"/>
  <Override PartName="/ppt/slideLayouts/slideLayout35.xml" ContentType="application/vnd.openxmlformats-officedocument.presentationml.slideLayout+xml"/>
  <Override PartName="/ppt/slides/slide29.xml" ContentType="application/vnd.openxmlformats-officedocument.presentationml.slide+xml"/>
  <Override PartName="/ppt/slideLayouts/slideLayout54.xml" ContentType="application/vnd.openxmlformats-officedocument.presentationml.slideLayout+xml"/>
  <Override PartName="/docProps/app.xml" ContentType="application/vnd.openxmlformats-officedocument.extended-properties+xml"/>
  <Override PartName="/ppt/presentation.xml" ContentType="application/vnd.openxmlformats-officedocument.presentationml.presentation.main+xml"/>
  <Override PartName="/ppt/slides/slide17.xml" ContentType="application/vnd.openxmlformats-officedocument.presentationml.slide+xml"/>
  <Override PartName="/ppt/slides/slide36.xml" ContentType="application/vnd.openxmlformats-officedocument.presentationml.slide+xml"/>
  <Override PartName="/ppt/slides/slide2.xml" ContentType="application/vnd.openxmlformats-officedocument.presentationml.slide+xml"/>
  <Override PartName="/ppt/slides/slide22.xml" ContentType="application/vnd.openxmlformats-officedocument.presentationml.slide+xml"/>
  <Override PartName="/ppt/slides/slide41.xml" ContentType="application/vnd.openxmlformats-officedocument.presentationml.slide+xml"/>
  <Override PartName="/ppt/slideLayouts/slideLayout23.xml" ContentType="application/vnd.openxmlformats-officedocument.presentationml.slideLayout+xml"/>
  <Override PartName="/ppt/slideLayouts/slideLayout42.xml" ContentType="application/vnd.openxmlformats-officedocument.presentationml.slideLayout+xml"/>
  <Override PartName="/ppt/slideLayouts/slideLayout39.xml" ContentType="application/vnd.openxmlformats-officedocument.presentationml.slideLayout+xml"/>
  <Override PartName="/ppt/slides/slide6.xml" ContentType="application/vnd.openxmlformats-officedocument.presentationml.slide+xml"/>
  <Override PartName="/ppt/slideMasters/slideMaster2.xml" ContentType="application/vnd.openxmlformats-officedocument.presentationml.slideMaster+xml"/>
  <Override PartName="/ppt/slideLayouts/slideLayout4.xml" ContentType="application/vnd.openxmlformats-officedocument.presentationml.slideLayout+xml"/>
  <Override PartName="/ppt/slides/slide26.xml" ContentType="application/vnd.openxmlformats-officedocument.presentationml.slide+xml"/>
  <Override PartName="/ppt/slides/slide45.xml" ContentType="application/vnd.openxmlformats-officedocument.presentationml.slide+xml"/>
  <Override PartName="/ppt/theme/theme4.xml" ContentType="application/vnd.openxmlformats-officedocument.theme+xml"/>
  <Override PartName="/ppt/slideLayouts/slideLayout46.xml" ContentType="application/vnd.openxmlformats-officedocument.presentationml.slideLayout+xml"/>
  <Override PartName="/ppt/slides/slide10.xml" ContentType="application/vnd.openxmlformats-officedocument.presentationml.slide+xml"/>
  <Override PartName="/ppt/slideLayouts/slideLayout27.xml" ContentType="application/vnd.openxmlformats-officedocument.presentationml.slideLayout+xml"/>
  <Override PartName="/ppt/slideLayouts/slideLayout13.xml" ContentType="application/vnd.openxmlformats-officedocument.presentationml.slideLayout+xml"/>
  <Override PartName="/ppt/slideLayouts/slideLayout32.xml" ContentType="application/vnd.openxmlformats-officedocument.presentationml.slideLayout+xml"/>
  <Override PartName="/ppt/slideLayouts/slideLayout51.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828" r:id="rId1"/>
    <p:sldMasterId id="2147483840" r:id="rId2"/>
    <p:sldMasterId id="2147483852" r:id="rId3"/>
    <p:sldMasterId id="2147483864" r:id="rId4"/>
    <p:sldMasterId id="2147483876" r:id="rId5"/>
  </p:sldMasterIdLst>
  <p:handoutMasterIdLst>
    <p:handoutMasterId r:id="rId58"/>
  </p:handoutMasterIdLst>
  <p:sldIdLst>
    <p:sldId id="256" r:id="rId6"/>
    <p:sldId id="259" r:id="rId7"/>
    <p:sldId id="261" r:id="rId8"/>
    <p:sldId id="345" r:id="rId9"/>
    <p:sldId id="263" r:id="rId10"/>
    <p:sldId id="265" r:id="rId11"/>
    <p:sldId id="346" r:id="rId12"/>
    <p:sldId id="347" r:id="rId13"/>
    <p:sldId id="267" r:id="rId14"/>
    <p:sldId id="260" r:id="rId15"/>
    <p:sldId id="348" r:id="rId16"/>
    <p:sldId id="349" r:id="rId17"/>
    <p:sldId id="351" r:id="rId18"/>
    <p:sldId id="350" r:id="rId19"/>
    <p:sldId id="352" r:id="rId20"/>
    <p:sldId id="353" r:id="rId21"/>
    <p:sldId id="354" r:id="rId22"/>
    <p:sldId id="264" r:id="rId23"/>
    <p:sldId id="356" r:id="rId24"/>
    <p:sldId id="355" r:id="rId25"/>
    <p:sldId id="357" r:id="rId26"/>
    <p:sldId id="358" r:id="rId27"/>
    <p:sldId id="359" r:id="rId28"/>
    <p:sldId id="360" r:id="rId29"/>
    <p:sldId id="361" r:id="rId30"/>
    <p:sldId id="362" r:id="rId31"/>
    <p:sldId id="271" r:id="rId32"/>
    <p:sldId id="288" r:id="rId33"/>
    <p:sldId id="289" r:id="rId34"/>
    <p:sldId id="298" r:id="rId35"/>
    <p:sldId id="299" r:id="rId36"/>
    <p:sldId id="302" r:id="rId37"/>
    <p:sldId id="303" r:id="rId38"/>
    <p:sldId id="304" r:id="rId39"/>
    <p:sldId id="305" r:id="rId40"/>
    <p:sldId id="313" r:id="rId41"/>
    <p:sldId id="314" r:id="rId42"/>
    <p:sldId id="315" r:id="rId43"/>
    <p:sldId id="316" r:id="rId44"/>
    <p:sldId id="317" r:id="rId45"/>
    <p:sldId id="319" r:id="rId46"/>
    <p:sldId id="320" r:id="rId47"/>
    <p:sldId id="321" r:id="rId48"/>
    <p:sldId id="322" r:id="rId49"/>
    <p:sldId id="340" r:id="rId50"/>
    <p:sldId id="341" r:id="rId51"/>
    <p:sldId id="342" r:id="rId52"/>
    <p:sldId id="343" r:id="rId53"/>
    <p:sldId id="363" r:id="rId54"/>
    <p:sldId id="336" r:id="rId55"/>
    <p:sldId id="364" r:id="rId56"/>
    <p:sldId id="344" r:id="rId5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6" clrMode="bw" frameSlides="1"/>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48" d="100"/>
          <a:sy n="148" d="100"/>
        </p:scale>
        <p:origin x="-1312"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63" Type="http://schemas.openxmlformats.org/officeDocument/2006/relationships/tableStyles" Target="tableStyles.xml"/><Relationship Id="rId50" Type="http://schemas.openxmlformats.org/officeDocument/2006/relationships/slide" Target="slides/slide45.xml"/><Relationship Id="rId51" Type="http://schemas.openxmlformats.org/officeDocument/2006/relationships/slide" Target="slides/slide46.xml"/><Relationship Id="rId52" Type="http://schemas.openxmlformats.org/officeDocument/2006/relationships/slide" Target="slides/slide47.xml"/><Relationship Id="rId53" Type="http://schemas.openxmlformats.org/officeDocument/2006/relationships/slide" Target="slides/slide48.xml"/><Relationship Id="rId54" Type="http://schemas.openxmlformats.org/officeDocument/2006/relationships/slide" Target="slides/slide49.xml"/><Relationship Id="rId55" Type="http://schemas.openxmlformats.org/officeDocument/2006/relationships/slide" Target="slides/slide50.xml"/><Relationship Id="rId56" Type="http://schemas.openxmlformats.org/officeDocument/2006/relationships/slide" Target="slides/slide51.xml"/><Relationship Id="rId57" Type="http://schemas.openxmlformats.org/officeDocument/2006/relationships/slide" Target="slides/slide52.xml"/><Relationship Id="rId58" Type="http://schemas.openxmlformats.org/officeDocument/2006/relationships/handoutMaster" Target="handoutMasters/handoutMaster1.xml"/><Relationship Id="rId59" Type="http://schemas.openxmlformats.org/officeDocument/2006/relationships/printerSettings" Target="printerSettings/printerSettings1.bin"/><Relationship Id="rId40" Type="http://schemas.openxmlformats.org/officeDocument/2006/relationships/slide" Target="slides/slide35.xml"/><Relationship Id="rId41" Type="http://schemas.openxmlformats.org/officeDocument/2006/relationships/slide" Target="slides/slide36.xml"/><Relationship Id="rId42" Type="http://schemas.openxmlformats.org/officeDocument/2006/relationships/slide" Target="slides/slide37.xml"/><Relationship Id="rId43" Type="http://schemas.openxmlformats.org/officeDocument/2006/relationships/slide" Target="slides/slide38.xml"/><Relationship Id="rId44" Type="http://schemas.openxmlformats.org/officeDocument/2006/relationships/slide" Target="slides/slide39.xml"/><Relationship Id="rId45" Type="http://schemas.openxmlformats.org/officeDocument/2006/relationships/slide" Target="slides/slide40.xml"/><Relationship Id="rId46" Type="http://schemas.openxmlformats.org/officeDocument/2006/relationships/slide" Target="slides/slide41.xml"/><Relationship Id="rId47" Type="http://schemas.openxmlformats.org/officeDocument/2006/relationships/slide" Target="slides/slide42.xml"/><Relationship Id="rId48" Type="http://schemas.openxmlformats.org/officeDocument/2006/relationships/slide" Target="slides/slide43.xml"/><Relationship Id="rId49" Type="http://schemas.openxmlformats.org/officeDocument/2006/relationships/slide" Target="slides/slide44.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30" Type="http://schemas.openxmlformats.org/officeDocument/2006/relationships/slide" Target="slides/slide25.xml"/><Relationship Id="rId31" Type="http://schemas.openxmlformats.org/officeDocument/2006/relationships/slide" Target="slides/slide26.xml"/><Relationship Id="rId32" Type="http://schemas.openxmlformats.org/officeDocument/2006/relationships/slide" Target="slides/slide27.xml"/><Relationship Id="rId33" Type="http://schemas.openxmlformats.org/officeDocument/2006/relationships/slide" Target="slides/slide28.xml"/><Relationship Id="rId34" Type="http://schemas.openxmlformats.org/officeDocument/2006/relationships/slide" Target="slides/slide29.xml"/><Relationship Id="rId35" Type="http://schemas.openxmlformats.org/officeDocument/2006/relationships/slide" Target="slides/slide30.xml"/><Relationship Id="rId36" Type="http://schemas.openxmlformats.org/officeDocument/2006/relationships/slide" Target="slides/slide31.xml"/><Relationship Id="rId37" Type="http://schemas.openxmlformats.org/officeDocument/2006/relationships/slide" Target="slides/slide32.xml"/><Relationship Id="rId38" Type="http://schemas.openxmlformats.org/officeDocument/2006/relationships/slide" Target="slides/slide33.xml"/><Relationship Id="rId39" Type="http://schemas.openxmlformats.org/officeDocument/2006/relationships/slide" Target="slides/slide3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60" Type="http://schemas.openxmlformats.org/officeDocument/2006/relationships/presProps" Target="presProps.xml"/><Relationship Id="rId61" Type="http://schemas.openxmlformats.org/officeDocument/2006/relationships/viewProps" Target="viewProps.xml"/><Relationship Id="rId62" Type="http://schemas.openxmlformats.org/officeDocument/2006/relationships/theme" Target="theme/theme1.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06EBFC7-BFCC-D244-BE9C-F2DCB4059AB0}" type="datetimeFigureOut">
              <a:rPr lang="en-US" smtClean="0"/>
              <a:pPr/>
              <a:t>9/20/16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675FD22-1835-1340-A52B-A99DD406D62F}"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4.jpeg"/></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4.jpeg"/></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8841F3-44DB-5243-9144-A5D676D85B01}" type="datetimeFigureOut">
              <a:rPr lang="en-US" smtClean="0"/>
              <a:pPr/>
              <a:t>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8841F3-44DB-5243-9144-A5D676D85B01}" type="datetimeFigureOut">
              <a:rPr lang="en-US" smtClean="0"/>
              <a:pPr/>
              <a:t>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8841F3-44DB-5243-9144-A5D676D85B01}" type="datetimeFigureOut">
              <a:rPr lang="en-US" smtClean="0"/>
              <a:pPr/>
              <a:t>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958841F3-44DB-5243-9144-A5D676D85B01}" type="datetimeFigureOut">
              <a:rPr lang="en-US" smtClean="0"/>
              <a:pPr/>
              <a:t>9/20/16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69E29E33-B620-47F9-BB04-8846C2A5AFCC}" type="slidenum">
              <a:rPr kumimoji="0" lang="en-US" smtClean="0"/>
              <a:pPr/>
              <a:t>‹#›</a:t>
            </a:fld>
            <a:endParaRPr kumimoji="0"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8841F3-44DB-5243-9144-A5D676D85B01}" type="datetimeFigureOut">
              <a:rPr lang="en-US" smtClean="0"/>
              <a:pPr/>
              <a:t>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7C3A134-F1C3-464B-BF47-54DC2DE08F52}" type="datetimeFigureOut">
              <a:rPr lang="en-US" smtClean="0"/>
              <a:pPr/>
              <a:t>9/20/16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7924800" y="6416675"/>
            <a:ext cx="762000" cy="365125"/>
          </a:xfrm>
        </p:spPr>
        <p:txBody>
          <a:bodyPr/>
          <a:lstStyle/>
          <a:p>
            <a:fld id="{9648F39E-9C37-485F-AC97-16BB4BDF9F49}"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58841F3-44DB-5243-9144-A5D676D85B01}" type="datetimeFigureOut">
              <a:rPr lang="en-US" smtClean="0"/>
              <a:pPr/>
              <a:t>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58841F3-44DB-5243-9144-A5D676D85B01}" type="datetimeFigureOut">
              <a:rPr lang="en-US" smtClean="0"/>
              <a:pPr/>
              <a:t>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58841F3-44DB-5243-9144-A5D676D85B01}" type="datetimeFigureOut">
              <a:rPr lang="en-US" smtClean="0"/>
              <a:pPr/>
              <a:t>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8841F3-44DB-5243-9144-A5D676D85B01}" type="datetimeFigureOut">
              <a:rPr lang="en-US" smtClean="0"/>
              <a:pPr/>
              <a:t>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58841F3-44DB-5243-9144-A5D676D85B01}" type="datetimeFigureOut">
              <a:rPr lang="en-US" smtClean="0"/>
              <a:pPr/>
              <a:t>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8841F3-44DB-5243-9144-A5D676D85B01}" type="datetimeFigureOut">
              <a:rPr lang="en-US" smtClean="0"/>
              <a:pPr/>
              <a:t>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58841F3-44DB-5243-9144-A5D676D85B01}" type="datetimeFigureOut">
              <a:rPr lang="en-US" smtClean="0"/>
              <a:pPr/>
              <a:t>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8841F3-44DB-5243-9144-A5D676D85B01}" type="datetimeFigureOut">
              <a:rPr lang="en-US" smtClean="0"/>
              <a:pPr/>
              <a:t>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8841F3-44DB-5243-9144-A5D676D85B01}" type="datetimeFigureOut">
              <a:rPr lang="en-US" smtClean="0"/>
              <a:pPr/>
              <a:t>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958841F3-44DB-5243-9144-A5D676D85B01}" type="datetimeFigureOut">
              <a:rPr lang="en-US" smtClean="0"/>
              <a:pPr/>
              <a:t>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8841F3-44DB-5243-9144-A5D676D85B01}" type="datetimeFigureOut">
              <a:rPr lang="en-US" smtClean="0"/>
              <a:pPr/>
              <a:t>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D7C3A134-F1C3-464B-BF47-54DC2DE08F52}" type="datetimeFigureOut">
              <a:rPr lang="en-US" smtClean="0"/>
              <a:pPr/>
              <a:t>9/20/16</a:t>
            </a:fld>
            <a:endParaRPr lang="en-US"/>
          </a:p>
        </p:txBody>
      </p:sp>
      <p:sp>
        <p:nvSpPr>
          <p:cNvPr id="91" name="Footer Placeholder 90"/>
          <p:cNvSpPr>
            <a:spLocks noGrp="1"/>
          </p:cNvSpPr>
          <p:nvPr>
            <p:ph type="ftr" sz="quarter" idx="11"/>
          </p:nvPr>
        </p:nvSpPr>
        <p:spPr/>
        <p:txBody>
          <a:bodyPr/>
          <a:lstStyle/>
          <a:p>
            <a:endParaRPr kumimoji="0" lang="en-US"/>
          </a:p>
        </p:txBody>
      </p:sp>
      <p:sp>
        <p:nvSpPr>
          <p:cNvPr id="92" name="Slide Number Placeholder 91"/>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8841F3-44DB-5243-9144-A5D676D85B01}" type="datetimeFigureOut">
              <a:rPr lang="en-US" smtClean="0"/>
              <a:pPr/>
              <a:t>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8841F3-44DB-5243-9144-A5D676D85B01}" type="datetimeFigureOut">
              <a:rPr lang="en-US" smtClean="0"/>
              <a:pPr/>
              <a:t>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8841F3-44DB-5243-9144-A5D676D85B01}" type="datetimeFigureOut">
              <a:rPr lang="en-US" smtClean="0"/>
              <a:pPr/>
              <a:t>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8841F3-44DB-5243-9144-A5D676D85B01}" type="datetimeFigureOut">
              <a:rPr lang="en-US" smtClean="0"/>
              <a:pPr/>
              <a:t>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C3A134-F1C3-464B-BF47-54DC2DE08F52}" type="datetimeFigureOut">
              <a:rPr lang="en-US" smtClean="0"/>
              <a:pPr/>
              <a:t>9/20/16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58841F3-44DB-5243-9144-A5D676D85B01}" type="datetimeFigureOut">
              <a:rPr lang="en-US" smtClean="0"/>
              <a:pPr/>
              <a:t>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958841F3-44DB-5243-9144-A5D676D85B01}" type="datetimeFigureOut">
              <a:rPr lang="en-US" smtClean="0"/>
              <a:pPr/>
              <a:t>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5B22D5-89BB-C44E-9671-982D26C4CD13}" type="slidenum">
              <a:rPr lang="en-US" smtClean="0"/>
              <a:pPr/>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8841F3-44DB-5243-9144-A5D676D85B01}" type="datetimeFigureOut">
              <a:rPr lang="en-US" smtClean="0"/>
              <a:pPr/>
              <a:t>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8841F3-44DB-5243-9144-A5D676D85B01}" type="datetimeFigureOut">
              <a:rPr lang="en-US" smtClean="0"/>
              <a:pPr/>
              <a:t>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958841F3-44DB-5243-9144-A5D676D85B01}" type="datetimeFigureOut">
              <a:rPr lang="en-US" smtClean="0"/>
              <a:pPr/>
              <a:t>9/20/16</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58841F3-44DB-5243-9144-A5D676D85B01}" type="datetimeFigureOut">
              <a:rPr lang="en-US" smtClean="0"/>
              <a:pPr/>
              <a:t>9/20/16</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9F5B22D5-89BB-C44E-9671-982D26C4CD13}"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D7C3A134-F1C3-464B-BF47-54DC2DE08F52}" type="datetimeFigureOut">
              <a:rPr lang="en-US" smtClean="0"/>
              <a:pPr/>
              <a:t>9/20/16</a:t>
            </a:fld>
            <a:endParaRPr lang="en-US"/>
          </a:p>
        </p:txBody>
      </p:sp>
      <p:sp>
        <p:nvSpPr>
          <p:cNvPr id="11" name="Footer Placeholder 10"/>
          <p:cNvSpPr>
            <a:spLocks noGrp="1"/>
          </p:cNvSpPr>
          <p:nvPr>
            <p:ph type="ftr" sz="quarter" idx="11"/>
          </p:nvPr>
        </p:nvSpPr>
        <p:spPr/>
        <p:txBody>
          <a:bodyPr/>
          <a:lstStyle/>
          <a:p>
            <a:endParaRPr kumimoji="0" lang="en-US"/>
          </a:p>
        </p:txBody>
      </p:sp>
      <p:sp>
        <p:nvSpPr>
          <p:cNvPr id="16" name="Slide Number Placeholder 15"/>
          <p:cNvSpPr>
            <a:spLocks noGrp="1"/>
          </p:cNvSpPr>
          <p:nvPr>
            <p:ph type="sldNum" sz="quarter" idx="12"/>
          </p:nvPr>
        </p:nvSpPr>
        <p:spPr/>
        <p:txBody>
          <a:bodyPr/>
          <a:lstStyle/>
          <a:p>
            <a:fld id="{9648F39E-9C37-485F-AC97-16BB4BDF9F49}" type="slidenum">
              <a:rPr kumimoji="0" lang="en-US" smtClean="0"/>
              <a:pPr/>
              <a:t>‹#›</a:t>
            </a:fld>
            <a:endParaRPr kumimoji="0"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958841F3-44DB-5243-9144-A5D676D85B01}" type="datetimeFigureOut">
              <a:rPr lang="en-US" smtClean="0"/>
              <a:pPr/>
              <a:t>9/20/16</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958841F3-44DB-5243-9144-A5D676D85B01}" type="datetimeFigureOut">
              <a:rPr lang="en-US" smtClean="0"/>
              <a:pPr/>
              <a:t>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9F5B22D5-89BB-C44E-9671-982D26C4CD13}"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58841F3-44DB-5243-9144-A5D676D85B01}" type="datetimeFigureOut">
              <a:rPr lang="en-US" smtClean="0"/>
              <a:pPr/>
              <a:t>9/20/16</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8841F3-44DB-5243-9144-A5D676D85B01}" type="datetimeFigureOut">
              <a:rPr lang="en-US" smtClean="0"/>
              <a:pPr/>
              <a:t>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58841F3-44DB-5243-9144-A5D676D85B01}" type="datetimeFigureOut">
              <a:rPr lang="en-US" smtClean="0"/>
              <a:pPr/>
              <a:t>9/20/16</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58841F3-44DB-5243-9144-A5D676D85B01}" type="datetimeFigureOut">
              <a:rPr lang="en-US" smtClean="0"/>
              <a:pPr/>
              <a:t>9/20/16</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958841F3-44DB-5243-9144-A5D676D85B01}" type="datetimeFigureOut">
              <a:rPr lang="en-US" smtClean="0"/>
              <a:pPr/>
              <a:t>9/20/16</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9F5B22D5-89BB-C44E-9671-982D26C4CD13}"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8841F3-44DB-5243-9144-A5D676D85B01}" type="datetimeFigureOut">
              <a:rPr lang="en-US" smtClean="0"/>
              <a:pPr/>
              <a:t>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8841F3-44DB-5243-9144-A5D676D85B01}" type="datetimeFigureOut">
              <a:rPr lang="en-US" smtClean="0"/>
              <a:pPr/>
              <a:t>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958841F3-44DB-5243-9144-A5D676D85B01}" type="datetimeFigureOut">
              <a:rPr lang="en-US" smtClean="0"/>
              <a:pPr/>
              <a:t>9/20/16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69E29E33-B620-47F9-BB04-8846C2A5AFCC}" type="slidenum">
              <a:rPr kumimoji="0" lang="en-US" smtClean="0"/>
              <a:pPr/>
              <a:t>‹#›</a:t>
            </a:fld>
            <a:endParaRPr kumimoji="0"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8841F3-44DB-5243-9144-A5D676D85B01}" type="datetimeFigureOut">
              <a:rPr lang="en-US" smtClean="0"/>
              <a:pPr/>
              <a:t>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B22D5-89BB-C44E-9671-982D26C4CD13}"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7C3A134-F1C3-464B-BF47-54DC2DE08F52}" type="datetimeFigureOut">
              <a:rPr lang="en-US" smtClean="0"/>
              <a:pPr/>
              <a:t>9/20/16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58841F3-44DB-5243-9144-A5D676D85B01}" type="datetimeFigureOut">
              <a:rPr lang="en-US" smtClean="0"/>
              <a:pPr/>
              <a:t>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5B22D5-89BB-C44E-9671-982D26C4CD13}"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58841F3-44DB-5243-9144-A5D676D85B01}" type="datetimeFigureOut">
              <a:rPr lang="en-US" smtClean="0"/>
              <a:pPr/>
              <a:t>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5B22D5-89BB-C44E-9671-982D26C4CD1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8841F3-44DB-5243-9144-A5D676D85B01}" type="datetimeFigureOut">
              <a:rPr lang="en-US" smtClean="0"/>
              <a:pPr/>
              <a:t>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58841F3-44DB-5243-9144-A5D676D85B01}" type="datetimeFigureOut">
              <a:rPr lang="en-US" smtClean="0"/>
              <a:pPr/>
              <a:t>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5B22D5-89BB-C44E-9671-982D26C4CD13}"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8841F3-44DB-5243-9144-A5D676D85B01}" type="datetimeFigureOut">
              <a:rPr lang="en-US" smtClean="0"/>
              <a:pPr/>
              <a:t>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958841F3-44DB-5243-9144-A5D676D85B01}" type="datetimeFigureOut">
              <a:rPr lang="en-US" smtClean="0"/>
              <a:pPr/>
              <a:t>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958841F3-44DB-5243-9144-A5D676D85B01}" type="datetimeFigureOut">
              <a:rPr lang="en-US" smtClean="0"/>
              <a:pPr/>
              <a:t>9/20/16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9F5B22D5-89BB-C44E-9671-982D26C4CD13}"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8841F3-44DB-5243-9144-A5D676D85B01}" type="datetimeFigureOut">
              <a:rPr lang="en-US" smtClean="0"/>
              <a:pPr/>
              <a:t>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8841F3-44DB-5243-9144-A5D676D85B01}" type="datetimeFigureOut">
              <a:rPr lang="en-US" smtClean="0"/>
              <a:pPr/>
              <a:t>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8841F3-44DB-5243-9144-A5D676D85B01}" type="datetimeFigureOut">
              <a:rPr lang="en-US" smtClean="0"/>
              <a:pPr/>
              <a:t>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8841F3-44DB-5243-9144-A5D676D85B01}" type="datetimeFigureOut">
              <a:rPr lang="en-US" smtClean="0"/>
              <a:pPr/>
              <a:t>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8841F3-44DB-5243-9144-A5D676D85B01}" type="datetimeFigureOut">
              <a:rPr lang="en-US" smtClean="0"/>
              <a:pPr/>
              <a:t>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8841F3-44DB-5243-9144-A5D676D85B01}" type="datetimeFigureOut">
              <a:rPr lang="en-US" smtClean="0"/>
              <a:pPr/>
              <a:t>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3" Type="http://schemas.openxmlformats.org/officeDocument/2006/relationships/image" Target="../media/image4.jpeg"/><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8841F3-44DB-5243-9144-A5D676D85B01}" type="datetimeFigureOut">
              <a:rPr lang="en-US" smtClean="0"/>
              <a:pPr/>
              <a:t>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5B22D5-89BB-C44E-9671-982D26C4CD1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58841F3-44DB-5243-9144-A5D676D85B01}" type="datetimeFigureOut">
              <a:rPr lang="en-US" smtClean="0"/>
              <a:pPr/>
              <a:t>9/20/16</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F5B22D5-89BB-C44E-9671-982D26C4CD1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958841F3-44DB-5243-9144-A5D676D85B01}" type="datetimeFigureOut">
              <a:rPr lang="en-US" smtClean="0"/>
              <a:pPr/>
              <a:t>9/20/16</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9F5B22D5-89BB-C44E-9671-982D26C4CD1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58841F3-44DB-5243-9144-A5D676D85B01}" type="datetimeFigureOut">
              <a:rPr lang="en-US" smtClean="0"/>
              <a:pPr/>
              <a:t>9/20/16</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9F5B22D5-89BB-C44E-9671-982D26C4CD13}"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958841F3-44DB-5243-9144-A5D676D85B01}" type="datetimeFigureOut">
              <a:rPr lang="en-US" smtClean="0"/>
              <a:pPr/>
              <a:t>9/20/16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9F5B22D5-89BB-C44E-9671-982D26C4CD1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image" Target="../media/image6.gif"/></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image" Target="../media/image7.jpe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image" Target="../media/image8.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9.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1240960"/>
            <a:ext cx="8229600" cy="2090738"/>
          </a:xfrm>
        </p:spPr>
        <p:txBody>
          <a:bodyPr>
            <a:normAutofit fontScale="90000"/>
          </a:bodyPr>
          <a:lstStyle/>
          <a:p>
            <a:r>
              <a:rPr lang="en-US" i="1" dirty="0" smtClean="0"/>
              <a:t/>
            </a:r>
            <a:br>
              <a:rPr lang="en-US" i="1" dirty="0" smtClean="0"/>
            </a:br>
            <a:r>
              <a:rPr lang="en-US" sz="5333" i="1" dirty="0" smtClean="0"/>
              <a:t>global Redemption: The nations, the Day of God and ISM</a:t>
            </a:r>
            <a:endParaRPr lang="en-US" sz="5333" i="1" dirty="0"/>
          </a:p>
        </p:txBody>
      </p:sp>
      <p:sp>
        <p:nvSpPr>
          <p:cNvPr id="3" name="Subtitle 2"/>
          <p:cNvSpPr>
            <a:spLocks noGrp="1"/>
          </p:cNvSpPr>
          <p:nvPr>
            <p:ph type="subTitle" idx="1"/>
          </p:nvPr>
        </p:nvSpPr>
        <p:spPr>
          <a:xfrm>
            <a:off x="1371600" y="4207630"/>
            <a:ext cx="6400800" cy="1405774"/>
          </a:xfrm>
        </p:spPr>
        <p:txBody>
          <a:bodyPr>
            <a:normAutofit fontScale="92500" lnSpcReduction="10000"/>
          </a:bodyPr>
          <a:lstStyle/>
          <a:p>
            <a:r>
              <a:rPr lang="en-US" dirty="0" smtClean="0"/>
              <a:t>Bill Perry</a:t>
            </a:r>
          </a:p>
          <a:p>
            <a:r>
              <a:rPr lang="en-US" dirty="0" smtClean="0"/>
              <a:t>ACMI 2016</a:t>
            </a:r>
          </a:p>
          <a:p>
            <a:r>
              <a:rPr lang="en-US" dirty="0" smtClean="0"/>
              <a:t>Estes Park, CO</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The Day of the LORD</a:t>
            </a:r>
            <a:endParaRPr lang="en-US" dirty="0"/>
          </a:p>
        </p:txBody>
      </p:sp>
      <p:sp>
        <p:nvSpPr>
          <p:cNvPr id="7" name="Content Placeholder 6"/>
          <p:cNvSpPr>
            <a:spLocks noGrp="1"/>
          </p:cNvSpPr>
          <p:nvPr>
            <p:ph type="body" orient="vert" idx="4294967295"/>
          </p:nvPr>
        </p:nvSpPr>
        <p:spPr>
          <a:xfrm>
            <a:off x="717366" y="1600200"/>
            <a:ext cx="7629291" cy="4525963"/>
          </a:xfrm>
        </p:spPr>
        <p:txBody>
          <a:bodyPr>
            <a:normAutofit/>
          </a:bodyPr>
          <a:lstStyle/>
          <a:p>
            <a:pPr algn="ctr">
              <a:buNone/>
            </a:pPr>
            <a:r>
              <a:rPr lang="en-US" sz="2800" dirty="0" smtClean="0"/>
              <a:t>The Day of the LORD is a period of time prophesied </a:t>
            </a:r>
          </a:p>
          <a:p>
            <a:pPr algn="ctr">
              <a:buNone/>
            </a:pPr>
            <a:r>
              <a:rPr lang="en-US" sz="2800" dirty="0" smtClean="0"/>
              <a:t>in both Old and New Testaments. It is a future time </a:t>
            </a:r>
          </a:p>
          <a:p>
            <a:pPr algn="ctr">
              <a:buNone/>
            </a:pPr>
            <a:r>
              <a:rPr lang="en-US" sz="2800" dirty="0" smtClean="0"/>
              <a:t>of retribution, where God hands out rewards and </a:t>
            </a:r>
          </a:p>
          <a:p>
            <a:pPr algn="ctr">
              <a:buNone/>
            </a:pPr>
            <a:r>
              <a:rPr lang="en-US" sz="2800" dirty="0" smtClean="0"/>
              <a:t>punishments to all people, Jews </a:t>
            </a:r>
          </a:p>
          <a:p>
            <a:pPr algn="ctr">
              <a:buNone/>
            </a:pPr>
            <a:r>
              <a:rPr lang="en-US" sz="2800" dirty="0" smtClean="0"/>
              <a:t>and Gentiles (nations). </a:t>
            </a:r>
          </a:p>
        </p:txBody>
      </p:sp>
    </p:spTree>
  </p:cSld>
  <p:clrMapOvr>
    <a:masterClrMapping/>
  </p:clrMapOvr>
  <p:transition spd="slow">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The Day of the LORD</a:t>
            </a:r>
            <a:endParaRPr lang="en-US" dirty="0"/>
          </a:p>
        </p:txBody>
      </p:sp>
      <p:sp>
        <p:nvSpPr>
          <p:cNvPr id="7" name="Content Placeholder 6"/>
          <p:cNvSpPr>
            <a:spLocks noGrp="1"/>
          </p:cNvSpPr>
          <p:nvPr>
            <p:ph type="body" idx="1"/>
          </p:nvPr>
        </p:nvSpPr>
        <p:spPr/>
        <p:txBody>
          <a:bodyPr>
            <a:normAutofit/>
          </a:bodyPr>
          <a:lstStyle/>
          <a:p>
            <a:pPr algn="ctr">
              <a:buNone/>
            </a:pPr>
            <a:r>
              <a:rPr lang="en-US" sz="2600" dirty="0" smtClean="0"/>
              <a:t>Blessing</a:t>
            </a:r>
          </a:p>
        </p:txBody>
      </p:sp>
      <p:sp>
        <p:nvSpPr>
          <p:cNvPr id="4" name="Content Placeholder 3"/>
          <p:cNvSpPr>
            <a:spLocks noGrp="1"/>
          </p:cNvSpPr>
          <p:nvPr>
            <p:ph sz="half" idx="2"/>
          </p:nvPr>
        </p:nvSpPr>
        <p:spPr/>
        <p:txBody>
          <a:bodyPr/>
          <a:lstStyle/>
          <a:p>
            <a:r>
              <a:rPr lang="en-US" dirty="0" smtClean="0"/>
              <a:t>Isaiah 2:2 – Now it shall come to pass in the latter days that the mountain of the </a:t>
            </a:r>
            <a:r>
              <a:rPr lang="en-US" dirty="0" err="1" smtClean="0"/>
              <a:t>LORD's</a:t>
            </a:r>
            <a:r>
              <a:rPr lang="en-US" dirty="0" smtClean="0"/>
              <a:t> house shall be established on the top of the mountains, and shall be exalted above the hills; and </a:t>
            </a:r>
            <a:r>
              <a:rPr lang="en-US" u="sng" dirty="0" smtClean="0"/>
              <a:t>all nations</a:t>
            </a:r>
            <a:r>
              <a:rPr lang="en-US" dirty="0" smtClean="0"/>
              <a:t> shall flow to it. </a:t>
            </a:r>
            <a:endParaRPr lang="en-US" dirty="0"/>
          </a:p>
        </p:txBody>
      </p:sp>
      <p:sp>
        <p:nvSpPr>
          <p:cNvPr id="5" name="Text Placeholder 4"/>
          <p:cNvSpPr>
            <a:spLocks noGrp="1"/>
          </p:cNvSpPr>
          <p:nvPr>
            <p:ph type="body" sz="quarter" idx="3"/>
          </p:nvPr>
        </p:nvSpPr>
        <p:spPr/>
        <p:txBody>
          <a:bodyPr/>
          <a:lstStyle/>
          <a:p>
            <a:r>
              <a:rPr lang="en-US" dirty="0" smtClean="0"/>
              <a:t>Judgment</a:t>
            </a:r>
            <a:endParaRPr lang="en-US" dirty="0"/>
          </a:p>
        </p:txBody>
      </p:sp>
      <p:sp>
        <p:nvSpPr>
          <p:cNvPr id="8" name="Content Placeholder 7"/>
          <p:cNvSpPr>
            <a:spLocks noGrp="1"/>
          </p:cNvSpPr>
          <p:nvPr>
            <p:ph sz="quarter" idx="4"/>
          </p:nvPr>
        </p:nvSpPr>
        <p:spPr/>
        <p:txBody>
          <a:bodyPr/>
          <a:lstStyle/>
          <a:p>
            <a:r>
              <a:rPr lang="en-US" dirty="0" smtClean="0"/>
              <a:t>Isaiah 14:26 – This [judgment] is the purpose that is purposed against the whole earth, and this is the hand that is stretched out over </a:t>
            </a:r>
            <a:r>
              <a:rPr lang="en-US" u="sng" dirty="0" smtClean="0"/>
              <a:t>all the nations</a:t>
            </a:r>
            <a:r>
              <a:rPr lang="en-US" dirty="0" smtClean="0"/>
              <a:t>.</a:t>
            </a:r>
            <a:endParaRPr lang="en-US" dirty="0"/>
          </a:p>
        </p:txBody>
      </p:sp>
    </p:spTree>
  </p:cSld>
  <p:clrMapOvr>
    <a:masterClrMapping/>
  </p:clrMapOvr>
  <p:transition spd="slow">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title" idx="4294967295"/>
          </p:nvPr>
        </p:nvSpPr>
        <p:spPr>
          <a:xfrm>
            <a:off x="475012" y="274638"/>
            <a:ext cx="7754587" cy="1143000"/>
          </a:xfrm>
        </p:spPr>
        <p:txBody>
          <a:bodyPr/>
          <a:lstStyle/>
          <a:p>
            <a:r>
              <a:rPr lang="en-US" dirty="0" smtClean="0"/>
              <a:t>The Day of the LORD</a:t>
            </a:r>
            <a:endParaRPr lang="en-US" dirty="0"/>
          </a:p>
        </p:txBody>
      </p:sp>
      <p:sp>
        <p:nvSpPr>
          <p:cNvPr id="7" name="Content Placeholder 6"/>
          <p:cNvSpPr>
            <a:spLocks noGrp="1"/>
          </p:cNvSpPr>
          <p:nvPr>
            <p:ph type="body" orient="vert" idx="4294967295"/>
          </p:nvPr>
        </p:nvSpPr>
        <p:spPr>
          <a:xfrm>
            <a:off x="979108" y="1600200"/>
            <a:ext cx="7250492" cy="4525963"/>
          </a:xfrm>
        </p:spPr>
        <p:txBody>
          <a:bodyPr>
            <a:normAutofit fontScale="85000" lnSpcReduction="10000"/>
          </a:bodyPr>
          <a:lstStyle/>
          <a:p>
            <a:pPr>
              <a:buNone/>
            </a:pPr>
            <a:r>
              <a:rPr lang="en-US" sz="2600" dirty="0" smtClean="0"/>
              <a:t>2 Peter 3:10-13 – </a:t>
            </a:r>
          </a:p>
          <a:p>
            <a:pPr>
              <a:buNone/>
            </a:pPr>
            <a:r>
              <a:rPr lang="en-US" sz="2800" dirty="0" smtClean="0"/>
              <a:t>	But the day of the Lord will come as a thief in the night, in which the heavens will pass away with a great noise, and the elements will melt with fervent heat; both the earth and the works that are in it will be burned up. Therefore, since all these things will be dissolved, what manner of persons ought you to be in holy conduct and godliness, looking for and hastening the coming of the day of God, because of which the heavens will be dissolved, being on fire, and the elements will melt with fervent heat? Nevertheless we, according to his promise, look for new heavens and a new earth in which righteousness dwells.</a:t>
            </a:r>
            <a:endParaRPr lang="en-US" sz="2600" dirty="0" smtClean="0"/>
          </a:p>
        </p:txBody>
      </p:sp>
    </p:spTree>
  </p:cSld>
  <p:clrMapOvr>
    <a:masterClrMapping/>
  </p:clrMapOvr>
  <p:transition spd="slow">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title" idx="4294967295"/>
          </p:nvPr>
        </p:nvSpPr>
        <p:spPr>
          <a:xfrm>
            <a:off x="475012" y="274638"/>
            <a:ext cx="7754587" cy="1143000"/>
          </a:xfrm>
        </p:spPr>
        <p:txBody>
          <a:bodyPr/>
          <a:lstStyle/>
          <a:p>
            <a:r>
              <a:rPr lang="en-US" dirty="0" smtClean="0"/>
              <a:t>The Day of the LORD</a:t>
            </a:r>
            <a:endParaRPr lang="en-US" dirty="0"/>
          </a:p>
        </p:txBody>
      </p:sp>
      <p:sp>
        <p:nvSpPr>
          <p:cNvPr id="7" name="Content Placeholder 6"/>
          <p:cNvSpPr>
            <a:spLocks noGrp="1"/>
          </p:cNvSpPr>
          <p:nvPr>
            <p:ph type="body" orient="vert" idx="4294967295"/>
          </p:nvPr>
        </p:nvSpPr>
        <p:spPr>
          <a:xfrm>
            <a:off x="979108" y="1600200"/>
            <a:ext cx="7250492" cy="4525963"/>
          </a:xfrm>
        </p:spPr>
        <p:txBody>
          <a:bodyPr>
            <a:normAutofit fontScale="85000" lnSpcReduction="10000"/>
          </a:bodyPr>
          <a:lstStyle/>
          <a:p>
            <a:pPr>
              <a:buNone/>
            </a:pPr>
            <a:r>
              <a:rPr lang="en-US" sz="2600" dirty="0" smtClean="0"/>
              <a:t>2 Peter 3:10-13 – 	2 “days”</a:t>
            </a:r>
          </a:p>
          <a:p>
            <a:pPr>
              <a:buNone/>
            </a:pPr>
            <a:r>
              <a:rPr lang="en-US" sz="2800" dirty="0" smtClean="0"/>
              <a:t>	But the </a:t>
            </a:r>
            <a:r>
              <a:rPr lang="en-US" sz="2800" u="sng" dirty="0" smtClean="0"/>
              <a:t>day of the Lord</a:t>
            </a:r>
            <a:r>
              <a:rPr lang="en-US" sz="2800" dirty="0" smtClean="0"/>
              <a:t> will come as a thief in the night, in which the heavens will pass away with a great noise, and the elements will melt with fervent heat; both the earth and the works that are in it will be burned up. Therefore, since all these things will be dissolved, what manner of persons ought you to be in holy conduct and godliness, looking for and hastening the coming of the </a:t>
            </a:r>
            <a:r>
              <a:rPr lang="en-US" sz="2800" u="sng" dirty="0" smtClean="0"/>
              <a:t>day of God</a:t>
            </a:r>
            <a:r>
              <a:rPr lang="en-US" sz="2800" dirty="0" smtClean="0"/>
              <a:t>, because of which the heavens will be dissolved, being on fire, and the elements will melt with fervent heat? Nevertheless we, according to his promise, look for new heavens and a new earth in which righteousness dwells.</a:t>
            </a:r>
            <a:endParaRPr lang="en-US" sz="2600" dirty="0" smtClean="0"/>
          </a:p>
        </p:txBody>
      </p:sp>
    </p:spTree>
  </p:cSld>
  <p:clrMapOvr>
    <a:masterClrMapping/>
  </p:clrMapOvr>
  <p:transition spd="slow">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The Day of the LORD</a:t>
            </a:r>
            <a:endParaRPr lang="en-US" dirty="0"/>
          </a:p>
        </p:txBody>
      </p:sp>
      <p:sp>
        <p:nvSpPr>
          <p:cNvPr id="7" name="Content Placeholder 6"/>
          <p:cNvSpPr>
            <a:spLocks noGrp="1"/>
          </p:cNvSpPr>
          <p:nvPr>
            <p:ph type="body" idx="1"/>
          </p:nvPr>
        </p:nvSpPr>
        <p:spPr/>
        <p:txBody>
          <a:bodyPr>
            <a:normAutofit/>
          </a:bodyPr>
          <a:lstStyle/>
          <a:p>
            <a:pPr>
              <a:buNone/>
            </a:pPr>
            <a:r>
              <a:rPr lang="en-US" dirty="0" smtClean="0"/>
              <a:t>Blessing: “Day of God”</a:t>
            </a:r>
          </a:p>
        </p:txBody>
      </p:sp>
      <p:sp>
        <p:nvSpPr>
          <p:cNvPr id="4" name="Content Placeholder 3"/>
          <p:cNvSpPr>
            <a:spLocks noGrp="1"/>
          </p:cNvSpPr>
          <p:nvPr>
            <p:ph sz="half" idx="2"/>
          </p:nvPr>
        </p:nvSpPr>
        <p:spPr/>
        <p:txBody>
          <a:bodyPr>
            <a:normAutofit/>
          </a:bodyPr>
          <a:lstStyle/>
          <a:p>
            <a:pPr>
              <a:buNone/>
            </a:pPr>
            <a:r>
              <a:rPr lang="en-US" sz="2200" dirty="0" smtClean="0"/>
              <a:t>2 Peter 3:11b-12a, 13 – </a:t>
            </a:r>
          </a:p>
          <a:p>
            <a:pPr>
              <a:buNone/>
            </a:pPr>
            <a:r>
              <a:rPr lang="en-US" dirty="0" smtClean="0"/>
              <a:t>	</a:t>
            </a:r>
            <a:r>
              <a:rPr lang="en-US" sz="2200" dirty="0" smtClean="0"/>
              <a:t>what manner of persons ought you to be in holy conduct and godliness, looking for and hastening the coming of the </a:t>
            </a:r>
            <a:r>
              <a:rPr lang="en-US" sz="2200" u="sng" dirty="0" smtClean="0"/>
              <a:t>day of God</a:t>
            </a:r>
            <a:r>
              <a:rPr lang="en-US" sz="2200" dirty="0" smtClean="0"/>
              <a:t>, Nevertheless we, according to his promise, look for new heavens and a new earth in which righteousness dwells.</a:t>
            </a:r>
          </a:p>
          <a:p>
            <a:endParaRPr lang="en-US" dirty="0"/>
          </a:p>
        </p:txBody>
      </p:sp>
      <p:sp>
        <p:nvSpPr>
          <p:cNvPr id="5" name="Text Placeholder 4"/>
          <p:cNvSpPr>
            <a:spLocks noGrp="1"/>
          </p:cNvSpPr>
          <p:nvPr>
            <p:ph type="body" sz="quarter" idx="3"/>
          </p:nvPr>
        </p:nvSpPr>
        <p:spPr/>
        <p:txBody>
          <a:bodyPr/>
          <a:lstStyle/>
          <a:p>
            <a:r>
              <a:rPr lang="en-US" dirty="0" smtClean="0"/>
              <a:t>Judgment: Day of the LORD</a:t>
            </a:r>
            <a:endParaRPr lang="en-US" dirty="0"/>
          </a:p>
        </p:txBody>
      </p:sp>
      <p:sp>
        <p:nvSpPr>
          <p:cNvPr id="8" name="Content Placeholder 7"/>
          <p:cNvSpPr>
            <a:spLocks noGrp="1"/>
          </p:cNvSpPr>
          <p:nvPr>
            <p:ph sz="quarter" idx="4"/>
          </p:nvPr>
        </p:nvSpPr>
        <p:spPr/>
        <p:txBody>
          <a:bodyPr>
            <a:normAutofit fontScale="92500" lnSpcReduction="20000"/>
          </a:bodyPr>
          <a:lstStyle/>
          <a:p>
            <a:r>
              <a:rPr lang="en-US" dirty="0" smtClean="0"/>
              <a:t>2 Peter 3:10-11a, 12b – But the </a:t>
            </a:r>
            <a:r>
              <a:rPr lang="en-US" u="sng" dirty="0" smtClean="0"/>
              <a:t>day of the Lord</a:t>
            </a:r>
            <a:r>
              <a:rPr lang="en-US" dirty="0" smtClean="0"/>
              <a:t> will come as a thief in the night, in which the heavens will pass away with a great noise, and the elements will melt with fervent heat; both the earth and the works that are in it will be burned up. Therefore, since all these things will be dissolved…because of which the heavens will be dissolved, being on fire, and the elements will melt with fervent heat? </a:t>
            </a:r>
            <a:endParaRPr lang="en-US" dirty="0"/>
          </a:p>
        </p:txBody>
      </p:sp>
    </p:spTree>
  </p:cSld>
  <p:clrMapOvr>
    <a:masterClrMapping/>
  </p:clrMapOvr>
  <p:transition spd="slow">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The Day of the LORD</a:t>
            </a:r>
            <a:endParaRPr lang="en-US" dirty="0"/>
          </a:p>
        </p:txBody>
      </p:sp>
      <p:sp>
        <p:nvSpPr>
          <p:cNvPr id="7" name="Content Placeholder 6"/>
          <p:cNvSpPr>
            <a:spLocks noGrp="1"/>
          </p:cNvSpPr>
          <p:nvPr>
            <p:ph type="body" idx="1"/>
          </p:nvPr>
        </p:nvSpPr>
        <p:spPr/>
        <p:txBody>
          <a:bodyPr>
            <a:normAutofit/>
          </a:bodyPr>
          <a:lstStyle/>
          <a:p>
            <a:pPr>
              <a:buNone/>
            </a:pPr>
            <a:r>
              <a:rPr lang="en-US" dirty="0" smtClean="0"/>
              <a:t>Blessing: “Day of God”</a:t>
            </a:r>
          </a:p>
        </p:txBody>
      </p:sp>
      <p:sp>
        <p:nvSpPr>
          <p:cNvPr id="4" name="Content Placeholder 3"/>
          <p:cNvSpPr>
            <a:spLocks noGrp="1"/>
          </p:cNvSpPr>
          <p:nvPr>
            <p:ph sz="half" idx="2"/>
          </p:nvPr>
        </p:nvSpPr>
        <p:spPr/>
        <p:txBody>
          <a:bodyPr>
            <a:normAutofit/>
          </a:bodyPr>
          <a:lstStyle/>
          <a:p>
            <a:pPr>
              <a:buNone/>
            </a:pPr>
            <a:r>
              <a:rPr lang="en-US" sz="2200" dirty="0" smtClean="0"/>
              <a:t>2 Peter 3:11b-12a, 13 – </a:t>
            </a:r>
          </a:p>
          <a:p>
            <a:pPr>
              <a:buNone/>
            </a:pPr>
            <a:r>
              <a:rPr lang="en-US" dirty="0" smtClean="0"/>
              <a:t>	</a:t>
            </a:r>
            <a:r>
              <a:rPr lang="en-US" sz="2200" dirty="0" smtClean="0"/>
              <a:t>what manner of persons ought you to be in holy conduct and godliness, </a:t>
            </a:r>
            <a:r>
              <a:rPr lang="en-US" sz="2200" i="1" dirty="0" smtClean="0"/>
              <a:t>looking for</a:t>
            </a:r>
            <a:r>
              <a:rPr lang="en-US" sz="2200" dirty="0" smtClean="0"/>
              <a:t> and </a:t>
            </a:r>
            <a:r>
              <a:rPr lang="en-US" sz="2200" i="1" dirty="0" smtClean="0"/>
              <a:t>hastening</a:t>
            </a:r>
            <a:r>
              <a:rPr lang="en-US" sz="2200" dirty="0" smtClean="0"/>
              <a:t> the coming of the </a:t>
            </a:r>
            <a:r>
              <a:rPr lang="en-US" sz="2200" u="sng" dirty="0" smtClean="0"/>
              <a:t>day of God</a:t>
            </a:r>
            <a:r>
              <a:rPr lang="en-US" sz="2200" dirty="0" smtClean="0"/>
              <a:t>… Nevertheless we, according to his promise, look for new heavens and a new earth in which righteousness dwells.</a:t>
            </a:r>
          </a:p>
          <a:p>
            <a:endParaRPr lang="en-US" dirty="0"/>
          </a:p>
        </p:txBody>
      </p:sp>
      <p:sp>
        <p:nvSpPr>
          <p:cNvPr id="5" name="Text Placeholder 4"/>
          <p:cNvSpPr>
            <a:spLocks noGrp="1"/>
          </p:cNvSpPr>
          <p:nvPr>
            <p:ph type="body" sz="quarter" idx="3"/>
          </p:nvPr>
        </p:nvSpPr>
        <p:spPr/>
        <p:txBody>
          <a:bodyPr/>
          <a:lstStyle/>
          <a:p>
            <a:pPr algn="l"/>
            <a:r>
              <a:rPr lang="en-US" dirty="0" smtClean="0"/>
              <a:t>	Insight:</a:t>
            </a:r>
            <a:endParaRPr lang="en-US" dirty="0"/>
          </a:p>
        </p:txBody>
      </p:sp>
      <p:sp>
        <p:nvSpPr>
          <p:cNvPr id="8" name="Content Placeholder 7"/>
          <p:cNvSpPr>
            <a:spLocks noGrp="1"/>
          </p:cNvSpPr>
          <p:nvPr>
            <p:ph sz="quarter" idx="4"/>
          </p:nvPr>
        </p:nvSpPr>
        <p:spPr/>
        <p:txBody>
          <a:bodyPr>
            <a:normAutofit/>
          </a:bodyPr>
          <a:lstStyle/>
          <a:p>
            <a:pPr>
              <a:buNone/>
            </a:pPr>
            <a:r>
              <a:rPr lang="en-US" dirty="0" smtClean="0"/>
              <a:t>Peter tells us we should be </a:t>
            </a:r>
          </a:p>
          <a:p>
            <a:pPr>
              <a:buNone/>
            </a:pPr>
            <a:r>
              <a:rPr lang="en-US" dirty="0" smtClean="0"/>
              <a:t>“looking for” or expecting, and</a:t>
            </a:r>
          </a:p>
          <a:p>
            <a:pPr>
              <a:buNone/>
            </a:pPr>
            <a:r>
              <a:rPr lang="en-US" dirty="0" smtClean="0"/>
              <a:t>“hastening” or speeding up/</a:t>
            </a:r>
          </a:p>
          <a:p>
            <a:pPr>
              <a:buNone/>
            </a:pPr>
            <a:r>
              <a:rPr lang="en-US" dirty="0" smtClean="0"/>
              <a:t>hurrying, this ultimate blessing </a:t>
            </a:r>
          </a:p>
          <a:p>
            <a:pPr>
              <a:buNone/>
            </a:pPr>
            <a:r>
              <a:rPr lang="en-US" dirty="0" smtClean="0"/>
              <a:t>he calls the day of God. </a:t>
            </a:r>
            <a:endParaRPr lang="en-US" dirty="0"/>
          </a:p>
        </p:txBody>
      </p:sp>
      <p:cxnSp>
        <p:nvCxnSpPr>
          <p:cNvPr id="10" name="Straight Arrow Connector 9"/>
          <p:cNvCxnSpPr/>
          <p:nvPr/>
        </p:nvCxnSpPr>
        <p:spPr>
          <a:xfrm rot="10800000" flipV="1">
            <a:off x="3131209" y="2889110"/>
            <a:ext cx="1513817" cy="52353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rot="10800000" flipV="1">
            <a:off x="1774028" y="3286605"/>
            <a:ext cx="2870998" cy="50414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The Day of the LORD</a:t>
            </a:r>
            <a:endParaRPr lang="en-US" dirty="0"/>
          </a:p>
        </p:txBody>
      </p:sp>
      <p:sp>
        <p:nvSpPr>
          <p:cNvPr id="7" name="Content Placeholder 6"/>
          <p:cNvSpPr>
            <a:spLocks noGrp="1"/>
          </p:cNvSpPr>
          <p:nvPr>
            <p:ph type="body" idx="1"/>
          </p:nvPr>
        </p:nvSpPr>
        <p:spPr/>
        <p:txBody>
          <a:bodyPr>
            <a:normAutofit/>
          </a:bodyPr>
          <a:lstStyle/>
          <a:p>
            <a:pPr>
              <a:buNone/>
            </a:pPr>
            <a:r>
              <a:rPr lang="en-US" dirty="0" smtClean="0"/>
              <a:t>Blessing: “Day of God”</a:t>
            </a:r>
          </a:p>
        </p:txBody>
      </p:sp>
      <p:sp>
        <p:nvSpPr>
          <p:cNvPr id="4" name="Content Placeholder 3"/>
          <p:cNvSpPr>
            <a:spLocks noGrp="1"/>
          </p:cNvSpPr>
          <p:nvPr>
            <p:ph sz="half" idx="2"/>
          </p:nvPr>
        </p:nvSpPr>
        <p:spPr/>
        <p:txBody>
          <a:bodyPr>
            <a:normAutofit/>
          </a:bodyPr>
          <a:lstStyle/>
          <a:p>
            <a:pPr>
              <a:buNone/>
            </a:pPr>
            <a:r>
              <a:rPr lang="en-US" sz="2200" dirty="0" smtClean="0"/>
              <a:t>2 Peter 3:11b-12a, 13 – </a:t>
            </a:r>
          </a:p>
          <a:p>
            <a:pPr>
              <a:buNone/>
            </a:pPr>
            <a:r>
              <a:rPr lang="en-US" dirty="0" smtClean="0"/>
              <a:t>	</a:t>
            </a:r>
            <a:r>
              <a:rPr lang="en-US" sz="2200" dirty="0" smtClean="0"/>
              <a:t>what manner of persons ought you to be in </a:t>
            </a:r>
            <a:r>
              <a:rPr lang="en-US" sz="2200" i="1" dirty="0" smtClean="0"/>
              <a:t>holy conduct</a:t>
            </a:r>
            <a:r>
              <a:rPr lang="en-US" sz="2200" dirty="0" smtClean="0"/>
              <a:t> and </a:t>
            </a:r>
            <a:r>
              <a:rPr lang="en-US" sz="2200" i="1" dirty="0" smtClean="0"/>
              <a:t>godliness</a:t>
            </a:r>
            <a:r>
              <a:rPr lang="en-US" sz="2200" dirty="0" smtClean="0"/>
              <a:t>, looking for and hastening the coming of the </a:t>
            </a:r>
            <a:r>
              <a:rPr lang="en-US" sz="2200" u="sng" dirty="0" smtClean="0"/>
              <a:t>day of God</a:t>
            </a:r>
            <a:r>
              <a:rPr lang="en-US" sz="2200" dirty="0" smtClean="0"/>
              <a:t>… Nevertheless we, according to his promise, look for new heavens and a new earth in which </a:t>
            </a:r>
            <a:r>
              <a:rPr lang="en-US" sz="2200" i="1" dirty="0" smtClean="0"/>
              <a:t>righteousness </a:t>
            </a:r>
            <a:r>
              <a:rPr lang="en-US" sz="2200" dirty="0" smtClean="0"/>
              <a:t>dwells.</a:t>
            </a:r>
          </a:p>
          <a:p>
            <a:endParaRPr lang="en-US" dirty="0"/>
          </a:p>
        </p:txBody>
      </p:sp>
      <p:sp>
        <p:nvSpPr>
          <p:cNvPr id="5" name="Text Placeholder 4"/>
          <p:cNvSpPr>
            <a:spLocks noGrp="1"/>
          </p:cNvSpPr>
          <p:nvPr>
            <p:ph type="body" sz="quarter" idx="3"/>
          </p:nvPr>
        </p:nvSpPr>
        <p:spPr/>
        <p:txBody>
          <a:bodyPr/>
          <a:lstStyle/>
          <a:p>
            <a:pPr algn="l"/>
            <a:r>
              <a:rPr lang="en-US" dirty="0" smtClean="0"/>
              <a:t>	Insight:</a:t>
            </a:r>
            <a:endParaRPr lang="en-US" dirty="0"/>
          </a:p>
        </p:txBody>
      </p:sp>
      <p:sp>
        <p:nvSpPr>
          <p:cNvPr id="8" name="Content Placeholder 7"/>
          <p:cNvSpPr>
            <a:spLocks noGrp="1"/>
          </p:cNvSpPr>
          <p:nvPr>
            <p:ph sz="quarter" idx="4"/>
          </p:nvPr>
        </p:nvSpPr>
        <p:spPr/>
        <p:txBody>
          <a:bodyPr>
            <a:normAutofit/>
          </a:bodyPr>
          <a:lstStyle/>
          <a:p>
            <a:pPr>
              <a:buNone/>
            </a:pPr>
            <a:r>
              <a:rPr lang="en-US" dirty="0" smtClean="0"/>
              <a:t>This command requires the fact </a:t>
            </a:r>
          </a:p>
          <a:p>
            <a:pPr>
              <a:buNone/>
            </a:pPr>
            <a:r>
              <a:rPr lang="en-US" dirty="0" smtClean="0"/>
              <a:t>that we outlive/outlast the </a:t>
            </a:r>
          </a:p>
          <a:p>
            <a:pPr>
              <a:buNone/>
            </a:pPr>
            <a:r>
              <a:rPr lang="en-US" dirty="0" smtClean="0"/>
              <a:t>universe! We are not of this </a:t>
            </a:r>
          </a:p>
          <a:p>
            <a:pPr>
              <a:buNone/>
            </a:pPr>
            <a:r>
              <a:rPr lang="en-US" dirty="0" smtClean="0"/>
              <a:t>world! What does the world </a:t>
            </a:r>
          </a:p>
          <a:p>
            <a:pPr>
              <a:buNone/>
            </a:pPr>
            <a:r>
              <a:rPr lang="en-US" dirty="0" smtClean="0"/>
              <a:t>know about holiness, godliness </a:t>
            </a:r>
          </a:p>
          <a:p>
            <a:pPr>
              <a:buNone/>
            </a:pPr>
            <a:r>
              <a:rPr lang="en-US" dirty="0" smtClean="0"/>
              <a:t>and righteousness?</a:t>
            </a:r>
            <a:endParaRPr lang="en-US" dirty="0"/>
          </a:p>
        </p:txBody>
      </p:sp>
    </p:spTree>
  </p:cSld>
  <p:clrMapOvr>
    <a:masterClrMapping/>
  </p:clrMapOvr>
  <p:transition spd="slow">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buNone/>
            </a:pPr>
            <a:r>
              <a:rPr lang="en-US" i="1" dirty="0" smtClean="0"/>
              <a:t>How can we use God’s holiness, godliness and </a:t>
            </a:r>
          </a:p>
          <a:p>
            <a:pPr algn="ctr">
              <a:buNone/>
            </a:pPr>
            <a:r>
              <a:rPr lang="en-US" i="1" dirty="0" smtClean="0"/>
              <a:t>righteousness in our lives to hasten or speed </a:t>
            </a:r>
          </a:p>
          <a:p>
            <a:pPr algn="ctr">
              <a:buNone/>
            </a:pPr>
            <a:r>
              <a:rPr lang="en-US" i="1" dirty="0" smtClean="0"/>
              <a:t>up the day of God to reach the nations?</a:t>
            </a:r>
            <a:endParaRPr lang="en-US" i="1" dirty="0"/>
          </a:p>
        </p:txBody>
      </p:sp>
    </p:spTree>
  </p:cSld>
  <p:clrMapOvr>
    <a:overrideClrMapping bg1="lt1" tx1="dk1" bg2="lt2" tx2="dk2" accent1="accent1" accent2="accent2" accent3="accent3" accent4="accent4" accent5="accent5" accent6="accent6" hlink="hlink" folHlink="folHlink"/>
  </p:clrMapOvr>
  <p:transition spd="slow">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Internationals in the Bible</a:t>
            </a:r>
            <a:endParaRPr lang="en-US" dirty="0"/>
          </a:p>
        </p:txBody>
      </p:sp>
      <p:sp>
        <p:nvSpPr>
          <p:cNvPr id="3" name="Content Placeholder 2"/>
          <p:cNvSpPr>
            <a:spLocks noGrp="1"/>
          </p:cNvSpPr>
          <p:nvPr>
            <p:ph idx="1"/>
          </p:nvPr>
        </p:nvSpPr>
        <p:spPr/>
        <p:txBody>
          <a:bodyPr>
            <a:normAutofit/>
          </a:bodyPr>
          <a:lstStyle/>
          <a:p>
            <a:r>
              <a:rPr lang="en-US" u="sng" dirty="0" smtClean="0"/>
              <a:t>Abraham</a:t>
            </a:r>
            <a:r>
              <a:rPr lang="en-US" dirty="0" smtClean="0"/>
              <a:t>: God called him to “get out of your country, from your family, and from your father’s house to a land I will show you” that was at the crossroad of the eastern hemisphere (Genesis 12:3). He jump-started God’s plan of redemption for all nations and presumably met with other international travelers in the Middle East speaking of God.</a:t>
            </a:r>
          </a:p>
          <a:p>
            <a:endParaRPr lang="en-US" dirty="0"/>
          </a:p>
        </p:txBody>
      </p:sp>
    </p:spTree>
  </p:cSld>
  <p:clrMapOvr>
    <a:overrideClrMapping bg1="dk1" tx1="lt1" bg2="dk2" tx2="lt2" accent1="accent1" accent2="accent2" accent3="accent3" accent4="accent4" accent5="accent5" accent6="accent6" hlink="hlink" folHlink="folHlink"/>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Eastern Hemisphere</a:t>
            </a:r>
            <a:endParaRPr lang="en-US" dirty="0"/>
          </a:p>
        </p:txBody>
      </p:sp>
      <p:pic>
        <p:nvPicPr>
          <p:cNvPr id="4" name="Content Placeholder 3" descr="images.png"/>
          <p:cNvPicPr>
            <a:picLocks noGrp="1" noChangeAspect="1"/>
          </p:cNvPicPr>
          <p:nvPr>
            <p:ph idx="1"/>
          </p:nvPr>
        </p:nvPicPr>
        <p:blipFill>
          <a:blip r:embed="rId2"/>
          <a:srcRect l="-14356" r="-14356"/>
          <a:stretch>
            <a:fillRect/>
          </a:stretch>
        </p:blipFill>
        <p:spPr/>
      </p:pic>
      <p:cxnSp>
        <p:nvCxnSpPr>
          <p:cNvPr id="10" name="Straight Connector 9"/>
          <p:cNvCxnSpPr/>
          <p:nvPr/>
        </p:nvCxnSpPr>
        <p:spPr>
          <a:xfrm rot="5400000" flipH="1" flipV="1">
            <a:off x="2888805" y="2792204"/>
            <a:ext cx="1134315" cy="979108"/>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2685277" y="2569175"/>
            <a:ext cx="2229653" cy="1095535"/>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4914931" y="1999258"/>
            <a:ext cx="1537892" cy="369332"/>
          </a:xfrm>
          <a:prstGeom prst="rect">
            <a:avLst/>
          </a:prstGeom>
          <a:noFill/>
        </p:spPr>
        <p:txBody>
          <a:bodyPr wrap="square" rtlCol="0">
            <a:spAutoFit/>
          </a:bodyPr>
          <a:lstStyle/>
          <a:p>
            <a:r>
              <a:rPr lang="en-US" dirty="0" smtClean="0"/>
              <a:t>The crossroad.</a:t>
            </a:r>
            <a:endParaRPr lang="en-US" dirty="0"/>
          </a:p>
        </p:txBody>
      </p:sp>
      <p:cxnSp>
        <p:nvCxnSpPr>
          <p:cNvPr id="8" name="Straight Arrow Connector 7"/>
          <p:cNvCxnSpPr/>
          <p:nvPr/>
        </p:nvCxnSpPr>
        <p:spPr>
          <a:xfrm rot="10800000" flipV="1">
            <a:off x="3835653" y="2368589"/>
            <a:ext cx="1699014" cy="643181"/>
          </a:xfrm>
          <a:prstGeom prst="straightConnector1">
            <a:avLst/>
          </a:prstGeom>
          <a:ln>
            <a:solidFill>
              <a:schemeClr val="tx1"/>
            </a:solidFill>
            <a:tailEnd type="arrow"/>
          </a:ln>
          <a:effectLst>
            <a:outerShdw dist="20000" dir="5400000" rotWithShape="0">
              <a:schemeClr val="tx1">
                <a:alpha val="0"/>
              </a:schemeClr>
            </a:outerShdw>
          </a:effectLst>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0">
              <a:schemeClr val="tx1">
                <a:lumMod val="75000"/>
                <a:lumOff val="25000"/>
              </a:schemeClr>
            </a:gs>
            <a:gs pos="50000">
              <a:schemeClr val="accent1">
                <a:tint val="44500"/>
                <a:satMod val="160000"/>
              </a:schemeClr>
            </a:gs>
            <a:gs pos="100000">
              <a:schemeClr val="accent1">
                <a:tint val="23500"/>
                <a:satMod val="160000"/>
              </a:schemeClr>
            </a:gs>
          </a:gsLst>
          <a:lin ang="16200000" scaled="1"/>
          <a:tileRect/>
        </a:gra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dirty="0"/>
          </a:p>
        </p:txBody>
      </p:sp>
      <p:sp>
        <p:nvSpPr>
          <p:cNvPr id="7" name="Content Placeholder 6"/>
          <p:cNvSpPr>
            <a:spLocks noGrp="1"/>
          </p:cNvSpPr>
          <p:nvPr>
            <p:ph idx="1"/>
          </p:nvPr>
        </p:nvSpPr>
        <p:spPr/>
        <p:txBody>
          <a:bodyPr>
            <a:normAutofit/>
          </a:bodyPr>
          <a:lstStyle/>
          <a:p>
            <a:pPr algn="ctr">
              <a:buNone/>
            </a:pPr>
            <a:r>
              <a:rPr lang="en-US" sz="3600" dirty="0" smtClean="0"/>
              <a:t>One of the things that makes the Bible </a:t>
            </a:r>
          </a:p>
          <a:p>
            <a:pPr algn="ctr">
              <a:buNone/>
            </a:pPr>
            <a:r>
              <a:rPr lang="en-US" sz="3600" dirty="0" smtClean="0"/>
              <a:t>unique is that it is a book of both </a:t>
            </a:r>
          </a:p>
          <a:p>
            <a:pPr algn="ctr">
              <a:buNone/>
            </a:pPr>
            <a:r>
              <a:rPr lang="en-US" sz="3600" dirty="0" smtClean="0"/>
              <a:t>history and a book of prophecy.</a:t>
            </a:r>
          </a:p>
          <a:p>
            <a:pPr algn="ctr">
              <a:buNone/>
            </a:pPr>
            <a:endParaRPr lang="en-US" dirty="0" smtClean="0"/>
          </a:p>
        </p:txBody>
      </p:sp>
    </p:spTree>
  </p:cSld>
  <p:clrMapOvr>
    <a:masterClrMapping/>
  </p:clrMapOvr>
  <p:transition spd="slow">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Internationals in the Bible</a:t>
            </a:r>
            <a:endParaRPr lang="en-US" dirty="0"/>
          </a:p>
        </p:txBody>
      </p:sp>
      <p:sp>
        <p:nvSpPr>
          <p:cNvPr id="3" name="Content Placeholder 2"/>
          <p:cNvSpPr>
            <a:spLocks noGrp="1"/>
          </p:cNvSpPr>
          <p:nvPr>
            <p:ph idx="1"/>
          </p:nvPr>
        </p:nvSpPr>
        <p:spPr/>
        <p:txBody>
          <a:bodyPr>
            <a:normAutofit/>
          </a:bodyPr>
          <a:lstStyle/>
          <a:p>
            <a:r>
              <a:rPr lang="en-US" u="sng" dirty="0" smtClean="0"/>
              <a:t>Joseph</a:t>
            </a:r>
            <a:r>
              <a:rPr lang="en-US" dirty="0" smtClean="0"/>
              <a:t>: Abraham’s great-grandson was sold to slave traders bound for Egypt. He saved Egypt and many other nations from a famine (Genesis 41-42).</a:t>
            </a:r>
          </a:p>
          <a:p>
            <a:r>
              <a:rPr lang="en-US" u="sng" dirty="0" smtClean="0"/>
              <a:t>Moses</a:t>
            </a:r>
            <a:r>
              <a:rPr lang="en-US" dirty="0" smtClean="0"/>
              <a:t>: Born in Egypt and raised in Pharaoh’s family, he fled to Midian (Exodus 2-3). He freed Israel and showed God’s power to many Middle Eastern nations through her travels.</a:t>
            </a:r>
          </a:p>
          <a:p>
            <a:endParaRPr lang="en-US" dirty="0"/>
          </a:p>
        </p:txBody>
      </p:sp>
    </p:spTree>
  </p:cSld>
  <p:clrMapOvr>
    <a:overrideClrMapping bg1="dk1" tx1="lt1" bg2="dk2" tx2="lt2" accent1="accent1" accent2="accent2" accent3="accent3" accent4="accent4" accent5="accent5" accent6="accent6" hlink="hlink" folHlink="folHlink"/>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Internationals in the Bible</a:t>
            </a:r>
            <a:endParaRPr lang="en-US" dirty="0"/>
          </a:p>
        </p:txBody>
      </p:sp>
      <p:sp>
        <p:nvSpPr>
          <p:cNvPr id="3" name="Content Placeholder 2"/>
          <p:cNvSpPr>
            <a:spLocks noGrp="1"/>
          </p:cNvSpPr>
          <p:nvPr>
            <p:ph idx="1"/>
          </p:nvPr>
        </p:nvSpPr>
        <p:spPr/>
        <p:txBody>
          <a:bodyPr>
            <a:normAutofit lnSpcReduction="10000"/>
          </a:bodyPr>
          <a:lstStyle/>
          <a:p>
            <a:r>
              <a:rPr lang="en-US" dirty="0" smtClean="0"/>
              <a:t>“</a:t>
            </a:r>
            <a:r>
              <a:rPr lang="en-US" u="sng" dirty="0" smtClean="0"/>
              <a:t>Strangers” in Israel</a:t>
            </a:r>
            <a:r>
              <a:rPr lang="en-US" dirty="0" smtClean="0"/>
              <a:t>: They were to be treated no different than Israeli’s (Leviticus 19:33-34).</a:t>
            </a:r>
          </a:p>
          <a:p>
            <a:r>
              <a:rPr lang="en-US" u="sng" dirty="0" smtClean="0"/>
              <a:t>Joshua</a:t>
            </a:r>
            <a:r>
              <a:rPr lang="en-US" dirty="0" smtClean="0"/>
              <a:t>: Born in Egypt, he led Israel to conquer the tribes in Canaan (Joshua 3-19). Many saw God’s power on display.</a:t>
            </a:r>
          </a:p>
          <a:p>
            <a:r>
              <a:rPr lang="en-US" u="sng" dirty="0" smtClean="0"/>
              <a:t>Ruth</a:t>
            </a:r>
            <a:r>
              <a:rPr lang="en-US" dirty="0" smtClean="0"/>
              <a:t>: From Moab, she went to Israel with her mother-in-law Naomi saying to her, “Your God [will be] my God” (Ruth 1:16). God added her into the Messianic family line (4:17-21).</a:t>
            </a:r>
            <a:endParaRPr lang="en-US" dirty="0"/>
          </a:p>
        </p:txBody>
      </p:sp>
    </p:spTree>
  </p:cSld>
  <p:clrMapOvr>
    <a:overrideClrMapping bg1="dk1" tx1="lt1" bg2="dk2" tx2="lt2" accent1="accent1" accent2="accent2" accent3="accent3" accent4="accent4" accent5="accent5" accent6="accent6" hlink="hlink" folHlink="folHlink"/>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Internationals in the Bible</a:t>
            </a:r>
            <a:endParaRPr lang="en-US" dirty="0"/>
          </a:p>
        </p:txBody>
      </p:sp>
      <p:sp>
        <p:nvSpPr>
          <p:cNvPr id="3" name="Content Placeholder 2"/>
          <p:cNvSpPr>
            <a:spLocks noGrp="1"/>
          </p:cNvSpPr>
          <p:nvPr>
            <p:ph idx="1"/>
          </p:nvPr>
        </p:nvSpPr>
        <p:spPr/>
        <p:txBody>
          <a:bodyPr>
            <a:normAutofit lnSpcReduction="10000"/>
          </a:bodyPr>
          <a:lstStyle/>
          <a:p>
            <a:r>
              <a:rPr lang="en-US" u="sng" dirty="0" smtClean="0"/>
              <a:t>David</a:t>
            </a:r>
            <a:r>
              <a:rPr lang="en-US" dirty="0" smtClean="0"/>
              <a:t>: Before he became king he and his 600 warriors fled to Philistia (1 Samuel 27:1-2). As king he traveled to and fought many nations showing them God’s superiority.</a:t>
            </a:r>
          </a:p>
          <a:p>
            <a:r>
              <a:rPr lang="en-US" u="sng" dirty="0" smtClean="0"/>
              <a:t>Solomon</a:t>
            </a:r>
            <a:r>
              <a:rPr lang="en-US" dirty="0" smtClean="0"/>
              <a:t>: Wasn’t an international himself but had dealings with many international traders and national leaders.</a:t>
            </a:r>
          </a:p>
          <a:p>
            <a:r>
              <a:rPr lang="en-US" u="sng" dirty="0" smtClean="0"/>
              <a:t>Visitors to Israel</a:t>
            </a:r>
            <a:r>
              <a:rPr lang="en-US" dirty="0" smtClean="0"/>
              <a:t>: The queen of Sheba at the outer court </a:t>
            </a:r>
            <a:r>
              <a:rPr lang="en-US" sz="3000" dirty="0" smtClean="0"/>
              <a:t>of the Temple</a:t>
            </a:r>
            <a:r>
              <a:rPr lang="en-US" dirty="0" smtClean="0"/>
              <a:t>, (1 Ki 6:29; 10:1-13).</a:t>
            </a:r>
            <a:endParaRPr lang="en-US" dirty="0"/>
          </a:p>
        </p:txBody>
      </p:sp>
    </p:spTree>
  </p:cSld>
  <p:clrMapOvr>
    <a:overrideClrMapping bg1="dk1" tx1="lt1" bg2="dk2" tx2="lt2" accent1="accent1" accent2="accent2" accent3="accent3" accent4="accent4" accent5="accent5" accent6="accent6" hlink="hlink" folHlink="folHlink"/>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Internationals in the Bible</a:t>
            </a:r>
            <a:endParaRPr lang="en-US" dirty="0"/>
          </a:p>
        </p:txBody>
      </p:sp>
      <p:sp>
        <p:nvSpPr>
          <p:cNvPr id="3" name="Content Placeholder 2"/>
          <p:cNvSpPr>
            <a:spLocks noGrp="1"/>
          </p:cNvSpPr>
          <p:nvPr>
            <p:ph idx="1"/>
          </p:nvPr>
        </p:nvSpPr>
        <p:spPr/>
        <p:txBody>
          <a:bodyPr>
            <a:normAutofit/>
          </a:bodyPr>
          <a:lstStyle/>
          <a:p>
            <a:r>
              <a:rPr lang="en-US" u="sng" dirty="0" smtClean="0"/>
              <a:t>Daniel</a:t>
            </a:r>
            <a:r>
              <a:rPr lang="en-US" dirty="0" smtClean="0"/>
              <a:t>: Along with </a:t>
            </a:r>
            <a:r>
              <a:rPr lang="en-US" dirty="0" err="1" smtClean="0"/>
              <a:t>Hananiah</a:t>
            </a:r>
            <a:r>
              <a:rPr lang="en-US" dirty="0" smtClean="0"/>
              <a:t>, </a:t>
            </a:r>
            <a:r>
              <a:rPr lang="en-US" dirty="0" err="1" smtClean="0"/>
              <a:t>Mishael</a:t>
            </a:r>
            <a:r>
              <a:rPr lang="en-US" dirty="0" smtClean="0"/>
              <a:t> and </a:t>
            </a:r>
            <a:r>
              <a:rPr lang="en-US" dirty="0" err="1" smtClean="0"/>
              <a:t>Azariah</a:t>
            </a:r>
            <a:r>
              <a:rPr lang="en-US" dirty="0" smtClean="0"/>
              <a:t>, went to Babylon in captivity (Daniel 1). All 4 men became government leaders.</a:t>
            </a:r>
          </a:p>
          <a:p>
            <a:r>
              <a:rPr lang="en-US" u="sng" dirty="0" smtClean="0"/>
              <a:t>Jonah</a:t>
            </a:r>
            <a:r>
              <a:rPr lang="en-US" dirty="0" smtClean="0"/>
              <a:t>: He was the only Old Testament minor prophet called to another country (Assyria).</a:t>
            </a:r>
          </a:p>
          <a:p>
            <a:r>
              <a:rPr lang="en-US" u="sng" dirty="0" smtClean="0"/>
              <a:t>The Magi</a:t>
            </a:r>
            <a:r>
              <a:rPr lang="en-US" dirty="0" smtClean="0"/>
              <a:t>: Coming “from the East” to worship baby Jesus (Matthew 2:1), they were advisors to the Persian royal family.</a:t>
            </a:r>
            <a:endParaRPr lang="en-US" dirty="0"/>
          </a:p>
        </p:txBody>
      </p:sp>
    </p:spTree>
  </p:cSld>
  <p:clrMapOvr>
    <a:overrideClrMapping bg1="dk1" tx1="lt1" bg2="dk2" tx2="lt2" accent1="accent1" accent2="accent2" accent3="accent3" accent4="accent4" accent5="accent5" accent6="accent6" hlink="hlink" folHlink="folHlink"/>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Internationals in the Bible</a:t>
            </a:r>
            <a:endParaRPr lang="en-US" dirty="0"/>
          </a:p>
        </p:txBody>
      </p:sp>
      <p:sp>
        <p:nvSpPr>
          <p:cNvPr id="3" name="Content Placeholder 2"/>
          <p:cNvSpPr>
            <a:spLocks noGrp="1"/>
          </p:cNvSpPr>
          <p:nvPr>
            <p:ph idx="1"/>
          </p:nvPr>
        </p:nvSpPr>
        <p:spPr/>
        <p:txBody>
          <a:bodyPr>
            <a:normAutofit/>
          </a:bodyPr>
          <a:lstStyle/>
          <a:p>
            <a:r>
              <a:rPr lang="en-US" u="sng" dirty="0" smtClean="0"/>
              <a:t>Joseph, Mary, Jesus</a:t>
            </a:r>
            <a:r>
              <a:rPr lang="en-US" dirty="0" smtClean="0"/>
              <a:t>: Going to Egypt made them internationals (Matthew 2:13-21).</a:t>
            </a:r>
          </a:p>
          <a:p>
            <a:r>
              <a:rPr lang="en-US" u="sng" dirty="0" smtClean="0"/>
              <a:t>The Roman Centurion</a:t>
            </a:r>
            <a:r>
              <a:rPr lang="en-US" dirty="0" smtClean="0"/>
              <a:t>: The soldier whose faith caused Jesus to “marvel” (Matthew 8:10) had “built a synagogue” for the Jews (Luke 7:5).</a:t>
            </a:r>
          </a:p>
          <a:p>
            <a:r>
              <a:rPr lang="en-US" u="sng" dirty="0" smtClean="0"/>
              <a:t>Jews at Pentecost</a:t>
            </a:r>
            <a:r>
              <a:rPr lang="en-US" dirty="0" smtClean="0"/>
              <a:t>: They represented 16 areas around the Roman Empire. 3,000 trusted Christ for salvation and got baptized.</a:t>
            </a:r>
            <a:endParaRPr lang="en-US" dirty="0"/>
          </a:p>
        </p:txBody>
      </p:sp>
    </p:spTree>
  </p:cSld>
  <p:clrMapOvr>
    <a:overrideClrMapping bg1="dk1" tx1="lt1" bg2="dk2" tx2="lt2" accent1="accent1" accent2="accent2" accent3="accent3" accent4="accent4" accent5="accent5" accent6="accent6" hlink="hlink" folHlink="folHlink"/>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Internationals in the Bible</a:t>
            </a:r>
            <a:endParaRPr lang="en-US" dirty="0"/>
          </a:p>
        </p:txBody>
      </p:sp>
      <p:sp>
        <p:nvSpPr>
          <p:cNvPr id="3" name="Content Placeholder 2"/>
          <p:cNvSpPr>
            <a:spLocks noGrp="1"/>
          </p:cNvSpPr>
          <p:nvPr>
            <p:ph idx="1"/>
          </p:nvPr>
        </p:nvSpPr>
        <p:spPr/>
        <p:txBody>
          <a:bodyPr>
            <a:normAutofit/>
          </a:bodyPr>
          <a:lstStyle/>
          <a:p>
            <a:r>
              <a:rPr lang="en-US" u="sng" dirty="0" smtClean="0"/>
              <a:t>International Jewish Background Believers</a:t>
            </a:r>
            <a:r>
              <a:rPr lang="en-US" dirty="0" smtClean="0"/>
              <a:t>: Those saved at Pentecost stayed in Jerusalem  eventually fleeing the city taking and sharing their newfound faith on their way (Acts 8).</a:t>
            </a:r>
          </a:p>
          <a:p>
            <a:r>
              <a:rPr lang="en-US" u="sng" dirty="0" smtClean="0"/>
              <a:t>The Ethiopian Eunuch</a:t>
            </a:r>
            <a:r>
              <a:rPr lang="en-US" dirty="0" smtClean="0"/>
              <a:t>: He came to faith in Christ while reading Isaiah explained by Philip (Acts 8:26-39).</a:t>
            </a:r>
          </a:p>
        </p:txBody>
      </p:sp>
    </p:spTree>
  </p:cSld>
  <p:clrMapOvr>
    <a:overrideClrMapping bg1="dk1" tx1="lt1" bg2="dk2" tx2="lt2" accent1="accent1" accent2="accent2" accent3="accent3" accent4="accent4" accent5="accent5" accent6="accent6" hlink="hlink" folHlink="folHlink"/>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Internationals in the Bible</a:t>
            </a:r>
            <a:endParaRPr lang="en-US" dirty="0"/>
          </a:p>
        </p:txBody>
      </p:sp>
      <p:sp>
        <p:nvSpPr>
          <p:cNvPr id="3" name="Content Placeholder 2"/>
          <p:cNvSpPr>
            <a:spLocks noGrp="1"/>
          </p:cNvSpPr>
          <p:nvPr>
            <p:ph idx="1"/>
          </p:nvPr>
        </p:nvSpPr>
        <p:spPr/>
        <p:txBody>
          <a:bodyPr>
            <a:normAutofit/>
          </a:bodyPr>
          <a:lstStyle/>
          <a:p>
            <a:r>
              <a:rPr lang="en-US" u="sng" dirty="0" smtClean="0"/>
              <a:t>Saul</a:t>
            </a:r>
            <a:r>
              <a:rPr lang="en-US" dirty="0" smtClean="0"/>
              <a:t>: While on the road to Damascus (Syria) he met the Lord Jesus (Acts 9). He went on to become a fervent disciple, church planter and writer of half of the New Testament.</a:t>
            </a:r>
          </a:p>
          <a:p>
            <a:r>
              <a:rPr lang="en-US" u="sng" dirty="0" smtClean="0"/>
              <a:t>The 11 Disciples</a:t>
            </a:r>
            <a:r>
              <a:rPr lang="en-US" dirty="0" smtClean="0"/>
              <a:t>: Church history records them taking the faith to other countries.</a:t>
            </a:r>
          </a:p>
          <a:p>
            <a:r>
              <a:rPr lang="en-US" u="sng" dirty="0" smtClean="0"/>
              <a:t>Lydia</a:t>
            </a:r>
            <a:r>
              <a:rPr lang="en-US" dirty="0" smtClean="0"/>
              <a:t>: A business woman from Thyatira (Asia Minor) received Christ in Philippi.</a:t>
            </a:r>
          </a:p>
          <a:p>
            <a:endParaRPr lang="en-US" dirty="0"/>
          </a:p>
        </p:txBody>
      </p:sp>
    </p:spTree>
  </p:cSld>
  <p:clrMapOvr>
    <a:overrideClrMapping bg1="dk1" tx1="lt1" bg2="dk2" tx2="lt2" accent1="accent1" accent2="accent2" accent3="accent3" accent4="accent4" accent5="accent5" accent6="accent6" hlink="hlink" folHlink="folHlink"/>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Jewish Presence in Romans</a:t>
            </a:r>
            <a:endParaRPr lang="en-US" dirty="0"/>
          </a:p>
        </p:txBody>
      </p:sp>
      <p:sp>
        <p:nvSpPr>
          <p:cNvPr id="8" name="Content Placeholder 7"/>
          <p:cNvSpPr>
            <a:spLocks noGrp="1"/>
          </p:cNvSpPr>
          <p:nvPr>
            <p:ph idx="1"/>
          </p:nvPr>
        </p:nvSpPr>
        <p:spPr/>
        <p:txBody>
          <a:bodyPr>
            <a:normAutofit lnSpcReduction="10000"/>
          </a:bodyPr>
          <a:lstStyle/>
          <a:p>
            <a:r>
              <a:rPr lang="en-US" dirty="0" smtClean="0"/>
              <a:t>The city of Rome had a large number of Jews living there.</a:t>
            </a:r>
          </a:p>
          <a:p>
            <a:r>
              <a:rPr lang="en-US" dirty="0" smtClean="0"/>
              <a:t>The church in Rome was most likely begun by Jews who trusted Christ at Pentecost in Jerusalem (Acts 2:10, 41).</a:t>
            </a:r>
          </a:p>
          <a:p>
            <a:r>
              <a:rPr lang="en-US" dirty="0" smtClean="0"/>
              <a:t>We learn from how Paul writes Romans that there were Jewish believers in the Roman church. There is a Jewish presence throughout all of Romans, especially in chapters 9-11.</a:t>
            </a: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1000"/>
                                        <p:tgtEl>
                                          <p:spTgt spid="8">
                                            <p:txEl>
                                              <p:pRg st="2" end="2"/>
                                            </p:txEl>
                                          </p:spTgt>
                                        </p:tgtEl>
                                      </p:cBhvr>
                                    </p:animEffect>
                                    <p:anim calcmode="lin" valueType="num">
                                      <p:cBhvr>
                                        <p:cTn id="22"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1">
          <a:gsLst>
            <a:gs pos="0">
              <a:schemeClr val="bg2">
                <a:lumMod val="50000"/>
                <a:lumOff val="50000"/>
              </a:schemeClr>
            </a:gs>
            <a:gs pos="100000">
              <a:schemeClr val="bg2">
                <a:shade val="35000"/>
                <a:satMod val="250000"/>
              </a:schemeClr>
            </a:gs>
          </a:gsLst>
          <a:path path="circle">
            <a:fillToRect l="15000" t="50000" r="85000" b="60000"/>
          </a:path>
        </a:grad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Jews in Romans</a:t>
            </a:r>
            <a:endParaRPr lang="en-US" dirty="0"/>
          </a:p>
        </p:txBody>
      </p:sp>
      <p:sp>
        <p:nvSpPr>
          <p:cNvPr id="9" name="Content Placeholder 8"/>
          <p:cNvSpPr>
            <a:spLocks noGrp="1"/>
          </p:cNvSpPr>
          <p:nvPr>
            <p:ph idx="1"/>
          </p:nvPr>
        </p:nvSpPr>
        <p:spPr/>
        <p:txBody>
          <a:bodyPr>
            <a:normAutofit/>
          </a:bodyPr>
          <a:lstStyle/>
          <a:p>
            <a:pPr>
              <a:buNone/>
            </a:pPr>
            <a:r>
              <a:rPr lang="en-US" sz="3000" b="1" dirty="0" smtClean="0"/>
              <a:t>Romans 11:1-2 </a:t>
            </a:r>
            <a:r>
              <a:rPr lang="en-US" sz="3000" dirty="0" smtClean="0"/>
              <a:t>–</a:t>
            </a:r>
          </a:p>
          <a:p>
            <a:pPr algn="ctr">
              <a:buNone/>
            </a:pPr>
            <a:endParaRPr lang="en-US" sz="2000" dirty="0" smtClean="0"/>
          </a:p>
          <a:p>
            <a:pPr algn="ctr">
              <a:buNone/>
            </a:pPr>
            <a:r>
              <a:rPr lang="en-US" dirty="0" smtClean="0"/>
              <a:t>I say then, has God cast away his people? </a:t>
            </a:r>
          </a:p>
          <a:p>
            <a:pPr algn="ctr">
              <a:buNone/>
            </a:pPr>
            <a:r>
              <a:rPr lang="en-US" dirty="0" smtClean="0"/>
              <a:t>Certainly not! For I also am an Israelite, of the </a:t>
            </a:r>
          </a:p>
          <a:p>
            <a:pPr algn="ctr">
              <a:buNone/>
            </a:pPr>
            <a:r>
              <a:rPr lang="en-US" dirty="0" smtClean="0"/>
              <a:t>seed of Abraham, of the tribe of Benjamin. </a:t>
            </a:r>
          </a:p>
          <a:p>
            <a:pPr algn="ctr">
              <a:buNone/>
            </a:pPr>
            <a:r>
              <a:rPr lang="en-US" dirty="0" smtClean="0"/>
              <a:t>God has not cast away his people whom he </a:t>
            </a:r>
          </a:p>
          <a:p>
            <a:pPr algn="ctr">
              <a:buNone/>
            </a:pPr>
            <a:r>
              <a:rPr lang="en-US" dirty="0" smtClean="0"/>
              <a:t>foreknew. Or do you not know what the </a:t>
            </a:r>
          </a:p>
          <a:p>
            <a:pPr algn="ctr">
              <a:buNone/>
            </a:pPr>
            <a:r>
              <a:rPr lang="en-US" dirty="0" smtClean="0"/>
              <a:t>Scripture says of Elijah, how he pleads with </a:t>
            </a:r>
          </a:p>
          <a:p>
            <a:pPr algn="ctr">
              <a:buNone/>
            </a:pPr>
            <a:r>
              <a:rPr lang="en-US" dirty="0" smtClean="0"/>
              <a:t>God against Israel, saying…</a:t>
            </a:r>
          </a:p>
          <a:p>
            <a:pPr>
              <a:buNone/>
            </a:pPr>
            <a:endParaRPr lang="en-US" dirty="0"/>
          </a:p>
        </p:txBody>
      </p:sp>
    </p:spTree>
  </p:cSld>
  <p:clrMapOvr>
    <a:masterClrMapping/>
  </p:clrMapOvr>
  <p:transition spd="slow">
    <p:pull/>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1">
          <a:gsLst>
            <a:gs pos="0">
              <a:schemeClr val="bg2">
                <a:lumMod val="50000"/>
                <a:lumOff val="50000"/>
              </a:schemeClr>
            </a:gs>
            <a:gs pos="100000">
              <a:schemeClr val="bg2">
                <a:shade val="35000"/>
                <a:satMod val="250000"/>
              </a:schemeClr>
            </a:gs>
          </a:gsLst>
          <a:path path="circle">
            <a:fillToRect l="15000" t="50000" r="85000" b="60000"/>
          </a:path>
        </a:grad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Jews in Romans</a:t>
            </a:r>
            <a:endParaRPr lang="en-US" dirty="0"/>
          </a:p>
        </p:txBody>
      </p:sp>
      <p:sp>
        <p:nvSpPr>
          <p:cNvPr id="4" name="Text Placeholder 3"/>
          <p:cNvSpPr>
            <a:spLocks noGrp="1"/>
          </p:cNvSpPr>
          <p:nvPr>
            <p:ph type="body" idx="1"/>
          </p:nvPr>
        </p:nvSpPr>
        <p:spPr/>
        <p:txBody>
          <a:bodyPr>
            <a:normAutofit/>
          </a:bodyPr>
          <a:lstStyle/>
          <a:p>
            <a:r>
              <a:rPr lang="en-US" sz="3000" dirty="0" smtClean="0"/>
              <a:t>Romans 11:1-2</a:t>
            </a:r>
            <a:endParaRPr lang="en-US" sz="3000" dirty="0"/>
          </a:p>
        </p:txBody>
      </p:sp>
      <p:sp>
        <p:nvSpPr>
          <p:cNvPr id="9" name="Content Placeholder 8"/>
          <p:cNvSpPr>
            <a:spLocks noGrp="1"/>
          </p:cNvSpPr>
          <p:nvPr>
            <p:ph sz="half" idx="2"/>
          </p:nvPr>
        </p:nvSpPr>
        <p:spPr/>
        <p:txBody>
          <a:bodyPr>
            <a:normAutofit fontScale="92500" lnSpcReduction="10000"/>
          </a:bodyPr>
          <a:lstStyle/>
          <a:p>
            <a:pPr>
              <a:buNone/>
            </a:pPr>
            <a:r>
              <a:rPr lang="en-US" dirty="0" smtClean="0"/>
              <a:t>I say then, has God cast away </a:t>
            </a:r>
            <a:r>
              <a:rPr lang="en-US" b="1" u="sng" dirty="0" smtClean="0"/>
              <a:t>his </a:t>
            </a:r>
          </a:p>
          <a:p>
            <a:pPr>
              <a:buNone/>
            </a:pPr>
            <a:r>
              <a:rPr lang="en-US" b="1" u="sng" dirty="0" smtClean="0"/>
              <a:t>people</a:t>
            </a:r>
            <a:r>
              <a:rPr lang="en-US" dirty="0" smtClean="0"/>
              <a:t>? Certainly not! For  I also </a:t>
            </a:r>
          </a:p>
          <a:p>
            <a:pPr>
              <a:buNone/>
            </a:pPr>
            <a:r>
              <a:rPr lang="en-US" dirty="0" smtClean="0"/>
              <a:t>am an Israelite, of the seed of </a:t>
            </a:r>
          </a:p>
          <a:p>
            <a:pPr>
              <a:buNone/>
            </a:pPr>
            <a:r>
              <a:rPr lang="en-US" dirty="0" smtClean="0"/>
              <a:t>Abraham, of the tribe of </a:t>
            </a:r>
          </a:p>
          <a:p>
            <a:pPr>
              <a:buNone/>
            </a:pPr>
            <a:r>
              <a:rPr lang="en-US" dirty="0" smtClean="0"/>
              <a:t>Benjamin. God has not cast away </a:t>
            </a:r>
          </a:p>
          <a:p>
            <a:pPr>
              <a:buNone/>
            </a:pPr>
            <a:r>
              <a:rPr lang="en-US" b="1" u="sng" dirty="0" smtClean="0"/>
              <a:t>his people whom he foreknew</a:t>
            </a:r>
            <a:r>
              <a:rPr lang="en-US" dirty="0" smtClean="0"/>
              <a:t>.  </a:t>
            </a:r>
          </a:p>
          <a:p>
            <a:pPr>
              <a:buNone/>
            </a:pPr>
            <a:r>
              <a:rPr lang="en-US" dirty="0" smtClean="0"/>
              <a:t>Or do you not know what the </a:t>
            </a:r>
          </a:p>
          <a:p>
            <a:pPr>
              <a:buNone/>
            </a:pPr>
            <a:r>
              <a:rPr lang="en-US" dirty="0" smtClean="0"/>
              <a:t>Scripture says of Elijah, how he </a:t>
            </a:r>
          </a:p>
          <a:p>
            <a:pPr>
              <a:buNone/>
            </a:pPr>
            <a:r>
              <a:rPr lang="en-US" dirty="0" smtClean="0"/>
              <a:t>pleads with God against </a:t>
            </a:r>
            <a:r>
              <a:rPr lang="en-US" b="1" u="sng" dirty="0" smtClean="0"/>
              <a:t>Israel</a:t>
            </a:r>
            <a:r>
              <a:rPr lang="en-US" dirty="0" smtClean="0"/>
              <a:t>, </a:t>
            </a:r>
          </a:p>
          <a:p>
            <a:pPr>
              <a:buNone/>
            </a:pPr>
            <a:r>
              <a:rPr lang="en-US" dirty="0" smtClean="0"/>
              <a:t>saying…</a:t>
            </a:r>
          </a:p>
          <a:p>
            <a:pPr>
              <a:buNone/>
            </a:pPr>
            <a:endParaRPr lang="en-US" dirty="0"/>
          </a:p>
        </p:txBody>
      </p:sp>
      <p:sp>
        <p:nvSpPr>
          <p:cNvPr id="5" name="Text Placeholder 4"/>
          <p:cNvSpPr>
            <a:spLocks noGrp="1"/>
          </p:cNvSpPr>
          <p:nvPr>
            <p:ph type="body" sz="quarter" idx="3"/>
          </p:nvPr>
        </p:nvSpPr>
        <p:spPr/>
        <p:txBody>
          <a:bodyPr/>
          <a:lstStyle/>
          <a:p>
            <a:r>
              <a:rPr lang="en-US" sz="3000" dirty="0" smtClean="0"/>
              <a:t>Comment</a:t>
            </a:r>
            <a:endParaRPr lang="en-US" sz="3000" dirty="0"/>
          </a:p>
        </p:txBody>
      </p:sp>
      <p:sp>
        <p:nvSpPr>
          <p:cNvPr id="6" name="Content Placeholder 5"/>
          <p:cNvSpPr>
            <a:spLocks noGrp="1"/>
          </p:cNvSpPr>
          <p:nvPr>
            <p:ph sz="quarter" idx="4"/>
          </p:nvPr>
        </p:nvSpPr>
        <p:spPr/>
        <p:txBody>
          <a:bodyPr/>
          <a:lstStyle/>
          <a:p>
            <a:r>
              <a:rPr lang="en-US" i="1" dirty="0" smtClean="0"/>
              <a:t>God’s people, the ones “he foreknew” are Jews, those of the nation of “Israel.”</a:t>
            </a:r>
            <a:endParaRPr lang="en-US" i="1"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a:gsLst>
            <a:gs pos="0">
              <a:schemeClr val="tx1">
                <a:lumMod val="75000"/>
                <a:lumOff val="25000"/>
              </a:schemeClr>
            </a:gs>
            <a:gs pos="50000">
              <a:schemeClr val="accent1">
                <a:tint val="44500"/>
                <a:satMod val="160000"/>
              </a:schemeClr>
            </a:gs>
            <a:gs pos="100000">
              <a:schemeClr val="accent1">
                <a:tint val="23500"/>
                <a:satMod val="160000"/>
              </a:schemeClr>
            </a:gs>
          </a:gsLst>
          <a:lin ang="16200000" scaled="1"/>
        </a:gra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100% Accurate</a:t>
            </a:r>
            <a:endParaRPr lang="en-US" dirty="0"/>
          </a:p>
        </p:txBody>
      </p:sp>
      <p:sp>
        <p:nvSpPr>
          <p:cNvPr id="7" name="Content Placeholder 6"/>
          <p:cNvSpPr>
            <a:spLocks noGrp="1"/>
          </p:cNvSpPr>
          <p:nvPr>
            <p:ph idx="1"/>
          </p:nvPr>
        </p:nvSpPr>
        <p:spPr/>
        <p:txBody>
          <a:bodyPr>
            <a:normAutofit/>
          </a:bodyPr>
          <a:lstStyle/>
          <a:p>
            <a:pPr algn="ctr">
              <a:buNone/>
            </a:pPr>
            <a:r>
              <a:rPr lang="en-US" sz="3000" dirty="0" smtClean="0"/>
              <a:t>Deuteronomy 18:20, 22:</a:t>
            </a:r>
          </a:p>
          <a:p>
            <a:pPr algn="ctr">
              <a:buNone/>
            </a:pPr>
            <a:r>
              <a:rPr lang="en-US" sz="2800" dirty="0" smtClean="0"/>
              <a:t>“But the prophet who presumes to speak a word in my </a:t>
            </a:r>
          </a:p>
          <a:p>
            <a:pPr algn="ctr">
              <a:buNone/>
            </a:pPr>
            <a:r>
              <a:rPr lang="en-US" sz="2800" dirty="0" smtClean="0"/>
              <a:t>name, which I have not commanded him to speak, or </a:t>
            </a:r>
          </a:p>
          <a:p>
            <a:pPr algn="ctr">
              <a:buNone/>
            </a:pPr>
            <a:r>
              <a:rPr lang="en-US" sz="2800" dirty="0" smtClean="0"/>
              <a:t>who speaks in the name of other gods, that prophet </a:t>
            </a:r>
          </a:p>
          <a:p>
            <a:pPr algn="ctr">
              <a:buNone/>
            </a:pPr>
            <a:r>
              <a:rPr lang="en-US" sz="2800" dirty="0" smtClean="0"/>
              <a:t>shall die… When a prophet speaks in the name of the </a:t>
            </a:r>
          </a:p>
          <a:p>
            <a:pPr algn="ctr">
              <a:buNone/>
            </a:pPr>
            <a:r>
              <a:rPr lang="en-US" sz="2800" dirty="0" smtClean="0"/>
              <a:t>LORD, if the thing does not happen or come to pass, </a:t>
            </a:r>
          </a:p>
          <a:p>
            <a:pPr algn="ctr">
              <a:buNone/>
            </a:pPr>
            <a:r>
              <a:rPr lang="en-US" sz="2800" dirty="0" smtClean="0"/>
              <a:t>that is the thing which the LORD has not spoken.”</a:t>
            </a:r>
            <a:endParaRPr lang="en-US" dirty="0" smtClean="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The Framework of Salvation</a:t>
            </a:r>
            <a:endParaRPr lang="en-US" dirty="0"/>
          </a:p>
        </p:txBody>
      </p:sp>
      <p:sp>
        <p:nvSpPr>
          <p:cNvPr id="8" name="Content Placeholder 7"/>
          <p:cNvSpPr>
            <a:spLocks noGrp="1"/>
          </p:cNvSpPr>
          <p:nvPr>
            <p:ph idx="1"/>
          </p:nvPr>
        </p:nvSpPr>
        <p:spPr/>
        <p:txBody>
          <a:bodyPr>
            <a:normAutofit/>
          </a:bodyPr>
          <a:lstStyle/>
          <a:p>
            <a:pPr>
              <a:buNone/>
            </a:pPr>
            <a:r>
              <a:rPr lang="en-US" sz="2800" b="1" dirty="0" smtClean="0"/>
              <a:t>Romans 11:11-12 –</a:t>
            </a:r>
          </a:p>
          <a:p>
            <a:pPr>
              <a:buNone/>
            </a:pPr>
            <a:endParaRPr lang="en-US" sz="2000" b="1" dirty="0" smtClean="0"/>
          </a:p>
          <a:p>
            <a:pPr algn="ctr">
              <a:buNone/>
            </a:pPr>
            <a:r>
              <a:rPr lang="en-US" sz="2800" dirty="0" smtClean="0"/>
              <a:t>I say then, have they [Jews] stumbled that they </a:t>
            </a:r>
          </a:p>
          <a:p>
            <a:pPr algn="ctr">
              <a:buNone/>
            </a:pPr>
            <a:r>
              <a:rPr lang="en-US" sz="2800" dirty="0" smtClean="0"/>
              <a:t>should fall? Certainly not! But through their fall, </a:t>
            </a:r>
          </a:p>
          <a:p>
            <a:pPr algn="ctr">
              <a:buNone/>
            </a:pPr>
            <a:r>
              <a:rPr lang="en-US" sz="2800" dirty="0" smtClean="0"/>
              <a:t>to provoke them to jealousy, salvation has come </a:t>
            </a:r>
          </a:p>
          <a:p>
            <a:pPr algn="ctr">
              <a:buNone/>
            </a:pPr>
            <a:r>
              <a:rPr lang="en-US" sz="2800" dirty="0" smtClean="0"/>
              <a:t>to the Gentiles. Now if their fall is riches for the </a:t>
            </a:r>
          </a:p>
          <a:p>
            <a:pPr algn="ctr">
              <a:buNone/>
            </a:pPr>
            <a:r>
              <a:rPr lang="en-US" sz="2800" dirty="0" smtClean="0"/>
              <a:t>world, and their failure riches for the Gentiles, </a:t>
            </a:r>
          </a:p>
          <a:p>
            <a:pPr algn="ctr">
              <a:buNone/>
            </a:pPr>
            <a:r>
              <a:rPr lang="en-US" sz="2800" dirty="0" smtClean="0"/>
              <a:t>how much more their fullness!</a:t>
            </a:r>
            <a:endParaRPr lang="en-US" sz="3000" dirty="0"/>
          </a:p>
        </p:txBody>
      </p:sp>
    </p:spTree>
  </p:cSld>
  <p:clrMapOvr>
    <a:masterClrMapping/>
  </p:clrMapOvr>
  <p:transition spd="slow">
    <p:pull/>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The Framework of Salvation</a:t>
            </a:r>
            <a:endParaRPr lang="en-US" dirty="0"/>
          </a:p>
        </p:txBody>
      </p:sp>
      <p:sp>
        <p:nvSpPr>
          <p:cNvPr id="4" name="Text Placeholder 3"/>
          <p:cNvSpPr>
            <a:spLocks noGrp="1"/>
          </p:cNvSpPr>
          <p:nvPr>
            <p:ph type="body" idx="1"/>
          </p:nvPr>
        </p:nvSpPr>
        <p:spPr/>
        <p:txBody>
          <a:bodyPr>
            <a:normAutofit/>
          </a:bodyPr>
          <a:lstStyle/>
          <a:p>
            <a:r>
              <a:rPr lang="en-US" sz="3000" dirty="0" smtClean="0"/>
              <a:t>Romans 11:11-12</a:t>
            </a:r>
            <a:endParaRPr lang="en-US" sz="3000" dirty="0"/>
          </a:p>
        </p:txBody>
      </p:sp>
      <p:sp>
        <p:nvSpPr>
          <p:cNvPr id="8" name="Content Placeholder 7"/>
          <p:cNvSpPr>
            <a:spLocks noGrp="1"/>
          </p:cNvSpPr>
          <p:nvPr>
            <p:ph sz="half" idx="2"/>
          </p:nvPr>
        </p:nvSpPr>
        <p:spPr/>
        <p:txBody>
          <a:bodyPr>
            <a:normAutofit fontScale="92500" lnSpcReduction="10000"/>
          </a:bodyPr>
          <a:lstStyle/>
          <a:p>
            <a:pPr>
              <a:buNone/>
            </a:pPr>
            <a:r>
              <a:rPr lang="en-US" dirty="0" smtClean="0"/>
              <a:t>I say then, have they [Jews] </a:t>
            </a:r>
          </a:p>
          <a:p>
            <a:pPr>
              <a:buNone/>
            </a:pPr>
            <a:r>
              <a:rPr lang="en-US" b="1" u="sng" dirty="0" smtClean="0"/>
              <a:t>stumbled that they should </a:t>
            </a:r>
          </a:p>
          <a:p>
            <a:pPr>
              <a:buNone/>
            </a:pPr>
            <a:r>
              <a:rPr lang="en-US" b="1" u="sng" dirty="0" smtClean="0"/>
              <a:t>fall</a:t>
            </a:r>
            <a:r>
              <a:rPr lang="en-US" dirty="0" smtClean="0"/>
              <a:t>? </a:t>
            </a:r>
            <a:r>
              <a:rPr lang="en-US" b="1" u="sng" dirty="0" smtClean="0"/>
              <a:t>Certainly not</a:t>
            </a:r>
            <a:r>
              <a:rPr lang="en-US" dirty="0" smtClean="0"/>
              <a:t>! But through </a:t>
            </a:r>
          </a:p>
          <a:p>
            <a:pPr>
              <a:buNone/>
            </a:pPr>
            <a:r>
              <a:rPr lang="en-US" dirty="0" smtClean="0"/>
              <a:t>their trespass, to provoke them to </a:t>
            </a:r>
          </a:p>
          <a:p>
            <a:pPr>
              <a:buNone/>
            </a:pPr>
            <a:r>
              <a:rPr lang="en-US" dirty="0" smtClean="0"/>
              <a:t>jealousy, </a:t>
            </a:r>
            <a:r>
              <a:rPr lang="en-US" b="1" u="sng" dirty="0" smtClean="0"/>
              <a:t>salvation has come to </a:t>
            </a:r>
          </a:p>
          <a:p>
            <a:pPr>
              <a:buNone/>
            </a:pPr>
            <a:r>
              <a:rPr lang="en-US" b="1" u="sng" dirty="0" smtClean="0"/>
              <a:t>the Gentiles</a:t>
            </a:r>
            <a:r>
              <a:rPr lang="en-US" dirty="0" smtClean="0"/>
              <a:t>. Now if their </a:t>
            </a:r>
          </a:p>
          <a:p>
            <a:pPr>
              <a:buNone/>
            </a:pPr>
            <a:r>
              <a:rPr lang="en-US" dirty="0" smtClean="0"/>
              <a:t>trespass is riches for the world, </a:t>
            </a:r>
          </a:p>
          <a:p>
            <a:pPr>
              <a:buNone/>
            </a:pPr>
            <a:r>
              <a:rPr lang="en-US" dirty="0" smtClean="0"/>
              <a:t>and their failure riches for the </a:t>
            </a:r>
          </a:p>
          <a:p>
            <a:pPr>
              <a:buNone/>
            </a:pPr>
            <a:r>
              <a:rPr lang="en-US" dirty="0" smtClean="0"/>
              <a:t>Gentiles, how much more their </a:t>
            </a:r>
          </a:p>
          <a:p>
            <a:pPr>
              <a:buNone/>
            </a:pPr>
            <a:r>
              <a:rPr lang="en-US" dirty="0" smtClean="0"/>
              <a:t>fullness!</a:t>
            </a:r>
            <a:endParaRPr lang="en-US" dirty="0"/>
          </a:p>
        </p:txBody>
      </p:sp>
      <p:sp>
        <p:nvSpPr>
          <p:cNvPr id="5" name="Text Placeholder 4"/>
          <p:cNvSpPr>
            <a:spLocks noGrp="1"/>
          </p:cNvSpPr>
          <p:nvPr>
            <p:ph type="body" sz="quarter" idx="3"/>
          </p:nvPr>
        </p:nvSpPr>
        <p:spPr/>
        <p:txBody>
          <a:bodyPr/>
          <a:lstStyle/>
          <a:p>
            <a:r>
              <a:rPr lang="en-US" sz="3000" dirty="0" smtClean="0"/>
              <a:t>Comment</a:t>
            </a:r>
            <a:endParaRPr lang="en-US" sz="3000" dirty="0"/>
          </a:p>
        </p:txBody>
      </p:sp>
      <p:sp>
        <p:nvSpPr>
          <p:cNvPr id="6" name="Content Placeholder 5"/>
          <p:cNvSpPr>
            <a:spLocks noGrp="1"/>
          </p:cNvSpPr>
          <p:nvPr>
            <p:ph sz="quarter" idx="4"/>
          </p:nvPr>
        </p:nvSpPr>
        <p:spPr/>
        <p:txBody>
          <a:bodyPr/>
          <a:lstStyle/>
          <a:p>
            <a:r>
              <a:rPr lang="en-US" i="1" dirty="0" smtClean="0"/>
              <a:t>The idea is that the Jews’ disobedience has not led to permanent failure. It was through their failure of abiding by the Mosaic (Old) Covenant that God brought salvation to the Gentile nations.</a:t>
            </a:r>
            <a:endParaRPr lang="en-US" i="1" dirty="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1">
          <a:gsLst>
            <a:gs pos="0">
              <a:srgbClr val="002060"/>
            </a:gs>
            <a:gs pos="100000">
              <a:schemeClr val="bg2">
                <a:shade val="35000"/>
                <a:satMod val="250000"/>
              </a:schemeClr>
            </a:gs>
          </a:gsLst>
          <a:path path="circle">
            <a:fillToRect l="15000" t="50000" r="85000" b="6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Framework of Salvation</a:t>
            </a:r>
            <a:endParaRPr lang="en-US" dirty="0"/>
          </a:p>
        </p:txBody>
      </p:sp>
      <p:sp>
        <p:nvSpPr>
          <p:cNvPr id="7" name="Content Placeholder 6"/>
          <p:cNvSpPr>
            <a:spLocks noGrp="1"/>
          </p:cNvSpPr>
          <p:nvPr>
            <p:ph idx="1"/>
          </p:nvPr>
        </p:nvSpPr>
        <p:spPr/>
        <p:txBody>
          <a:bodyPr>
            <a:normAutofit fontScale="92500" lnSpcReduction="20000"/>
          </a:bodyPr>
          <a:lstStyle/>
          <a:p>
            <a:pPr>
              <a:buNone/>
            </a:pPr>
            <a:r>
              <a:rPr lang="en-US" sz="3243" b="1" dirty="0" smtClean="0"/>
              <a:t>Romans 11:16-18 –</a:t>
            </a:r>
          </a:p>
          <a:p>
            <a:pPr>
              <a:buNone/>
            </a:pPr>
            <a:endParaRPr lang="en-US" sz="2000" dirty="0" smtClean="0"/>
          </a:p>
          <a:p>
            <a:pPr algn="ctr">
              <a:buNone/>
            </a:pPr>
            <a:r>
              <a:rPr lang="en-US" sz="3027" dirty="0" smtClean="0"/>
              <a:t>For if the </a:t>
            </a:r>
            <a:r>
              <a:rPr lang="en-US" sz="3027" dirty="0" err="1" smtClean="0"/>
              <a:t>firstfruit</a:t>
            </a:r>
            <a:r>
              <a:rPr lang="en-US" sz="3027" dirty="0" smtClean="0"/>
              <a:t> is holy, the lump is also holy; and if </a:t>
            </a:r>
          </a:p>
          <a:p>
            <a:pPr algn="ctr">
              <a:buNone/>
            </a:pPr>
            <a:r>
              <a:rPr lang="en-US" sz="3027" dirty="0" smtClean="0"/>
              <a:t>the root is holy, so are the branches. And if some of </a:t>
            </a:r>
          </a:p>
          <a:p>
            <a:pPr algn="ctr">
              <a:buNone/>
            </a:pPr>
            <a:r>
              <a:rPr lang="en-US" sz="3027" dirty="0" smtClean="0"/>
              <a:t>the branches were broken off, and you, being a wild </a:t>
            </a:r>
          </a:p>
          <a:p>
            <a:pPr algn="ctr">
              <a:buNone/>
            </a:pPr>
            <a:r>
              <a:rPr lang="en-US" sz="3027" dirty="0" smtClean="0"/>
              <a:t>olive tree, were grafted in among them, and with </a:t>
            </a:r>
          </a:p>
          <a:p>
            <a:pPr algn="ctr">
              <a:buNone/>
            </a:pPr>
            <a:r>
              <a:rPr lang="en-US" sz="3027" dirty="0" smtClean="0"/>
              <a:t>them became a partaker of the root and fatness of </a:t>
            </a:r>
          </a:p>
          <a:p>
            <a:pPr algn="ctr">
              <a:buNone/>
            </a:pPr>
            <a:r>
              <a:rPr lang="en-US" sz="3027" dirty="0" smtClean="0"/>
              <a:t>the olive tree, do not boast against the branches. </a:t>
            </a:r>
          </a:p>
          <a:p>
            <a:pPr algn="ctr">
              <a:buNone/>
            </a:pPr>
            <a:r>
              <a:rPr lang="en-US" sz="3027" dirty="0" smtClean="0"/>
              <a:t>But if you do boast, remember that you do not </a:t>
            </a:r>
          </a:p>
          <a:p>
            <a:pPr algn="ctr">
              <a:buNone/>
            </a:pPr>
            <a:r>
              <a:rPr lang="en-US" sz="3027" dirty="0" smtClean="0"/>
              <a:t>support the root, but the root supports you.</a:t>
            </a:r>
            <a:endParaRPr lang="en-US" sz="3027" dirty="0"/>
          </a:p>
        </p:txBody>
      </p:sp>
    </p:spTree>
  </p:cSld>
  <p:clrMapOvr>
    <a:masterClrMapping/>
  </p:clrMapOvr>
  <p:transition spd="slow">
    <p:pull/>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1">
          <a:gsLst>
            <a:gs pos="0">
              <a:srgbClr val="002060"/>
            </a:gs>
            <a:gs pos="100000">
              <a:schemeClr val="bg2">
                <a:shade val="35000"/>
                <a:satMod val="250000"/>
              </a:schemeClr>
            </a:gs>
          </a:gsLst>
          <a:path path="circle">
            <a:fillToRect l="15000" t="50000" r="85000" b="6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Framework of Salvation</a:t>
            </a:r>
            <a:endParaRPr lang="en-US" dirty="0"/>
          </a:p>
        </p:txBody>
      </p:sp>
      <p:sp>
        <p:nvSpPr>
          <p:cNvPr id="4" name="Text Placeholder 3"/>
          <p:cNvSpPr>
            <a:spLocks noGrp="1"/>
          </p:cNvSpPr>
          <p:nvPr>
            <p:ph type="body" idx="1"/>
          </p:nvPr>
        </p:nvSpPr>
        <p:spPr/>
        <p:txBody>
          <a:bodyPr>
            <a:normAutofit/>
          </a:bodyPr>
          <a:lstStyle/>
          <a:p>
            <a:r>
              <a:rPr lang="en-US" sz="3000" dirty="0" smtClean="0"/>
              <a:t>Romans 11:16-18</a:t>
            </a:r>
            <a:endParaRPr lang="en-US" sz="3000" dirty="0"/>
          </a:p>
        </p:txBody>
      </p:sp>
      <p:sp>
        <p:nvSpPr>
          <p:cNvPr id="7" name="Content Placeholder 6"/>
          <p:cNvSpPr>
            <a:spLocks noGrp="1"/>
          </p:cNvSpPr>
          <p:nvPr>
            <p:ph sz="half" idx="2"/>
          </p:nvPr>
        </p:nvSpPr>
        <p:spPr/>
        <p:txBody>
          <a:bodyPr>
            <a:normAutofit fontScale="70000" lnSpcReduction="20000"/>
          </a:bodyPr>
          <a:lstStyle/>
          <a:p>
            <a:pPr>
              <a:buNone/>
            </a:pPr>
            <a:r>
              <a:rPr lang="en-US" sz="3027" dirty="0" smtClean="0"/>
              <a:t>For if the </a:t>
            </a:r>
            <a:r>
              <a:rPr lang="en-US" sz="3027" b="1" u="sng" dirty="0" err="1" smtClean="0"/>
              <a:t>firstfruit</a:t>
            </a:r>
            <a:r>
              <a:rPr lang="en-US" sz="3027" b="1" dirty="0" smtClean="0"/>
              <a:t> </a:t>
            </a:r>
            <a:r>
              <a:rPr lang="en-US" sz="3027" dirty="0" smtClean="0"/>
              <a:t>is holy, the </a:t>
            </a:r>
            <a:r>
              <a:rPr lang="en-US" sz="3027" b="1" u="sng" dirty="0" smtClean="0"/>
              <a:t>lump </a:t>
            </a:r>
          </a:p>
          <a:p>
            <a:pPr>
              <a:buNone/>
            </a:pPr>
            <a:r>
              <a:rPr lang="en-US" sz="3027" dirty="0" smtClean="0"/>
              <a:t>is also holy; and if the </a:t>
            </a:r>
            <a:r>
              <a:rPr lang="en-US" sz="3027" b="1" u="sng" dirty="0" smtClean="0"/>
              <a:t>root </a:t>
            </a:r>
            <a:r>
              <a:rPr lang="en-US" sz="3027" dirty="0" smtClean="0"/>
              <a:t>is holy, </a:t>
            </a:r>
          </a:p>
          <a:p>
            <a:pPr>
              <a:buNone/>
            </a:pPr>
            <a:r>
              <a:rPr lang="en-US" sz="3027" dirty="0" smtClean="0"/>
              <a:t>so are the </a:t>
            </a:r>
            <a:r>
              <a:rPr lang="en-US" sz="3027" b="1" u="sng" dirty="0" smtClean="0"/>
              <a:t>branches</a:t>
            </a:r>
            <a:r>
              <a:rPr lang="en-US" sz="3027" dirty="0" smtClean="0"/>
              <a:t>. And if some of </a:t>
            </a:r>
          </a:p>
          <a:p>
            <a:pPr>
              <a:buNone/>
            </a:pPr>
            <a:r>
              <a:rPr lang="en-US" sz="3027" dirty="0" smtClean="0"/>
              <a:t>the branches were broken off, and </a:t>
            </a:r>
          </a:p>
          <a:p>
            <a:pPr>
              <a:buNone/>
            </a:pPr>
            <a:r>
              <a:rPr lang="en-US" sz="3027" dirty="0" smtClean="0"/>
              <a:t>you, being a wild olive tree, were </a:t>
            </a:r>
          </a:p>
          <a:p>
            <a:pPr>
              <a:buNone/>
            </a:pPr>
            <a:r>
              <a:rPr lang="en-US" sz="3027" dirty="0" smtClean="0"/>
              <a:t>grafted in among them, and with </a:t>
            </a:r>
          </a:p>
          <a:p>
            <a:pPr>
              <a:buNone/>
            </a:pPr>
            <a:r>
              <a:rPr lang="en-US" sz="3027" dirty="0" smtClean="0"/>
              <a:t>them became a partaker of the </a:t>
            </a:r>
          </a:p>
          <a:p>
            <a:pPr>
              <a:buNone/>
            </a:pPr>
            <a:r>
              <a:rPr lang="en-US" sz="3027" dirty="0" smtClean="0"/>
              <a:t>root and fatness of the </a:t>
            </a:r>
            <a:r>
              <a:rPr lang="en-US" sz="3027" b="1" u="sng" dirty="0" smtClean="0"/>
              <a:t>olive tree</a:t>
            </a:r>
            <a:r>
              <a:rPr lang="en-US" sz="3027" dirty="0" smtClean="0"/>
              <a:t>, </a:t>
            </a:r>
          </a:p>
          <a:p>
            <a:pPr>
              <a:buNone/>
            </a:pPr>
            <a:r>
              <a:rPr lang="en-US" sz="3027" dirty="0" smtClean="0"/>
              <a:t>do not boast against the branches. </a:t>
            </a:r>
          </a:p>
          <a:p>
            <a:pPr>
              <a:buNone/>
            </a:pPr>
            <a:r>
              <a:rPr lang="en-US" sz="3027" dirty="0" smtClean="0"/>
              <a:t>But if you do boast, remember that </a:t>
            </a:r>
          </a:p>
          <a:p>
            <a:pPr>
              <a:buNone/>
            </a:pPr>
            <a:r>
              <a:rPr lang="en-US" sz="3027" dirty="0" smtClean="0"/>
              <a:t>you do not support the root, but </a:t>
            </a:r>
          </a:p>
          <a:p>
            <a:pPr>
              <a:buNone/>
            </a:pPr>
            <a:r>
              <a:rPr lang="en-US" sz="3027" dirty="0" smtClean="0"/>
              <a:t>the root supports you.</a:t>
            </a:r>
            <a:endParaRPr lang="en-US" sz="3027" dirty="0"/>
          </a:p>
        </p:txBody>
      </p:sp>
      <p:sp>
        <p:nvSpPr>
          <p:cNvPr id="5" name="Text Placeholder 4"/>
          <p:cNvSpPr>
            <a:spLocks noGrp="1"/>
          </p:cNvSpPr>
          <p:nvPr>
            <p:ph type="body" sz="quarter" idx="3"/>
          </p:nvPr>
        </p:nvSpPr>
        <p:spPr/>
        <p:txBody>
          <a:bodyPr/>
          <a:lstStyle/>
          <a:p>
            <a:r>
              <a:rPr lang="en-US" sz="3000" dirty="0" smtClean="0"/>
              <a:t>Comment</a:t>
            </a:r>
            <a:endParaRPr lang="en-US" sz="3000" dirty="0"/>
          </a:p>
        </p:txBody>
      </p:sp>
      <p:sp>
        <p:nvSpPr>
          <p:cNvPr id="6" name="Content Placeholder 5"/>
          <p:cNvSpPr>
            <a:spLocks noGrp="1"/>
          </p:cNvSpPr>
          <p:nvPr>
            <p:ph sz="quarter" idx="4"/>
          </p:nvPr>
        </p:nvSpPr>
        <p:spPr/>
        <p:txBody>
          <a:bodyPr/>
          <a:lstStyle/>
          <a:p>
            <a:r>
              <a:rPr lang="en-US" i="1" dirty="0" smtClean="0"/>
              <a:t>Whatever the first piece (“</a:t>
            </a:r>
            <a:r>
              <a:rPr lang="en-US" i="1" dirty="0" err="1" smtClean="0"/>
              <a:t>firstfruit</a:t>
            </a:r>
            <a:r>
              <a:rPr lang="en-US" i="1" dirty="0" smtClean="0"/>
              <a:t>” of dough) is (holy), the rest is too. Whatever the “root” of an olive tree is (holy), the “branches” are too. All throughout Scripture, God describes Israel as an olive tree.</a:t>
            </a:r>
            <a:endParaRPr lang="en-US" i="1" dirty="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1">
          <a:gsLst>
            <a:gs pos="0">
              <a:srgbClr val="002060"/>
            </a:gs>
            <a:gs pos="100000">
              <a:schemeClr val="bg2">
                <a:shade val="35000"/>
                <a:satMod val="250000"/>
              </a:schemeClr>
            </a:gs>
          </a:gsLst>
          <a:path path="circle">
            <a:fillToRect l="15000" t="50000" r="85000" b="6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Framework of Salvation</a:t>
            </a:r>
            <a:endParaRPr lang="en-US" dirty="0"/>
          </a:p>
        </p:txBody>
      </p:sp>
      <p:sp>
        <p:nvSpPr>
          <p:cNvPr id="4" name="Text Placeholder 3"/>
          <p:cNvSpPr>
            <a:spLocks noGrp="1"/>
          </p:cNvSpPr>
          <p:nvPr>
            <p:ph type="body" idx="1"/>
          </p:nvPr>
        </p:nvSpPr>
        <p:spPr/>
        <p:txBody>
          <a:bodyPr>
            <a:normAutofit/>
          </a:bodyPr>
          <a:lstStyle/>
          <a:p>
            <a:r>
              <a:rPr lang="en-US" sz="3000" dirty="0" smtClean="0"/>
              <a:t>Romans 11:16-18</a:t>
            </a:r>
            <a:endParaRPr lang="en-US" sz="3000" dirty="0"/>
          </a:p>
        </p:txBody>
      </p:sp>
      <p:sp>
        <p:nvSpPr>
          <p:cNvPr id="7" name="Content Placeholder 6"/>
          <p:cNvSpPr>
            <a:spLocks noGrp="1"/>
          </p:cNvSpPr>
          <p:nvPr>
            <p:ph sz="half" idx="2"/>
          </p:nvPr>
        </p:nvSpPr>
        <p:spPr/>
        <p:txBody>
          <a:bodyPr>
            <a:normAutofit fontScale="70000" lnSpcReduction="20000"/>
          </a:bodyPr>
          <a:lstStyle/>
          <a:p>
            <a:pPr>
              <a:buNone/>
            </a:pPr>
            <a:r>
              <a:rPr lang="en-US" sz="3027" dirty="0" smtClean="0"/>
              <a:t>For if the </a:t>
            </a:r>
            <a:r>
              <a:rPr lang="en-US" sz="3027" dirty="0" err="1" smtClean="0"/>
              <a:t>firstfruit</a:t>
            </a:r>
            <a:r>
              <a:rPr lang="en-US" sz="3027" dirty="0" smtClean="0"/>
              <a:t> is holy, the lump </a:t>
            </a:r>
          </a:p>
          <a:p>
            <a:pPr>
              <a:buNone/>
            </a:pPr>
            <a:r>
              <a:rPr lang="en-US" sz="3027" dirty="0" smtClean="0"/>
              <a:t>is also holy; and if the root is holy, </a:t>
            </a:r>
          </a:p>
          <a:p>
            <a:pPr>
              <a:buNone/>
            </a:pPr>
            <a:r>
              <a:rPr lang="en-US" sz="3027" dirty="0" smtClean="0"/>
              <a:t>so are the branches. And if some of </a:t>
            </a:r>
          </a:p>
          <a:p>
            <a:pPr>
              <a:buNone/>
            </a:pPr>
            <a:r>
              <a:rPr lang="en-US" sz="3027" dirty="0" smtClean="0"/>
              <a:t>the branches were broken off, and </a:t>
            </a:r>
          </a:p>
          <a:p>
            <a:pPr>
              <a:buNone/>
            </a:pPr>
            <a:r>
              <a:rPr lang="en-US" sz="3027" b="1" u="sng" dirty="0" smtClean="0"/>
              <a:t>you</a:t>
            </a:r>
            <a:r>
              <a:rPr lang="en-US" sz="3027" dirty="0" smtClean="0"/>
              <a:t>, </a:t>
            </a:r>
            <a:r>
              <a:rPr lang="en-US" sz="3027" b="1" u="sng" dirty="0" smtClean="0"/>
              <a:t>being a wild olive tree</a:t>
            </a:r>
            <a:r>
              <a:rPr lang="en-US" sz="3027" dirty="0" smtClean="0"/>
              <a:t>, were </a:t>
            </a:r>
          </a:p>
          <a:p>
            <a:pPr>
              <a:buNone/>
            </a:pPr>
            <a:r>
              <a:rPr lang="en-US" sz="3027" b="1" u="sng" dirty="0" smtClean="0"/>
              <a:t>grafted in among them</a:t>
            </a:r>
            <a:r>
              <a:rPr lang="en-US" sz="3027" dirty="0" smtClean="0"/>
              <a:t>, and with </a:t>
            </a:r>
          </a:p>
          <a:p>
            <a:pPr>
              <a:buNone/>
            </a:pPr>
            <a:r>
              <a:rPr lang="en-US" sz="3027" dirty="0" smtClean="0"/>
              <a:t>them became a partaker of the </a:t>
            </a:r>
          </a:p>
          <a:p>
            <a:pPr>
              <a:buNone/>
            </a:pPr>
            <a:r>
              <a:rPr lang="en-US" sz="3027" dirty="0" smtClean="0"/>
              <a:t>root and fatness of the olive tree, </a:t>
            </a:r>
          </a:p>
          <a:p>
            <a:pPr>
              <a:buNone/>
            </a:pPr>
            <a:r>
              <a:rPr lang="en-US" sz="3027" dirty="0" smtClean="0"/>
              <a:t>do not boast against the branches. </a:t>
            </a:r>
          </a:p>
          <a:p>
            <a:pPr>
              <a:buNone/>
            </a:pPr>
            <a:r>
              <a:rPr lang="en-US" sz="3027" dirty="0" smtClean="0"/>
              <a:t>But if you do boast, remember that </a:t>
            </a:r>
          </a:p>
          <a:p>
            <a:pPr>
              <a:buNone/>
            </a:pPr>
            <a:r>
              <a:rPr lang="en-US" sz="3027" dirty="0" smtClean="0"/>
              <a:t>you do not support the root, but </a:t>
            </a:r>
          </a:p>
          <a:p>
            <a:pPr>
              <a:buNone/>
            </a:pPr>
            <a:r>
              <a:rPr lang="en-US" sz="3027" dirty="0" smtClean="0"/>
              <a:t>the root supports you.</a:t>
            </a:r>
            <a:endParaRPr lang="en-US" sz="3027" dirty="0"/>
          </a:p>
        </p:txBody>
      </p:sp>
      <p:sp>
        <p:nvSpPr>
          <p:cNvPr id="5" name="Text Placeholder 4"/>
          <p:cNvSpPr>
            <a:spLocks noGrp="1"/>
          </p:cNvSpPr>
          <p:nvPr>
            <p:ph type="body" sz="quarter" idx="3"/>
          </p:nvPr>
        </p:nvSpPr>
        <p:spPr/>
        <p:txBody>
          <a:bodyPr/>
          <a:lstStyle/>
          <a:p>
            <a:r>
              <a:rPr lang="en-US" sz="3000" dirty="0" smtClean="0"/>
              <a:t>Comment</a:t>
            </a:r>
            <a:endParaRPr lang="en-US" sz="3000" dirty="0"/>
          </a:p>
        </p:txBody>
      </p:sp>
      <p:sp>
        <p:nvSpPr>
          <p:cNvPr id="6" name="Content Placeholder 5"/>
          <p:cNvSpPr>
            <a:spLocks noGrp="1"/>
          </p:cNvSpPr>
          <p:nvPr>
            <p:ph sz="quarter" idx="4"/>
          </p:nvPr>
        </p:nvSpPr>
        <p:spPr/>
        <p:txBody>
          <a:bodyPr/>
          <a:lstStyle/>
          <a:p>
            <a:r>
              <a:rPr lang="en-US" i="1" dirty="0" smtClean="0"/>
              <a:t>“You” means the nations, a “wild olive tree,” outside of the Jews. Wild olive branches need to be “grafted in” through the New Covenant with the Jewish olive branches.</a:t>
            </a:r>
            <a:endParaRPr lang="en-US" i="1"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1">
          <a:gsLst>
            <a:gs pos="0">
              <a:srgbClr val="002060"/>
            </a:gs>
            <a:gs pos="100000">
              <a:schemeClr val="bg2">
                <a:shade val="35000"/>
                <a:satMod val="250000"/>
              </a:schemeClr>
            </a:gs>
          </a:gsLst>
          <a:path path="circle">
            <a:fillToRect l="15000" t="50000" r="85000" b="6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Framework of Salvation</a:t>
            </a:r>
            <a:endParaRPr lang="en-US" dirty="0"/>
          </a:p>
        </p:txBody>
      </p:sp>
      <p:sp>
        <p:nvSpPr>
          <p:cNvPr id="4" name="Text Placeholder 3"/>
          <p:cNvSpPr>
            <a:spLocks noGrp="1"/>
          </p:cNvSpPr>
          <p:nvPr>
            <p:ph type="body" idx="1"/>
          </p:nvPr>
        </p:nvSpPr>
        <p:spPr/>
        <p:txBody>
          <a:bodyPr>
            <a:normAutofit/>
          </a:bodyPr>
          <a:lstStyle/>
          <a:p>
            <a:r>
              <a:rPr lang="en-US" sz="3000" dirty="0" smtClean="0"/>
              <a:t>Romans 11:16-18</a:t>
            </a:r>
            <a:endParaRPr lang="en-US" sz="3000" dirty="0"/>
          </a:p>
        </p:txBody>
      </p:sp>
      <p:sp>
        <p:nvSpPr>
          <p:cNvPr id="7" name="Content Placeholder 6"/>
          <p:cNvSpPr>
            <a:spLocks noGrp="1"/>
          </p:cNvSpPr>
          <p:nvPr>
            <p:ph sz="half" idx="2"/>
          </p:nvPr>
        </p:nvSpPr>
        <p:spPr/>
        <p:txBody>
          <a:bodyPr>
            <a:normAutofit fontScale="70000" lnSpcReduction="20000"/>
          </a:bodyPr>
          <a:lstStyle/>
          <a:p>
            <a:pPr>
              <a:buNone/>
            </a:pPr>
            <a:r>
              <a:rPr lang="en-US" sz="3027" dirty="0" smtClean="0"/>
              <a:t>For if the </a:t>
            </a:r>
            <a:r>
              <a:rPr lang="en-US" sz="3027" dirty="0" err="1" smtClean="0"/>
              <a:t>firstfruit</a:t>
            </a:r>
            <a:r>
              <a:rPr lang="en-US" sz="3027" dirty="0" smtClean="0"/>
              <a:t> is holy, the lump </a:t>
            </a:r>
          </a:p>
          <a:p>
            <a:pPr>
              <a:buNone/>
            </a:pPr>
            <a:r>
              <a:rPr lang="en-US" sz="3027" dirty="0" smtClean="0"/>
              <a:t>is also holy; and if the root is holy, </a:t>
            </a:r>
          </a:p>
          <a:p>
            <a:pPr>
              <a:buNone/>
            </a:pPr>
            <a:r>
              <a:rPr lang="en-US" sz="3027" dirty="0" smtClean="0"/>
              <a:t>so are the branches. And if some of </a:t>
            </a:r>
          </a:p>
          <a:p>
            <a:pPr>
              <a:buNone/>
            </a:pPr>
            <a:r>
              <a:rPr lang="en-US" sz="3027" dirty="0" smtClean="0"/>
              <a:t>the branches were broken off, and </a:t>
            </a:r>
          </a:p>
          <a:p>
            <a:pPr>
              <a:buNone/>
            </a:pPr>
            <a:r>
              <a:rPr lang="en-US" sz="3027" dirty="0" smtClean="0"/>
              <a:t>you, being a wild olive tree, were </a:t>
            </a:r>
          </a:p>
          <a:p>
            <a:pPr>
              <a:buNone/>
            </a:pPr>
            <a:r>
              <a:rPr lang="en-US" sz="3027" dirty="0" smtClean="0"/>
              <a:t>grafted in among them, and with </a:t>
            </a:r>
          </a:p>
          <a:p>
            <a:pPr>
              <a:buNone/>
            </a:pPr>
            <a:r>
              <a:rPr lang="en-US" sz="3027" dirty="0" smtClean="0"/>
              <a:t>them became a partaker of the </a:t>
            </a:r>
          </a:p>
          <a:p>
            <a:pPr>
              <a:buNone/>
            </a:pPr>
            <a:r>
              <a:rPr lang="en-US" sz="3027" dirty="0" smtClean="0"/>
              <a:t>root and fatness of the olive tree, </a:t>
            </a:r>
          </a:p>
          <a:p>
            <a:pPr>
              <a:buNone/>
            </a:pPr>
            <a:r>
              <a:rPr lang="en-US" sz="3027" dirty="0" smtClean="0"/>
              <a:t>do not boast against the branches. </a:t>
            </a:r>
          </a:p>
          <a:p>
            <a:pPr>
              <a:buNone/>
            </a:pPr>
            <a:r>
              <a:rPr lang="en-US" sz="3027" dirty="0" smtClean="0"/>
              <a:t>But if you do boast, remember that </a:t>
            </a:r>
          </a:p>
          <a:p>
            <a:pPr>
              <a:buNone/>
            </a:pPr>
            <a:r>
              <a:rPr lang="en-US" sz="3027" b="1" u="sng" dirty="0" smtClean="0"/>
              <a:t>you do not support the root, but </a:t>
            </a:r>
          </a:p>
          <a:p>
            <a:pPr>
              <a:buNone/>
            </a:pPr>
            <a:r>
              <a:rPr lang="en-US" sz="3027" b="1" u="sng" dirty="0" smtClean="0"/>
              <a:t>the root supports you</a:t>
            </a:r>
            <a:r>
              <a:rPr lang="en-US" sz="3027" dirty="0" smtClean="0"/>
              <a:t>.</a:t>
            </a:r>
            <a:endParaRPr lang="en-US" sz="3027" dirty="0"/>
          </a:p>
        </p:txBody>
      </p:sp>
      <p:sp>
        <p:nvSpPr>
          <p:cNvPr id="5" name="Text Placeholder 4"/>
          <p:cNvSpPr>
            <a:spLocks noGrp="1"/>
          </p:cNvSpPr>
          <p:nvPr>
            <p:ph type="body" sz="quarter" idx="3"/>
          </p:nvPr>
        </p:nvSpPr>
        <p:spPr/>
        <p:txBody>
          <a:bodyPr/>
          <a:lstStyle/>
          <a:p>
            <a:r>
              <a:rPr lang="en-US" sz="3000" dirty="0" smtClean="0"/>
              <a:t>Comment</a:t>
            </a:r>
            <a:endParaRPr lang="en-US" sz="3000" dirty="0"/>
          </a:p>
        </p:txBody>
      </p:sp>
      <p:sp>
        <p:nvSpPr>
          <p:cNvPr id="6" name="Content Placeholder 5"/>
          <p:cNvSpPr>
            <a:spLocks noGrp="1"/>
          </p:cNvSpPr>
          <p:nvPr>
            <p:ph sz="quarter" idx="4"/>
          </p:nvPr>
        </p:nvSpPr>
        <p:spPr/>
        <p:txBody>
          <a:bodyPr>
            <a:normAutofit lnSpcReduction="10000"/>
          </a:bodyPr>
          <a:lstStyle/>
          <a:p>
            <a:r>
              <a:rPr lang="en-US" i="1" dirty="0" smtClean="0"/>
              <a:t>The nations don’t support the root (speaking of the covenant God made with Abraham), so Gentiles and Jews should remain humble and grateful. This shows that the framework of salvation   is God’s promises to the patriarch Abraham and is Jewish by God’s grace and design. </a:t>
            </a:r>
            <a:endParaRPr lang="en-US" i="1"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lstStyle/>
          <a:p>
            <a:pPr>
              <a:buNone/>
            </a:pPr>
            <a:r>
              <a:rPr lang="en-US" b="1" dirty="0" smtClean="0"/>
              <a:t>Romans 11:28-29 – </a:t>
            </a:r>
          </a:p>
          <a:p>
            <a:pPr>
              <a:buNone/>
            </a:pPr>
            <a:endParaRPr lang="en-US" sz="2800" dirty="0" smtClean="0"/>
          </a:p>
          <a:p>
            <a:pPr algn="ctr">
              <a:buNone/>
            </a:pPr>
            <a:r>
              <a:rPr lang="en-US" dirty="0" smtClean="0"/>
              <a:t>Concerning the gospel they are enemies for </a:t>
            </a:r>
          </a:p>
          <a:p>
            <a:pPr algn="ctr">
              <a:buNone/>
            </a:pPr>
            <a:r>
              <a:rPr lang="en-US" dirty="0" smtClean="0"/>
              <a:t>your sake, but concerning the election they </a:t>
            </a:r>
          </a:p>
          <a:p>
            <a:pPr algn="ctr">
              <a:buNone/>
            </a:pPr>
            <a:r>
              <a:rPr lang="en-US" dirty="0" smtClean="0"/>
              <a:t>are beloved for the sake of the fathers. For the </a:t>
            </a:r>
          </a:p>
          <a:p>
            <a:pPr algn="ctr">
              <a:buNone/>
            </a:pPr>
            <a:r>
              <a:rPr lang="en-US" dirty="0" smtClean="0"/>
              <a:t>gifts and the calling of God are irrevocable.</a:t>
            </a:r>
            <a:endParaRPr lang="en-US" dirty="0"/>
          </a:p>
        </p:txBody>
      </p:sp>
      <p:sp>
        <p:nvSpPr>
          <p:cNvPr id="7" name="Title 6"/>
          <p:cNvSpPr>
            <a:spLocks noGrp="1"/>
          </p:cNvSpPr>
          <p:nvPr>
            <p:ph type="title"/>
          </p:nvPr>
        </p:nvSpPr>
        <p:spPr/>
        <p:txBody>
          <a:bodyPr/>
          <a:lstStyle/>
          <a:p>
            <a:r>
              <a:rPr lang="en-US" dirty="0" smtClean="0"/>
              <a:t>God’s Sovereignty Seen</a:t>
            </a:r>
            <a:endParaRPr lang="en-US" dirty="0"/>
          </a:p>
        </p:txBody>
      </p:sp>
    </p:spTree>
  </p:cSld>
  <p:clrMapOvr>
    <a:masterClrMapping/>
  </p:clrMapOvr>
  <p:transition spd="slow">
    <p:pull/>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God’s Sovereignty Seen</a:t>
            </a:r>
            <a:endParaRPr lang="en-US" dirty="0"/>
          </a:p>
        </p:txBody>
      </p:sp>
      <p:sp>
        <p:nvSpPr>
          <p:cNvPr id="4" name="Text Placeholder 3"/>
          <p:cNvSpPr>
            <a:spLocks noGrp="1"/>
          </p:cNvSpPr>
          <p:nvPr>
            <p:ph type="body" idx="1"/>
          </p:nvPr>
        </p:nvSpPr>
        <p:spPr/>
        <p:txBody>
          <a:bodyPr>
            <a:normAutofit/>
          </a:bodyPr>
          <a:lstStyle/>
          <a:p>
            <a:r>
              <a:rPr lang="en-US" sz="3000" dirty="0" smtClean="0"/>
              <a:t>Romans 11:28-29</a:t>
            </a:r>
            <a:endParaRPr lang="en-US" sz="3000" dirty="0"/>
          </a:p>
        </p:txBody>
      </p:sp>
      <p:sp>
        <p:nvSpPr>
          <p:cNvPr id="5" name="Text Placeholder 4"/>
          <p:cNvSpPr>
            <a:spLocks noGrp="1"/>
          </p:cNvSpPr>
          <p:nvPr>
            <p:ph type="body" sz="half" idx="3"/>
          </p:nvPr>
        </p:nvSpPr>
        <p:spPr/>
        <p:txBody>
          <a:bodyPr/>
          <a:lstStyle/>
          <a:p>
            <a:r>
              <a:rPr lang="en-US" sz="3000" dirty="0" smtClean="0"/>
              <a:t>Comment</a:t>
            </a:r>
            <a:endParaRPr lang="en-US" sz="3000" dirty="0"/>
          </a:p>
        </p:txBody>
      </p:sp>
      <p:sp>
        <p:nvSpPr>
          <p:cNvPr id="8" name="Content Placeholder 7"/>
          <p:cNvSpPr>
            <a:spLocks noGrp="1"/>
          </p:cNvSpPr>
          <p:nvPr>
            <p:ph sz="quarter" idx="2"/>
          </p:nvPr>
        </p:nvSpPr>
        <p:spPr>
          <a:xfrm>
            <a:off x="457199" y="1444294"/>
            <a:ext cx="4311354" cy="3941763"/>
          </a:xfrm>
        </p:spPr>
        <p:txBody>
          <a:bodyPr>
            <a:normAutofit fontScale="92500"/>
          </a:bodyPr>
          <a:lstStyle/>
          <a:p>
            <a:pPr>
              <a:buNone/>
            </a:pPr>
            <a:r>
              <a:rPr lang="en-US" dirty="0" smtClean="0"/>
              <a:t>Concerning the gospel </a:t>
            </a:r>
            <a:r>
              <a:rPr lang="en-US" b="1" u="sng" dirty="0" smtClean="0"/>
              <a:t>they </a:t>
            </a:r>
          </a:p>
          <a:p>
            <a:pPr>
              <a:buNone/>
            </a:pPr>
            <a:r>
              <a:rPr lang="en-US" b="1" u="sng" dirty="0" smtClean="0"/>
              <a:t>are enemies</a:t>
            </a:r>
            <a:r>
              <a:rPr lang="en-US" dirty="0" smtClean="0"/>
              <a:t> for your sake, </a:t>
            </a:r>
          </a:p>
          <a:p>
            <a:pPr>
              <a:buNone/>
            </a:pPr>
            <a:r>
              <a:rPr lang="en-US" dirty="0" smtClean="0"/>
              <a:t>but concerning the election </a:t>
            </a:r>
          </a:p>
          <a:p>
            <a:pPr>
              <a:buNone/>
            </a:pPr>
            <a:r>
              <a:rPr lang="en-US" dirty="0" smtClean="0"/>
              <a:t>they are beloved for the sake </a:t>
            </a:r>
          </a:p>
          <a:p>
            <a:pPr>
              <a:buNone/>
            </a:pPr>
            <a:r>
              <a:rPr lang="en-US" dirty="0" smtClean="0"/>
              <a:t>of the fathers. For the </a:t>
            </a:r>
          </a:p>
          <a:p>
            <a:pPr>
              <a:buNone/>
            </a:pPr>
            <a:r>
              <a:rPr lang="en-US" dirty="0" smtClean="0"/>
              <a:t>gifts and the calling of God   </a:t>
            </a:r>
          </a:p>
          <a:p>
            <a:pPr>
              <a:buNone/>
            </a:pPr>
            <a:r>
              <a:rPr lang="en-US" dirty="0" smtClean="0"/>
              <a:t>are irrevocable.</a:t>
            </a:r>
            <a:endParaRPr lang="en-US" dirty="0"/>
          </a:p>
        </p:txBody>
      </p:sp>
      <p:sp>
        <p:nvSpPr>
          <p:cNvPr id="6" name="Content Placeholder 5"/>
          <p:cNvSpPr>
            <a:spLocks noGrp="1"/>
          </p:cNvSpPr>
          <p:nvPr>
            <p:ph sz="quarter" idx="4"/>
          </p:nvPr>
        </p:nvSpPr>
        <p:spPr/>
        <p:txBody>
          <a:bodyPr>
            <a:noAutofit/>
          </a:bodyPr>
          <a:lstStyle/>
          <a:p>
            <a:r>
              <a:rPr lang="en-US" sz="2200" i="1" dirty="0" smtClean="0"/>
              <a:t>The Jews rejected Jesus in Jerusalem. At the insistence of the Jewish religious authorities every generation since has continued rejecting him, making themselves God’s enemies. (But we were once God’s enemies too – Romans 5:10.)</a:t>
            </a:r>
            <a:endParaRPr lang="en-US" sz="2200" i="1" dirty="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God’s Sovereignty Seen</a:t>
            </a:r>
            <a:endParaRPr lang="en-US" dirty="0"/>
          </a:p>
        </p:txBody>
      </p:sp>
      <p:sp>
        <p:nvSpPr>
          <p:cNvPr id="4" name="Text Placeholder 3"/>
          <p:cNvSpPr>
            <a:spLocks noGrp="1"/>
          </p:cNvSpPr>
          <p:nvPr>
            <p:ph type="body" idx="1"/>
          </p:nvPr>
        </p:nvSpPr>
        <p:spPr/>
        <p:txBody>
          <a:bodyPr>
            <a:normAutofit/>
          </a:bodyPr>
          <a:lstStyle/>
          <a:p>
            <a:r>
              <a:rPr lang="en-US" sz="3000" dirty="0" smtClean="0"/>
              <a:t>Romans 11:28-29</a:t>
            </a:r>
            <a:endParaRPr lang="en-US" sz="3000" dirty="0"/>
          </a:p>
        </p:txBody>
      </p:sp>
      <p:sp>
        <p:nvSpPr>
          <p:cNvPr id="5" name="Text Placeholder 4"/>
          <p:cNvSpPr>
            <a:spLocks noGrp="1"/>
          </p:cNvSpPr>
          <p:nvPr>
            <p:ph type="body" sz="half" idx="3"/>
          </p:nvPr>
        </p:nvSpPr>
        <p:spPr/>
        <p:txBody>
          <a:bodyPr/>
          <a:lstStyle/>
          <a:p>
            <a:r>
              <a:rPr lang="en-US" sz="3000" dirty="0" smtClean="0"/>
              <a:t>Comment</a:t>
            </a:r>
            <a:endParaRPr lang="en-US" sz="3000" dirty="0"/>
          </a:p>
        </p:txBody>
      </p:sp>
      <p:sp>
        <p:nvSpPr>
          <p:cNvPr id="8" name="Content Placeholder 7"/>
          <p:cNvSpPr>
            <a:spLocks noGrp="1"/>
          </p:cNvSpPr>
          <p:nvPr>
            <p:ph sz="quarter" idx="2"/>
          </p:nvPr>
        </p:nvSpPr>
        <p:spPr>
          <a:xfrm>
            <a:off x="457199" y="1444294"/>
            <a:ext cx="4260079" cy="3941763"/>
          </a:xfrm>
        </p:spPr>
        <p:txBody>
          <a:bodyPr>
            <a:normAutofit fontScale="92500"/>
          </a:bodyPr>
          <a:lstStyle/>
          <a:p>
            <a:pPr>
              <a:buNone/>
            </a:pPr>
            <a:r>
              <a:rPr lang="en-US" dirty="0" smtClean="0"/>
              <a:t>Concerning the gospel they </a:t>
            </a:r>
          </a:p>
          <a:p>
            <a:pPr>
              <a:buNone/>
            </a:pPr>
            <a:r>
              <a:rPr lang="en-US" dirty="0" smtClean="0"/>
              <a:t>are enemies for your sake, </a:t>
            </a:r>
          </a:p>
          <a:p>
            <a:pPr>
              <a:buNone/>
            </a:pPr>
            <a:r>
              <a:rPr lang="en-US" b="1" u="sng" dirty="0" smtClean="0"/>
              <a:t>but concerning the election </a:t>
            </a:r>
          </a:p>
          <a:p>
            <a:pPr>
              <a:buNone/>
            </a:pPr>
            <a:r>
              <a:rPr lang="en-US" b="1" u="sng" dirty="0" smtClean="0"/>
              <a:t>they are beloved for the sake </a:t>
            </a:r>
          </a:p>
          <a:p>
            <a:pPr>
              <a:buNone/>
            </a:pPr>
            <a:r>
              <a:rPr lang="en-US" b="1" u="sng" dirty="0" smtClean="0"/>
              <a:t>of the fathers</a:t>
            </a:r>
            <a:r>
              <a:rPr lang="en-US" dirty="0" smtClean="0"/>
              <a:t>. For the </a:t>
            </a:r>
          </a:p>
          <a:p>
            <a:pPr>
              <a:buNone/>
            </a:pPr>
            <a:r>
              <a:rPr lang="en-US" dirty="0" smtClean="0"/>
              <a:t>gifts and the calling of God   </a:t>
            </a:r>
          </a:p>
          <a:p>
            <a:pPr>
              <a:buNone/>
            </a:pPr>
            <a:r>
              <a:rPr lang="en-US" dirty="0" smtClean="0"/>
              <a:t>are irrevocable.</a:t>
            </a:r>
            <a:endParaRPr lang="en-US" dirty="0"/>
          </a:p>
        </p:txBody>
      </p:sp>
      <p:sp>
        <p:nvSpPr>
          <p:cNvPr id="6" name="Content Placeholder 5"/>
          <p:cNvSpPr>
            <a:spLocks noGrp="1"/>
          </p:cNvSpPr>
          <p:nvPr>
            <p:ph sz="quarter" idx="4"/>
          </p:nvPr>
        </p:nvSpPr>
        <p:spPr/>
        <p:txBody>
          <a:bodyPr>
            <a:normAutofit/>
          </a:bodyPr>
          <a:lstStyle/>
          <a:p>
            <a:r>
              <a:rPr lang="en-US" sz="2300" i="1" dirty="0" smtClean="0"/>
              <a:t>However, because of God’s purposes in election (to call, use  and bless the Jews), they are beloved for   the sake of the Jewish “fathers” (Abraham, Isaac and Jacob).</a:t>
            </a:r>
            <a:endParaRPr lang="en-US" sz="2300" i="1"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God’s Sovereignty Seen</a:t>
            </a:r>
            <a:endParaRPr lang="en-US" dirty="0"/>
          </a:p>
        </p:txBody>
      </p:sp>
      <p:sp>
        <p:nvSpPr>
          <p:cNvPr id="4" name="Text Placeholder 3"/>
          <p:cNvSpPr>
            <a:spLocks noGrp="1"/>
          </p:cNvSpPr>
          <p:nvPr>
            <p:ph type="body" idx="1"/>
          </p:nvPr>
        </p:nvSpPr>
        <p:spPr/>
        <p:txBody>
          <a:bodyPr>
            <a:normAutofit/>
          </a:bodyPr>
          <a:lstStyle/>
          <a:p>
            <a:r>
              <a:rPr lang="en-US" sz="3000" dirty="0" smtClean="0"/>
              <a:t>Romans 11:28-29</a:t>
            </a:r>
            <a:endParaRPr lang="en-US" sz="3000" dirty="0"/>
          </a:p>
        </p:txBody>
      </p:sp>
      <p:sp>
        <p:nvSpPr>
          <p:cNvPr id="5" name="Text Placeholder 4"/>
          <p:cNvSpPr>
            <a:spLocks noGrp="1"/>
          </p:cNvSpPr>
          <p:nvPr>
            <p:ph type="body" sz="half" idx="3"/>
          </p:nvPr>
        </p:nvSpPr>
        <p:spPr/>
        <p:txBody>
          <a:bodyPr/>
          <a:lstStyle/>
          <a:p>
            <a:r>
              <a:rPr lang="en-US" sz="3000" dirty="0" smtClean="0"/>
              <a:t>Comment</a:t>
            </a:r>
            <a:endParaRPr lang="en-US" sz="3000" dirty="0"/>
          </a:p>
        </p:txBody>
      </p:sp>
      <p:sp>
        <p:nvSpPr>
          <p:cNvPr id="8" name="Content Placeholder 7"/>
          <p:cNvSpPr>
            <a:spLocks noGrp="1"/>
          </p:cNvSpPr>
          <p:nvPr>
            <p:ph sz="quarter" idx="2"/>
          </p:nvPr>
        </p:nvSpPr>
        <p:spPr>
          <a:xfrm>
            <a:off x="457199" y="1444294"/>
            <a:ext cx="4251533" cy="3941763"/>
          </a:xfrm>
        </p:spPr>
        <p:txBody>
          <a:bodyPr>
            <a:normAutofit fontScale="92500"/>
          </a:bodyPr>
          <a:lstStyle/>
          <a:p>
            <a:pPr>
              <a:buNone/>
            </a:pPr>
            <a:r>
              <a:rPr lang="en-US" dirty="0" smtClean="0"/>
              <a:t>Concerning the gospel they </a:t>
            </a:r>
          </a:p>
          <a:p>
            <a:pPr>
              <a:buNone/>
            </a:pPr>
            <a:r>
              <a:rPr lang="en-US" dirty="0" smtClean="0"/>
              <a:t>are enemies for your sake, </a:t>
            </a:r>
          </a:p>
          <a:p>
            <a:pPr>
              <a:buNone/>
            </a:pPr>
            <a:r>
              <a:rPr lang="en-US" dirty="0" smtClean="0"/>
              <a:t>but concerning the election </a:t>
            </a:r>
          </a:p>
          <a:p>
            <a:pPr>
              <a:buNone/>
            </a:pPr>
            <a:r>
              <a:rPr lang="en-US" dirty="0" smtClean="0"/>
              <a:t>they are beloved for the sake </a:t>
            </a:r>
          </a:p>
          <a:p>
            <a:pPr>
              <a:buNone/>
            </a:pPr>
            <a:r>
              <a:rPr lang="en-US" dirty="0" smtClean="0"/>
              <a:t>of the fathers. </a:t>
            </a:r>
            <a:r>
              <a:rPr lang="en-US" b="1" u="sng" dirty="0" smtClean="0"/>
              <a:t>For the </a:t>
            </a:r>
          </a:p>
          <a:p>
            <a:pPr>
              <a:buNone/>
            </a:pPr>
            <a:r>
              <a:rPr lang="en-US" b="1" u="sng" dirty="0" smtClean="0"/>
              <a:t>gifts and the calling of God   </a:t>
            </a:r>
          </a:p>
          <a:p>
            <a:pPr>
              <a:buNone/>
            </a:pPr>
            <a:r>
              <a:rPr lang="en-US" b="1" u="sng" dirty="0" smtClean="0"/>
              <a:t>are irrevocable</a:t>
            </a:r>
            <a:r>
              <a:rPr lang="en-US" dirty="0" smtClean="0"/>
              <a:t>.</a:t>
            </a:r>
            <a:endParaRPr lang="en-US" dirty="0"/>
          </a:p>
        </p:txBody>
      </p:sp>
      <p:sp>
        <p:nvSpPr>
          <p:cNvPr id="6" name="Content Placeholder 5"/>
          <p:cNvSpPr>
            <a:spLocks noGrp="1"/>
          </p:cNvSpPr>
          <p:nvPr>
            <p:ph sz="quarter" idx="4"/>
          </p:nvPr>
        </p:nvSpPr>
        <p:spPr/>
        <p:txBody>
          <a:bodyPr>
            <a:normAutofit/>
          </a:bodyPr>
          <a:lstStyle/>
          <a:p>
            <a:r>
              <a:rPr lang="en-US" sz="2300" i="1" dirty="0" smtClean="0"/>
              <a:t>Despite Israel’s disobeying the Law and their rejection of Jesus, God’s gifts and calling (of Israel) will not and cannot change.</a:t>
            </a:r>
            <a:endParaRPr lang="en-US" sz="2300" i="1"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a:gsLst>
            <a:gs pos="0">
              <a:schemeClr val="tx1">
                <a:lumMod val="75000"/>
                <a:lumOff val="25000"/>
              </a:schemeClr>
            </a:gs>
            <a:gs pos="50000">
              <a:schemeClr val="accent1">
                <a:tint val="44500"/>
                <a:satMod val="160000"/>
              </a:schemeClr>
            </a:gs>
            <a:gs pos="100000">
              <a:schemeClr val="accent1">
                <a:tint val="23500"/>
                <a:satMod val="160000"/>
              </a:schemeClr>
            </a:gs>
          </a:gsLst>
          <a:lin ang="16200000" scaled="1"/>
        </a:gra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100% Accurate</a:t>
            </a:r>
            <a:endParaRPr lang="en-US" dirty="0"/>
          </a:p>
        </p:txBody>
      </p:sp>
      <p:sp>
        <p:nvSpPr>
          <p:cNvPr id="7" name="Content Placeholder 6"/>
          <p:cNvSpPr>
            <a:spLocks noGrp="1"/>
          </p:cNvSpPr>
          <p:nvPr>
            <p:ph idx="1"/>
          </p:nvPr>
        </p:nvSpPr>
        <p:spPr/>
        <p:txBody>
          <a:bodyPr>
            <a:normAutofit/>
          </a:bodyPr>
          <a:lstStyle/>
          <a:p>
            <a:pPr algn="ctr">
              <a:buNone/>
            </a:pPr>
            <a:r>
              <a:rPr lang="en-US" sz="2800" dirty="0" smtClean="0"/>
              <a:t>Psalm 19:7-9</a:t>
            </a:r>
          </a:p>
          <a:p>
            <a:pPr algn="ctr">
              <a:buNone/>
            </a:pPr>
            <a:r>
              <a:rPr lang="en-US" sz="2800" dirty="0" smtClean="0"/>
              <a:t>The law of the LORD is perfect…</a:t>
            </a:r>
          </a:p>
          <a:p>
            <a:pPr algn="ctr">
              <a:buNone/>
            </a:pPr>
            <a:r>
              <a:rPr lang="en-US" sz="2800" dirty="0" smtClean="0"/>
              <a:t>The testimony of the LORD is sure… </a:t>
            </a:r>
          </a:p>
          <a:p>
            <a:pPr algn="ctr">
              <a:buNone/>
            </a:pPr>
            <a:r>
              <a:rPr lang="en-US" sz="2800" dirty="0" smtClean="0"/>
              <a:t>The statutes of the LORD are right… </a:t>
            </a:r>
          </a:p>
          <a:p>
            <a:pPr algn="ctr">
              <a:buNone/>
            </a:pPr>
            <a:r>
              <a:rPr lang="en-US" sz="2800" dirty="0" smtClean="0"/>
              <a:t>The commandment of the LORD is pure…</a:t>
            </a:r>
          </a:p>
          <a:p>
            <a:pPr algn="ctr">
              <a:buNone/>
            </a:pPr>
            <a:r>
              <a:rPr lang="en-US" sz="2800" dirty="0" smtClean="0"/>
              <a:t>The fear of the LORD is clean… </a:t>
            </a:r>
          </a:p>
          <a:p>
            <a:pPr algn="ctr">
              <a:buNone/>
            </a:pPr>
            <a:r>
              <a:rPr lang="en-US" sz="2800" dirty="0" smtClean="0"/>
              <a:t>The judgments of the LORD are true </a:t>
            </a:r>
          </a:p>
          <a:p>
            <a:pPr algn="ctr">
              <a:buNone/>
            </a:pPr>
            <a:r>
              <a:rPr lang="en-US" sz="2800" dirty="0" smtClean="0"/>
              <a:t>and righteous altogether. </a:t>
            </a:r>
            <a:endParaRPr lang="en-US" dirty="0" smtClean="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213645" y="1481328"/>
            <a:ext cx="8614161" cy="4525963"/>
          </a:xfrm>
        </p:spPr>
        <p:txBody>
          <a:bodyPr>
            <a:normAutofit fontScale="92500"/>
          </a:bodyPr>
          <a:lstStyle/>
          <a:p>
            <a:pPr>
              <a:buNone/>
            </a:pPr>
            <a:r>
              <a:rPr lang="en-US" b="1" dirty="0" smtClean="0"/>
              <a:t>Romans 11:30-32 –</a:t>
            </a:r>
          </a:p>
          <a:p>
            <a:pPr>
              <a:buNone/>
            </a:pPr>
            <a:endParaRPr lang="en-US" sz="2000" dirty="0" smtClean="0"/>
          </a:p>
          <a:p>
            <a:pPr algn="ctr">
              <a:buNone/>
            </a:pPr>
            <a:r>
              <a:rPr lang="en-US" sz="2800" dirty="0" smtClean="0"/>
              <a:t>For as you were once disobedient to God, yet have </a:t>
            </a:r>
          </a:p>
          <a:p>
            <a:pPr algn="ctr">
              <a:buNone/>
            </a:pPr>
            <a:r>
              <a:rPr lang="en-US" sz="2800" dirty="0" smtClean="0"/>
              <a:t>now obtained mercy through their disobedience, </a:t>
            </a:r>
          </a:p>
          <a:p>
            <a:pPr algn="ctr">
              <a:buNone/>
            </a:pPr>
            <a:r>
              <a:rPr lang="en-US" sz="2800" dirty="0" smtClean="0"/>
              <a:t>even so these also have now been disobedient, that </a:t>
            </a:r>
          </a:p>
          <a:p>
            <a:pPr algn="ctr">
              <a:buNone/>
            </a:pPr>
            <a:r>
              <a:rPr lang="en-US" sz="2800" dirty="0" smtClean="0"/>
              <a:t>through the mercy shown you they also may obtain </a:t>
            </a:r>
          </a:p>
          <a:p>
            <a:pPr algn="ctr">
              <a:buNone/>
            </a:pPr>
            <a:r>
              <a:rPr lang="en-US" sz="2800" dirty="0" smtClean="0"/>
              <a:t>mercy. For God has committed them all to </a:t>
            </a:r>
          </a:p>
          <a:p>
            <a:pPr algn="ctr">
              <a:buNone/>
            </a:pPr>
            <a:r>
              <a:rPr lang="en-US" sz="2800" dirty="0" smtClean="0"/>
              <a:t>disobedience, that he might have mercy on all.</a:t>
            </a:r>
            <a:endParaRPr lang="en-US" sz="2800" dirty="0"/>
          </a:p>
        </p:txBody>
      </p:sp>
      <p:sp>
        <p:nvSpPr>
          <p:cNvPr id="7" name="Title 6"/>
          <p:cNvSpPr>
            <a:spLocks noGrp="1"/>
          </p:cNvSpPr>
          <p:nvPr>
            <p:ph type="title"/>
          </p:nvPr>
        </p:nvSpPr>
        <p:spPr/>
        <p:txBody>
          <a:bodyPr/>
          <a:lstStyle/>
          <a:p>
            <a:r>
              <a:rPr lang="en-US" dirty="0" smtClean="0"/>
              <a:t>God’s Sovereignty Seen</a:t>
            </a:r>
            <a:endParaRPr lang="en-US" dirty="0"/>
          </a:p>
        </p:txBody>
      </p:sp>
    </p:spTree>
  </p:cSld>
  <p:clrMapOvr>
    <a:masterClrMapping/>
  </p:clrMapOvr>
  <p:transition spd="slow">
    <p:pull/>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God’s Sovereignty Seen</a:t>
            </a:r>
            <a:endParaRPr lang="en-US" dirty="0"/>
          </a:p>
        </p:txBody>
      </p:sp>
      <p:sp>
        <p:nvSpPr>
          <p:cNvPr id="4" name="Text Placeholder 3"/>
          <p:cNvSpPr>
            <a:spLocks noGrp="1"/>
          </p:cNvSpPr>
          <p:nvPr>
            <p:ph type="body" idx="1"/>
          </p:nvPr>
        </p:nvSpPr>
        <p:spPr/>
        <p:txBody>
          <a:bodyPr>
            <a:normAutofit/>
          </a:bodyPr>
          <a:lstStyle/>
          <a:p>
            <a:r>
              <a:rPr lang="en-US" sz="3000" dirty="0" smtClean="0"/>
              <a:t>Romans 11:30-32</a:t>
            </a:r>
            <a:endParaRPr lang="en-US" sz="3000" dirty="0"/>
          </a:p>
        </p:txBody>
      </p:sp>
      <p:sp>
        <p:nvSpPr>
          <p:cNvPr id="5" name="Text Placeholder 4"/>
          <p:cNvSpPr>
            <a:spLocks noGrp="1"/>
          </p:cNvSpPr>
          <p:nvPr>
            <p:ph type="body" sz="half" idx="3"/>
          </p:nvPr>
        </p:nvSpPr>
        <p:spPr/>
        <p:txBody>
          <a:bodyPr/>
          <a:lstStyle/>
          <a:p>
            <a:r>
              <a:rPr lang="en-US" sz="3000" dirty="0" smtClean="0"/>
              <a:t>Comment</a:t>
            </a:r>
            <a:endParaRPr lang="en-US" sz="3000" dirty="0"/>
          </a:p>
        </p:txBody>
      </p:sp>
      <p:sp>
        <p:nvSpPr>
          <p:cNvPr id="8" name="Content Placeholder 7"/>
          <p:cNvSpPr>
            <a:spLocks noGrp="1"/>
          </p:cNvSpPr>
          <p:nvPr>
            <p:ph sz="quarter" idx="2"/>
          </p:nvPr>
        </p:nvSpPr>
        <p:spPr>
          <a:xfrm>
            <a:off x="457199" y="1444294"/>
            <a:ext cx="4187825" cy="3941763"/>
          </a:xfrm>
        </p:spPr>
        <p:txBody>
          <a:bodyPr>
            <a:normAutofit fontScale="70000" lnSpcReduction="20000"/>
          </a:bodyPr>
          <a:lstStyle/>
          <a:p>
            <a:pPr>
              <a:buNone/>
            </a:pPr>
            <a:r>
              <a:rPr lang="en-US" sz="2800" dirty="0" smtClean="0"/>
              <a:t>For as </a:t>
            </a:r>
            <a:r>
              <a:rPr lang="en-US" sz="2800" b="1" u="sng" dirty="0" smtClean="0"/>
              <a:t>you were once </a:t>
            </a:r>
          </a:p>
          <a:p>
            <a:pPr>
              <a:buNone/>
            </a:pPr>
            <a:r>
              <a:rPr lang="en-US" sz="2800" b="1" u="sng" dirty="0" smtClean="0"/>
              <a:t>disobedient to God, yet have </a:t>
            </a:r>
          </a:p>
          <a:p>
            <a:pPr>
              <a:buNone/>
            </a:pPr>
            <a:r>
              <a:rPr lang="en-US" sz="2800" b="1" u="sng" dirty="0" smtClean="0"/>
              <a:t>now obtained mercy through </a:t>
            </a:r>
          </a:p>
          <a:p>
            <a:pPr>
              <a:buNone/>
            </a:pPr>
            <a:r>
              <a:rPr lang="en-US" sz="2800" b="1" u="sng" dirty="0" smtClean="0"/>
              <a:t>their disobedience</a:t>
            </a:r>
            <a:r>
              <a:rPr lang="en-US" sz="2800" dirty="0" smtClean="0"/>
              <a:t>, even so </a:t>
            </a:r>
          </a:p>
          <a:p>
            <a:pPr>
              <a:buNone/>
            </a:pPr>
            <a:r>
              <a:rPr lang="en-US" sz="2800" dirty="0" smtClean="0"/>
              <a:t>these also have not been </a:t>
            </a:r>
          </a:p>
          <a:p>
            <a:pPr>
              <a:buNone/>
            </a:pPr>
            <a:r>
              <a:rPr lang="en-US" sz="2800" dirty="0" smtClean="0"/>
              <a:t>disobedient, that through the </a:t>
            </a:r>
          </a:p>
          <a:p>
            <a:pPr>
              <a:buNone/>
            </a:pPr>
            <a:r>
              <a:rPr lang="en-US" sz="2800" dirty="0" smtClean="0"/>
              <a:t>mercy shown you they also </a:t>
            </a:r>
          </a:p>
          <a:p>
            <a:pPr>
              <a:buNone/>
            </a:pPr>
            <a:r>
              <a:rPr lang="en-US" sz="2800" dirty="0" smtClean="0"/>
              <a:t>may obtain mercy. For God has </a:t>
            </a:r>
          </a:p>
          <a:p>
            <a:pPr>
              <a:buNone/>
            </a:pPr>
            <a:r>
              <a:rPr lang="en-US" sz="2800" dirty="0" smtClean="0"/>
              <a:t>committed them all to </a:t>
            </a:r>
          </a:p>
          <a:p>
            <a:pPr>
              <a:buNone/>
            </a:pPr>
            <a:r>
              <a:rPr lang="en-US" sz="2800" dirty="0" smtClean="0"/>
              <a:t>disobedience, that he might</a:t>
            </a:r>
          </a:p>
          <a:p>
            <a:pPr>
              <a:buNone/>
            </a:pPr>
            <a:r>
              <a:rPr lang="en-US" sz="2800" dirty="0" smtClean="0"/>
              <a:t>have mercy on all.</a:t>
            </a:r>
            <a:endParaRPr lang="en-US" sz="2800" dirty="0"/>
          </a:p>
        </p:txBody>
      </p:sp>
      <p:sp>
        <p:nvSpPr>
          <p:cNvPr id="6" name="Content Placeholder 5"/>
          <p:cNvSpPr>
            <a:spLocks noGrp="1"/>
          </p:cNvSpPr>
          <p:nvPr>
            <p:ph sz="quarter" idx="4"/>
          </p:nvPr>
        </p:nvSpPr>
        <p:spPr/>
        <p:txBody>
          <a:bodyPr>
            <a:normAutofit/>
          </a:bodyPr>
          <a:lstStyle/>
          <a:p>
            <a:r>
              <a:rPr lang="en-US" sz="2300" i="1" dirty="0" smtClean="0"/>
              <a:t>The nations were always  disobedient to God, but they received mercy through Israel’s disobedience.</a:t>
            </a:r>
            <a:endParaRPr lang="en-US" sz="2300" i="1" dirty="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God’s Sovereignty Seen</a:t>
            </a:r>
            <a:endParaRPr lang="en-US" dirty="0"/>
          </a:p>
        </p:txBody>
      </p:sp>
      <p:sp>
        <p:nvSpPr>
          <p:cNvPr id="4" name="Text Placeholder 3"/>
          <p:cNvSpPr>
            <a:spLocks noGrp="1"/>
          </p:cNvSpPr>
          <p:nvPr>
            <p:ph type="body" idx="1"/>
          </p:nvPr>
        </p:nvSpPr>
        <p:spPr/>
        <p:txBody>
          <a:bodyPr>
            <a:normAutofit/>
          </a:bodyPr>
          <a:lstStyle/>
          <a:p>
            <a:r>
              <a:rPr lang="en-US" sz="3000" dirty="0" smtClean="0"/>
              <a:t>Romans 11:30-32</a:t>
            </a:r>
            <a:endParaRPr lang="en-US" sz="3000" dirty="0"/>
          </a:p>
        </p:txBody>
      </p:sp>
      <p:sp>
        <p:nvSpPr>
          <p:cNvPr id="5" name="Text Placeholder 4"/>
          <p:cNvSpPr>
            <a:spLocks noGrp="1"/>
          </p:cNvSpPr>
          <p:nvPr>
            <p:ph type="body" sz="half" idx="3"/>
          </p:nvPr>
        </p:nvSpPr>
        <p:spPr/>
        <p:txBody>
          <a:bodyPr/>
          <a:lstStyle/>
          <a:p>
            <a:r>
              <a:rPr lang="en-US" sz="3000" dirty="0" smtClean="0"/>
              <a:t>Comment</a:t>
            </a:r>
            <a:endParaRPr lang="en-US" sz="3000" dirty="0"/>
          </a:p>
        </p:txBody>
      </p:sp>
      <p:sp>
        <p:nvSpPr>
          <p:cNvPr id="8" name="Content Placeholder 7"/>
          <p:cNvSpPr>
            <a:spLocks noGrp="1"/>
          </p:cNvSpPr>
          <p:nvPr>
            <p:ph sz="quarter" idx="2"/>
          </p:nvPr>
        </p:nvSpPr>
        <p:spPr>
          <a:xfrm>
            <a:off x="457199" y="1444294"/>
            <a:ext cx="4187825" cy="3941763"/>
          </a:xfrm>
        </p:spPr>
        <p:txBody>
          <a:bodyPr>
            <a:normAutofit fontScale="70000" lnSpcReduction="20000"/>
          </a:bodyPr>
          <a:lstStyle/>
          <a:p>
            <a:pPr>
              <a:buNone/>
            </a:pPr>
            <a:r>
              <a:rPr lang="en-US" sz="2800" dirty="0" smtClean="0"/>
              <a:t>For as you were once </a:t>
            </a:r>
          </a:p>
          <a:p>
            <a:pPr>
              <a:buNone/>
            </a:pPr>
            <a:r>
              <a:rPr lang="en-US" sz="2800" dirty="0" smtClean="0"/>
              <a:t>disobedient to God, yet have </a:t>
            </a:r>
          </a:p>
          <a:p>
            <a:pPr>
              <a:buNone/>
            </a:pPr>
            <a:r>
              <a:rPr lang="en-US" sz="2800" dirty="0" smtClean="0"/>
              <a:t>now obtained mercy through </a:t>
            </a:r>
          </a:p>
          <a:p>
            <a:pPr>
              <a:buNone/>
            </a:pPr>
            <a:r>
              <a:rPr lang="en-US" sz="2800" dirty="0" smtClean="0"/>
              <a:t>their disobedience, </a:t>
            </a:r>
            <a:r>
              <a:rPr lang="en-US" sz="2800" b="1" u="sng" dirty="0" smtClean="0"/>
              <a:t>even so </a:t>
            </a:r>
          </a:p>
          <a:p>
            <a:pPr>
              <a:buNone/>
            </a:pPr>
            <a:r>
              <a:rPr lang="en-US" sz="2800" b="1" u="sng" dirty="0" smtClean="0"/>
              <a:t>these also have now been </a:t>
            </a:r>
          </a:p>
          <a:p>
            <a:pPr>
              <a:buNone/>
            </a:pPr>
            <a:r>
              <a:rPr lang="en-US" sz="2800" b="1" u="sng" dirty="0" smtClean="0"/>
              <a:t>disobedient</a:t>
            </a:r>
            <a:r>
              <a:rPr lang="en-US" sz="2800" dirty="0" smtClean="0"/>
              <a:t>, that through the </a:t>
            </a:r>
          </a:p>
          <a:p>
            <a:pPr>
              <a:buNone/>
            </a:pPr>
            <a:r>
              <a:rPr lang="en-US" sz="2800" dirty="0" smtClean="0"/>
              <a:t>mercy shown you they also </a:t>
            </a:r>
          </a:p>
          <a:p>
            <a:pPr>
              <a:buNone/>
            </a:pPr>
            <a:r>
              <a:rPr lang="en-US" sz="2800" dirty="0" smtClean="0"/>
              <a:t>may obtain mercy. For God has </a:t>
            </a:r>
          </a:p>
          <a:p>
            <a:pPr>
              <a:buNone/>
            </a:pPr>
            <a:r>
              <a:rPr lang="en-US" sz="2800" dirty="0" smtClean="0"/>
              <a:t>committed them all to </a:t>
            </a:r>
          </a:p>
          <a:p>
            <a:pPr>
              <a:buNone/>
            </a:pPr>
            <a:r>
              <a:rPr lang="en-US" sz="2800" dirty="0" smtClean="0"/>
              <a:t>disobedience, that he might</a:t>
            </a:r>
          </a:p>
          <a:p>
            <a:pPr>
              <a:buNone/>
            </a:pPr>
            <a:r>
              <a:rPr lang="en-US" sz="2800" dirty="0" smtClean="0"/>
              <a:t>have mercy on all.</a:t>
            </a:r>
            <a:endParaRPr lang="en-US" sz="2800" dirty="0"/>
          </a:p>
        </p:txBody>
      </p:sp>
      <p:sp>
        <p:nvSpPr>
          <p:cNvPr id="6" name="Content Placeholder 5"/>
          <p:cNvSpPr>
            <a:spLocks noGrp="1"/>
          </p:cNvSpPr>
          <p:nvPr>
            <p:ph sz="quarter" idx="4"/>
          </p:nvPr>
        </p:nvSpPr>
        <p:spPr/>
        <p:txBody>
          <a:bodyPr/>
          <a:lstStyle/>
          <a:p>
            <a:endParaRPr lang="en-US" dirty="0" smtClean="0"/>
          </a:p>
          <a:p>
            <a:endParaRPr lang="en-US" dirty="0" smtClean="0"/>
          </a:p>
          <a:p>
            <a:r>
              <a:rPr lang="en-US" sz="2300" i="1" dirty="0" smtClean="0"/>
              <a:t>Even though Israel had God’s law, Jews too were disobedient.</a:t>
            </a:r>
            <a:endParaRPr lang="en-US" sz="2300" i="1"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God’s Sovereignty Seen</a:t>
            </a:r>
            <a:endParaRPr lang="en-US" dirty="0"/>
          </a:p>
        </p:txBody>
      </p:sp>
      <p:sp>
        <p:nvSpPr>
          <p:cNvPr id="4" name="Text Placeholder 3"/>
          <p:cNvSpPr>
            <a:spLocks noGrp="1"/>
          </p:cNvSpPr>
          <p:nvPr>
            <p:ph type="body" idx="1"/>
          </p:nvPr>
        </p:nvSpPr>
        <p:spPr/>
        <p:txBody>
          <a:bodyPr>
            <a:normAutofit/>
          </a:bodyPr>
          <a:lstStyle/>
          <a:p>
            <a:r>
              <a:rPr lang="en-US" sz="3000" dirty="0" smtClean="0"/>
              <a:t>Romans 11:30-32</a:t>
            </a:r>
            <a:endParaRPr lang="en-US" sz="3000" dirty="0"/>
          </a:p>
        </p:txBody>
      </p:sp>
      <p:sp>
        <p:nvSpPr>
          <p:cNvPr id="5" name="Text Placeholder 4"/>
          <p:cNvSpPr>
            <a:spLocks noGrp="1"/>
          </p:cNvSpPr>
          <p:nvPr>
            <p:ph type="body" sz="half" idx="3"/>
          </p:nvPr>
        </p:nvSpPr>
        <p:spPr/>
        <p:txBody>
          <a:bodyPr/>
          <a:lstStyle/>
          <a:p>
            <a:r>
              <a:rPr lang="en-US" sz="3000" dirty="0" smtClean="0"/>
              <a:t>Comment</a:t>
            </a:r>
            <a:endParaRPr lang="en-US" sz="3000" dirty="0"/>
          </a:p>
        </p:txBody>
      </p:sp>
      <p:sp>
        <p:nvSpPr>
          <p:cNvPr id="8" name="Content Placeholder 7"/>
          <p:cNvSpPr>
            <a:spLocks noGrp="1"/>
          </p:cNvSpPr>
          <p:nvPr>
            <p:ph sz="quarter" idx="2"/>
          </p:nvPr>
        </p:nvSpPr>
        <p:spPr>
          <a:xfrm>
            <a:off x="457199" y="1444294"/>
            <a:ext cx="4187825" cy="3941763"/>
          </a:xfrm>
        </p:spPr>
        <p:txBody>
          <a:bodyPr>
            <a:normAutofit fontScale="70000" lnSpcReduction="20000"/>
          </a:bodyPr>
          <a:lstStyle/>
          <a:p>
            <a:pPr>
              <a:buNone/>
            </a:pPr>
            <a:r>
              <a:rPr lang="en-US" sz="2800" dirty="0" smtClean="0"/>
              <a:t>For as you were once </a:t>
            </a:r>
          </a:p>
          <a:p>
            <a:pPr>
              <a:buNone/>
            </a:pPr>
            <a:r>
              <a:rPr lang="en-US" sz="2800" dirty="0" smtClean="0"/>
              <a:t>disobedient to God, yet have </a:t>
            </a:r>
          </a:p>
          <a:p>
            <a:pPr>
              <a:buNone/>
            </a:pPr>
            <a:r>
              <a:rPr lang="en-US" sz="2800" dirty="0" smtClean="0"/>
              <a:t>now obtained mercy through </a:t>
            </a:r>
          </a:p>
          <a:p>
            <a:pPr>
              <a:buNone/>
            </a:pPr>
            <a:r>
              <a:rPr lang="en-US" sz="2800" dirty="0" smtClean="0"/>
              <a:t>their disobedience, even so </a:t>
            </a:r>
          </a:p>
          <a:p>
            <a:pPr>
              <a:buNone/>
            </a:pPr>
            <a:r>
              <a:rPr lang="en-US" sz="2800" dirty="0" smtClean="0"/>
              <a:t>these also have now been </a:t>
            </a:r>
          </a:p>
          <a:p>
            <a:pPr>
              <a:buNone/>
            </a:pPr>
            <a:r>
              <a:rPr lang="en-US" sz="2800" dirty="0" smtClean="0"/>
              <a:t>disobedient, </a:t>
            </a:r>
            <a:r>
              <a:rPr lang="en-US" sz="2800" b="1" u="sng" dirty="0" smtClean="0"/>
              <a:t>that through the </a:t>
            </a:r>
          </a:p>
          <a:p>
            <a:pPr>
              <a:buNone/>
            </a:pPr>
            <a:r>
              <a:rPr lang="en-US" sz="2800" b="1" u="sng" dirty="0" smtClean="0"/>
              <a:t>mercy shown you they also </a:t>
            </a:r>
          </a:p>
          <a:p>
            <a:pPr>
              <a:buNone/>
            </a:pPr>
            <a:r>
              <a:rPr lang="en-US" sz="2800" b="1" u="sng" dirty="0" smtClean="0"/>
              <a:t>may obtain mercy</a:t>
            </a:r>
            <a:r>
              <a:rPr lang="en-US" sz="2800" dirty="0" smtClean="0"/>
              <a:t>. For God has </a:t>
            </a:r>
          </a:p>
          <a:p>
            <a:pPr>
              <a:buNone/>
            </a:pPr>
            <a:r>
              <a:rPr lang="en-US" sz="2800" dirty="0" smtClean="0"/>
              <a:t>committed them all to </a:t>
            </a:r>
          </a:p>
          <a:p>
            <a:pPr>
              <a:buNone/>
            </a:pPr>
            <a:r>
              <a:rPr lang="en-US" sz="2800" dirty="0" smtClean="0"/>
              <a:t>disobedience, that he might</a:t>
            </a:r>
          </a:p>
          <a:p>
            <a:pPr>
              <a:buNone/>
            </a:pPr>
            <a:r>
              <a:rPr lang="en-US" sz="2800" dirty="0" smtClean="0"/>
              <a:t>have mercy on all.</a:t>
            </a:r>
            <a:endParaRPr lang="en-US" sz="2800" dirty="0"/>
          </a:p>
        </p:txBody>
      </p:sp>
      <p:sp>
        <p:nvSpPr>
          <p:cNvPr id="6" name="Content Placeholder 5"/>
          <p:cNvSpPr>
            <a:spLocks noGrp="1"/>
          </p:cNvSpPr>
          <p:nvPr>
            <p:ph sz="quarter" idx="4"/>
          </p:nvPr>
        </p:nvSpPr>
        <p:spPr/>
        <p:txBody>
          <a:bodyPr/>
          <a:lstStyle/>
          <a:p>
            <a:endParaRPr lang="en-US" dirty="0" smtClean="0"/>
          </a:p>
          <a:p>
            <a:endParaRPr lang="en-US" dirty="0" smtClean="0"/>
          </a:p>
          <a:p>
            <a:endParaRPr lang="en-US" dirty="0" smtClean="0"/>
          </a:p>
          <a:p>
            <a:r>
              <a:rPr lang="en-US" sz="2300" i="1" dirty="0" smtClean="0"/>
              <a:t>God showed his mercy (in Christ) to the nations first so they would  show Christ’s mercy back to Israel</a:t>
            </a:r>
            <a:r>
              <a:rPr lang="en-US" sz="2300" dirty="0" smtClean="0"/>
              <a:t>.</a:t>
            </a:r>
            <a:endParaRPr lang="en-US" sz="2300"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God’s Sovereignty Seen</a:t>
            </a:r>
            <a:endParaRPr lang="en-US" dirty="0"/>
          </a:p>
        </p:txBody>
      </p:sp>
      <p:sp>
        <p:nvSpPr>
          <p:cNvPr id="4" name="Text Placeholder 3"/>
          <p:cNvSpPr>
            <a:spLocks noGrp="1"/>
          </p:cNvSpPr>
          <p:nvPr>
            <p:ph type="body" idx="1"/>
          </p:nvPr>
        </p:nvSpPr>
        <p:spPr/>
        <p:txBody>
          <a:bodyPr>
            <a:normAutofit/>
          </a:bodyPr>
          <a:lstStyle/>
          <a:p>
            <a:r>
              <a:rPr lang="en-US" sz="3000" dirty="0" smtClean="0"/>
              <a:t>Romans 11:30-32</a:t>
            </a:r>
            <a:endParaRPr lang="en-US" sz="3000" dirty="0"/>
          </a:p>
        </p:txBody>
      </p:sp>
      <p:sp>
        <p:nvSpPr>
          <p:cNvPr id="5" name="Text Placeholder 4"/>
          <p:cNvSpPr>
            <a:spLocks noGrp="1"/>
          </p:cNvSpPr>
          <p:nvPr>
            <p:ph type="body" sz="half" idx="3"/>
          </p:nvPr>
        </p:nvSpPr>
        <p:spPr/>
        <p:txBody>
          <a:bodyPr/>
          <a:lstStyle/>
          <a:p>
            <a:r>
              <a:rPr lang="en-US" sz="3000" dirty="0" smtClean="0"/>
              <a:t>Comment</a:t>
            </a:r>
            <a:endParaRPr lang="en-US" sz="3000" dirty="0"/>
          </a:p>
        </p:txBody>
      </p:sp>
      <p:sp>
        <p:nvSpPr>
          <p:cNvPr id="8" name="Content Placeholder 7"/>
          <p:cNvSpPr>
            <a:spLocks noGrp="1"/>
          </p:cNvSpPr>
          <p:nvPr>
            <p:ph sz="quarter" idx="2"/>
          </p:nvPr>
        </p:nvSpPr>
        <p:spPr>
          <a:xfrm>
            <a:off x="457199" y="1444294"/>
            <a:ext cx="4187825" cy="3941763"/>
          </a:xfrm>
        </p:spPr>
        <p:txBody>
          <a:bodyPr>
            <a:normAutofit fontScale="70000" lnSpcReduction="20000"/>
          </a:bodyPr>
          <a:lstStyle/>
          <a:p>
            <a:pPr>
              <a:buNone/>
            </a:pPr>
            <a:r>
              <a:rPr lang="en-US" sz="2800" dirty="0" smtClean="0"/>
              <a:t>For as you were once </a:t>
            </a:r>
          </a:p>
          <a:p>
            <a:pPr>
              <a:buNone/>
            </a:pPr>
            <a:r>
              <a:rPr lang="en-US" sz="2800" dirty="0" smtClean="0"/>
              <a:t>disobedient to God, yet have </a:t>
            </a:r>
          </a:p>
          <a:p>
            <a:pPr>
              <a:buNone/>
            </a:pPr>
            <a:r>
              <a:rPr lang="en-US" sz="2800" dirty="0" smtClean="0"/>
              <a:t>now obtained mercy through </a:t>
            </a:r>
          </a:p>
          <a:p>
            <a:pPr>
              <a:buNone/>
            </a:pPr>
            <a:r>
              <a:rPr lang="en-US" sz="2800" dirty="0" smtClean="0"/>
              <a:t>their disobedience, even so </a:t>
            </a:r>
          </a:p>
          <a:p>
            <a:pPr>
              <a:buNone/>
            </a:pPr>
            <a:r>
              <a:rPr lang="en-US" sz="2800" dirty="0" smtClean="0"/>
              <a:t>these also have now been </a:t>
            </a:r>
          </a:p>
          <a:p>
            <a:pPr>
              <a:buNone/>
            </a:pPr>
            <a:r>
              <a:rPr lang="en-US" sz="2800" dirty="0" smtClean="0"/>
              <a:t>disobedient, that through the </a:t>
            </a:r>
          </a:p>
          <a:p>
            <a:pPr>
              <a:buNone/>
            </a:pPr>
            <a:r>
              <a:rPr lang="en-US" sz="2800" dirty="0" smtClean="0"/>
              <a:t>mercy shown you they also </a:t>
            </a:r>
          </a:p>
          <a:p>
            <a:pPr>
              <a:buNone/>
            </a:pPr>
            <a:r>
              <a:rPr lang="en-US" sz="2800" dirty="0" smtClean="0"/>
              <a:t>may obtain mercy. </a:t>
            </a:r>
            <a:r>
              <a:rPr lang="en-US" sz="2800" b="1" u="sng" dirty="0" smtClean="0"/>
              <a:t>For God has </a:t>
            </a:r>
          </a:p>
          <a:p>
            <a:pPr>
              <a:buNone/>
            </a:pPr>
            <a:r>
              <a:rPr lang="en-US" sz="2800" b="1" u="sng" dirty="0" smtClean="0"/>
              <a:t>committed them all to </a:t>
            </a:r>
          </a:p>
          <a:p>
            <a:pPr>
              <a:buNone/>
            </a:pPr>
            <a:r>
              <a:rPr lang="en-US" sz="2800" b="1" u="sng" dirty="0" smtClean="0"/>
              <a:t>disobedience, that he might</a:t>
            </a:r>
          </a:p>
          <a:p>
            <a:pPr>
              <a:buNone/>
            </a:pPr>
            <a:r>
              <a:rPr lang="en-US" sz="2800" b="1" u="sng" dirty="0" smtClean="0"/>
              <a:t>have mercy on all</a:t>
            </a:r>
            <a:r>
              <a:rPr lang="en-US" sz="2800" dirty="0" smtClean="0"/>
              <a:t>.</a:t>
            </a:r>
            <a:endParaRPr lang="en-US" sz="2800" dirty="0"/>
          </a:p>
        </p:txBody>
      </p:sp>
      <p:sp>
        <p:nvSpPr>
          <p:cNvPr id="6" name="Content Placeholder 5"/>
          <p:cNvSpPr>
            <a:spLocks noGrp="1"/>
          </p:cNvSpPr>
          <p:nvPr>
            <p:ph sz="quarter" idx="4"/>
          </p:nvPr>
        </p:nvSpPr>
        <p:spPr>
          <a:xfrm>
            <a:off x="4645025" y="1444294"/>
            <a:ext cx="4287672" cy="3941763"/>
          </a:xfrm>
        </p:spPr>
        <p:txBody>
          <a:bodyPr>
            <a:normAutofit fontScale="92500"/>
          </a:bodyPr>
          <a:lstStyle/>
          <a:p>
            <a:endParaRPr lang="en-US" dirty="0" smtClean="0"/>
          </a:p>
          <a:p>
            <a:endParaRPr lang="en-US" dirty="0" smtClean="0"/>
          </a:p>
          <a:p>
            <a:endParaRPr lang="en-US" dirty="0" smtClean="0"/>
          </a:p>
          <a:p>
            <a:r>
              <a:rPr lang="en-US" i="1" dirty="0" smtClean="0"/>
              <a:t>God proved them all to be </a:t>
            </a:r>
          </a:p>
          <a:p>
            <a:pPr>
              <a:buNone/>
            </a:pPr>
            <a:r>
              <a:rPr lang="en-US" i="1" dirty="0" smtClean="0"/>
              <a:t>	disobedient (2:1-3:18) for </a:t>
            </a:r>
          </a:p>
          <a:p>
            <a:pPr>
              <a:buNone/>
            </a:pPr>
            <a:r>
              <a:rPr lang="en-US" i="1" dirty="0" smtClean="0"/>
              <a:t>	the very purpose of   having mercy on everyone, displaying his sovereignty and “unsearchable judgments” (</a:t>
            </a:r>
            <a:r>
              <a:rPr lang="en-US" i="1" dirty="0" err="1" smtClean="0"/>
              <a:t>v</a:t>
            </a:r>
            <a:r>
              <a:rPr lang="en-US" i="1" dirty="0" smtClean="0"/>
              <a:t>. 33).</a:t>
            </a:r>
            <a:endParaRPr lang="en-US" i="1"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1">
          <a:gsLst>
            <a:gs pos="0">
              <a:srgbClr val="002060"/>
            </a:gs>
            <a:gs pos="100000">
              <a:schemeClr val="bg2">
                <a:shade val="35000"/>
                <a:satMod val="250000"/>
              </a:schemeClr>
            </a:gs>
          </a:gsLst>
          <a:path path="circle">
            <a:fillToRect l="15000" t="50000" r="85000" b="6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Glimpse at the End of History</a:t>
            </a:r>
            <a:endParaRPr lang="en-US" dirty="0"/>
          </a:p>
        </p:txBody>
      </p:sp>
      <p:sp>
        <p:nvSpPr>
          <p:cNvPr id="7" name="Content Placeholder 6"/>
          <p:cNvSpPr>
            <a:spLocks noGrp="1"/>
          </p:cNvSpPr>
          <p:nvPr>
            <p:ph idx="1"/>
          </p:nvPr>
        </p:nvSpPr>
        <p:spPr/>
        <p:txBody>
          <a:bodyPr>
            <a:normAutofit/>
          </a:bodyPr>
          <a:lstStyle/>
          <a:p>
            <a:pPr>
              <a:buNone/>
            </a:pPr>
            <a:r>
              <a:rPr lang="en-US" sz="3243" b="1" dirty="0" smtClean="0"/>
              <a:t>Revelation 5:8-10 – </a:t>
            </a:r>
          </a:p>
          <a:p>
            <a:pPr algn="ctr">
              <a:buNone/>
            </a:pPr>
            <a:r>
              <a:rPr lang="en-US" sz="2811" dirty="0" smtClean="0">
                <a:latin typeface="Arial Narrow"/>
                <a:cs typeface="Arial Narrow"/>
              </a:rPr>
              <a:t>	  </a:t>
            </a:r>
            <a:r>
              <a:rPr lang="en-US" sz="2600" dirty="0" smtClean="0">
                <a:latin typeface="Arial Narrow"/>
                <a:cs typeface="Arial Narrow"/>
              </a:rPr>
              <a:t>Now when he had taken the scroll, the four living creatures and the twenty-four elders fell down before the Lamb, each having a harp, and golden bowls full of incense, which are the prayers of the saints. And they sang a new song, saying: "You are worthy  to take the scroll, and to open its seals; for you were slain, and have redeemed us to God by your blood </a:t>
            </a:r>
            <a:r>
              <a:rPr lang="en-US" sz="2600" i="1" u="sng" dirty="0" smtClean="0">
                <a:latin typeface="Arial Narrow"/>
                <a:cs typeface="Arial Narrow"/>
              </a:rPr>
              <a:t>out of every tribe and tongue and people and nation</a:t>
            </a:r>
            <a:r>
              <a:rPr lang="en-US" sz="2600" dirty="0" smtClean="0">
                <a:latin typeface="Arial Narrow"/>
                <a:cs typeface="Arial Narrow"/>
              </a:rPr>
              <a:t>, and have made us kings and priests to our God; and we shall reign on the earth."</a:t>
            </a:r>
            <a:endParaRPr lang="en-US" sz="2600" dirty="0">
              <a:latin typeface="Arial Narrow"/>
              <a:cs typeface="Arial Narrow"/>
            </a:endParaRPr>
          </a:p>
        </p:txBody>
      </p:sp>
    </p:spTree>
  </p:cSld>
  <p:clrMapOvr>
    <a:masterClrMapping/>
  </p:clrMapOvr>
  <p:transition spd="slow">
    <p:pull/>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1">
          <a:gsLst>
            <a:gs pos="0">
              <a:srgbClr val="002060"/>
            </a:gs>
            <a:gs pos="100000">
              <a:schemeClr val="bg2">
                <a:shade val="35000"/>
                <a:satMod val="250000"/>
              </a:schemeClr>
            </a:gs>
          </a:gsLst>
          <a:path path="circle">
            <a:fillToRect l="15000" t="50000" r="85000" b="6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Migrations Near the End of History</a:t>
            </a:r>
            <a:endParaRPr lang="en-US" dirty="0"/>
          </a:p>
        </p:txBody>
      </p:sp>
      <p:pic>
        <p:nvPicPr>
          <p:cNvPr id="4" name="Content Placeholder 3" descr="OMIGRATION_G1_L.gif"/>
          <p:cNvPicPr>
            <a:picLocks noGrp="1" noChangeAspect="1"/>
          </p:cNvPicPr>
          <p:nvPr>
            <p:ph idx="1"/>
          </p:nvPr>
        </p:nvPicPr>
        <p:blipFill>
          <a:blip r:embed="rId2"/>
          <a:srcRect l="-10610" r="-10610"/>
          <a:stretch>
            <a:fillRect/>
          </a:stretch>
        </p:blipFill>
        <p:spPr/>
      </p:pic>
    </p:spTree>
  </p:cSld>
  <p:clrMapOvr>
    <a:masterClrMapping/>
  </p:clrMapOvr>
  <p:transition spd="slow">
    <p:pull/>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1">
          <a:gsLst>
            <a:gs pos="0">
              <a:srgbClr val="002060"/>
            </a:gs>
            <a:gs pos="100000">
              <a:schemeClr val="bg2">
                <a:shade val="35000"/>
                <a:satMod val="250000"/>
              </a:schemeClr>
            </a:gs>
          </a:gsLst>
          <a:path path="circle">
            <a:fillToRect l="15000" t="50000" r="85000" b="6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Migrations Near the End of History</a:t>
            </a:r>
            <a:endParaRPr lang="en-US" dirty="0"/>
          </a:p>
        </p:txBody>
      </p:sp>
      <p:pic>
        <p:nvPicPr>
          <p:cNvPr id="6" name="Content Placeholder 5" descr="slide_17.jpg"/>
          <p:cNvPicPr>
            <a:picLocks noGrp="1" noChangeAspect="1"/>
          </p:cNvPicPr>
          <p:nvPr>
            <p:ph idx="1"/>
          </p:nvPr>
        </p:nvPicPr>
        <p:blipFill>
          <a:blip r:embed="rId2"/>
          <a:srcRect l="-18187" r="-18187"/>
          <a:stretch>
            <a:fillRect/>
          </a:stretch>
        </p:blipFill>
        <p:spPr/>
      </p:pic>
    </p:spTree>
  </p:cSld>
  <p:clrMapOvr>
    <a:masterClrMapping/>
  </p:clrMapOvr>
  <p:transition spd="slow">
    <p:pull/>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1">
          <a:gsLst>
            <a:gs pos="0">
              <a:srgbClr val="002060"/>
            </a:gs>
            <a:gs pos="100000">
              <a:schemeClr val="bg2">
                <a:shade val="35000"/>
                <a:satMod val="250000"/>
              </a:schemeClr>
            </a:gs>
          </a:gsLst>
          <a:path path="circle">
            <a:fillToRect l="15000" t="50000" r="85000" b="6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ISM Nearer to the End of History</a:t>
            </a:r>
            <a:endParaRPr lang="en-US" dirty="0"/>
          </a:p>
        </p:txBody>
      </p:sp>
      <p:sp>
        <p:nvSpPr>
          <p:cNvPr id="4" name="Content Placeholder 3"/>
          <p:cNvSpPr>
            <a:spLocks noGrp="1"/>
          </p:cNvSpPr>
          <p:nvPr>
            <p:ph idx="1"/>
          </p:nvPr>
        </p:nvSpPr>
        <p:spPr/>
        <p:txBody>
          <a:bodyPr/>
          <a:lstStyle/>
          <a:p>
            <a:endParaRPr lang="en-US" dirty="0"/>
          </a:p>
        </p:txBody>
      </p:sp>
      <p:pic>
        <p:nvPicPr>
          <p:cNvPr id="5" name="Picture 4"/>
          <p:cNvPicPr>
            <a:picLocks noChangeAspect="1"/>
          </p:cNvPicPr>
          <p:nvPr/>
        </p:nvPicPr>
        <p:blipFill>
          <a:blip r:embed="rId2"/>
          <a:stretch>
            <a:fillRect/>
          </a:stretch>
        </p:blipFill>
        <p:spPr>
          <a:xfrm>
            <a:off x="671475" y="1600199"/>
            <a:ext cx="7705843" cy="4525963"/>
          </a:xfrm>
          <a:prstGeom prst="rect">
            <a:avLst/>
          </a:prstGeom>
        </p:spPr>
      </p:pic>
      <p:sp>
        <p:nvSpPr>
          <p:cNvPr id="9" name="TextBox 8"/>
          <p:cNvSpPr txBox="1"/>
          <p:nvPr/>
        </p:nvSpPr>
        <p:spPr>
          <a:xfrm>
            <a:off x="853085" y="6126163"/>
            <a:ext cx="7833715" cy="369332"/>
          </a:xfrm>
          <a:prstGeom prst="rect">
            <a:avLst/>
          </a:prstGeom>
          <a:noFill/>
        </p:spPr>
        <p:txBody>
          <a:bodyPr wrap="square" rtlCol="0">
            <a:spAutoFit/>
          </a:bodyPr>
          <a:lstStyle/>
          <a:p>
            <a:r>
              <a:rPr lang="en-US" dirty="0" smtClean="0"/>
              <a:t>Source: </a:t>
            </a:r>
            <a:r>
              <a:rPr lang="en-US" i="1" dirty="0" smtClean="0"/>
              <a:t>Open Doors </a:t>
            </a:r>
            <a:r>
              <a:rPr lang="en-US" dirty="0" smtClean="0"/>
              <a:t>2014-2015 (11/16/15), Institute of International Education</a:t>
            </a:r>
            <a:endParaRPr lang="en-US" dirty="0"/>
          </a:p>
        </p:txBody>
      </p:sp>
    </p:spTree>
  </p:cSld>
  <p:clrMapOvr>
    <a:masterClrMapping/>
  </p:clrMapOvr>
  <p:transition spd="slow">
    <p:pull/>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Ministry in the US</a:t>
            </a:r>
            <a:endParaRPr lang="en-US" dirty="0"/>
          </a:p>
        </p:txBody>
      </p:sp>
      <p:sp>
        <p:nvSpPr>
          <p:cNvPr id="3" name="Content Placeholder 2"/>
          <p:cNvSpPr>
            <a:spLocks noGrp="1"/>
          </p:cNvSpPr>
          <p:nvPr>
            <p:ph idx="1"/>
          </p:nvPr>
        </p:nvSpPr>
        <p:spPr/>
        <p:txBody>
          <a:bodyPr>
            <a:normAutofit lnSpcReduction="10000"/>
          </a:bodyPr>
          <a:lstStyle/>
          <a:p>
            <a:pPr algn="ctr">
              <a:buNone/>
            </a:pPr>
            <a:r>
              <a:rPr lang="en-US" i="1" dirty="0" smtClean="0"/>
              <a:t>Immigrants and refugees continue coming to our </a:t>
            </a:r>
          </a:p>
          <a:p>
            <a:pPr algn="ctr">
              <a:buNone/>
            </a:pPr>
            <a:r>
              <a:rPr lang="en-US" i="1" dirty="0" smtClean="0"/>
              <a:t>shores. International students and scholars have </a:t>
            </a:r>
          </a:p>
          <a:p>
            <a:pPr algn="ctr">
              <a:buNone/>
            </a:pPr>
            <a:r>
              <a:rPr lang="en-US" i="1" dirty="0" smtClean="0"/>
              <a:t>topped 1 million for the first time. The best way </a:t>
            </a:r>
          </a:p>
          <a:p>
            <a:pPr algn="ctr">
              <a:buNone/>
            </a:pPr>
            <a:r>
              <a:rPr lang="en-US" i="1" dirty="0" smtClean="0"/>
              <a:t>to hasten or speed up the day of God (2 Peter </a:t>
            </a:r>
          </a:p>
          <a:p>
            <a:pPr algn="ctr">
              <a:buNone/>
            </a:pPr>
            <a:r>
              <a:rPr lang="en-US" i="1" dirty="0" smtClean="0"/>
              <a:t>3:12) is to mobilize as many Christians as </a:t>
            </a:r>
          </a:p>
          <a:p>
            <a:pPr algn="ctr">
              <a:buNone/>
            </a:pPr>
            <a:r>
              <a:rPr lang="en-US" i="1" dirty="0" smtClean="0"/>
              <a:t>possible who will model God’s holiness, </a:t>
            </a:r>
          </a:p>
          <a:p>
            <a:pPr algn="ctr">
              <a:buNone/>
            </a:pPr>
            <a:r>
              <a:rPr lang="en-US" i="1" dirty="0" smtClean="0"/>
              <a:t>godliness and righteousness in our lives </a:t>
            </a:r>
          </a:p>
          <a:p>
            <a:pPr algn="ctr">
              <a:buNone/>
            </a:pPr>
            <a:r>
              <a:rPr lang="en-US" i="1" dirty="0" smtClean="0"/>
              <a:t>among the nations that are here.</a:t>
            </a:r>
            <a:endParaRPr lang="en-US" i="1" dirty="0"/>
          </a:p>
        </p:txBody>
      </p:sp>
    </p:spTree>
  </p:cSld>
  <p:clrMapOvr>
    <a:overrideClrMapping bg1="lt1" tx1="dk1" bg2="lt2" tx2="dk2" accent1="accent1" accent2="accent2" accent3="accent3" accent4="accent4" accent5="accent5" accent6="accent6" hlink="hlink" folHlink="folHlink"/>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 Survey of “the Nations”</a:t>
            </a:r>
            <a:endParaRPr lang="en-US" dirty="0"/>
          </a:p>
        </p:txBody>
      </p:sp>
      <p:sp>
        <p:nvSpPr>
          <p:cNvPr id="3" name="Content Placeholder 2"/>
          <p:cNvSpPr>
            <a:spLocks noGrp="1"/>
          </p:cNvSpPr>
          <p:nvPr>
            <p:ph idx="1"/>
          </p:nvPr>
        </p:nvSpPr>
        <p:spPr/>
        <p:txBody>
          <a:bodyPr>
            <a:normAutofit lnSpcReduction="10000"/>
          </a:bodyPr>
          <a:lstStyle/>
          <a:p>
            <a:r>
              <a:rPr lang="en-US" dirty="0" smtClean="0"/>
              <a:t>God saved Noah and his family in the ark to preserve human beings, those made in the image of God.</a:t>
            </a:r>
          </a:p>
          <a:p>
            <a:r>
              <a:rPr lang="en-US" dirty="0" smtClean="0"/>
              <a:t>The descendants of Noah emerge as nations first in Genesis 10, occurring as a result of the Tower of Babel (Genesis 11).</a:t>
            </a:r>
          </a:p>
          <a:p>
            <a:r>
              <a:rPr lang="en-US" dirty="0" smtClean="0"/>
              <a:t>One reason was “so that they should seek the Lord…[and] might grope…and find him” (Acts 17:27). </a:t>
            </a:r>
            <a:endParaRPr lang="en-US" dirty="0"/>
          </a:p>
        </p:txBody>
      </p:sp>
    </p:spTree>
  </p:cSld>
  <p:clrMapOvr>
    <a:overrideClrMapping bg1="dk1" tx1="lt1" bg2="dk2" tx2="lt2" accent1="accent1" accent2="accent2" accent3="accent3" accent4="accent4" accent5="accent5" accent6="accent6" hlink="hlink" folHlink="folHlink"/>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Conclusion</a:t>
            </a:r>
            <a:endParaRPr lang="en-US" dirty="0"/>
          </a:p>
        </p:txBody>
      </p:sp>
      <p:sp>
        <p:nvSpPr>
          <p:cNvPr id="7" name="Content Placeholder 6"/>
          <p:cNvSpPr>
            <a:spLocks noGrp="1"/>
          </p:cNvSpPr>
          <p:nvPr>
            <p:ph idx="1"/>
          </p:nvPr>
        </p:nvSpPr>
        <p:spPr>
          <a:xfrm>
            <a:off x="281130" y="1417638"/>
            <a:ext cx="8113997" cy="4891722"/>
          </a:xfrm>
        </p:spPr>
        <p:txBody>
          <a:bodyPr>
            <a:normAutofit/>
          </a:bodyPr>
          <a:lstStyle/>
          <a:p>
            <a:pPr algn="ctr">
              <a:buNone/>
            </a:pPr>
            <a:r>
              <a:rPr lang="en-US" i="1" dirty="0" smtClean="0"/>
              <a:t>The Bible tells us God </a:t>
            </a:r>
            <a:r>
              <a:rPr lang="en-US" i="1" dirty="0" err="1" smtClean="0"/>
              <a:t>sovereignly</a:t>
            </a:r>
            <a:r>
              <a:rPr lang="en-US" i="1" dirty="0" smtClean="0"/>
              <a:t> mapped out </a:t>
            </a:r>
          </a:p>
          <a:p>
            <a:pPr algn="ctr">
              <a:buNone/>
            </a:pPr>
            <a:r>
              <a:rPr lang="en-US" i="1" dirty="0" smtClean="0"/>
              <a:t>salvation graciously intended for all nations and </a:t>
            </a:r>
          </a:p>
          <a:p>
            <a:pPr algn="ctr">
              <a:buNone/>
            </a:pPr>
            <a:r>
              <a:rPr lang="en-US" i="1" dirty="0" smtClean="0"/>
              <a:t>peoples. Israel rejected her Messiah, so his attention </a:t>
            </a:r>
          </a:p>
          <a:p>
            <a:pPr algn="ctr">
              <a:buNone/>
            </a:pPr>
            <a:r>
              <a:rPr lang="en-US" i="1" dirty="0" smtClean="0"/>
              <a:t>turned toward the Gentile nations. Living as we do </a:t>
            </a:r>
          </a:p>
          <a:p>
            <a:pPr algn="ctr">
              <a:buNone/>
            </a:pPr>
            <a:r>
              <a:rPr lang="en-US" i="1" dirty="0" smtClean="0"/>
              <a:t>much nearer to the end of time than its beginning, </a:t>
            </a:r>
          </a:p>
          <a:p>
            <a:pPr algn="ctr">
              <a:buNone/>
            </a:pPr>
            <a:r>
              <a:rPr lang="en-US" i="1" dirty="0" smtClean="0"/>
              <a:t>unparalleled global migration patterns create </a:t>
            </a:r>
          </a:p>
          <a:p>
            <a:pPr algn="ctr">
              <a:buNone/>
            </a:pPr>
            <a:r>
              <a:rPr lang="en-US" i="1" dirty="0" smtClean="0"/>
              <a:t>incredible opportunities. Augmented by rapid </a:t>
            </a:r>
          </a:p>
          <a:p>
            <a:pPr algn="ctr">
              <a:buNone/>
            </a:pPr>
            <a:r>
              <a:rPr lang="en-US" i="1" dirty="0" smtClean="0"/>
              <a:t>technological developments ISM is at the </a:t>
            </a:r>
          </a:p>
          <a:p>
            <a:pPr algn="ctr">
              <a:buNone/>
            </a:pPr>
            <a:r>
              <a:rPr lang="en-US" i="1" dirty="0" smtClean="0"/>
              <a:t>forefront of fulfilling the Great Commission!</a:t>
            </a:r>
          </a:p>
          <a:p>
            <a:pPr algn="ctr">
              <a:buNone/>
            </a:pPr>
            <a:endParaRPr lang="en-US" sz="4400" dirty="0" smtClean="0"/>
          </a:p>
          <a:p>
            <a:pPr algn="ctr">
              <a:buNone/>
            </a:pPr>
            <a:endParaRPr lang="en-US" sz="4400" i="1" dirty="0" smtClean="0"/>
          </a:p>
          <a:p>
            <a:pPr algn="ctr">
              <a:buNone/>
            </a:pPr>
            <a:endParaRPr lang="en-US" sz="4400" i="1" dirty="0" smtClean="0"/>
          </a:p>
          <a:p>
            <a:pPr algn="ctr">
              <a:buNone/>
            </a:pPr>
            <a:endParaRPr lang="en-US" sz="900" dirty="0" smtClean="0">
              <a:latin typeface="Bangla MN"/>
              <a:cs typeface="Bangla MN"/>
            </a:endParaRPr>
          </a:p>
          <a:p>
            <a:pPr algn="ctr">
              <a:buNone/>
            </a:pPr>
            <a:endParaRPr lang="en-US" sz="4400" i="1" dirty="0" smtClean="0"/>
          </a:p>
        </p:txBody>
      </p:sp>
    </p:spTree>
  </p:cSld>
  <p:clrMapOvr>
    <a:masterClrMapping/>
  </p:clrMapOvr>
  <p:transition spd="slow">
    <p:push dir="u"/>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a:gsLst>
            <a:gs pos="0">
              <a:schemeClr val="tx1">
                <a:lumMod val="75000"/>
                <a:lumOff val="25000"/>
              </a:schemeClr>
            </a:gs>
            <a:gs pos="50000">
              <a:schemeClr val="accent1">
                <a:tint val="44500"/>
                <a:satMod val="160000"/>
              </a:schemeClr>
            </a:gs>
            <a:gs pos="100000">
              <a:schemeClr val="accent1">
                <a:tint val="23500"/>
                <a:satMod val="160000"/>
              </a:schemeClr>
            </a:gs>
          </a:gsLst>
          <a:lin ang="16200000" scaled="1"/>
        </a:gra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dirty="0"/>
          </a:p>
        </p:txBody>
      </p:sp>
      <p:sp>
        <p:nvSpPr>
          <p:cNvPr id="7" name="Content Placeholder 6"/>
          <p:cNvSpPr>
            <a:spLocks noGrp="1"/>
          </p:cNvSpPr>
          <p:nvPr>
            <p:ph idx="1"/>
          </p:nvPr>
        </p:nvSpPr>
        <p:spPr/>
        <p:txBody>
          <a:bodyPr>
            <a:normAutofit/>
          </a:bodyPr>
          <a:lstStyle/>
          <a:p>
            <a:pPr algn="ctr">
              <a:buNone/>
            </a:pPr>
            <a:r>
              <a:rPr lang="en-US" sz="3600" i="1" dirty="0" smtClean="0">
                <a:latin typeface="Iowan Old Style Black"/>
                <a:cs typeface="Iowan Old Style Black"/>
              </a:rPr>
              <a:t>Let’s be in the center of God’s </a:t>
            </a:r>
          </a:p>
          <a:p>
            <a:pPr algn="ctr">
              <a:buNone/>
            </a:pPr>
            <a:r>
              <a:rPr lang="en-US" sz="3600" i="1" dirty="0" smtClean="0">
                <a:latin typeface="Iowan Old Style Black"/>
                <a:cs typeface="Iowan Old Style Black"/>
              </a:rPr>
              <a:t>will and hasten the coming</a:t>
            </a:r>
          </a:p>
          <a:p>
            <a:pPr algn="ctr">
              <a:buNone/>
            </a:pPr>
            <a:r>
              <a:rPr lang="en-US" sz="3600" i="1" dirty="0" smtClean="0">
                <a:latin typeface="Iowan Old Style Black"/>
                <a:cs typeface="Iowan Old Style Black"/>
              </a:rPr>
              <a:t>of the day of God!</a:t>
            </a:r>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“Give Me This Mountain!”</a:t>
            </a:r>
            <a:endParaRPr lang="en-US" dirty="0"/>
          </a:p>
        </p:txBody>
      </p:sp>
      <p:pic>
        <p:nvPicPr>
          <p:cNvPr id="4" name="Content Placeholder 3" descr="images.jpg"/>
          <p:cNvPicPr>
            <a:picLocks noGrp="1" noChangeAspect="1"/>
          </p:cNvPicPr>
          <p:nvPr>
            <p:ph idx="1"/>
          </p:nvPr>
        </p:nvPicPr>
        <p:blipFill>
          <a:blip r:embed="rId2"/>
          <a:srcRect l="-15458" r="-15458"/>
          <a:stretch>
            <a:fillRect/>
          </a:stretch>
        </p:blipFill>
        <p:spPr/>
      </p:pic>
      <p:sp>
        <p:nvSpPr>
          <p:cNvPr id="5" name="TextBox 4"/>
          <p:cNvSpPr txBox="1"/>
          <p:nvPr/>
        </p:nvSpPr>
        <p:spPr>
          <a:xfrm>
            <a:off x="2019750" y="3580579"/>
            <a:ext cx="6103350" cy="1477328"/>
          </a:xfrm>
          <a:prstGeom prst="rect">
            <a:avLst/>
          </a:prstGeom>
          <a:noFill/>
        </p:spPr>
        <p:txBody>
          <a:bodyPr wrap="square" rtlCol="0">
            <a:spAutoFit/>
          </a:bodyPr>
          <a:lstStyle/>
          <a:p>
            <a:r>
              <a:rPr lang="en-US" b="1" i="1" dirty="0" smtClean="0">
                <a:effectLst>
                  <a:outerShdw blurRad="38100" dist="38100" dir="2700000" algn="tl">
                    <a:srgbClr val="000000">
                      <a:alpha val="43137"/>
                    </a:srgbClr>
                  </a:outerShdw>
                </a:effectLst>
              </a:rPr>
              <a:t>“Now it shall come to pass in the latter days</a:t>
            </a:r>
            <a:br>
              <a:rPr lang="en-US" b="1" i="1" dirty="0" smtClean="0">
                <a:effectLst>
                  <a:outerShdw blurRad="38100" dist="38100" dir="2700000" algn="tl">
                    <a:srgbClr val="000000">
                      <a:alpha val="43137"/>
                    </a:srgbClr>
                  </a:outerShdw>
                </a:effectLst>
              </a:rPr>
            </a:br>
            <a:r>
              <a:rPr lang="en-US" b="1" i="1" dirty="0" smtClean="0">
                <a:effectLst>
                  <a:outerShdw blurRad="38100" dist="38100" dir="2700000" algn="tl">
                    <a:srgbClr val="000000">
                      <a:alpha val="43137"/>
                    </a:srgbClr>
                  </a:outerShdw>
                </a:effectLst>
              </a:rPr>
              <a:t>That the mountain of the </a:t>
            </a:r>
            <a:r>
              <a:rPr lang="en-US" b="1" i="1" dirty="0" err="1" smtClean="0">
                <a:effectLst>
                  <a:outerShdw blurRad="38100" dist="38100" dir="2700000" algn="tl">
                    <a:srgbClr val="000000">
                      <a:alpha val="43137"/>
                    </a:srgbClr>
                  </a:outerShdw>
                </a:effectLst>
              </a:rPr>
              <a:t>LORD's</a:t>
            </a:r>
            <a:r>
              <a:rPr lang="en-US" b="1" i="1" dirty="0" smtClean="0">
                <a:effectLst>
                  <a:outerShdw blurRad="38100" dist="38100" dir="2700000" algn="tl">
                    <a:srgbClr val="000000">
                      <a:alpha val="43137"/>
                    </a:srgbClr>
                  </a:outerShdw>
                </a:effectLst>
              </a:rPr>
              <a:t> house</a:t>
            </a:r>
            <a:br>
              <a:rPr lang="en-US" b="1" i="1" dirty="0" smtClean="0">
                <a:effectLst>
                  <a:outerShdw blurRad="38100" dist="38100" dir="2700000" algn="tl">
                    <a:srgbClr val="000000">
                      <a:alpha val="43137"/>
                    </a:srgbClr>
                  </a:outerShdw>
                </a:effectLst>
              </a:rPr>
            </a:br>
            <a:r>
              <a:rPr lang="en-US" b="1" i="1" dirty="0" smtClean="0">
                <a:effectLst>
                  <a:outerShdw blurRad="38100" dist="38100" dir="2700000" algn="tl">
                    <a:srgbClr val="000000">
                      <a:alpha val="43137"/>
                    </a:srgbClr>
                  </a:outerShdw>
                </a:effectLst>
              </a:rPr>
              <a:t>Shall be established on the top of the mountains,</a:t>
            </a:r>
            <a:br>
              <a:rPr lang="en-US" b="1" i="1" dirty="0" smtClean="0">
                <a:effectLst>
                  <a:outerShdw blurRad="38100" dist="38100" dir="2700000" algn="tl">
                    <a:srgbClr val="000000">
                      <a:alpha val="43137"/>
                    </a:srgbClr>
                  </a:outerShdw>
                </a:effectLst>
              </a:rPr>
            </a:br>
            <a:r>
              <a:rPr lang="en-US" b="1" i="1" dirty="0" smtClean="0">
                <a:effectLst>
                  <a:outerShdw blurRad="38100" dist="38100" dir="2700000" algn="tl">
                    <a:srgbClr val="000000">
                      <a:alpha val="43137"/>
                    </a:srgbClr>
                  </a:outerShdw>
                </a:effectLst>
              </a:rPr>
              <a:t>And shall be exalted above the hills;</a:t>
            </a:r>
            <a:br>
              <a:rPr lang="en-US" b="1" i="1" dirty="0" smtClean="0">
                <a:effectLst>
                  <a:outerShdw blurRad="38100" dist="38100" dir="2700000" algn="tl">
                    <a:srgbClr val="000000">
                      <a:alpha val="43137"/>
                    </a:srgbClr>
                  </a:outerShdw>
                </a:effectLst>
              </a:rPr>
            </a:br>
            <a:r>
              <a:rPr lang="en-US" b="1" i="1" dirty="0" smtClean="0">
                <a:effectLst>
                  <a:outerShdw blurRad="38100" dist="38100" dir="2700000" algn="tl">
                    <a:srgbClr val="000000">
                      <a:alpha val="43137"/>
                    </a:srgbClr>
                  </a:outerShdw>
                </a:effectLst>
              </a:rPr>
              <a:t>And all nations shall flow to it.”  Micah 4:1</a:t>
            </a:r>
            <a:endParaRPr lang="en-US" b="1" i="1" dirty="0">
              <a:effectLst>
                <a:outerShdw blurRad="38100" dist="38100" dir="2700000" algn="tl">
                  <a:srgbClr val="000000">
                    <a:alpha val="43137"/>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 Survey of “the Nations”</a:t>
            </a:r>
            <a:endParaRPr lang="en-US" dirty="0"/>
          </a:p>
        </p:txBody>
      </p:sp>
      <p:sp>
        <p:nvSpPr>
          <p:cNvPr id="3" name="Content Placeholder 2"/>
          <p:cNvSpPr>
            <a:spLocks noGrp="1"/>
          </p:cNvSpPr>
          <p:nvPr>
            <p:ph idx="1"/>
          </p:nvPr>
        </p:nvSpPr>
        <p:spPr/>
        <p:txBody>
          <a:bodyPr>
            <a:normAutofit lnSpcReduction="10000"/>
          </a:bodyPr>
          <a:lstStyle/>
          <a:p>
            <a:r>
              <a:rPr lang="en-US" dirty="0" smtClean="0"/>
              <a:t>God promised (Gen. 12:3) to Abram, “In you all the families of the earth shall be blessed,” families being a subset of nations (10:5). This is repeated as “nations” in 18:18 and 22:18.</a:t>
            </a:r>
          </a:p>
          <a:p>
            <a:r>
              <a:rPr lang="en-US" dirty="0" smtClean="0"/>
              <a:t>Throughout Old Testament history, many passages say the nations were a method of persecution and punishment for Israel, as   well as being guilty of their own sins  deserving their own punishment.</a:t>
            </a:r>
            <a:endParaRPr lang="en-US" dirty="0"/>
          </a:p>
        </p:txBody>
      </p:sp>
    </p:spTree>
  </p:cSld>
  <p:clrMapOvr>
    <a:overrideClrMapping bg1="dk1" tx1="lt1" bg2="dk2" tx2="lt2" accent1="accent1" accent2="accent2" accent3="accent3" accent4="accent4" accent5="accent5" accent6="accent6" hlink="hlink" folHlink="folHlink"/>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 Survey of “the Nations”</a:t>
            </a:r>
            <a:endParaRPr lang="en-US" dirty="0"/>
          </a:p>
        </p:txBody>
      </p:sp>
      <p:sp>
        <p:nvSpPr>
          <p:cNvPr id="3" name="Content Placeholder 2"/>
          <p:cNvSpPr>
            <a:spLocks noGrp="1"/>
          </p:cNvSpPr>
          <p:nvPr>
            <p:ph idx="1"/>
          </p:nvPr>
        </p:nvSpPr>
        <p:spPr/>
        <p:txBody>
          <a:bodyPr/>
          <a:lstStyle/>
          <a:p>
            <a:r>
              <a:rPr lang="en-US" dirty="0" smtClean="0"/>
              <a:t>However, in the Psalms it becomes clear that God has a gracious plan for the nations:</a:t>
            </a:r>
          </a:p>
          <a:p>
            <a:pPr>
              <a:buNone/>
            </a:pPr>
            <a:r>
              <a:rPr lang="en-US" dirty="0" smtClean="0"/>
              <a:t>	</a:t>
            </a:r>
            <a:r>
              <a:rPr lang="en-US" dirty="0" err="1" smtClean="0">
                <a:latin typeface="Wingdings"/>
                <a:ea typeface="Wingdings"/>
                <a:cs typeface="Wingdings"/>
              </a:rPr>
              <a:t></a:t>
            </a:r>
            <a:r>
              <a:rPr lang="en-US" dirty="0" smtClean="0">
                <a:latin typeface="Wingdings"/>
                <a:ea typeface="Wingdings"/>
                <a:cs typeface="Wingdings"/>
              </a:rPr>
              <a:t>	</a:t>
            </a:r>
            <a:r>
              <a:rPr lang="en-US" dirty="0" smtClean="0"/>
              <a:t>Salvation known (67:2)</a:t>
            </a:r>
          </a:p>
          <a:p>
            <a:pPr>
              <a:buNone/>
            </a:pPr>
            <a:r>
              <a:rPr lang="en-US" dirty="0" smtClean="0">
                <a:latin typeface="+mj-lt"/>
                <a:ea typeface="Wingdings"/>
                <a:cs typeface="Wingdings"/>
              </a:rPr>
              <a:t>	</a:t>
            </a:r>
            <a:r>
              <a:rPr lang="en-US" dirty="0" err="1" smtClean="0">
                <a:latin typeface="Wingdings"/>
                <a:ea typeface="Wingdings"/>
                <a:cs typeface="Wingdings"/>
              </a:rPr>
              <a:t></a:t>
            </a:r>
            <a:r>
              <a:rPr lang="en-US" dirty="0" smtClean="0">
                <a:latin typeface="Wingdings"/>
                <a:ea typeface="Wingdings"/>
                <a:cs typeface="Wingdings"/>
              </a:rPr>
              <a:t>	</a:t>
            </a:r>
            <a:r>
              <a:rPr lang="en-US" dirty="0" smtClean="0">
                <a:latin typeface="+mj-lt"/>
                <a:ea typeface="Wingdings"/>
                <a:cs typeface="Wingdings"/>
              </a:rPr>
              <a:t>Will serve God (72:11)</a:t>
            </a:r>
          </a:p>
          <a:p>
            <a:pPr>
              <a:buNone/>
            </a:pPr>
            <a:r>
              <a:rPr lang="en-US" dirty="0" smtClean="0">
                <a:latin typeface="+mj-lt"/>
                <a:ea typeface="Wingdings"/>
                <a:cs typeface="Wingdings"/>
              </a:rPr>
              <a:t>	</a:t>
            </a:r>
            <a:r>
              <a:rPr lang="en-US" dirty="0" err="1" smtClean="0">
                <a:latin typeface="Wingdings"/>
                <a:ea typeface="Wingdings"/>
                <a:cs typeface="Wingdings"/>
              </a:rPr>
              <a:t></a:t>
            </a:r>
            <a:r>
              <a:rPr lang="en-US" dirty="0" smtClean="0">
                <a:latin typeface="Wingdings"/>
                <a:ea typeface="Wingdings"/>
                <a:cs typeface="Wingdings"/>
              </a:rPr>
              <a:t>	</a:t>
            </a:r>
            <a:r>
              <a:rPr lang="en-US" dirty="0" smtClean="0">
                <a:latin typeface="+mj-lt"/>
                <a:ea typeface="Wingdings"/>
                <a:cs typeface="Wingdings"/>
              </a:rPr>
              <a:t>Will call God blessed (72:17)</a:t>
            </a:r>
          </a:p>
          <a:p>
            <a:pPr>
              <a:buNone/>
            </a:pPr>
            <a:r>
              <a:rPr lang="en-US" dirty="0" smtClean="0">
                <a:latin typeface="+mj-lt"/>
                <a:ea typeface="Wingdings"/>
                <a:cs typeface="Wingdings"/>
              </a:rPr>
              <a:t>	</a:t>
            </a:r>
            <a:r>
              <a:rPr lang="en-US" dirty="0" err="1" smtClean="0">
                <a:latin typeface="Wingdings"/>
                <a:ea typeface="Wingdings"/>
                <a:cs typeface="Wingdings"/>
              </a:rPr>
              <a:t></a:t>
            </a:r>
            <a:r>
              <a:rPr lang="en-US" dirty="0" smtClean="0">
                <a:latin typeface="Wingdings"/>
                <a:ea typeface="Wingdings"/>
                <a:cs typeface="Wingdings"/>
              </a:rPr>
              <a:t>	</a:t>
            </a:r>
            <a:r>
              <a:rPr lang="en-US" dirty="0" smtClean="0">
                <a:latin typeface="+mj-lt"/>
                <a:ea typeface="Wingdings"/>
                <a:cs typeface="Wingdings"/>
              </a:rPr>
              <a:t>Will worship the LORD (86:9)</a:t>
            </a:r>
          </a:p>
          <a:p>
            <a:pPr>
              <a:buNone/>
            </a:pPr>
            <a:r>
              <a:rPr lang="en-US" dirty="0" smtClean="0">
                <a:latin typeface="+mj-lt"/>
                <a:ea typeface="Wingdings"/>
                <a:cs typeface="Wingdings"/>
              </a:rPr>
              <a:t>	</a:t>
            </a:r>
            <a:r>
              <a:rPr lang="en-US" dirty="0" err="1" smtClean="0">
                <a:latin typeface="Wingdings"/>
                <a:ea typeface="Wingdings"/>
                <a:cs typeface="Wingdings"/>
              </a:rPr>
              <a:t></a:t>
            </a:r>
            <a:r>
              <a:rPr lang="en-US" dirty="0" smtClean="0">
                <a:latin typeface="Wingdings"/>
                <a:ea typeface="Wingdings"/>
                <a:cs typeface="Wingdings"/>
              </a:rPr>
              <a:t>	</a:t>
            </a:r>
            <a:r>
              <a:rPr lang="en-US" dirty="0" smtClean="0">
                <a:latin typeface="+mj-lt"/>
                <a:ea typeface="Wingdings"/>
                <a:cs typeface="Wingdings"/>
              </a:rPr>
              <a:t>Shall fear the name of the LORD (102:15)</a:t>
            </a:r>
          </a:p>
        </p:txBody>
      </p:sp>
    </p:spTree>
  </p:cSld>
  <p:clrMapOvr>
    <a:overrideClrMapping bg1="dk1" tx1="lt1" bg2="dk2" tx2="lt2" accent1="accent1" accent2="accent2" accent3="accent3" accent4="accent4" accent5="accent5" accent6="accent6" hlink="hlink" folHlink="folHlink"/>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 Survey of “the Nations”</a:t>
            </a:r>
            <a:endParaRPr lang="en-US" dirty="0"/>
          </a:p>
        </p:txBody>
      </p:sp>
      <p:sp>
        <p:nvSpPr>
          <p:cNvPr id="3" name="Content Placeholder 2"/>
          <p:cNvSpPr>
            <a:spLocks noGrp="1"/>
          </p:cNvSpPr>
          <p:nvPr>
            <p:ph idx="1"/>
          </p:nvPr>
        </p:nvSpPr>
        <p:spPr/>
        <p:txBody>
          <a:bodyPr/>
          <a:lstStyle/>
          <a:p>
            <a:r>
              <a:rPr lang="en-US" dirty="0" smtClean="0"/>
              <a:t>This theme of the nations continued in the prophets:</a:t>
            </a:r>
          </a:p>
          <a:p>
            <a:pPr>
              <a:buNone/>
            </a:pPr>
            <a:r>
              <a:rPr lang="en-US" dirty="0" smtClean="0"/>
              <a:t>	</a:t>
            </a:r>
            <a:r>
              <a:rPr lang="en-US" dirty="0" err="1" smtClean="0">
                <a:latin typeface="Wingdings"/>
                <a:ea typeface="Wingdings"/>
                <a:cs typeface="Wingdings"/>
              </a:rPr>
              <a:t></a:t>
            </a:r>
            <a:r>
              <a:rPr lang="en-US" dirty="0" smtClean="0">
                <a:latin typeface="Wingdings"/>
                <a:ea typeface="Wingdings"/>
                <a:cs typeface="Wingdings"/>
              </a:rPr>
              <a:t>	</a:t>
            </a:r>
            <a:r>
              <a:rPr lang="en-US" dirty="0" smtClean="0"/>
              <a:t>The nations shall seek him (Isa. 11:10)</a:t>
            </a:r>
          </a:p>
          <a:p>
            <a:pPr>
              <a:buNone/>
            </a:pPr>
            <a:r>
              <a:rPr lang="en-US" dirty="0" smtClean="0">
                <a:latin typeface="+mj-lt"/>
                <a:ea typeface="Wingdings"/>
                <a:cs typeface="Wingdings"/>
              </a:rPr>
              <a:t>	</a:t>
            </a:r>
            <a:r>
              <a:rPr lang="en-US" dirty="0" err="1" smtClean="0">
                <a:latin typeface="Wingdings"/>
                <a:ea typeface="Wingdings"/>
                <a:cs typeface="Wingdings"/>
              </a:rPr>
              <a:t></a:t>
            </a:r>
            <a:r>
              <a:rPr lang="en-US" dirty="0" smtClean="0">
                <a:latin typeface="Wingdings"/>
                <a:ea typeface="Wingdings"/>
                <a:cs typeface="Wingdings"/>
              </a:rPr>
              <a:t>	</a:t>
            </a:r>
            <a:r>
              <a:rPr lang="en-US" dirty="0" smtClean="0">
                <a:latin typeface="+mj-lt"/>
                <a:ea typeface="Wingdings"/>
                <a:cs typeface="Wingdings"/>
              </a:rPr>
              <a:t>Would receive God’s light (Isa. 42:6)</a:t>
            </a:r>
          </a:p>
          <a:p>
            <a:pPr>
              <a:buNone/>
            </a:pPr>
            <a:r>
              <a:rPr lang="en-US" dirty="0" smtClean="0">
                <a:latin typeface="+mj-lt"/>
                <a:ea typeface="Wingdings"/>
                <a:cs typeface="Wingdings"/>
              </a:rPr>
              <a:t>	</a:t>
            </a:r>
            <a:r>
              <a:rPr lang="en-US" dirty="0" err="1" smtClean="0">
                <a:latin typeface="Wingdings"/>
                <a:ea typeface="Wingdings"/>
                <a:cs typeface="Wingdings"/>
              </a:rPr>
              <a:t></a:t>
            </a:r>
            <a:r>
              <a:rPr lang="en-US" dirty="0" smtClean="0">
                <a:latin typeface="Wingdings"/>
                <a:ea typeface="Wingdings"/>
                <a:cs typeface="Wingdings"/>
              </a:rPr>
              <a:t>	</a:t>
            </a:r>
            <a:r>
              <a:rPr lang="en-US" dirty="0" smtClean="0">
                <a:latin typeface="+mj-lt"/>
                <a:ea typeface="Wingdings"/>
                <a:cs typeface="Wingdings"/>
              </a:rPr>
              <a:t>Will come to God’s light (Isa. 60:3)</a:t>
            </a:r>
          </a:p>
          <a:p>
            <a:pPr>
              <a:buNone/>
            </a:pPr>
            <a:r>
              <a:rPr lang="en-US" dirty="0" smtClean="0">
                <a:latin typeface="+mj-lt"/>
                <a:ea typeface="Wingdings"/>
                <a:cs typeface="Wingdings"/>
              </a:rPr>
              <a:t>	</a:t>
            </a:r>
            <a:r>
              <a:rPr lang="en-US" dirty="0" err="1" smtClean="0">
                <a:latin typeface="Wingdings"/>
                <a:ea typeface="Wingdings"/>
                <a:cs typeface="Wingdings"/>
              </a:rPr>
              <a:t></a:t>
            </a:r>
            <a:r>
              <a:rPr lang="en-US" dirty="0" smtClean="0">
                <a:latin typeface="Wingdings"/>
                <a:ea typeface="Wingdings"/>
                <a:cs typeface="Wingdings"/>
              </a:rPr>
              <a:t>	</a:t>
            </a:r>
            <a:r>
              <a:rPr lang="en-US" dirty="0" smtClean="0">
                <a:latin typeface="+mj-lt"/>
                <a:ea typeface="Wingdings"/>
                <a:cs typeface="Wingdings"/>
              </a:rPr>
              <a:t>Will come to God (Jer. 16:19)</a:t>
            </a:r>
          </a:p>
          <a:p>
            <a:pPr>
              <a:buNone/>
            </a:pPr>
            <a:r>
              <a:rPr lang="en-US" dirty="0" smtClean="0">
                <a:latin typeface="+mj-lt"/>
                <a:ea typeface="Wingdings"/>
                <a:cs typeface="Wingdings"/>
              </a:rPr>
              <a:t>	</a:t>
            </a:r>
            <a:r>
              <a:rPr lang="en-US" dirty="0" err="1" smtClean="0">
                <a:latin typeface="Wingdings"/>
                <a:ea typeface="Wingdings"/>
                <a:cs typeface="Wingdings"/>
              </a:rPr>
              <a:t></a:t>
            </a:r>
            <a:r>
              <a:rPr lang="en-US" dirty="0" smtClean="0">
                <a:latin typeface="Wingdings"/>
                <a:ea typeface="Wingdings"/>
                <a:cs typeface="Wingdings"/>
              </a:rPr>
              <a:t>	</a:t>
            </a:r>
            <a:r>
              <a:rPr lang="en-US" dirty="0" smtClean="0">
                <a:latin typeface="+mj-lt"/>
                <a:ea typeface="Wingdings"/>
                <a:cs typeface="Wingdings"/>
              </a:rPr>
              <a:t>God’s name great among them (Mal. 1:11)</a:t>
            </a:r>
          </a:p>
        </p:txBody>
      </p:sp>
    </p:spTree>
  </p:cSld>
  <p:clrMapOvr>
    <a:overrideClrMapping bg1="dk1" tx1="lt1" bg2="dk2" tx2="lt2" accent1="accent1" accent2="accent2" accent3="accent3" accent4="accent4" accent5="accent5" accent6="accent6" hlink="hlink" folHlink="folHlink"/>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buNone/>
            </a:pPr>
            <a:r>
              <a:rPr lang="en-US" i="1" dirty="0" smtClean="0"/>
              <a:t>A constant tension between blessing and </a:t>
            </a:r>
          </a:p>
          <a:p>
            <a:pPr algn="ctr">
              <a:buNone/>
            </a:pPr>
            <a:r>
              <a:rPr lang="en-US" i="1" dirty="0" smtClean="0"/>
              <a:t>judgment runs the Old Testament </a:t>
            </a:r>
          </a:p>
          <a:p>
            <a:pPr algn="ctr">
              <a:buNone/>
            </a:pPr>
            <a:r>
              <a:rPr lang="en-US" i="1" dirty="0" smtClean="0"/>
              <a:t>regarding the nations.</a:t>
            </a:r>
            <a:endParaRPr lang="en-US" i="1" dirty="0"/>
          </a:p>
        </p:txBody>
      </p:sp>
    </p:spTree>
  </p:cSld>
  <p:clrMapOvr>
    <a:overrideClrMapping bg1="lt1" tx1="dk1" bg2="lt2" tx2="dk2" accent1="accent1" accent2="accent2" accent3="accent3" accent4="accent4" accent5="accent5" accent6="accent6" hlink="hlink" folHlink="folHlink"/>
  </p:clrMapOvr>
  <p:transition spd="slow">
    <p:pull/>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image" Target="../media/image3.jpeg"/></Relationships>
</file>

<file path=ppt/theme/_rels/theme5.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3.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4.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5.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4044</TotalTime>
  <Words>4136</Words>
  <Application>Microsoft Macintosh PowerPoint</Application>
  <PresentationFormat>On-screen Show (4:3)</PresentationFormat>
  <Paragraphs>388</Paragraphs>
  <Slides>52</Slides>
  <Notes>0</Notes>
  <HiddenSlides>0</HiddenSlides>
  <MMClips>0</MMClips>
  <ScaleCrop>false</ScaleCrop>
  <HeadingPairs>
    <vt:vector size="4" baseType="variant">
      <vt:variant>
        <vt:lpstr>Design Template</vt:lpstr>
      </vt:variant>
      <vt:variant>
        <vt:i4>5</vt:i4>
      </vt:variant>
      <vt:variant>
        <vt:lpstr>Slide Titles</vt:lpstr>
      </vt:variant>
      <vt:variant>
        <vt:i4>52</vt:i4>
      </vt:variant>
    </vt:vector>
  </HeadingPairs>
  <TitlesOfParts>
    <vt:vector size="57" baseType="lpstr">
      <vt:lpstr>Office Theme</vt:lpstr>
      <vt:lpstr>Apex</vt:lpstr>
      <vt:lpstr>Thatch</vt:lpstr>
      <vt:lpstr>Trek</vt:lpstr>
      <vt:lpstr>Concourse</vt:lpstr>
      <vt:lpstr> global Redemption: The nations, the Day of God and ISM</vt:lpstr>
      <vt:lpstr>Slide 2</vt:lpstr>
      <vt:lpstr>100% Accurate</vt:lpstr>
      <vt:lpstr>100% Accurate</vt:lpstr>
      <vt:lpstr>A Survey of “the Nations”</vt:lpstr>
      <vt:lpstr>A Survey of “the Nations”</vt:lpstr>
      <vt:lpstr>A Survey of “the Nations”</vt:lpstr>
      <vt:lpstr>A Survey of “the Nations”</vt:lpstr>
      <vt:lpstr>Slide 9</vt:lpstr>
      <vt:lpstr>The Day of the LORD</vt:lpstr>
      <vt:lpstr>The Day of the LORD</vt:lpstr>
      <vt:lpstr>The Day of the LORD</vt:lpstr>
      <vt:lpstr>The Day of the LORD</vt:lpstr>
      <vt:lpstr>The Day of the LORD</vt:lpstr>
      <vt:lpstr>The Day of the LORD</vt:lpstr>
      <vt:lpstr>The Day of the LORD</vt:lpstr>
      <vt:lpstr>Slide 17</vt:lpstr>
      <vt:lpstr>Internationals in the Bible</vt:lpstr>
      <vt:lpstr>Eastern Hemisphere</vt:lpstr>
      <vt:lpstr>Internationals in the Bible</vt:lpstr>
      <vt:lpstr>Internationals in the Bible</vt:lpstr>
      <vt:lpstr>Internationals in the Bible</vt:lpstr>
      <vt:lpstr>Internationals in the Bible</vt:lpstr>
      <vt:lpstr>Internationals in the Bible</vt:lpstr>
      <vt:lpstr>Internationals in the Bible</vt:lpstr>
      <vt:lpstr>Internationals in the Bible</vt:lpstr>
      <vt:lpstr>Jewish Presence in Romans</vt:lpstr>
      <vt:lpstr>Jews in Romans</vt:lpstr>
      <vt:lpstr>Jews in Romans</vt:lpstr>
      <vt:lpstr>The Framework of Salvation</vt:lpstr>
      <vt:lpstr>The Framework of Salvation</vt:lpstr>
      <vt:lpstr>The Framework of Salvation</vt:lpstr>
      <vt:lpstr>The Framework of Salvation</vt:lpstr>
      <vt:lpstr>The Framework of Salvation</vt:lpstr>
      <vt:lpstr>The Framework of Salvation</vt:lpstr>
      <vt:lpstr>God’s Sovereignty Seen</vt:lpstr>
      <vt:lpstr>God’s Sovereignty Seen</vt:lpstr>
      <vt:lpstr>God’s Sovereignty Seen</vt:lpstr>
      <vt:lpstr>God’s Sovereignty Seen</vt:lpstr>
      <vt:lpstr>God’s Sovereignty Seen</vt:lpstr>
      <vt:lpstr>God’s Sovereignty Seen</vt:lpstr>
      <vt:lpstr>God’s Sovereignty Seen</vt:lpstr>
      <vt:lpstr>God’s Sovereignty Seen</vt:lpstr>
      <vt:lpstr>God’s Sovereignty Seen</vt:lpstr>
      <vt:lpstr>A Glimpse at the End of History</vt:lpstr>
      <vt:lpstr>Migrations Near the End of History</vt:lpstr>
      <vt:lpstr>Migrations Near the End of History</vt:lpstr>
      <vt:lpstr>ISM Nearer to the End of History</vt:lpstr>
      <vt:lpstr>International Ministry in the US</vt:lpstr>
      <vt:lpstr>Conclusion</vt:lpstr>
      <vt:lpstr>Slide 51</vt:lpstr>
      <vt:lpstr>“Give Me This Mountain!”</vt:lpstr>
    </vt:vector>
  </TitlesOfParts>
  <Company>Interface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Morning!</dc:title>
  <dc:creator>Bill Perry</dc:creator>
  <cp:lastModifiedBy>Bill Perry</cp:lastModifiedBy>
  <cp:revision>84</cp:revision>
  <cp:lastPrinted>2016-02-17T15:41:12Z</cp:lastPrinted>
  <dcterms:created xsi:type="dcterms:W3CDTF">2016-09-20T20:46:07Z</dcterms:created>
  <dcterms:modified xsi:type="dcterms:W3CDTF">2016-09-20T20:50:35Z</dcterms:modified>
</cp:coreProperties>
</file>