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slideLayouts/slideLayout15.xml" ContentType="application/vnd.openxmlformats-officedocument.presentationml.slideLayout+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52.xml" ContentType="application/vnd.openxmlformats-officedocument.presentationml.slide+xml"/>
  <Override PartName="/ppt/slideLayouts/slideLayout23.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Layouts/slideLayout19.xml" ContentType="application/vnd.openxmlformats-officedocument.presentationml.slideLayout+xml"/>
  <Override PartName="/ppt/slides/slide41.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slides/slide47.xml" ContentType="application/vnd.openxmlformats-officedocument.presentationml.slide+xml"/>
  <Override PartName="/ppt/slideLayouts/slideLayout18.xml" ContentType="application/vnd.openxmlformats-officedocument.presentationml.slideLayout+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slides/slide15.xml" ContentType="application/vnd.openxmlformats-officedocument.presentationml.slide+xml"/>
  <Override PartName="/ppt/slides/slide46.xml" ContentType="application/vnd.openxmlformats-officedocument.presentationml.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 id="2147483764" r:id="rId2"/>
  </p:sldMasterIdLst>
  <p:sldIdLst>
    <p:sldId id="256" r:id="rId3"/>
    <p:sldId id="258" r:id="rId4"/>
    <p:sldId id="303" r:id="rId5"/>
    <p:sldId id="309" r:id="rId6"/>
    <p:sldId id="304" r:id="rId7"/>
    <p:sldId id="305" r:id="rId8"/>
    <p:sldId id="306" r:id="rId9"/>
    <p:sldId id="307" r:id="rId10"/>
    <p:sldId id="308" r:id="rId11"/>
    <p:sldId id="320" r:id="rId12"/>
    <p:sldId id="321" r:id="rId13"/>
    <p:sldId id="322" r:id="rId14"/>
    <p:sldId id="323" r:id="rId15"/>
    <p:sldId id="324" r:id="rId16"/>
    <p:sldId id="310" r:id="rId17"/>
    <p:sldId id="325" r:id="rId18"/>
    <p:sldId id="326" r:id="rId19"/>
    <p:sldId id="327" r:id="rId20"/>
    <p:sldId id="328" r:id="rId21"/>
    <p:sldId id="329" r:id="rId22"/>
    <p:sldId id="311" r:id="rId23"/>
    <p:sldId id="330" r:id="rId24"/>
    <p:sldId id="331" r:id="rId25"/>
    <p:sldId id="332" r:id="rId26"/>
    <p:sldId id="333" r:id="rId27"/>
    <p:sldId id="334" r:id="rId28"/>
    <p:sldId id="312" r:id="rId29"/>
    <p:sldId id="335" r:id="rId30"/>
    <p:sldId id="336" r:id="rId31"/>
    <p:sldId id="337" r:id="rId32"/>
    <p:sldId id="338" r:id="rId33"/>
    <p:sldId id="339" r:id="rId34"/>
    <p:sldId id="340" r:id="rId35"/>
    <p:sldId id="260" r:id="rId36"/>
    <p:sldId id="261" r:id="rId37"/>
    <p:sldId id="264" r:id="rId38"/>
    <p:sldId id="263" r:id="rId39"/>
    <p:sldId id="262" r:id="rId40"/>
    <p:sldId id="265" r:id="rId41"/>
    <p:sldId id="266" r:id="rId42"/>
    <p:sldId id="313" r:id="rId43"/>
    <p:sldId id="314" r:id="rId44"/>
    <p:sldId id="268" r:id="rId45"/>
    <p:sldId id="269" r:id="rId46"/>
    <p:sldId id="270" r:id="rId47"/>
    <p:sldId id="271" r:id="rId48"/>
    <p:sldId id="272" r:id="rId49"/>
    <p:sldId id="315" r:id="rId50"/>
    <p:sldId id="316" r:id="rId51"/>
    <p:sldId id="317" r:id="rId52"/>
    <p:sldId id="318" r:id="rId53"/>
    <p:sldId id="319" r:id="rId54"/>
    <p:sldId id="341"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DE000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autoAdjust="0"/>
    <p:restoredTop sz="94628" autoAdjust="0"/>
  </p:normalViewPr>
  <p:slideViewPr>
    <p:cSldViewPr snapToGrid="0" snapToObjects="1">
      <p:cViewPr>
        <p:scale>
          <a:sx n="91" d="100"/>
          <a:sy n="91" d="100"/>
        </p:scale>
        <p:origin x="-2160" y="-9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40FE40-0111-8D4A-97F2-BD0E691A34D5}" type="datetimeFigureOut">
              <a:rPr lang="en-US" smtClean="0"/>
              <a:pPr/>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0FE40-0111-8D4A-97F2-BD0E691A34D5}" type="datetimeFigureOut">
              <a:rPr lang="en-US" smtClean="0"/>
              <a:pPr/>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0FE40-0111-8D4A-97F2-BD0E691A34D5}" type="datetimeFigureOut">
              <a:rPr lang="en-US" smtClean="0"/>
              <a:pPr/>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840FE40-0111-8D4A-97F2-BD0E691A34D5}" type="datetimeFigureOut">
              <a:rPr lang="en-US" smtClean="0"/>
              <a:pPr/>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3CAA-D3EF-A54C-B13D-0A0A28097E18}" type="slidenum">
              <a:rPr lang="en-US" smtClean="0"/>
              <a:pPr/>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840FE40-0111-8D4A-97F2-BD0E691A34D5}" type="datetimeFigureOut">
              <a:rPr lang="en-US" smtClean="0"/>
              <a:pPr/>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40FE40-0111-8D4A-97F2-BD0E691A34D5}" type="datetimeFigureOut">
              <a:rPr lang="en-US" smtClean="0"/>
              <a:pPr/>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840FE40-0111-8D4A-97F2-BD0E691A34D5}" type="datetimeFigureOut">
              <a:rPr lang="en-US" smtClean="0"/>
              <a:pPr/>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840FE40-0111-8D4A-97F2-BD0E691A34D5}" type="datetimeFigureOut">
              <a:rPr lang="en-US" smtClean="0"/>
              <a:pPr/>
              <a:t>9/19/16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840FE40-0111-8D4A-97F2-BD0E691A34D5}" type="datetimeFigureOut">
              <a:rPr lang="en-US" smtClean="0"/>
              <a:pPr/>
              <a:t>9/19/16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0FE40-0111-8D4A-97F2-BD0E691A34D5}" type="datetimeFigureOut">
              <a:rPr lang="en-US" smtClean="0"/>
              <a:pPr/>
              <a:t>9/19/16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0FE40-0111-8D4A-97F2-BD0E691A34D5}" type="datetimeFigureOut">
              <a:rPr lang="en-US" smtClean="0"/>
              <a:pPr/>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0FE40-0111-8D4A-97F2-BD0E691A34D5}" type="datetimeFigureOut">
              <a:rPr lang="en-US" smtClean="0"/>
              <a:pPr/>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3840FE40-0111-8D4A-97F2-BD0E691A34D5}" type="datetimeFigureOut">
              <a:rPr lang="en-US" smtClean="0"/>
              <a:pPr/>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3840FE40-0111-8D4A-97F2-BD0E691A34D5}" type="datetimeFigureOut">
              <a:rPr lang="en-US" smtClean="0"/>
              <a:pPr/>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840FE40-0111-8D4A-97F2-BD0E691A34D5}" type="datetimeFigureOut">
              <a:rPr lang="en-US" smtClean="0"/>
              <a:pPr/>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840FE40-0111-8D4A-97F2-BD0E691A34D5}" type="datetimeFigureOut">
              <a:rPr lang="en-US" smtClean="0"/>
              <a:pPr/>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40FE40-0111-8D4A-97F2-BD0E691A34D5}" type="datetimeFigureOut">
              <a:rPr lang="en-US" smtClean="0"/>
              <a:pPr/>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40FE40-0111-8D4A-97F2-BD0E691A34D5}" type="datetimeFigureOut">
              <a:rPr lang="en-US" smtClean="0"/>
              <a:pPr/>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40FE40-0111-8D4A-97F2-BD0E691A34D5}" type="datetimeFigureOut">
              <a:rPr lang="en-US" smtClean="0"/>
              <a:pPr/>
              <a:t>9/19/16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40FE40-0111-8D4A-97F2-BD0E691A34D5}" type="datetimeFigureOut">
              <a:rPr lang="en-US" smtClean="0"/>
              <a:pPr/>
              <a:t>9/19/16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0FE40-0111-8D4A-97F2-BD0E691A34D5}" type="datetimeFigureOut">
              <a:rPr lang="en-US" smtClean="0"/>
              <a:pPr/>
              <a:t>9/19/16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0FE40-0111-8D4A-97F2-BD0E691A34D5}" type="datetimeFigureOut">
              <a:rPr lang="en-US" smtClean="0"/>
              <a:pPr/>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63CAA-D3EF-A54C-B13D-0A0A28097E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0FE40-0111-8D4A-97F2-BD0E691A34D5}" type="datetimeFigureOut">
              <a:rPr lang="en-US" smtClean="0"/>
              <a:pPr/>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63CAA-D3EF-A54C-B13D-0A0A28097E18}" type="slidenum">
              <a:rPr lang="en-US" smtClean="0"/>
              <a:pPr/>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3840FE40-0111-8D4A-97F2-BD0E691A34D5}" type="datetimeFigureOut">
              <a:rPr lang="en-US" smtClean="0"/>
              <a:pPr/>
              <a:t>9/19/16</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04863CAA-D3EF-A54C-B13D-0A0A28097E1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3840FE40-0111-8D4A-97F2-BD0E691A34D5}" type="datetimeFigureOut">
              <a:rPr lang="en-US" smtClean="0"/>
              <a:pPr/>
              <a:t>9/19/16</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04863CAA-D3EF-A54C-B13D-0A0A28097E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r>
              <a:rPr lang="en-US" dirty="0" err="1" smtClean="0"/>
              <a:t>Backstory</a:t>
            </a:r>
            <a:r>
              <a:rPr lang="en-US" dirty="0" smtClean="0"/>
              <a:t> of  Christmas, Part 1</a:t>
            </a:r>
            <a:endParaRPr lang="en-US" dirty="0"/>
          </a:p>
        </p:txBody>
      </p:sp>
      <p:sp>
        <p:nvSpPr>
          <p:cNvPr id="3" name="Subtitle 2"/>
          <p:cNvSpPr>
            <a:spLocks noGrp="1"/>
          </p:cNvSpPr>
          <p:nvPr>
            <p:ph type="subTitle" idx="1"/>
          </p:nvPr>
        </p:nvSpPr>
        <p:spPr/>
        <p:txBody>
          <a:bodyPr/>
          <a:lstStyle/>
          <a:p>
            <a:r>
              <a:rPr lang="en-US" dirty="0" smtClean="0"/>
              <a:t>Bill Perry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China</a:t>
            </a:r>
            <a:endParaRPr lang="en-US" sz="5000" dirty="0"/>
          </a:p>
        </p:txBody>
      </p:sp>
      <p:sp>
        <p:nvSpPr>
          <p:cNvPr id="3" name="Content Placeholder 2"/>
          <p:cNvSpPr>
            <a:spLocks noGrp="1"/>
          </p:cNvSpPr>
          <p:nvPr>
            <p:ph idx="1"/>
          </p:nvPr>
        </p:nvSpPr>
        <p:spPr>
          <a:xfrm>
            <a:off x="1009442" y="1807361"/>
            <a:ext cx="7672103" cy="4051437"/>
          </a:xfrm>
        </p:spPr>
        <p:txBody>
          <a:bodyPr>
            <a:normAutofit/>
          </a:bodyPr>
          <a:lstStyle/>
          <a:p>
            <a:pPr>
              <a:buNone/>
            </a:pPr>
            <a:r>
              <a:rPr lang="en-US" sz="2200" b="1" dirty="0" smtClean="0">
                <a:solidFill>
                  <a:srgbClr val="FFFF00"/>
                </a:solidFill>
              </a:rPr>
              <a:t>Christmas is celebrated mainly in bigger cities</a:t>
            </a:r>
          </a:p>
        </p:txBody>
      </p:sp>
      <p:pic>
        <p:nvPicPr>
          <p:cNvPr id="5" name="Content Placeholder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341636">
            <a:off x="167071" y="5392200"/>
            <a:ext cx="1925824" cy="1290008"/>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China</a:t>
            </a:r>
            <a:endParaRPr lang="en-US" sz="5000" dirty="0"/>
          </a:p>
        </p:txBody>
      </p:sp>
      <p:sp>
        <p:nvSpPr>
          <p:cNvPr id="3" name="Content Placeholder 2"/>
          <p:cNvSpPr>
            <a:spLocks noGrp="1"/>
          </p:cNvSpPr>
          <p:nvPr>
            <p:ph idx="1"/>
          </p:nvPr>
        </p:nvSpPr>
        <p:spPr>
          <a:xfrm>
            <a:off x="1009442" y="1807361"/>
            <a:ext cx="7125113" cy="4051437"/>
          </a:xfrm>
        </p:spPr>
        <p:txBody>
          <a:bodyPr>
            <a:normAutofit/>
          </a:bodyPr>
          <a:lstStyle/>
          <a:p>
            <a:pPr>
              <a:buNone/>
            </a:pPr>
            <a:r>
              <a:rPr lang="en-US" sz="2200" dirty="0" smtClean="0"/>
              <a:t>Christmas is celebrated mainly in bigger cities</a:t>
            </a:r>
          </a:p>
          <a:p>
            <a:pPr>
              <a:buNone/>
            </a:pPr>
            <a:r>
              <a:rPr lang="en-US" sz="2200" b="1" dirty="0" smtClean="0">
                <a:solidFill>
                  <a:srgbClr val="FFFF00"/>
                </a:solidFill>
              </a:rPr>
              <a:t>Happy/Merry Christmas is </a:t>
            </a:r>
            <a:r>
              <a:rPr lang="en-US" sz="2200" b="1" i="1" dirty="0" err="1" smtClean="0">
                <a:solidFill>
                  <a:srgbClr val="FFFF00"/>
                </a:solidFill>
              </a:rPr>
              <a:t>Sheng</a:t>
            </a:r>
            <a:r>
              <a:rPr lang="en-US" sz="2200" b="1" i="1" dirty="0" smtClean="0">
                <a:solidFill>
                  <a:srgbClr val="FFFF00"/>
                </a:solidFill>
              </a:rPr>
              <a:t> Dan </a:t>
            </a:r>
            <a:r>
              <a:rPr lang="en-US" sz="2200" b="1" i="1" dirty="0" err="1" smtClean="0">
                <a:solidFill>
                  <a:srgbClr val="FFFF00"/>
                </a:solidFill>
              </a:rPr>
              <a:t>Kuai</a:t>
            </a:r>
            <a:r>
              <a:rPr lang="en-US" sz="2200" b="1" i="1" dirty="0" smtClean="0">
                <a:solidFill>
                  <a:srgbClr val="FFFF00"/>
                </a:solidFill>
              </a:rPr>
              <a:t> Le </a:t>
            </a:r>
            <a:r>
              <a:rPr lang="en-US" sz="2200" b="1" dirty="0" smtClean="0">
                <a:solidFill>
                  <a:srgbClr val="FFFF00"/>
                </a:solidFill>
              </a:rPr>
              <a:t>in Mandarin</a:t>
            </a:r>
            <a:r>
              <a:rPr lang="en-US" sz="2200" b="1" i="1" dirty="0" smtClean="0">
                <a:solidFill>
                  <a:srgbClr val="FFFF00"/>
                </a:solidFill>
              </a:rPr>
              <a:t> </a:t>
            </a:r>
            <a:r>
              <a:rPr lang="en-US" sz="2200" b="1" dirty="0" smtClean="0">
                <a:solidFill>
                  <a:srgbClr val="FFFF00"/>
                </a:solidFill>
              </a:rPr>
              <a:t>and </a:t>
            </a:r>
            <a:r>
              <a:rPr lang="en-US" sz="2200" b="1" i="1" dirty="0" err="1" smtClean="0">
                <a:solidFill>
                  <a:srgbClr val="FFFF00"/>
                </a:solidFill>
              </a:rPr>
              <a:t>Seng</a:t>
            </a:r>
            <a:r>
              <a:rPr lang="en-US" sz="2200" b="1" i="1" dirty="0" smtClean="0">
                <a:solidFill>
                  <a:srgbClr val="FFFF00"/>
                </a:solidFill>
              </a:rPr>
              <a:t> Dan Fai </a:t>
            </a:r>
            <a:r>
              <a:rPr lang="en-US" sz="2200" b="1" i="1" dirty="0" err="1" smtClean="0">
                <a:solidFill>
                  <a:srgbClr val="FFFF00"/>
                </a:solidFill>
              </a:rPr>
              <a:t>Lok</a:t>
            </a:r>
            <a:r>
              <a:rPr lang="en-US" sz="2200" b="1" i="1" dirty="0" smtClean="0">
                <a:solidFill>
                  <a:srgbClr val="FFFF00"/>
                </a:solidFill>
              </a:rPr>
              <a:t> </a:t>
            </a:r>
            <a:r>
              <a:rPr lang="en-US" sz="2200" b="1" dirty="0" smtClean="0">
                <a:solidFill>
                  <a:srgbClr val="FFFF00"/>
                </a:solidFill>
              </a:rPr>
              <a:t>in Cantonese</a:t>
            </a:r>
          </a:p>
        </p:txBody>
      </p:sp>
      <p:pic>
        <p:nvPicPr>
          <p:cNvPr id="5" name="Content Placeholder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341636">
            <a:off x="167071" y="5392200"/>
            <a:ext cx="1925824" cy="1290008"/>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China</a:t>
            </a:r>
            <a:endParaRPr lang="en-US" sz="5000" dirty="0"/>
          </a:p>
        </p:txBody>
      </p:sp>
      <p:sp>
        <p:nvSpPr>
          <p:cNvPr id="3" name="Content Placeholder 2"/>
          <p:cNvSpPr>
            <a:spLocks noGrp="1"/>
          </p:cNvSpPr>
          <p:nvPr>
            <p:ph idx="1"/>
          </p:nvPr>
        </p:nvSpPr>
        <p:spPr>
          <a:xfrm>
            <a:off x="1009442" y="1807361"/>
            <a:ext cx="7125113" cy="4051437"/>
          </a:xfrm>
        </p:spPr>
        <p:txBody>
          <a:bodyPr>
            <a:normAutofit/>
          </a:bodyPr>
          <a:lstStyle/>
          <a:p>
            <a:pPr>
              <a:buNone/>
            </a:pPr>
            <a:r>
              <a:rPr lang="en-US" sz="2200" dirty="0" smtClean="0"/>
              <a:t>Christmas is celebrated mainly in bigger cities</a:t>
            </a:r>
          </a:p>
          <a:p>
            <a:pPr>
              <a:buNone/>
            </a:pPr>
            <a:r>
              <a:rPr lang="en-US" sz="2200" dirty="0" smtClean="0"/>
              <a:t>Happy/Merry Christmas is </a:t>
            </a:r>
            <a:r>
              <a:rPr lang="en-US" sz="2200" i="1" dirty="0" err="1" smtClean="0"/>
              <a:t>Sheng</a:t>
            </a:r>
            <a:r>
              <a:rPr lang="en-US" sz="2200" i="1" dirty="0" smtClean="0"/>
              <a:t> Dan </a:t>
            </a:r>
            <a:r>
              <a:rPr lang="en-US" sz="2200" i="1" dirty="0" err="1" smtClean="0"/>
              <a:t>Kuai</a:t>
            </a:r>
            <a:r>
              <a:rPr lang="en-US" sz="2200" i="1" dirty="0" smtClean="0"/>
              <a:t> Le </a:t>
            </a:r>
            <a:r>
              <a:rPr lang="en-US" sz="2200" dirty="0" smtClean="0"/>
              <a:t>in Mandarin</a:t>
            </a:r>
            <a:r>
              <a:rPr lang="en-US" sz="2200" i="1" dirty="0" smtClean="0"/>
              <a:t> </a:t>
            </a:r>
            <a:r>
              <a:rPr lang="en-US" sz="2200" dirty="0" smtClean="0"/>
              <a:t>and </a:t>
            </a:r>
            <a:r>
              <a:rPr lang="en-US" sz="2200" i="1" dirty="0" err="1" smtClean="0"/>
              <a:t>Seng</a:t>
            </a:r>
            <a:r>
              <a:rPr lang="en-US" sz="2200" i="1" dirty="0" smtClean="0"/>
              <a:t> Dan Fai </a:t>
            </a:r>
            <a:r>
              <a:rPr lang="en-US" sz="2200" i="1" dirty="0" err="1" smtClean="0"/>
              <a:t>Lok</a:t>
            </a:r>
            <a:r>
              <a:rPr lang="en-US" sz="2200" i="1" dirty="0" smtClean="0"/>
              <a:t> </a:t>
            </a:r>
            <a:r>
              <a:rPr lang="en-US" sz="2200" dirty="0" smtClean="0"/>
              <a:t>in Cantonese</a:t>
            </a:r>
          </a:p>
          <a:p>
            <a:pPr>
              <a:buNone/>
            </a:pPr>
            <a:r>
              <a:rPr lang="en-US" sz="2200" b="1" dirty="0" smtClean="0">
                <a:solidFill>
                  <a:srgbClr val="FFFF00"/>
                </a:solidFill>
              </a:rPr>
              <a:t>Santa Claus is </a:t>
            </a:r>
            <a:r>
              <a:rPr lang="en-US" sz="2200" b="1" i="1" dirty="0" err="1" smtClean="0">
                <a:solidFill>
                  <a:srgbClr val="FFFF00"/>
                </a:solidFill>
              </a:rPr>
              <a:t>Sheng</a:t>
            </a:r>
            <a:r>
              <a:rPr lang="en-US" sz="2200" b="1" i="1" dirty="0" smtClean="0">
                <a:solidFill>
                  <a:srgbClr val="FFFF00"/>
                </a:solidFill>
              </a:rPr>
              <a:t> </a:t>
            </a:r>
            <a:r>
              <a:rPr lang="en-US" sz="2200" b="1" i="1" dirty="0" err="1" smtClean="0">
                <a:solidFill>
                  <a:srgbClr val="FFFF00"/>
                </a:solidFill>
              </a:rPr>
              <a:t>dan</a:t>
            </a:r>
            <a:r>
              <a:rPr lang="en-US" sz="2200" b="1" i="1" dirty="0" smtClean="0">
                <a:solidFill>
                  <a:srgbClr val="FFFF00"/>
                </a:solidFill>
              </a:rPr>
              <a:t> </a:t>
            </a:r>
            <a:r>
              <a:rPr lang="en-US" sz="2200" b="1" i="1" dirty="0" err="1" smtClean="0">
                <a:solidFill>
                  <a:srgbClr val="FFFF00"/>
                </a:solidFill>
              </a:rPr>
              <a:t>lao</a:t>
            </a:r>
            <a:r>
              <a:rPr lang="en-US" sz="2200" b="1" i="1" dirty="0" smtClean="0">
                <a:solidFill>
                  <a:srgbClr val="FFFF00"/>
                </a:solidFill>
              </a:rPr>
              <a:t> </a:t>
            </a:r>
            <a:r>
              <a:rPr lang="en-US" sz="2200" b="1" i="1" dirty="0" err="1" smtClean="0">
                <a:solidFill>
                  <a:srgbClr val="FFFF00"/>
                </a:solidFill>
              </a:rPr>
              <a:t>ren</a:t>
            </a:r>
            <a:r>
              <a:rPr lang="en-US" sz="2200" b="1" i="1" dirty="0" smtClean="0">
                <a:solidFill>
                  <a:srgbClr val="FFFF00"/>
                </a:solidFill>
              </a:rPr>
              <a:t> </a:t>
            </a:r>
            <a:r>
              <a:rPr lang="en-US" sz="2200" b="1" dirty="0" smtClean="0">
                <a:solidFill>
                  <a:srgbClr val="FFFF00"/>
                </a:solidFill>
              </a:rPr>
              <a:t>(Old Christmas Man) in Mandarin </a:t>
            </a:r>
          </a:p>
        </p:txBody>
      </p:sp>
      <p:pic>
        <p:nvPicPr>
          <p:cNvPr id="5" name="Content Placeholder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341636">
            <a:off x="167071" y="5392200"/>
            <a:ext cx="1925824" cy="1290008"/>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China</a:t>
            </a:r>
            <a:endParaRPr lang="en-US" sz="5000" dirty="0"/>
          </a:p>
        </p:txBody>
      </p:sp>
      <p:sp>
        <p:nvSpPr>
          <p:cNvPr id="3" name="Content Placeholder 2"/>
          <p:cNvSpPr>
            <a:spLocks noGrp="1"/>
          </p:cNvSpPr>
          <p:nvPr>
            <p:ph idx="1"/>
          </p:nvPr>
        </p:nvSpPr>
        <p:spPr>
          <a:xfrm>
            <a:off x="1009442" y="1807361"/>
            <a:ext cx="7125113" cy="4051437"/>
          </a:xfrm>
        </p:spPr>
        <p:txBody>
          <a:bodyPr>
            <a:normAutofit/>
          </a:bodyPr>
          <a:lstStyle/>
          <a:p>
            <a:pPr>
              <a:buNone/>
            </a:pPr>
            <a:r>
              <a:rPr lang="en-US" sz="2200" dirty="0" smtClean="0"/>
              <a:t>Christmas is celebrated mainly in bigger cities</a:t>
            </a:r>
          </a:p>
          <a:p>
            <a:pPr>
              <a:buNone/>
            </a:pPr>
            <a:r>
              <a:rPr lang="en-US" sz="2200" dirty="0" smtClean="0"/>
              <a:t>Happy/Merry Christmas is </a:t>
            </a:r>
            <a:r>
              <a:rPr lang="en-US" sz="2200" i="1" dirty="0" err="1" smtClean="0"/>
              <a:t>Sheng</a:t>
            </a:r>
            <a:r>
              <a:rPr lang="en-US" sz="2200" i="1" dirty="0" smtClean="0"/>
              <a:t> Dan </a:t>
            </a:r>
            <a:r>
              <a:rPr lang="en-US" sz="2200" i="1" dirty="0" err="1" smtClean="0"/>
              <a:t>Kuai</a:t>
            </a:r>
            <a:r>
              <a:rPr lang="en-US" sz="2200" i="1" dirty="0" smtClean="0"/>
              <a:t> Le </a:t>
            </a:r>
            <a:r>
              <a:rPr lang="en-US" sz="2200" dirty="0" smtClean="0"/>
              <a:t>in Mandarin</a:t>
            </a:r>
            <a:r>
              <a:rPr lang="en-US" sz="2200" i="1" dirty="0" smtClean="0"/>
              <a:t> </a:t>
            </a:r>
            <a:r>
              <a:rPr lang="en-US" sz="2200" dirty="0" smtClean="0"/>
              <a:t>and </a:t>
            </a:r>
            <a:r>
              <a:rPr lang="en-US" sz="2200" i="1" dirty="0" err="1" smtClean="0"/>
              <a:t>Seng</a:t>
            </a:r>
            <a:r>
              <a:rPr lang="en-US" sz="2200" i="1" dirty="0" smtClean="0"/>
              <a:t> Dan Fai </a:t>
            </a:r>
            <a:r>
              <a:rPr lang="en-US" sz="2200" i="1" dirty="0" err="1" smtClean="0"/>
              <a:t>Lok</a:t>
            </a:r>
            <a:r>
              <a:rPr lang="en-US" sz="2200" i="1" dirty="0" smtClean="0"/>
              <a:t> </a:t>
            </a:r>
            <a:r>
              <a:rPr lang="en-US" sz="2200" dirty="0" smtClean="0"/>
              <a:t>in Cantonese</a:t>
            </a:r>
          </a:p>
          <a:p>
            <a:pPr>
              <a:buNone/>
            </a:pPr>
            <a:r>
              <a:rPr lang="en-US" sz="2200" dirty="0" smtClean="0"/>
              <a:t>Santa Claus is </a:t>
            </a:r>
            <a:r>
              <a:rPr lang="en-US" sz="2200" i="1" dirty="0" err="1" smtClean="0"/>
              <a:t>Sheng</a:t>
            </a:r>
            <a:r>
              <a:rPr lang="en-US" sz="2200" i="1" dirty="0" smtClean="0"/>
              <a:t> </a:t>
            </a:r>
            <a:r>
              <a:rPr lang="en-US" sz="2200" i="1" dirty="0" err="1" smtClean="0"/>
              <a:t>dan</a:t>
            </a:r>
            <a:r>
              <a:rPr lang="en-US" sz="2200" i="1" dirty="0" smtClean="0"/>
              <a:t> </a:t>
            </a:r>
            <a:r>
              <a:rPr lang="en-US" sz="2200" i="1" dirty="0" err="1" smtClean="0"/>
              <a:t>lao</a:t>
            </a:r>
            <a:r>
              <a:rPr lang="en-US" sz="2200" i="1" dirty="0" smtClean="0"/>
              <a:t> </a:t>
            </a:r>
            <a:r>
              <a:rPr lang="en-US" sz="2200" i="1" dirty="0" err="1" smtClean="0"/>
              <a:t>ren</a:t>
            </a:r>
            <a:r>
              <a:rPr lang="en-US" sz="2200" i="1" dirty="0" smtClean="0"/>
              <a:t> </a:t>
            </a:r>
            <a:r>
              <a:rPr lang="en-US" sz="2200" dirty="0" smtClean="0"/>
              <a:t>(Old Christmas Man) in Mandarin </a:t>
            </a:r>
          </a:p>
          <a:p>
            <a:pPr>
              <a:buNone/>
            </a:pPr>
            <a:r>
              <a:rPr lang="en-US" sz="2200" b="1" dirty="0" smtClean="0">
                <a:solidFill>
                  <a:srgbClr val="FFFF00"/>
                </a:solidFill>
              </a:rPr>
              <a:t>Most Christmas trees are seen in shopping malls</a:t>
            </a:r>
          </a:p>
        </p:txBody>
      </p:sp>
      <p:pic>
        <p:nvPicPr>
          <p:cNvPr id="5" name="Content Placeholder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341636">
            <a:off x="167071" y="5392200"/>
            <a:ext cx="1925824" cy="1290008"/>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China</a:t>
            </a:r>
            <a:endParaRPr lang="en-US" sz="5000" dirty="0"/>
          </a:p>
        </p:txBody>
      </p:sp>
      <p:sp>
        <p:nvSpPr>
          <p:cNvPr id="3" name="Content Placeholder 2"/>
          <p:cNvSpPr>
            <a:spLocks noGrp="1"/>
          </p:cNvSpPr>
          <p:nvPr>
            <p:ph idx="1"/>
          </p:nvPr>
        </p:nvSpPr>
        <p:spPr>
          <a:xfrm>
            <a:off x="1009442" y="1807361"/>
            <a:ext cx="7125113" cy="4051437"/>
          </a:xfrm>
        </p:spPr>
        <p:txBody>
          <a:bodyPr>
            <a:normAutofit/>
          </a:bodyPr>
          <a:lstStyle/>
          <a:p>
            <a:pPr>
              <a:buNone/>
            </a:pPr>
            <a:r>
              <a:rPr lang="en-US" sz="2200" dirty="0" smtClean="0"/>
              <a:t>Christmas is celebrated mainly in bigger cities</a:t>
            </a:r>
          </a:p>
          <a:p>
            <a:pPr>
              <a:buNone/>
            </a:pPr>
            <a:r>
              <a:rPr lang="en-US" sz="2200" dirty="0" smtClean="0"/>
              <a:t>Happy/Merry Christmas is </a:t>
            </a:r>
            <a:r>
              <a:rPr lang="en-US" sz="2200" i="1" dirty="0" err="1" smtClean="0"/>
              <a:t>Sheng</a:t>
            </a:r>
            <a:r>
              <a:rPr lang="en-US" sz="2200" i="1" dirty="0" smtClean="0"/>
              <a:t> Dan </a:t>
            </a:r>
            <a:r>
              <a:rPr lang="en-US" sz="2200" i="1" dirty="0" err="1" smtClean="0"/>
              <a:t>Kuai</a:t>
            </a:r>
            <a:r>
              <a:rPr lang="en-US" sz="2200" i="1" dirty="0" smtClean="0"/>
              <a:t> Le </a:t>
            </a:r>
            <a:r>
              <a:rPr lang="en-US" sz="2200" dirty="0" smtClean="0"/>
              <a:t>in Mandarin</a:t>
            </a:r>
            <a:r>
              <a:rPr lang="en-US" sz="2200" i="1" dirty="0" smtClean="0"/>
              <a:t> </a:t>
            </a:r>
            <a:r>
              <a:rPr lang="en-US" sz="2200" dirty="0" smtClean="0"/>
              <a:t>and </a:t>
            </a:r>
            <a:r>
              <a:rPr lang="en-US" sz="2200" i="1" dirty="0" err="1" smtClean="0"/>
              <a:t>Seng</a:t>
            </a:r>
            <a:r>
              <a:rPr lang="en-US" sz="2200" i="1" dirty="0" smtClean="0"/>
              <a:t> Dan Fai </a:t>
            </a:r>
            <a:r>
              <a:rPr lang="en-US" sz="2200" i="1" dirty="0" err="1" smtClean="0"/>
              <a:t>Lok</a:t>
            </a:r>
            <a:r>
              <a:rPr lang="en-US" sz="2200" i="1" dirty="0" smtClean="0"/>
              <a:t> </a:t>
            </a:r>
            <a:r>
              <a:rPr lang="en-US" sz="2200" dirty="0" smtClean="0"/>
              <a:t>in Cantonese</a:t>
            </a:r>
          </a:p>
          <a:p>
            <a:pPr>
              <a:buNone/>
            </a:pPr>
            <a:r>
              <a:rPr lang="en-US" sz="2200" dirty="0" smtClean="0"/>
              <a:t>Santa Claus is </a:t>
            </a:r>
            <a:r>
              <a:rPr lang="en-US" sz="2200" i="1" dirty="0" err="1" smtClean="0"/>
              <a:t>Sheng</a:t>
            </a:r>
            <a:r>
              <a:rPr lang="en-US" sz="2200" i="1" dirty="0" smtClean="0"/>
              <a:t> </a:t>
            </a:r>
            <a:r>
              <a:rPr lang="en-US" sz="2200" i="1" dirty="0" err="1" smtClean="0"/>
              <a:t>dan</a:t>
            </a:r>
            <a:r>
              <a:rPr lang="en-US" sz="2200" i="1" dirty="0" smtClean="0"/>
              <a:t> </a:t>
            </a:r>
            <a:r>
              <a:rPr lang="en-US" sz="2200" i="1" dirty="0" err="1" smtClean="0"/>
              <a:t>lao</a:t>
            </a:r>
            <a:r>
              <a:rPr lang="en-US" sz="2200" i="1" dirty="0" smtClean="0"/>
              <a:t> </a:t>
            </a:r>
            <a:r>
              <a:rPr lang="en-US" sz="2200" i="1" dirty="0" err="1" smtClean="0"/>
              <a:t>ren</a:t>
            </a:r>
            <a:r>
              <a:rPr lang="en-US" sz="2200" i="1" dirty="0" smtClean="0"/>
              <a:t> </a:t>
            </a:r>
            <a:r>
              <a:rPr lang="en-US" sz="2200" dirty="0" smtClean="0"/>
              <a:t>(Old Christmas Man) in Mandarin </a:t>
            </a:r>
          </a:p>
          <a:p>
            <a:pPr>
              <a:buNone/>
            </a:pPr>
            <a:r>
              <a:rPr lang="en-US" sz="2200" dirty="0" smtClean="0"/>
              <a:t>Most Christmas trees are seen in shopping malls</a:t>
            </a:r>
          </a:p>
          <a:p>
            <a:pPr>
              <a:buNone/>
            </a:pPr>
            <a:r>
              <a:rPr lang="en-US" sz="2200" b="1" i="1" dirty="0" smtClean="0">
                <a:solidFill>
                  <a:srgbClr val="FFFF00"/>
                </a:solidFill>
              </a:rPr>
              <a:t>Jingle Bells </a:t>
            </a:r>
            <a:r>
              <a:rPr lang="en-US" sz="2200" b="1" dirty="0" smtClean="0">
                <a:solidFill>
                  <a:srgbClr val="FFFF00"/>
                </a:solidFill>
              </a:rPr>
              <a:t>is a popular Christmas song</a:t>
            </a:r>
            <a:endParaRPr lang="en-US" sz="2200" b="1" dirty="0">
              <a:solidFill>
                <a:srgbClr val="FFFF00"/>
              </a:solidFill>
            </a:endParaRPr>
          </a:p>
        </p:txBody>
      </p:sp>
      <p:pic>
        <p:nvPicPr>
          <p:cNvPr id="5" name="Content Placeholder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341636">
            <a:off x="167071" y="5392200"/>
            <a:ext cx="1925824" cy="1290008"/>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Nigeria</a:t>
            </a:r>
            <a:endParaRPr lang="en-US" sz="5000" dirty="0"/>
          </a:p>
        </p:txBody>
      </p:sp>
      <p:pic>
        <p:nvPicPr>
          <p:cNvPr id="4" name="Content Placeholder 3"/>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192326">
            <a:off x="189185" y="352593"/>
            <a:ext cx="1879839" cy="1329954"/>
          </a:xfrm>
          <a:prstGeom prst="ellipse">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Nigeria</a:t>
            </a:r>
            <a:endParaRPr lang="en-US" sz="5000" dirty="0"/>
          </a:p>
        </p:txBody>
      </p:sp>
      <p:sp>
        <p:nvSpPr>
          <p:cNvPr id="3" name="Content Placeholder 2"/>
          <p:cNvSpPr>
            <a:spLocks noGrp="1"/>
          </p:cNvSpPr>
          <p:nvPr>
            <p:ph idx="1"/>
          </p:nvPr>
        </p:nvSpPr>
        <p:spPr>
          <a:xfrm>
            <a:off x="1009442" y="1807361"/>
            <a:ext cx="7125113" cy="4051437"/>
          </a:xfrm>
        </p:spPr>
        <p:txBody>
          <a:bodyPr>
            <a:normAutofit/>
          </a:bodyPr>
          <a:lstStyle/>
          <a:p>
            <a:pPr>
              <a:buNone/>
            </a:pPr>
            <a:r>
              <a:rPr lang="en-US" sz="2200" b="1" dirty="0" smtClean="0">
                <a:solidFill>
                  <a:srgbClr val="FFFF00"/>
                </a:solidFill>
              </a:rPr>
              <a:t>Christmas is a big family celebration; families in cities visit grandparents in villages</a:t>
            </a:r>
          </a:p>
        </p:txBody>
      </p:sp>
      <p:pic>
        <p:nvPicPr>
          <p:cNvPr id="5" name="Content Placeholder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192326">
            <a:off x="189185" y="352593"/>
            <a:ext cx="1879839" cy="1329954"/>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Nigeria</a:t>
            </a:r>
            <a:endParaRPr lang="en-US" sz="5000" dirty="0"/>
          </a:p>
        </p:txBody>
      </p:sp>
      <p:sp>
        <p:nvSpPr>
          <p:cNvPr id="3" name="Content Placeholder 2"/>
          <p:cNvSpPr>
            <a:spLocks noGrp="1"/>
          </p:cNvSpPr>
          <p:nvPr>
            <p:ph idx="1"/>
          </p:nvPr>
        </p:nvSpPr>
        <p:spPr>
          <a:xfrm>
            <a:off x="1009442" y="1807361"/>
            <a:ext cx="7125113" cy="4051437"/>
          </a:xfrm>
        </p:spPr>
        <p:txBody>
          <a:bodyPr>
            <a:normAutofit/>
          </a:bodyPr>
          <a:lstStyle/>
          <a:p>
            <a:pPr>
              <a:buNone/>
            </a:pPr>
            <a:r>
              <a:rPr lang="en-US" sz="2200" dirty="0" smtClean="0"/>
              <a:t>Christmas is a big family celebration; families in cities visit grandparents in villages</a:t>
            </a:r>
          </a:p>
          <a:p>
            <a:pPr>
              <a:buNone/>
            </a:pPr>
            <a:r>
              <a:rPr lang="en-US" sz="2200" b="1" dirty="0" smtClean="0">
                <a:solidFill>
                  <a:srgbClr val="FFFF00"/>
                </a:solidFill>
              </a:rPr>
              <a:t>Happy/Merry Christmas is </a:t>
            </a:r>
            <a:r>
              <a:rPr lang="en-US" sz="2200" b="1" i="1" dirty="0" err="1" smtClean="0">
                <a:solidFill>
                  <a:srgbClr val="FFFF00"/>
                </a:solidFill>
              </a:rPr>
              <a:t>barka</a:t>
            </a:r>
            <a:r>
              <a:rPr lang="en-US" sz="2200" b="1" i="1" dirty="0" smtClean="0">
                <a:solidFill>
                  <a:srgbClr val="FFFF00"/>
                </a:solidFill>
              </a:rPr>
              <a:t> </a:t>
            </a:r>
            <a:r>
              <a:rPr lang="en-US" sz="2200" b="1" i="1" dirty="0" err="1" smtClean="0">
                <a:solidFill>
                  <a:srgbClr val="FFFF00"/>
                </a:solidFill>
              </a:rPr>
              <a:t>dà</a:t>
            </a:r>
            <a:r>
              <a:rPr lang="en-US" sz="2200" b="1" i="1" dirty="0" smtClean="0">
                <a:solidFill>
                  <a:srgbClr val="FFFF00"/>
                </a:solidFill>
              </a:rPr>
              <a:t> </a:t>
            </a:r>
            <a:r>
              <a:rPr lang="en-US" sz="2200" b="1" i="1" dirty="0" err="1" smtClean="0">
                <a:solidFill>
                  <a:srgbClr val="FFFF00"/>
                </a:solidFill>
              </a:rPr>
              <a:t>Kirsìmatì</a:t>
            </a:r>
            <a:r>
              <a:rPr lang="en-US" sz="2200" b="1" i="1" dirty="0" smtClean="0">
                <a:solidFill>
                  <a:srgbClr val="FFFF00"/>
                </a:solidFill>
              </a:rPr>
              <a:t> </a:t>
            </a:r>
            <a:r>
              <a:rPr lang="en-US" sz="2200" b="1" dirty="0" smtClean="0">
                <a:solidFill>
                  <a:srgbClr val="FFFF00"/>
                </a:solidFill>
              </a:rPr>
              <a:t>in Hausa, and </a:t>
            </a:r>
            <a:r>
              <a:rPr lang="en-US" sz="2200" b="1" i="1" dirty="0" err="1" smtClean="0">
                <a:solidFill>
                  <a:srgbClr val="FFFF00"/>
                </a:solidFill>
              </a:rPr>
              <a:t>Jabbama</a:t>
            </a:r>
            <a:r>
              <a:rPr lang="en-US" sz="2200" b="1" i="1" dirty="0" smtClean="0">
                <a:solidFill>
                  <a:srgbClr val="FFFF00"/>
                </a:solidFill>
              </a:rPr>
              <a:t> be </a:t>
            </a:r>
            <a:r>
              <a:rPr lang="en-US" sz="2200" b="1" i="1" dirty="0" err="1" smtClean="0">
                <a:solidFill>
                  <a:srgbClr val="FFFF00"/>
                </a:solidFill>
              </a:rPr>
              <a:t>salla</a:t>
            </a:r>
            <a:r>
              <a:rPr lang="en-US" sz="2200" b="1" i="1" dirty="0" smtClean="0">
                <a:solidFill>
                  <a:srgbClr val="FFFF00"/>
                </a:solidFill>
              </a:rPr>
              <a:t> </a:t>
            </a:r>
            <a:r>
              <a:rPr lang="en-US" sz="2200" b="1" i="1" dirty="0" err="1" smtClean="0">
                <a:solidFill>
                  <a:srgbClr val="FFFF00"/>
                </a:solidFill>
              </a:rPr>
              <a:t>Kirismati</a:t>
            </a:r>
            <a:r>
              <a:rPr lang="en-US" sz="2200" b="1" i="1" dirty="0" smtClean="0">
                <a:solidFill>
                  <a:srgbClr val="FFFF00"/>
                </a:solidFill>
              </a:rPr>
              <a:t> </a:t>
            </a:r>
            <a:r>
              <a:rPr lang="en-US" sz="2200" b="1" dirty="0" smtClean="0">
                <a:solidFill>
                  <a:srgbClr val="FFFF00"/>
                </a:solidFill>
              </a:rPr>
              <a:t>in</a:t>
            </a:r>
            <a:r>
              <a:rPr lang="en-US" sz="2200" b="1" i="1" dirty="0" smtClean="0">
                <a:solidFill>
                  <a:srgbClr val="FFFF00"/>
                </a:solidFill>
              </a:rPr>
              <a:t> </a:t>
            </a:r>
            <a:r>
              <a:rPr lang="en-US" sz="2200" b="1" dirty="0" smtClean="0">
                <a:solidFill>
                  <a:srgbClr val="FFFF00"/>
                </a:solidFill>
              </a:rPr>
              <a:t>Fulani </a:t>
            </a:r>
          </a:p>
        </p:txBody>
      </p:sp>
      <p:pic>
        <p:nvPicPr>
          <p:cNvPr id="5" name="Content Placeholder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192326">
            <a:off x="189185" y="352593"/>
            <a:ext cx="1879839" cy="1329954"/>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Nigeria</a:t>
            </a:r>
            <a:endParaRPr lang="en-US" sz="5000" dirty="0"/>
          </a:p>
        </p:txBody>
      </p:sp>
      <p:sp>
        <p:nvSpPr>
          <p:cNvPr id="3" name="Content Placeholder 2"/>
          <p:cNvSpPr>
            <a:spLocks noGrp="1"/>
          </p:cNvSpPr>
          <p:nvPr>
            <p:ph idx="1"/>
          </p:nvPr>
        </p:nvSpPr>
        <p:spPr>
          <a:xfrm>
            <a:off x="1009442" y="1807361"/>
            <a:ext cx="7125113" cy="4051437"/>
          </a:xfrm>
        </p:spPr>
        <p:txBody>
          <a:bodyPr>
            <a:normAutofit/>
          </a:bodyPr>
          <a:lstStyle/>
          <a:p>
            <a:pPr>
              <a:buNone/>
            </a:pPr>
            <a:r>
              <a:rPr lang="en-US" sz="2200" dirty="0" smtClean="0"/>
              <a:t>Christmas is a big family celebration; families in cities visit grandparents in villages</a:t>
            </a:r>
          </a:p>
          <a:p>
            <a:pPr>
              <a:buNone/>
            </a:pPr>
            <a:r>
              <a:rPr lang="en-US" sz="2200" dirty="0" smtClean="0"/>
              <a:t>Happy/Merry Christmas is </a:t>
            </a:r>
            <a:r>
              <a:rPr lang="en-US" sz="2200" i="1" dirty="0" err="1" smtClean="0"/>
              <a:t>barka</a:t>
            </a:r>
            <a:r>
              <a:rPr lang="en-US" sz="2200" i="1" dirty="0" smtClean="0"/>
              <a:t> </a:t>
            </a:r>
            <a:r>
              <a:rPr lang="en-US" sz="2200" i="1" dirty="0" err="1" smtClean="0"/>
              <a:t>dà</a:t>
            </a:r>
            <a:r>
              <a:rPr lang="en-US" sz="2200" i="1" dirty="0" smtClean="0"/>
              <a:t> </a:t>
            </a:r>
            <a:r>
              <a:rPr lang="en-US" sz="2200" i="1" dirty="0" err="1" smtClean="0"/>
              <a:t>Kirsìmatì</a:t>
            </a:r>
            <a:r>
              <a:rPr lang="en-US" sz="2200" i="1" dirty="0" smtClean="0"/>
              <a:t>     </a:t>
            </a:r>
            <a:r>
              <a:rPr lang="en-US" sz="2200" dirty="0" smtClean="0"/>
              <a:t>in Hausa, and </a:t>
            </a:r>
            <a:r>
              <a:rPr lang="en-US" sz="2200" i="1" dirty="0" err="1" smtClean="0"/>
              <a:t>Jabbama</a:t>
            </a:r>
            <a:r>
              <a:rPr lang="en-US" sz="2200" i="1" dirty="0" smtClean="0"/>
              <a:t> be </a:t>
            </a:r>
            <a:r>
              <a:rPr lang="en-US" sz="2200" i="1" dirty="0" err="1" smtClean="0"/>
              <a:t>salla</a:t>
            </a:r>
            <a:r>
              <a:rPr lang="en-US" sz="2200" i="1" dirty="0" smtClean="0"/>
              <a:t> </a:t>
            </a:r>
            <a:r>
              <a:rPr lang="en-US" sz="2200" i="1" dirty="0" err="1" smtClean="0"/>
              <a:t>Kirismati</a:t>
            </a:r>
            <a:r>
              <a:rPr lang="en-US" sz="2200" i="1" dirty="0" smtClean="0"/>
              <a:t>      </a:t>
            </a:r>
            <a:r>
              <a:rPr lang="en-US" sz="2200" dirty="0" smtClean="0"/>
              <a:t>in</a:t>
            </a:r>
            <a:r>
              <a:rPr lang="en-US" sz="2200" i="1" dirty="0" smtClean="0"/>
              <a:t> </a:t>
            </a:r>
            <a:r>
              <a:rPr lang="en-US" sz="2200" dirty="0" smtClean="0"/>
              <a:t>Fulani </a:t>
            </a:r>
          </a:p>
          <a:p>
            <a:pPr>
              <a:buNone/>
            </a:pPr>
            <a:r>
              <a:rPr lang="en-US" sz="2200" b="1" dirty="0" smtClean="0">
                <a:solidFill>
                  <a:srgbClr val="FFFF00"/>
                </a:solidFill>
              </a:rPr>
              <a:t>Christmas Eve parties last all night; then families go to church and thank God</a:t>
            </a:r>
          </a:p>
        </p:txBody>
      </p:sp>
      <p:pic>
        <p:nvPicPr>
          <p:cNvPr id="5" name="Content Placeholder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192326">
            <a:off x="189185" y="352593"/>
            <a:ext cx="1879839" cy="1329954"/>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Nigeria</a:t>
            </a:r>
            <a:endParaRPr lang="en-US" sz="5000" dirty="0"/>
          </a:p>
        </p:txBody>
      </p:sp>
      <p:sp>
        <p:nvSpPr>
          <p:cNvPr id="3" name="Content Placeholder 2"/>
          <p:cNvSpPr>
            <a:spLocks noGrp="1"/>
          </p:cNvSpPr>
          <p:nvPr>
            <p:ph idx="1"/>
          </p:nvPr>
        </p:nvSpPr>
        <p:spPr>
          <a:xfrm>
            <a:off x="1009442" y="1807361"/>
            <a:ext cx="7125113" cy="4051437"/>
          </a:xfrm>
        </p:spPr>
        <p:txBody>
          <a:bodyPr>
            <a:normAutofit/>
          </a:bodyPr>
          <a:lstStyle/>
          <a:p>
            <a:pPr>
              <a:buNone/>
            </a:pPr>
            <a:r>
              <a:rPr lang="en-US" sz="2200" dirty="0" smtClean="0"/>
              <a:t>Christmas is a big family celebration; families in cities visit grandparents in villages</a:t>
            </a:r>
          </a:p>
          <a:p>
            <a:pPr>
              <a:buNone/>
            </a:pPr>
            <a:r>
              <a:rPr lang="en-US" sz="2200" dirty="0" smtClean="0"/>
              <a:t>Happy/Merry Christmas is </a:t>
            </a:r>
            <a:r>
              <a:rPr lang="en-US" sz="2200" i="1" dirty="0" err="1" smtClean="0"/>
              <a:t>barka</a:t>
            </a:r>
            <a:r>
              <a:rPr lang="en-US" sz="2200" i="1" dirty="0" smtClean="0"/>
              <a:t> </a:t>
            </a:r>
            <a:r>
              <a:rPr lang="en-US" sz="2200" i="1" dirty="0" err="1" smtClean="0"/>
              <a:t>dà</a:t>
            </a:r>
            <a:r>
              <a:rPr lang="en-US" sz="2200" i="1" dirty="0" smtClean="0"/>
              <a:t> </a:t>
            </a:r>
            <a:r>
              <a:rPr lang="en-US" sz="2200" i="1" dirty="0" err="1" smtClean="0"/>
              <a:t>Kirsìmatì</a:t>
            </a:r>
            <a:r>
              <a:rPr lang="en-US" sz="2200" i="1" dirty="0" smtClean="0"/>
              <a:t>     </a:t>
            </a:r>
            <a:r>
              <a:rPr lang="en-US" sz="2200" dirty="0" smtClean="0"/>
              <a:t>in Hausa, and </a:t>
            </a:r>
            <a:r>
              <a:rPr lang="en-US" sz="2200" i="1" dirty="0" err="1" smtClean="0"/>
              <a:t>Jabbama</a:t>
            </a:r>
            <a:r>
              <a:rPr lang="en-US" sz="2200" i="1" dirty="0" smtClean="0"/>
              <a:t> be </a:t>
            </a:r>
            <a:r>
              <a:rPr lang="en-US" sz="2200" i="1" dirty="0" err="1" smtClean="0"/>
              <a:t>salla</a:t>
            </a:r>
            <a:r>
              <a:rPr lang="en-US" sz="2200" i="1" dirty="0" smtClean="0"/>
              <a:t> </a:t>
            </a:r>
            <a:r>
              <a:rPr lang="en-US" sz="2200" i="1" dirty="0" err="1" smtClean="0"/>
              <a:t>Kirismati</a:t>
            </a:r>
            <a:r>
              <a:rPr lang="en-US" sz="2200" i="1" dirty="0" smtClean="0"/>
              <a:t>      </a:t>
            </a:r>
            <a:r>
              <a:rPr lang="en-US" sz="2200" dirty="0" smtClean="0"/>
              <a:t>in</a:t>
            </a:r>
            <a:r>
              <a:rPr lang="en-US" sz="2200" i="1" dirty="0" smtClean="0"/>
              <a:t> </a:t>
            </a:r>
            <a:r>
              <a:rPr lang="en-US" sz="2200" dirty="0" smtClean="0"/>
              <a:t>Fulani </a:t>
            </a:r>
          </a:p>
          <a:p>
            <a:pPr>
              <a:buNone/>
            </a:pPr>
            <a:r>
              <a:rPr lang="en-US" sz="2200" dirty="0" smtClean="0"/>
              <a:t>Christmas Eve parties last all night; then families go to church and thank God</a:t>
            </a:r>
          </a:p>
          <a:p>
            <a:pPr>
              <a:buNone/>
            </a:pPr>
            <a:r>
              <a:rPr lang="en-US" sz="2200" b="1" dirty="0" smtClean="0">
                <a:solidFill>
                  <a:srgbClr val="FFFF00"/>
                </a:solidFill>
              </a:rPr>
              <a:t>People often decorate their homes and streets</a:t>
            </a:r>
          </a:p>
        </p:txBody>
      </p:sp>
      <p:pic>
        <p:nvPicPr>
          <p:cNvPr id="5" name="Content Placeholder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192326">
            <a:off x="189185" y="352593"/>
            <a:ext cx="1879839" cy="1329954"/>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443" y="1284022"/>
            <a:ext cx="7125112" cy="4061416"/>
          </a:xfrm>
        </p:spPr>
        <p:txBody>
          <a:bodyPr>
            <a:normAutofit/>
          </a:bodyPr>
          <a:lstStyle/>
          <a:p>
            <a:pPr>
              <a:buNone/>
            </a:pPr>
            <a:r>
              <a:rPr lang="en-US" sz="4000" dirty="0" smtClean="0"/>
              <a:t>	Christmas is an annual holiday celebrated around the world          in various ways.</a:t>
            </a:r>
            <a:endParaRPr lang="en-US" sz="5000" i="1" dirty="0">
              <a:latin typeface="Cooper Black"/>
              <a:cs typeface="Cooper Black"/>
            </a:endParaRP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Nigeria</a:t>
            </a:r>
            <a:endParaRPr lang="en-US" sz="5000" dirty="0"/>
          </a:p>
        </p:txBody>
      </p:sp>
      <p:sp>
        <p:nvSpPr>
          <p:cNvPr id="3" name="Content Placeholder 2"/>
          <p:cNvSpPr>
            <a:spLocks noGrp="1"/>
          </p:cNvSpPr>
          <p:nvPr>
            <p:ph idx="1"/>
          </p:nvPr>
        </p:nvSpPr>
        <p:spPr>
          <a:xfrm>
            <a:off x="1009442" y="1807361"/>
            <a:ext cx="7125113" cy="4051437"/>
          </a:xfrm>
        </p:spPr>
        <p:txBody>
          <a:bodyPr>
            <a:normAutofit/>
          </a:bodyPr>
          <a:lstStyle/>
          <a:p>
            <a:pPr>
              <a:buNone/>
            </a:pPr>
            <a:r>
              <a:rPr lang="en-US" sz="2200" dirty="0" smtClean="0"/>
              <a:t>Christmas is a big family celebration; families in cities visit grandparents in villages</a:t>
            </a:r>
          </a:p>
          <a:p>
            <a:pPr>
              <a:buNone/>
            </a:pPr>
            <a:r>
              <a:rPr lang="en-US" sz="2200" dirty="0" smtClean="0"/>
              <a:t>Happy/Merry Christmas is </a:t>
            </a:r>
            <a:r>
              <a:rPr lang="en-US" sz="2200" i="1" dirty="0" err="1" smtClean="0"/>
              <a:t>barka</a:t>
            </a:r>
            <a:r>
              <a:rPr lang="en-US" sz="2200" i="1" dirty="0" smtClean="0"/>
              <a:t> </a:t>
            </a:r>
            <a:r>
              <a:rPr lang="en-US" sz="2200" i="1" dirty="0" err="1" smtClean="0"/>
              <a:t>dà</a:t>
            </a:r>
            <a:r>
              <a:rPr lang="en-US" sz="2200" i="1" dirty="0" smtClean="0"/>
              <a:t> </a:t>
            </a:r>
            <a:r>
              <a:rPr lang="en-US" sz="2200" i="1" dirty="0" err="1" smtClean="0"/>
              <a:t>Kirsìmatì</a:t>
            </a:r>
            <a:r>
              <a:rPr lang="en-US" sz="2200" i="1" dirty="0" smtClean="0"/>
              <a:t>     </a:t>
            </a:r>
            <a:r>
              <a:rPr lang="en-US" sz="2200" dirty="0" smtClean="0"/>
              <a:t>in Hausa, and </a:t>
            </a:r>
            <a:r>
              <a:rPr lang="en-US" sz="2200" i="1" dirty="0" err="1" smtClean="0"/>
              <a:t>Jabbama</a:t>
            </a:r>
            <a:r>
              <a:rPr lang="en-US" sz="2200" i="1" dirty="0" smtClean="0"/>
              <a:t> be </a:t>
            </a:r>
            <a:r>
              <a:rPr lang="en-US" sz="2200" i="1" dirty="0" err="1" smtClean="0"/>
              <a:t>salla</a:t>
            </a:r>
            <a:r>
              <a:rPr lang="en-US" sz="2200" i="1" dirty="0" smtClean="0"/>
              <a:t> </a:t>
            </a:r>
            <a:r>
              <a:rPr lang="en-US" sz="2200" i="1" dirty="0" err="1" smtClean="0"/>
              <a:t>Kirismati</a:t>
            </a:r>
            <a:r>
              <a:rPr lang="en-US" sz="2200" i="1" dirty="0" smtClean="0"/>
              <a:t>      </a:t>
            </a:r>
            <a:r>
              <a:rPr lang="en-US" sz="2200" dirty="0" smtClean="0"/>
              <a:t>in</a:t>
            </a:r>
            <a:r>
              <a:rPr lang="en-US" sz="2200" i="1" dirty="0" smtClean="0"/>
              <a:t> </a:t>
            </a:r>
            <a:r>
              <a:rPr lang="en-US" sz="2200" dirty="0" smtClean="0"/>
              <a:t>Fulani </a:t>
            </a:r>
          </a:p>
          <a:p>
            <a:pPr>
              <a:buNone/>
            </a:pPr>
            <a:r>
              <a:rPr lang="en-US" sz="2200" dirty="0" smtClean="0"/>
              <a:t>Christmas Eve parties last all night; then families go to church and thank God</a:t>
            </a:r>
          </a:p>
          <a:p>
            <a:pPr>
              <a:buNone/>
            </a:pPr>
            <a:r>
              <a:rPr lang="en-US" sz="2200" dirty="0" smtClean="0"/>
              <a:t>People often decorate their homes and streets</a:t>
            </a:r>
          </a:p>
          <a:p>
            <a:pPr>
              <a:buNone/>
            </a:pPr>
            <a:r>
              <a:rPr lang="en-US" sz="2200" b="1" dirty="0" smtClean="0">
                <a:solidFill>
                  <a:srgbClr val="FFFF00"/>
                </a:solidFill>
              </a:rPr>
              <a:t>Children often play with firecrackers</a:t>
            </a:r>
            <a:endParaRPr lang="en-US" sz="2200" b="1" dirty="0">
              <a:solidFill>
                <a:srgbClr val="FFFF00"/>
              </a:solidFill>
            </a:endParaRPr>
          </a:p>
        </p:txBody>
      </p:sp>
      <p:pic>
        <p:nvPicPr>
          <p:cNvPr id="4" name="Content Placeholder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192326">
            <a:off x="189185" y="352593"/>
            <a:ext cx="1879839" cy="1329954"/>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Indonesia</a:t>
            </a:r>
            <a:endParaRPr lang="en-US" sz="5000" dirty="0"/>
          </a:p>
        </p:txBody>
      </p:sp>
      <p:sp>
        <p:nvSpPr>
          <p:cNvPr id="3" name="Content Placeholder 2"/>
          <p:cNvSpPr>
            <a:spLocks noGrp="1"/>
          </p:cNvSpPr>
          <p:nvPr>
            <p:ph idx="1"/>
          </p:nvPr>
        </p:nvSpPr>
        <p:spPr>
          <a:xfrm>
            <a:off x="1009442" y="1807361"/>
            <a:ext cx="7125113" cy="4051437"/>
          </a:xfrm>
        </p:spPr>
        <p:txBody>
          <a:bodyPr>
            <a:normAutofit/>
          </a:bodyPr>
          <a:lstStyle/>
          <a:p>
            <a:pPr>
              <a:buNone/>
            </a:pPr>
            <a:endParaRPr lang="en-US" sz="2200" dirty="0"/>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178998">
            <a:off x="371367" y="328448"/>
            <a:ext cx="1695668" cy="1271751"/>
          </a:xfrm>
          <a:prstGeom prst="ellipse">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Indonesia</a:t>
            </a:r>
            <a:endParaRPr lang="en-US" sz="5000" dirty="0"/>
          </a:p>
        </p:txBody>
      </p:sp>
      <p:sp>
        <p:nvSpPr>
          <p:cNvPr id="3" name="Content Placeholder 2"/>
          <p:cNvSpPr>
            <a:spLocks noGrp="1"/>
          </p:cNvSpPr>
          <p:nvPr>
            <p:ph idx="1"/>
          </p:nvPr>
        </p:nvSpPr>
        <p:spPr>
          <a:xfrm>
            <a:off x="1009442" y="1807361"/>
            <a:ext cx="7125113" cy="4051437"/>
          </a:xfrm>
        </p:spPr>
        <p:txBody>
          <a:bodyPr>
            <a:normAutofit/>
          </a:bodyPr>
          <a:lstStyle/>
          <a:p>
            <a:pPr>
              <a:buNone/>
            </a:pPr>
            <a:r>
              <a:rPr lang="en-US" sz="2200" b="1" dirty="0" smtClean="0">
                <a:solidFill>
                  <a:srgbClr val="FFFF00"/>
                </a:solidFill>
              </a:rPr>
              <a:t>Christmas is celebrated by attending church services Christmas Eve and Christmas Day</a:t>
            </a: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178998">
            <a:off x="371367" y="328448"/>
            <a:ext cx="1695668" cy="1271751"/>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Indonesia</a:t>
            </a:r>
            <a:endParaRPr lang="en-US" sz="5000" dirty="0"/>
          </a:p>
        </p:txBody>
      </p:sp>
      <p:sp>
        <p:nvSpPr>
          <p:cNvPr id="3" name="Content Placeholder 2"/>
          <p:cNvSpPr>
            <a:spLocks noGrp="1"/>
          </p:cNvSpPr>
          <p:nvPr>
            <p:ph idx="1"/>
          </p:nvPr>
        </p:nvSpPr>
        <p:spPr>
          <a:xfrm>
            <a:off x="1009442" y="1807361"/>
            <a:ext cx="7125113" cy="4051437"/>
          </a:xfrm>
        </p:spPr>
        <p:txBody>
          <a:bodyPr>
            <a:normAutofit/>
          </a:bodyPr>
          <a:lstStyle/>
          <a:p>
            <a:pPr>
              <a:buNone/>
            </a:pPr>
            <a:r>
              <a:rPr lang="en-US" sz="2200" dirty="0" smtClean="0"/>
              <a:t>Christmas is celebrated by attending church services Christmas Eve and Christmas Day</a:t>
            </a:r>
          </a:p>
          <a:p>
            <a:pPr>
              <a:buNone/>
            </a:pPr>
            <a:r>
              <a:rPr lang="en-US" sz="2200" b="1" dirty="0" smtClean="0">
                <a:solidFill>
                  <a:srgbClr val="FFFF00"/>
                </a:solidFill>
              </a:rPr>
              <a:t>Happy/Merry Christmas is </a:t>
            </a:r>
            <a:r>
              <a:rPr lang="en-US" sz="2200" b="1" i="1" dirty="0" err="1" smtClean="0">
                <a:solidFill>
                  <a:srgbClr val="FFFF00"/>
                </a:solidFill>
              </a:rPr>
              <a:t>Selamat</a:t>
            </a:r>
            <a:r>
              <a:rPr lang="en-US" sz="2200" b="1" i="1" dirty="0" smtClean="0">
                <a:solidFill>
                  <a:srgbClr val="FFFF00"/>
                </a:solidFill>
              </a:rPr>
              <a:t> Natal</a:t>
            </a: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178998">
            <a:off x="371367" y="328448"/>
            <a:ext cx="1695668" cy="1271751"/>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Indonesia</a:t>
            </a:r>
            <a:endParaRPr lang="en-US" sz="5000" dirty="0"/>
          </a:p>
        </p:txBody>
      </p:sp>
      <p:sp>
        <p:nvSpPr>
          <p:cNvPr id="3" name="Content Placeholder 2"/>
          <p:cNvSpPr>
            <a:spLocks noGrp="1"/>
          </p:cNvSpPr>
          <p:nvPr>
            <p:ph idx="1"/>
          </p:nvPr>
        </p:nvSpPr>
        <p:spPr>
          <a:xfrm>
            <a:off x="1009442" y="1807361"/>
            <a:ext cx="7125113" cy="4051437"/>
          </a:xfrm>
        </p:spPr>
        <p:txBody>
          <a:bodyPr>
            <a:normAutofit/>
          </a:bodyPr>
          <a:lstStyle/>
          <a:p>
            <a:pPr>
              <a:buNone/>
            </a:pPr>
            <a:r>
              <a:rPr lang="en-US" sz="2200" dirty="0" smtClean="0"/>
              <a:t>Christmas is celebrated by attending church services Christmas Eve and Christmas Day</a:t>
            </a:r>
          </a:p>
          <a:p>
            <a:pPr>
              <a:buNone/>
            </a:pPr>
            <a:r>
              <a:rPr lang="en-US" sz="2200" dirty="0" smtClean="0"/>
              <a:t>Happy/Merry Christmas is </a:t>
            </a:r>
            <a:r>
              <a:rPr lang="en-US" sz="2200" i="1" dirty="0" err="1" smtClean="0"/>
              <a:t>Selamat</a:t>
            </a:r>
            <a:r>
              <a:rPr lang="en-US" sz="2200" i="1" dirty="0" smtClean="0"/>
              <a:t> Natal</a:t>
            </a:r>
          </a:p>
          <a:p>
            <a:pPr>
              <a:buNone/>
            </a:pPr>
            <a:r>
              <a:rPr lang="en-US" sz="2200" b="1" dirty="0" smtClean="0">
                <a:solidFill>
                  <a:srgbClr val="FFFF00"/>
                </a:solidFill>
              </a:rPr>
              <a:t>Santa Claus is </a:t>
            </a:r>
            <a:r>
              <a:rPr lang="en-US" sz="2200" b="1" i="1" dirty="0" err="1" smtClean="0">
                <a:solidFill>
                  <a:srgbClr val="FFFF00"/>
                </a:solidFill>
              </a:rPr>
              <a:t>Sinterklas</a:t>
            </a:r>
            <a:endParaRPr lang="en-US" sz="2200" b="1" i="1" dirty="0" smtClean="0">
              <a:solidFill>
                <a:srgbClr val="FFFF00"/>
              </a:solidFill>
            </a:endParaRP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178998">
            <a:off x="371367" y="328448"/>
            <a:ext cx="1695668" cy="1271751"/>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Indonesia</a:t>
            </a:r>
            <a:endParaRPr lang="en-US" sz="5000" dirty="0"/>
          </a:p>
        </p:txBody>
      </p:sp>
      <p:sp>
        <p:nvSpPr>
          <p:cNvPr id="3" name="Content Placeholder 2"/>
          <p:cNvSpPr>
            <a:spLocks noGrp="1"/>
          </p:cNvSpPr>
          <p:nvPr>
            <p:ph idx="1"/>
          </p:nvPr>
        </p:nvSpPr>
        <p:spPr>
          <a:xfrm>
            <a:off x="1009442" y="1807361"/>
            <a:ext cx="7125113" cy="4051437"/>
          </a:xfrm>
        </p:spPr>
        <p:txBody>
          <a:bodyPr>
            <a:normAutofit/>
          </a:bodyPr>
          <a:lstStyle/>
          <a:p>
            <a:pPr>
              <a:buNone/>
            </a:pPr>
            <a:r>
              <a:rPr lang="en-US" sz="2200" dirty="0" smtClean="0"/>
              <a:t>Christmas is celebrated by attending church services Christmas Eve and Christmas Day</a:t>
            </a:r>
          </a:p>
          <a:p>
            <a:pPr>
              <a:buNone/>
            </a:pPr>
            <a:r>
              <a:rPr lang="en-US" sz="2200" dirty="0" smtClean="0"/>
              <a:t>Happy/Merry Christmas is </a:t>
            </a:r>
            <a:r>
              <a:rPr lang="en-US" sz="2200" i="1" dirty="0" err="1" smtClean="0"/>
              <a:t>Selamat</a:t>
            </a:r>
            <a:r>
              <a:rPr lang="en-US" sz="2200" i="1" dirty="0" smtClean="0"/>
              <a:t> Natal</a:t>
            </a:r>
          </a:p>
          <a:p>
            <a:pPr>
              <a:buNone/>
            </a:pPr>
            <a:r>
              <a:rPr lang="en-US" sz="2200" dirty="0" smtClean="0"/>
              <a:t>Santa Claus is </a:t>
            </a:r>
            <a:r>
              <a:rPr lang="en-US" sz="2200" i="1" dirty="0" err="1" smtClean="0"/>
              <a:t>Sinterklas</a:t>
            </a:r>
            <a:endParaRPr lang="en-US" sz="2200" i="1" dirty="0" smtClean="0"/>
          </a:p>
          <a:p>
            <a:pPr>
              <a:buNone/>
            </a:pPr>
            <a:r>
              <a:rPr lang="en-US" sz="2200" b="1" dirty="0" smtClean="0">
                <a:solidFill>
                  <a:srgbClr val="FFFF00"/>
                </a:solidFill>
              </a:rPr>
              <a:t>An annual Christmas event is broadcast on the national television station TVRI</a:t>
            </a: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178998">
            <a:off x="371367" y="328448"/>
            <a:ext cx="1695668" cy="1271751"/>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Indonesia</a:t>
            </a:r>
            <a:endParaRPr lang="en-US" sz="5000" dirty="0"/>
          </a:p>
        </p:txBody>
      </p:sp>
      <p:sp>
        <p:nvSpPr>
          <p:cNvPr id="3" name="Content Placeholder 2"/>
          <p:cNvSpPr>
            <a:spLocks noGrp="1"/>
          </p:cNvSpPr>
          <p:nvPr>
            <p:ph idx="1"/>
          </p:nvPr>
        </p:nvSpPr>
        <p:spPr>
          <a:xfrm>
            <a:off x="1009442" y="1807361"/>
            <a:ext cx="7125113" cy="4051437"/>
          </a:xfrm>
        </p:spPr>
        <p:txBody>
          <a:bodyPr>
            <a:normAutofit/>
          </a:bodyPr>
          <a:lstStyle/>
          <a:p>
            <a:pPr>
              <a:buNone/>
            </a:pPr>
            <a:r>
              <a:rPr lang="en-US" sz="2200" dirty="0" smtClean="0"/>
              <a:t>Christmas is celebrated by attending church services Christmas Eve and Christmas Day</a:t>
            </a:r>
          </a:p>
          <a:p>
            <a:pPr>
              <a:buNone/>
            </a:pPr>
            <a:r>
              <a:rPr lang="en-US" sz="2200" dirty="0" smtClean="0"/>
              <a:t>Happy/Merry Christmas is </a:t>
            </a:r>
            <a:r>
              <a:rPr lang="en-US" sz="2200" i="1" dirty="0" err="1" smtClean="0"/>
              <a:t>Selamat</a:t>
            </a:r>
            <a:r>
              <a:rPr lang="en-US" sz="2200" i="1" dirty="0" smtClean="0"/>
              <a:t> Natal</a:t>
            </a:r>
          </a:p>
          <a:p>
            <a:pPr>
              <a:buNone/>
            </a:pPr>
            <a:r>
              <a:rPr lang="en-US" sz="2200" dirty="0" smtClean="0"/>
              <a:t>Santa Claus is </a:t>
            </a:r>
            <a:r>
              <a:rPr lang="en-US" sz="2200" i="1" dirty="0" err="1" smtClean="0"/>
              <a:t>Sinterklas</a:t>
            </a:r>
            <a:endParaRPr lang="en-US" sz="2200" i="1" dirty="0" smtClean="0"/>
          </a:p>
          <a:p>
            <a:pPr>
              <a:buNone/>
            </a:pPr>
            <a:r>
              <a:rPr lang="en-US" sz="2200" dirty="0" smtClean="0"/>
              <a:t>An annual Christmas event is broadcast on the national television station TVRI</a:t>
            </a:r>
          </a:p>
          <a:p>
            <a:pPr>
              <a:buNone/>
            </a:pPr>
            <a:r>
              <a:rPr lang="en-US" sz="2200" b="1" dirty="0" smtClean="0">
                <a:solidFill>
                  <a:srgbClr val="FFFF00"/>
                </a:solidFill>
              </a:rPr>
              <a:t>Some specialized Christmas trees are made from chicken feathers (on Bali island)</a:t>
            </a:r>
            <a:endParaRPr lang="en-US" sz="2200" b="1" dirty="0">
              <a:solidFill>
                <a:srgbClr val="FFFF00"/>
              </a:solidFill>
            </a:endParaRP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178998">
            <a:off x="371367" y="328448"/>
            <a:ext cx="1695668" cy="1271751"/>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Argentina</a:t>
            </a:r>
            <a:endParaRPr lang="en-US" sz="5000" dirty="0"/>
          </a:p>
        </p:txBody>
      </p:sp>
      <p:sp>
        <p:nvSpPr>
          <p:cNvPr id="3" name="Content Placeholder 2"/>
          <p:cNvSpPr>
            <a:spLocks noGrp="1"/>
          </p:cNvSpPr>
          <p:nvPr>
            <p:ph idx="1"/>
          </p:nvPr>
        </p:nvSpPr>
        <p:spPr>
          <a:xfrm>
            <a:off x="1009442" y="1807361"/>
            <a:ext cx="7503095" cy="4051437"/>
          </a:xfrm>
        </p:spPr>
        <p:txBody>
          <a:bodyPr>
            <a:normAutofit/>
          </a:bodyPr>
          <a:lstStyle/>
          <a:p>
            <a:pPr>
              <a:buNone/>
            </a:pPr>
            <a:endParaRPr lang="en-US" sz="2200" dirty="0"/>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558557">
            <a:off x="95811" y="228883"/>
            <a:ext cx="1827261" cy="1371316"/>
          </a:xfrm>
          <a:prstGeom prst="ellipse">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Argentina</a:t>
            </a:r>
            <a:endParaRPr lang="en-US" sz="5000" dirty="0"/>
          </a:p>
        </p:txBody>
      </p:sp>
      <p:sp>
        <p:nvSpPr>
          <p:cNvPr id="3" name="Content Placeholder 2"/>
          <p:cNvSpPr>
            <a:spLocks noGrp="1"/>
          </p:cNvSpPr>
          <p:nvPr>
            <p:ph idx="1"/>
          </p:nvPr>
        </p:nvSpPr>
        <p:spPr>
          <a:xfrm>
            <a:off x="1009442" y="1807361"/>
            <a:ext cx="7503095" cy="4051437"/>
          </a:xfrm>
        </p:spPr>
        <p:txBody>
          <a:bodyPr>
            <a:normAutofit/>
          </a:bodyPr>
          <a:lstStyle/>
          <a:p>
            <a:pPr>
              <a:buNone/>
            </a:pPr>
            <a:r>
              <a:rPr lang="en-US" sz="2200" b="1" dirty="0" smtClean="0">
                <a:solidFill>
                  <a:srgbClr val="FFFF00"/>
                </a:solidFill>
              </a:rPr>
              <a:t>Christmas is celebrated on Christmas Eve with       a big meal that might include barbeque   followed by fireworks at midnight</a:t>
            </a: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558557">
            <a:off x="95811" y="228883"/>
            <a:ext cx="1827261" cy="1371316"/>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Argentina</a:t>
            </a:r>
            <a:endParaRPr lang="en-US" sz="5000" dirty="0"/>
          </a:p>
        </p:txBody>
      </p:sp>
      <p:sp>
        <p:nvSpPr>
          <p:cNvPr id="3" name="Content Placeholder 2"/>
          <p:cNvSpPr>
            <a:spLocks noGrp="1"/>
          </p:cNvSpPr>
          <p:nvPr>
            <p:ph idx="1"/>
          </p:nvPr>
        </p:nvSpPr>
        <p:spPr>
          <a:xfrm>
            <a:off x="1009442" y="1807361"/>
            <a:ext cx="7503095" cy="4051437"/>
          </a:xfrm>
        </p:spPr>
        <p:txBody>
          <a:bodyPr>
            <a:normAutofit/>
          </a:bodyPr>
          <a:lstStyle/>
          <a:p>
            <a:pPr>
              <a:buNone/>
            </a:pPr>
            <a:r>
              <a:rPr lang="en-US" sz="2200" dirty="0" smtClean="0"/>
              <a:t>Christmas is celebrated on Christmas Eve with       a big meal that might include barbeque   followed by fireworks at midnight</a:t>
            </a:r>
          </a:p>
          <a:p>
            <a:pPr>
              <a:buNone/>
            </a:pPr>
            <a:r>
              <a:rPr lang="en-US" sz="2200" b="1" dirty="0" smtClean="0">
                <a:solidFill>
                  <a:srgbClr val="FFFF00"/>
                </a:solidFill>
              </a:rPr>
              <a:t>After midnight Christmas Eve </a:t>
            </a:r>
            <a:r>
              <a:rPr lang="en-US" sz="2200" b="1" i="1" dirty="0" err="1" smtClean="0">
                <a:solidFill>
                  <a:srgbClr val="FFFF00"/>
                </a:solidFill>
              </a:rPr>
              <a:t>globos</a:t>
            </a:r>
            <a:r>
              <a:rPr lang="en-US" sz="2200" b="1" i="1" dirty="0" smtClean="0">
                <a:solidFill>
                  <a:srgbClr val="FFFF00"/>
                </a:solidFill>
              </a:rPr>
              <a:t> </a:t>
            </a:r>
            <a:r>
              <a:rPr lang="en-US" sz="2200" b="1" dirty="0" smtClean="0">
                <a:solidFill>
                  <a:srgbClr val="FFFF00"/>
                </a:solidFill>
              </a:rPr>
              <a:t>(paper lanterns with a candle) are released into the sky</a:t>
            </a: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558557">
            <a:off x="95811" y="228883"/>
            <a:ext cx="1827261" cy="1371316"/>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Japan</a:t>
            </a:r>
            <a:endParaRPr lang="en-US" sz="5000" dirty="0"/>
          </a:p>
        </p:txBody>
      </p:sp>
      <p:pic>
        <p:nvPicPr>
          <p:cNvPr id="4" name="Content Placeholder 3"/>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9894404">
            <a:off x="444349" y="5157762"/>
            <a:ext cx="1620648" cy="1497941"/>
          </a:xfrm>
          <a:prstGeom prst="ellipse">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Argentina</a:t>
            </a:r>
            <a:endParaRPr lang="en-US" sz="5000" dirty="0"/>
          </a:p>
        </p:txBody>
      </p:sp>
      <p:sp>
        <p:nvSpPr>
          <p:cNvPr id="3" name="Content Placeholder 2"/>
          <p:cNvSpPr>
            <a:spLocks noGrp="1"/>
          </p:cNvSpPr>
          <p:nvPr>
            <p:ph idx="1"/>
          </p:nvPr>
        </p:nvSpPr>
        <p:spPr>
          <a:xfrm>
            <a:off x="1009442" y="1807361"/>
            <a:ext cx="7503095" cy="4051437"/>
          </a:xfrm>
        </p:spPr>
        <p:txBody>
          <a:bodyPr>
            <a:normAutofit/>
          </a:bodyPr>
          <a:lstStyle/>
          <a:p>
            <a:pPr>
              <a:buNone/>
            </a:pPr>
            <a:r>
              <a:rPr lang="en-US" sz="2200" dirty="0" smtClean="0"/>
              <a:t>Christmas is celebrated on Christmas Eve with       a big meal that might include barbeque      followed by fireworks at midnight</a:t>
            </a:r>
          </a:p>
          <a:p>
            <a:pPr>
              <a:buNone/>
            </a:pPr>
            <a:r>
              <a:rPr lang="en-US" sz="2200" dirty="0" smtClean="0"/>
              <a:t>After midnight Christmas Eve </a:t>
            </a:r>
            <a:r>
              <a:rPr lang="en-US" sz="2200" i="1" dirty="0" err="1" smtClean="0"/>
              <a:t>globos</a:t>
            </a:r>
            <a:r>
              <a:rPr lang="en-US" sz="2200" i="1" dirty="0" smtClean="0"/>
              <a:t> </a:t>
            </a:r>
            <a:r>
              <a:rPr lang="en-US" sz="2200" dirty="0" smtClean="0"/>
              <a:t>(paper lanterns with a candle) are released into the sky</a:t>
            </a:r>
          </a:p>
          <a:p>
            <a:pPr>
              <a:buNone/>
            </a:pPr>
            <a:r>
              <a:rPr lang="en-US" sz="2200" b="1" dirty="0" smtClean="0">
                <a:solidFill>
                  <a:srgbClr val="FFFF00"/>
                </a:solidFill>
              </a:rPr>
              <a:t>Families decorate their homes with various items and some trees have cotton balls on them</a:t>
            </a: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558557">
            <a:off x="95811" y="228883"/>
            <a:ext cx="1827261" cy="1371316"/>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Argentina</a:t>
            </a:r>
            <a:endParaRPr lang="en-US" sz="5000" dirty="0"/>
          </a:p>
        </p:txBody>
      </p:sp>
      <p:sp>
        <p:nvSpPr>
          <p:cNvPr id="3" name="Content Placeholder 2"/>
          <p:cNvSpPr>
            <a:spLocks noGrp="1"/>
          </p:cNvSpPr>
          <p:nvPr>
            <p:ph idx="1"/>
          </p:nvPr>
        </p:nvSpPr>
        <p:spPr>
          <a:xfrm>
            <a:off x="1009442" y="1807361"/>
            <a:ext cx="7503095" cy="4051437"/>
          </a:xfrm>
        </p:spPr>
        <p:txBody>
          <a:bodyPr>
            <a:normAutofit/>
          </a:bodyPr>
          <a:lstStyle/>
          <a:p>
            <a:pPr>
              <a:buNone/>
            </a:pPr>
            <a:r>
              <a:rPr lang="en-US" sz="2200" dirty="0" smtClean="0"/>
              <a:t>Christmas is celebrated on Christmas Eve with       a big meal that might include barbeque   followed by fireworks at midnight</a:t>
            </a:r>
          </a:p>
          <a:p>
            <a:pPr>
              <a:buNone/>
            </a:pPr>
            <a:r>
              <a:rPr lang="en-US" sz="2200" dirty="0" smtClean="0"/>
              <a:t>After midnight Christmas Eve </a:t>
            </a:r>
            <a:r>
              <a:rPr lang="en-US" sz="2200" i="1" dirty="0" err="1" smtClean="0"/>
              <a:t>globos</a:t>
            </a:r>
            <a:r>
              <a:rPr lang="en-US" sz="2200" i="1" dirty="0" smtClean="0"/>
              <a:t> </a:t>
            </a:r>
            <a:r>
              <a:rPr lang="en-US" sz="2200" dirty="0" smtClean="0"/>
              <a:t>(paper lanterns with a candle) are released into the sky</a:t>
            </a:r>
          </a:p>
          <a:p>
            <a:pPr>
              <a:buNone/>
            </a:pPr>
            <a:r>
              <a:rPr lang="en-US" sz="2200" dirty="0" smtClean="0"/>
              <a:t>Families decorate their homes with various items and some trees have cotton balls on them</a:t>
            </a:r>
          </a:p>
          <a:p>
            <a:pPr>
              <a:buNone/>
            </a:pPr>
            <a:r>
              <a:rPr lang="en-US" sz="2200" b="1" dirty="0" smtClean="0">
                <a:solidFill>
                  <a:srgbClr val="FFFF00"/>
                </a:solidFill>
              </a:rPr>
              <a:t>Happy/Merry Christmas is </a:t>
            </a:r>
            <a:r>
              <a:rPr lang="en-US" sz="2200" b="1" i="1" dirty="0" err="1" smtClean="0">
                <a:solidFill>
                  <a:srgbClr val="FFFF00"/>
                </a:solidFill>
              </a:rPr>
              <a:t>Feliz</a:t>
            </a:r>
            <a:r>
              <a:rPr lang="en-US" sz="2200" b="1" i="1" dirty="0" smtClean="0">
                <a:solidFill>
                  <a:srgbClr val="FFFF00"/>
                </a:solidFill>
              </a:rPr>
              <a:t> </a:t>
            </a:r>
            <a:r>
              <a:rPr lang="en-US" sz="2200" b="1" i="1" dirty="0" err="1" smtClean="0">
                <a:solidFill>
                  <a:srgbClr val="FFFF00"/>
                </a:solidFill>
              </a:rPr>
              <a:t>Navidad</a:t>
            </a:r>
            <a:endParaRPr lang="en-US" sz="2200" b="1" i="1" dirty="0" smtClean="0">
              <a:solidFill>
                <a:srgbClr val="FFFF00"/>
              </a:solidFill>
            </a:endParaRP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558557">
            <a:off x="95811" y="228883"/>
            <a:ext cx="1827261" cy="1371316"/>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Argentina</a:t>
            </a:r>
            <a:endParaRPr lang="en-US" sz="5000" dirty="0"/>
          </a:p>
        </p:txBody>
      </p:sp>
      <p:sp>
        <p:nvSpPr>
          <p:cNvPr id="3" name="Content Placeholder 2"/>
          <p:cNvSpPr>
            <a:spLocks noGrp="1"/>
          </p:cNvSpPr>
          <p:nvPr>
            <p:ph idx="1"/>
          </p:nvPr>
        </p:nvSpPr>
        <p:spPr>
          <a:xfrm>
            <a:off x="1009442" y="1807361"/>
            <a:ext cx="7503095" cy="4051437"/>
          </a:xfrm>
        </p:spPr>
        <p:txBody>
          <a:bodyPr>
            <a:normAutofit/>
          </a:bodyPr>
          <a:lstStyle/>
          <a:p>
            <a:pPr>
              <a:buNone/>
            </a:pPr>
            <a:r>
              <a:rPr lang="en-US" sz="2200" dirty="0" smtClean="0"/>
              <a:t>Christmas is celebrated on Christmas Eve with       a big meal that might include barbeque   followed by fireworks at midnight</a:t>
            </a:r>
          </a:p>
          <a:p>
            <a:pPr>
              <a:buNone/>
            </a:pPr>
            <a:r>
              <a:rPr lang="en-US" sz="2200" dirty="0" smtClean="0"/>
              <a:t>After midnight Christmas Eve </a:t>
            </a:r>
            <a:r>
              <a:rPr lang="en-US" sz="2200" i="1" dirty="0" err="1" smtClean="0"/>
              <a:t>globos</a:t>
            </a:r>
            <a:r>
              <a:rPr lang="en-US" sz="2200" i="1" dirty="0" smtClean="0"/>
              <a:t> </a:t>
            </a:r>
            <a:r>
              <a:rPr lang="en-US" sz="2200" dirty="0" smtClean="0"/>
              <a:t>(paper lanterns with a candle) are released into the sky</a:t>
            </a:r>
          </a:p>
          <a:p>
            <a:pPr>
              <a:buNone/>
            </a:pPr>
            <a:r>
              <a:rPr lang="en-US" sz="2200" dirty="0" smtClean="0"/>
              <a:t>Families decorate their homes with various items and some trees have cotton balls on them</a:t>
            </a:r>
          </a:p>
          <a:p>
            <a:pPr>
              <a:buNone/>
            </a:pPr>
            <a:r>
              <a:rPr lang="en-US" sz="2200" dirty="0" smtClean="0"/>
              <a:t>Happy/Merry Christmas is </a:t>
            </a:r>
            <a:r>
              <a:rPr lang="en-US" sz="2200" i="1" dirty="0" err="1" smtClean="0"/>
              <a:t>Feliz</a:t>
            </a:r>
            <a:r>
              <a:rPr lang="en-US" sz="2200" i="1" dirty="0" smtClean="0"/>
              <a:t> </a:t>
            </a:r>
            <a:r>
              <a:rPr lang="en-US" sz="2200" i="1" dirty="0" err="1" smtClean="0"/>
              <a:t>Navidad</a:t>
            </a:r>
            <a:endParaRPr lang="en-US" sz="2200" i="1" dirty="0" smtClean="0"/>
          </a:p>
          <a:p>
            <a:pPr>
              <a:buNone/>
            </a:pPr>
            <a:r>
              <a:rPr lang="en-US" sz="2200" b="1" dirty="0" smtClean="0">
                <a:solidFill>
                  <a:srgbClr val="FFFF00"/>
                </a:solidFill>
              </a:rPr>
              <a:t>Some people stay up all night Christmas     Eve and sleep during Christmas day</a:t>
            </a:r>
            <a:endParaRPr lang="en-US" sz="2200" b="1" dirty="0">
              <a:solidFill>
                <a:srgbClr val="FFFF00"/>
              </a:solidFill>
            </a:endParaRP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558557">
            <a:off x="95811" y="228883"/>
            <a:ext cx="1827261" cy="1371316"/>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924" y="1517906"/>
            <a:ext cx="7503095" cy="4051437"/>
          </a:xfrm>
        </p:spPr>
        <p:txBody>
          <a:bodyPr>
            <a:normAutofit/>
          </a:bodyPr>
          <a:lstStyle/>
          <a:p>
            <a:pPr algn="ctr">
              <a:buNone/>
            </a:pPr>
            <a:r>
              <a:rPr lang="en-US" sz="3000" b="1" i="1" dirty="0" smtClean="0">
                <a:latin typeface="Cooper Black"/>
                <a:cs typeface="Cooper Black"/>
              </a:rPr>
              <a:t>How do Americans celebrate Christmas? </a:t>
            </a:r>
          </a:p>
          <a:p>
            <a:pPr algn="ctr">
              <a:buNone/>
            </a:pPr>
            <a:r>
              <a:rPr lang="en-US" sz="3000" b="1" i="1" dirty="0" smtClean="0">
                <a:latin typeface="Cooper Black"/>
                <a:cs typeface="Cooper Black"/>
              </a:rPr>
              <a:t>What have you seen?</a:t>
            </a:r>
            <a:endParaRPr lang="en-US" sz="3000" b="1" i="1" dirty="0">
              <a:latin typeface="Cooper Black"/>
              <a:cs typeface="Cooper Black"/>
            </a:endParaRPr>
          </a:p>
        </p:txBody>
      </p:sp>
      <p:pic>
        <p:nvPicPr>
          <p:cNvPr id="1027" name="Picture 3" descr="C:\Users\Bruce\AppData\Local\Microsoft\Windows\Temporary Internet Files\Content.IE5\PVOWXPW4\MC900441498[1].pn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13491" y="832571"/>
            <a:ext cx="5273940" cy="527394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027"/>
                                        </p:tgtEl>
                                        <p:attrNameLst>
                                          <p:attrName>ppt_w</p:attrName>
                                        </p:attrNameLst>
                                      </p:cBhvr>
                                      <p:tavLst>
                                        <p:tav tm="0">
                                          <p:val>
                                            <p:strVal val="ppt_w"/>
                                          </p:val>
                                        </p:tav>
                                        <p:tav tm="100000">
                                          <p:val>
                                            <p:fltVal val="0"/>
                                          </p:val>
                                        </p:tav>
                                      </p:tavLst>
                                    </p:anim>
                                    <p:anim calcmode="lin" valueType="num">
                                      <p:cBhvr>
                                        <p:cTn id="7" dur="500"/>
                                        <p:tgtEl>
                                          <p:spTgt spid="1027"/>
                                        </p:tgtEl>
                                        <p:attrNameLst>
                                          <p:attrName>ppt_h</p:attrName>
                                        </p:attrNameLst>
                                      </p:cBhvr>
                                      <p:tavLst>
                                        <p:tav tm="0">
                                          <p:val>
                                            <p:strVal val="ppt_h"/>
                                          </p:val>
                                        </p:tav>
                                        <p:tav tm="100000">
                                          <p:val>
                                            <p:fltVal val="0"/>
                                          </p:val>
                                        </p:tav>
                                      </p:tavLst>
                                    </p:anim>
                                    <p:animEffect transition="out" filter="fade">
                                      <p:cBhvr>
                                        <p:cTn id="8" dur="500"/>
                                        <p:tgtEl>
                                          <p:spTgt spid="1027"/>
                                        </p:tgtEl>
                                      </p:cBhvr>
                                    </p:animEffect>
                                    <p:set>
                                      <p:cBhvr>
                                        <p:cTn id="9" dur="1" fill="hold">
                                          <p:stCondLst>
                                            <p:cond delay="499"/>
                                          </p:stCondLst>
                                        </p:cTn>
                                        <p:tgtEl>
                                          <p:spTgt spid="1027"/>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solidFill>
                <a:srgbClr val="FF0000"/>
              </a:solidFill>
            </a:endParaRPr>
          </a:p>
        </p:txBody>
      </p:sp>
      <p:sp>
        <p:nvSpPr>
          <p:cNvPr id="3" name="Content Placeholder 2"/>
          <p:cNvSpPr>
            <a:spLocks noGrp="1"/>
          </p:cNvSpPr>
          <p:nvPr>
            <p:ph idx="1"/>
          </p:nvPr>
        </p:nvSpPr>
        <p:spPr/>
        <p:txBody>
          <a:bodyPr>
            <a:normAutofit/>
          </a:bodyPr>
          <a:lstStyle/>
          <a:p>
            <a:pPr algn="ctr">
              <a:buNone/>
            </a:pPr>
            <a:r>
              <a:rPr lang="en-US" sz="4500" i="1" dirty="0" smtClean="0">
                <a:solidFill>
                  <a:srgbClr val="FF0000"/>
                </a:solidFill>
                <a:effectLst/>
              </a:rPr>
              <a:t>	</a:t>
            </a:r>
            <a:r>
              <a:rPr lang="en-US" sz="4500" i="1" dirty="0" smtClean="0">
                <a:solidFill>
                  <a:srgbClr val="DE0000"/>
                </a:solidFill>
                <a:effectLst>
                  <a:outerShdw blurRad="38100" dist="38100" dir="2700000" algn="tl">
                    <a:srgbClr val="000000">
                      <a:alpha val="43137"/>
                    </a:srgbClr>
                  </a:outerShdw>
                </a:effectLst>
              </a:rPr>
              <a:t>In the United States several </a:t>
            </a:r>
          </a:p>
          <a:p>
            <a:pPr algn="ctr">
              <a:buNone/>
            </a:pPr>
            <a:r>
              <a:rPr lang="en-US" sz="4500" i="1" dirty="0" smtClean="0">
                <a:solidFill>
                  <a:srgbClr val="DE0000"/>
                </a:solidFill>
                <a:effectLst>
                  <a:outerShdw blurRad="38100" dist="38100" dir="2700000" algn="tl">
                    <a:srgbClr val="000000">
                      <a:alpha val="43137"/>
                    </a:srgbClr>
                  </a:outerShdw>
                </a:effectLst>
              </a:rPr>
              <a:t>characters are famous during  </a:t>
            </a:r>
          </a:p>
          <a:p>
            <a:pPr algn="ctr">
              <a:buNone/>
            </a:pPr>
            <a:r>
              <a:rPr lang="en-US" sz="4500" i="1" dirty="0" smtClean="0">
                <a:solidFill>
                  <a:srgbClr val="DE0000"/>
                </a:solidFill>
                <a:effectLst>
                  <a:outerShdw blurRad="38100" dist="38100" dir="2700000" algn="tl">
                    <a:srgbClr val="000000">
                      <a:alpha val="43137"/>
                    </a:srgbClr>
                  </a:outerShdw>
                </a:effectLst>
              </a:rPr>
              <a:t>the Christmas season.</a:t>
            </a:r>
            <a:endParaRPr lang="en-US" sz="4500" b="1" i="1" dirty="0">
              <a:solidFill>
                <a:srgbClr val="DE0000"/>
              </a:solidFill>
              <a:effectLst>
                <a:outerShdw blurRad="38100" dist="38100" dir="2700000" algn="tl">
                  <a:srgbClr val="000000">
                    <a:alpha val="43137"/>
                  </a:srgbClr>
                </a:outerShdw>
              </a:effectLst>
            </a:endParaRPr>
          </a:p>
        </p:txBody>
      </p:sp>
    </p:spTree>
  </p:cSld>
  <p:clrMapOvr>
    <a:overrideClrMapping bg1="dk1" tx1="lt1" bg2="dk2" tx2="lt2" accent1="accent1" accent2="accent2" accent3="accent3" accent4="accent4" accent5="accent5" accent6="accent6" hlink="hlink" folHlink="folHlink"/>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rgbClr val="00B050">
                <a:lumMod val="85000"/>
                <a:lumOff val="15000"/>
              </a:srgbClr>
            </a:gs>
            <a:gs pos="80000">
              <a:srgbClr val="FF0000"/>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Ebenezer Scrooge</a:t>
            </a:r>
            <a:br>
              <a:rPr lang="en-US" dirty="0" smtClean="0"/>
            </a:br>
            <a:endParaRPr lang="en-US" i="1" dirty="0"/>
          </a:p>
        </p:txBody>
      </p:sp>
      <p:sp>
        <p:nvSpPr>
          <p:cNvPr id="3" name="Content Placeholder 2"/>
          <p:cNvSpPr>
            <a:spLocks noGrp="1"/>
          </p:cNvSpPr>
          <p:nvPr>
            <p:ph idx="1"/>
          </p:nvPr>
        </p:nvSpPr>
        <p:spPr/>
        <p:txBody>
          <a:bodyPr>
            <a:normAutofit lnSpcReduction="10000"/>
          </a:bodyPr>
          <a:lstStyle/>
          <a:p>
            <a:r>
              <a:rPr lang="en-US" i="1" dirty="0" smtClean="0">
                <a:solidFill>
                  <a:schemeClr val="bg1"/>
                </a:solidFill>
                <a:effectLst/>
              </a:rPr>
              <a:t>A Christmas Carol </a:t>
            </a:r>
            <a:r>
              <a:rPr lang="en-US" dirty="0" smtClean="0">
                <a:solidFill>
                  <a:schemeClr val="bg1"/>
                </a:solidFill>
                <a:effectLst/>
              </a:rPr>
              <a:t>written</a:t>
            </a:r>
            <a:r>
              <a:rPr lang="en-US" i="1" dirty="0" smtClean="0">
                <a:solidFill>
                  <a:schemeClr val="bg1"/>
                </a:solidFill>
                <a:effectLst/>
              </a:rPr>
              <a:t> </a:t>
            </a:r>
          </a:p>
          <a:p>
            <a:pPr>
              <a:buNone/>
            </a:pPr>
            <a:r>
              <a:rPr lang="en-US" i="1" dirty="0" smtClean="0">
                <a:solidFill>
                  <a:schemeClr val="bg1"/>
                </a:solidFill>
                <a:effectLst/>
              </a:rPr>
              <a:t>	</a:t>
            </a:r>
            <a:r>
              <a:rPr lang="en-US" dirty="0" smtClean="0">
                <a:solidFill>
                  <a:schemeClr val="bg1"/>
                </a:solidFill>
                <a:effectLst/>
              </a:rPr>
              <a:t>by Charles Dickens (1843)</a:t>
            </a:r>
          </a:p>
          <a:p>
            <a:r>
              <a:rPr lang="en-US" dirty="0" smtClean="0">
                <a:solidFill>
                  <a:schemeClr val="bg1"/>
                </a:solidFill>
                <a:effectLst/>
              </a:rPr>
              <a:t>Bob </a:t>
            </a:r>
            <a:r>
              <a:rPr lang="en-US" dirty="0" err="1" smtClean="0">
                <a:solidFill>
                  <a:schemeClr val="bg1"/>
                </a:solidFill>
                <a:effectLst/>
              </a:rPr>
              <a:t>Cratchit</a:t>
            </a:r>
            <a:endParaRPr lang="en-US" dirty="0" smtClean="0">
              <a:solidFill>
                <a:schemeClr val="bg1"/>
              </a:solidFill>
              <a:effectLst/>
            </a:endParaRPr>
          </a:p>
          <a:p>
            <a:r>
              <a:rPr lang="en-US" dirty="0" smtClean="0">
                <a:solidFill>
                  <a:schemeClr val="bg1"/>
                </a:solidFill>
                <a:effectLst/>
              </a:rPr>
              <a:t>Tiny Tim</a:t>
            </a:r>
          </a:p>
          <a:p>
            <a:r>
              <a:rPr lang="en-US" dirty="0" smtClean="0">
                <a:solidFill>
                  <a:schemeClr val="bg1"/>
                </a:solidFill>
                <a:effectLst/>
              </a:rPr>
              <a:t>Ghosts of Christmas Past, </a:t>
            </a:r>
          </a:p>
          <a:p>
            <a:pPr>
              <a:buNone/>
            </a:pPr>
            <a:r>
              <a:rPr lang="en-US" dirty="0" smtClean="0">
                <a:solidFill>
                  <a:schemeClr val="bg1"/>
                </a:solidFill>
                <a:effectLst/>
              </a:rPr>
              <a:t>	Christmas Present, and </a:t>
            </a:r>
          </a:p>
          <a:p>
            <a:pPr>
              <a:buNone/>
            </a:pPr>
            <a:r>
              <a:rPr lang="en-US" dirty="0" smtClean="0">
                <a:solidFill>
                  <a:schemeClr val="bg1"/>
                </a:solidFill>
                <a:effectLst/>
              </a:rPr>
              <a:t>	Christmas Future</a:t>
            </a:r>
            <a:endParaRPr lang="en-US" dirty="0">
              <a:solidFill>
                <a:schemeClr val="bg1"/>
              </a:solidFill>
              <a:effectLst/>
            </a:endParaRP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26108" y="1821728"/>
            <a:ext cx="4046943" cy="3470244"/>
          </a:xfrm>
          <a:prstGeom prst="ellipse">
            <a:avLst/>
          </a:prstGeom>
          <a:ln>
            <a:noFill/>
          </a:ln>
          <a:effectLst>
            <a:softEdge rad="112500"/>
          </a:effectLst>
        </p:spPr>
      </p:pic>
    </p:spTree>
  </p:cSld>
  <p:clrMapOvr>
    <a:overrideClrMapping bg1="dk1" tx1="lt1" bg2="dk2" tx2="lt2" accent1="accent1" accent2="accent2" accent3="accent3" accent4="accent4" accent5="accent5" accent6="accent6" hlink="hlink" folHlink="folHlink"/>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rgbClr val="00B050">
                <a:lumMod val="85000"/>
                <a:lumOff val="15000"/>
              </a:srgbClr>
            </a:gs>
            <a:gs pos="80000">
              <a:srgbClr val="FF0000"/>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Rudolph the Red-Nosed Reindeer</a:t>
            </a:r>
            <a:endParaRPr lang="en-US" dirty="0"/>
          </a:p>
        </p:txBody>
      </p:sp>
      <p:sp>
        <p:nvSpPr>
          <p:cNvPr id="3" name="Content Placeholder 2"/>
          <p:cNvSpPr>
            <a:spLocks noGrp="1"/>
          </p:cNvSpPr>
          <p:nvPr>
            <p:ph idx="1"/>
          </p:nvPr>
        </p:nvSpPr>
        <p:spPr>
          <a:xfrm>
            <a:off x="779462" y="1882587"/>
            <a:ext cx="7581901" cy="4411909"/>
          </a:xfrm>
        </p:spPr>
        <p:txBody>
          <a:bodyPr>
            <a:normAutofit fontScale="77500" lnSpcReduction="20000"/>
          </a:bodyPr>
          <a:lstStyle/>
          <a:p>
            <a:pPr>
              <a:buNone/>
            </a:pPr>
            <a:r>
              <a:rPr lang="en-US" sz="2800" dirty="0" smtClean="0">
                <a:solidFill>
                  <a:srgbClr val="FFFFFF"/>
                </a:solidFill>
                <a:effectLst/>
              </a:rPr>
              <a:t>First appeared in a book written by Robert L. May in  1939.  It </a:t>
            </a:r>
          </a:p>
          <a:p>
            <a:pPr>
              <a:buNone/>
            </a:pPr>
            <a:r>
              <a:rPr lang="en-US" sz="2800" dirty="0" smtClean="0">
                <a:solidFill>
                  <a:srgbClr val="FFFFFF"/>
                </a:solidFill>
                <a:effectLst/>
              </a:rPr>
              <a:t>is about Santa Claus needing a light to guide his </a:t>
            </a:r>
          </a:p>
          <a:p>
            <a:pPr marL="514350" indent="-514350">
              <a:buNone/>
            </a:pPr>
            <a:r>
              <a:rPr lang="en-US" sz="2800" dirty="0" smtClean="0">
                <a:solidFill>
                  <a:srgbClr val="FFFFFF"/>
                </a:solidFill>
                <a:effectLst/>
              </a:rPr>
              <a:t>trip around the world to deliver </a:t>
            </a:r>
          </a:p>
          <a:p>
            <a:pPr marL="514350" indent="-514350">
              <a:buNone/>
            </a:pPr>
            <a:r>
              <a:rPr lang="en-US" sz="2800" dirty="0" smtClean="0">
                <a:solidFill>
                  <a:srgbClr val="FFFFFF"/>
                </a:solidFill>
                <a:effectLst/>
              </a:rPr>
              <a:t>presents on Christmas Eve in </a:t>
            </a:r>
          </a:p>
          <a:p>
            <a:pPr marL="514350" indent="-514350">
              <a:buNone/>
            </a:pPr>
            <a:r>
              <a:rPr lang="en-US" sz="2800" dirty="0" smtClean="0">
                <a:solidFill>
                  <a:srgbClr val="FFFFFF"/>
                </a:solidFill>
                <a:effectLst/>
              </a:rPr>
              <a:t>bad weather. Rudolph is </a:t>
            </a:r>
          </a:p>
          <a:p>
            <a:pPr>
              <a:buNone/>
            </a:pPr>
            <a:r>
              <a:rPr lang="en-US" sz="2800" dirty="0" smtClean="0">
                <a:solidFill>
                  <a:srgbClr val="FFFFFF"/>
                </a:solidFill>
                <a:effectLst/>
              </a:rPr>
              <a:t>also known as Santa’s  ninth </a:t>
            </a:r>
          </a:p>
          <a:p>
            <a:pPr>
              <a:buNone/>
            </a:pPr>
            <a:r>
              <a:rPr lang="en-US" sz="2800" dirty="0" smtClean="0">
                <a:solidFill>
                  <a:srgbClr val="FFFFFF"/>
                </a:solidFill>
                <a:effectLst/>
              </a:rPr>
              <a:t>reindeer. It has been turned </a:t>
            </a:r>
          </a:p>
          <a:p>
            <a:pPr>
              <a:buNone/>
            </a:pPr>
            <a:r>
              <a:rPr lang="en-US" sz="2800" dirty="0" smtClean="0">
                <a:solidFill>
                  <a:srgbClr val="FFFFFF"/>
                </a:solidFill>
                <a:effectLst/>
              </a:rPr>
              <a:t>into a song and TV programs.</a:t>
            </a:r>
            <a:endParaRPr lang="en-US" sz="2800" dirty="0">
              <a:solidFill>
                <a:srgbClr val="FFFFFF"/>
              </a:solidFill>
              <a:effectLst/>
            </a:endParaRP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30802" y="2898246"/>
            <a:ext cx="3603873" cy="3227917"/>
          </a:xfrm>
          <a:prstGeom prst="roundRect">
            <a:avLst>
              <a:gd name="adj" fmla="val 0"/>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overrideClrMapping bg1="dk1" tx1="lt1" bg2="dk2" tx2="lt2" accent1="accent1" accent2="accent2" accent3="accent3" accent4="accent4" accent5="accent5" accent6="accent6" hlink="hlink" folHlink="folHlink"/>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rgbClr val="00B050">
                <a:lumMod val="85000"/>
                <a:lumOff val="15000"/>
              </a:srgbClr>
            </a:gs>
            <a:gs pos="80000">
              <a:srgbClr val="FF0000"/>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Frosty the Snowman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solidFill>
                  <a:srgbClr val="FFFFFF"/>
                </a:solidFill>
                <a:effectLst/>
              </a:rPr>
              <a:t>First appeared as a song written by Walter </a:t>
            </a:r>
          </a:p>
          <a:p>
            <a:pPr>
              <a:buNone/>
            </a:pPr>
            <a:r>
              <a:rPr lang="en-US" dirty="0" smtClean="0">
                <a:solidFill>
                  <a:srgbClr val="FFFFFF"/>
                </a:solidFill>
                <a:effectLst/>
              </a:rPr>
              <a:t>Rollins and Steve Nelson, </a:t>
            </a:r>
          </a:p>
          <a:p>
            <a:pPr>
              <a:buNone/>
            </a:pPr>
            <a:r>
              <a:rPr lang="en-US" dirty="0" smtClean="0">
                <a:solidFill>
                  <a:srgbClr val="FFFFFF"/>
                </a:solidFill>
                <a:effectLst/>
              </a:rPr>
              <a:t>and recorded by singer </a:t>
            </a:r>
          </a:p>
          <a:p>
            <a:pPr>
              <a:buNone/>
            </a:pPr>
            <a:r>
              <a:rPr lang="en-US" dirty="0" smtClean="0">
                <a:solidFill>
                  <a:srgbClr val="FFFFFF"/>
                </a:solidFill>
                <a:effectLst/>
              </a:rPr>
              <a:t>Gene Autry in 1950.  </a:t>
            </a:r>
          </a:p>
          <a:p>
            <a:pPr>
              <a:buNone/>
            </a:pPr>
            <a:r>
              <a:rPr lang="en-US" dirty="0" smtClean="0">
                <a:solidFill>
                  <a:srgbClr val="FFFFFF"/>
                </a:solidFill>
                <a:effectLst/>
              </a:rPr>
              <a:t>Since then the Frosty </a:t>
            </a:r>
          </a:p>
          <a:p>
            <a:pPr>
              <a:buNone/>
            </a:pPr>
            <a:r>
              <a:rPr lang="en-US" dirty="0" smtClean="0">
                <a:solidFill>
                  <a:srgbClr val="FFFFFF"/>
                </a:solidFill>
                <a:effectLst/>
              </a:rPr>
              <a:t>character has been adapted </a:t>
            </a:r>
          </a:p>
          <a:p>
            <a:pPr>
              <a:buNone/>
            </a:pPr>
            <a:r>
              <a:rPr lang="en-US" dirty="0" smtClean="0">
                <a:solidFill>
                  <a:srgbClr val="FFFFFF"/>
                </a:solidFill>
                <a:effectLst/>
              </a:rPr>
              <a:t>into children’s books and TV programs.</a:t>
            </a:r>
            <a:endParaRPr lang="en-US" dirty="0">
              <a:solidFill>
                <a:srgbClr val="FFFFFF"/>
              </a:solidFill>
              <a:effectLst/>
            </a:endParaRP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49387" y="2428475"/>
            <a:ext cx="3181735" cy="30286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overrideClrMapping bg1="dk1" tx1="lt1" bg2="dk2" tx2="lt2" accent1="accent1" accent2="accent2" accent3="accent3" accent4="accent4" accent5="accent5" accent6="accent6" hlink="hlink" folHlink="folHlink"/>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rgbClr val="00B050">
                <a:lumMod val="85000"/>
                <a:lumOff val="15000"/>
              </a:srgbClr>
            </a:gs>
            <a:gs pos="80000">
              <a:srgbClr val="FF0000"/>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Grinch</a:t>
            </a:r>
            <a:endParaRPr lang="en-US" dirty="0"/>
          </a:p>
        </p:txBody>
      </p:sp>
      <p:sp>
        <p:nvSpPr>
          <p:cNvPr id="3" name="Content Placeholder 2"/>
          <p:cNvSpPr>
            <a:spLocks noGrp="1"/>
          </p:cNvSpPr>
          <p:nvPr>
            <p:ph idx="1"/>
          </p:nvPr>
        </p:nvSpPr>
        <p:spPr>
          <a:xfrm>
            <a:off x="779462" y="1882587"/>
            <a:ext cx="7581901" cy="4356082"/>
          </a:xfrm>
        </p:spPr>
        <p:txBody>
          <a:bodyPr>
            <a:normAutofit/>
          </a:bodyPr>
          <a:lstStyle/>
          <a:p>
            <a:pPr>
              <a:buNone/>
            </a:pPr>
            <a:r>
              <a:rPr lang="en-US" sz="2500" dirty="0" smtClean="0">
                <a:solidFill>
                  <a:srgbClr val="FFFFFF"/>
                </a:solidFill>
                <a:effectLst/>
              </a:rPr>
              <a:t>Appears in the Dr. Seuss book, </a:t>
            </a:r>
          </a:p>
          <a:p>
            <a:pPr>
              <a:buNone/>
            </a:pPr>
            <a:r>
              <a:rPr lang="en-US" sz="2500" i="1" dirty="0" smtClean="0">
                <a:solidFill>
                  <a:srgbClr val="FFFFFF"/>
                </a:solidFill>
                <a:effectLst/>
              </a:rPr>
              <a:t>How the Grinch  Stole </a:t>
            </a:r>
          </a:p>
          <a:p>
            <a:pPr>
              <a:buNone/>
            </a:pPr>
            <a:r>
              <a:rPr lang="en-US" sz="2500" i="1" dirty="0" smtClean="0">
                <a:solidFill>
                  <a:srgbClr val="FFFFFF"/>
                </a:solidFill>
                <a:effectLst/>
              </a:rPr>
              <a:t>Christmas </a:t>
            </a:r>
            <a:r>
              <a:rPr lang="en-US" sz="2500" dirty="0" smtClean="0">
                <a:solidFill>
                  <a:srgbClr val="FFFFFF"/>
                </a:solidFill>
                <a:effectLst/>
              </a:rPr>
              <a:t>(1957).  He  is </a:t>
            </a:r>
          </a:p>
          <a:p>
            <a:pPr>
              <a:buNone/>
            </a:pPr>
            <a:r>
              <a:rPr lang="en-US" sz="2500" dirty="0" smtClean="0">
                <a:solidFill>
                  <a:srgbClr val="FFFFFF"/>
                </a:solidFill>
                <a:effectLst/>
              </a:rPr>
              <a:t>the main enemy of the </a:t>
            </a:r>
          </a:p>
          <a:p>
            <a:pPr>
              <a:buNone/>
            </a:pPr>
            <a:r>
              <a:rPr lang="en-US" sz="2500" dirty="0" smtClean="0">
                <a:solidFill>
                  <a:srgbClr val="FFFFFF"/>
                </a:solidFill>
                <a:effectLst/>
              </a:rPr>
              <a:t>residents of a town called </a:t>
            </a:r>
          </a:p>
          <a:p>
            <a:pPr>
              <a:buNone/>
            </a:pPr>
            <a:r>
              <a:rPr lang="en-US" sz="2500" dirty="0" smtClean="0">
                <a:solidFill>
                  <a:srgbClr val="FFFFFF"/>
                </a:solidFill>
                <a:effectLst/>
              </a:rPr>
              <a:t>“</a:t>
            </a:r>
            <a:r>
              <a:rPr lang="en-US" sz="2500" dirty="0" err="1" smtClean="0">
                <a:solidFill>
                  <a:srgbClr val="FFFFFF"/>
                </a:solidFill>
                <a:effectLst/>
              </a:rPr>
              <a:t>Whoville</a:t>
            </a:r>
            <a:r>
              <a:rPr lang="en-US" sz="2500" dirty="0" smtClean="0">
                <a:solidFill>
                  <a:srgbClr val="FFFFFF"/>
                </a:solidFill>
                <a:effectLst/>
              </a:rPr>
              <a:t>” who want to </a:t>
            </a:r>
          </a:p>
          <a:p>
            <a:pPr>
              <a:buNone/>
            </a:pPr>
            <a:r>
              <a:rPr lang="en-US" sz="2500" dirty="0" smtClean="0">
                <a:solidFill>
                  <a:srgbClr val="FFFFFF"/>
                </a:solidFill>
                <a:effectLst/>
              </a:rPr>
              <a:t>celebrate Christmas.</a:t>
            </a:r>
            <a:endParaRPr lang="en-US" sz="2500" dirty="0">
              <a:solidFill>
                <a:srgbClr val="FFFFFF"/>
              </a:solidFill>
              <a:effectLst/>
            </a:endParaRP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21542" y="2281283"/>
            <a:ext cx="2679356" cy="39573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overrideClrMapping bg1="dk1" tx1="lt1" bg2="dk2" tx2="lt2" accent1="accent1" accent2="accent2" accent3="accent3" accent4="accent4" accent5="accent5" accent6="accent6" hlink="hlink" folHlink="folHlink"/>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00B050"/>
            </a:gs>
            <a:gs pos="80000">
              <a:srgbClr val="FF0000"/>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Santa Claus / </a:t>
            </a:r>
            <a:br>
              <a:rPr lang="en-US" dirty="0" smtClean="0"/>
            </a:br>
            <a:r>
              <a:rPr lang="en-US" dirty="0" smtClean="0"/>
              <a:t>Saint Nicholas</a:t>
            </a:r>
            <a:endParaRPr lang="en-US" dirty="0"/>
          </a:p>
        </p:txBody>
      </p:sp>
      <p:sp>
        <p:nvSpPr>
          <p:cNvPr id="3" name="Content Placeholder 2"/>
          <p:cNvSpPr>
            <a:spLocks noGrp="1"/>
          </p:cNvSpPr>
          <p:nvPr>
            <p:ph idx="1"/>
          </p:nvPr>
        </p:nvSpPr>
        <p:spPr>
          <a:xfrm>
            <a:off x="457200" y="2302864"/>
            <a:ext cx="8229600" cy="4159112"/>
          </a:xfrm>
        </p:spPr>
        <p:txBody>
          <a:bodyPr>
            <a:normAutofit/>
          </a:bodyPr>
          <a:lstStyle/>
          <a:p>
            <a:pPr>
              <a:buNone/>
            </a:pPr>
            <a:r>
              <a:rPr lang="en-US" dirty="0" smtClean="0">
                <a:latin typeface="Zapf Dingbats"/>
                <a:ea typeface="Zapf Dingbats"/>
                <a:cs typeface="Zapf Dingbats"/>
              </a:rPr>
              <a:t>	</a:t>
            </a:r>
            <a:r>
              <a:rPr lang="en-US" dirty="0" smtClean="0">
                <a:solidFill>
                  <a:srgbClr val="FFFFFF"/>
                </a:solidFill>
                <a:effectLst/>
                <a:latin typeface="Calibri"/>
                <a:ea typeface="Zapf Dingbats"/>
                <a:cs typeface="Calibri"/>
              </a:rPr>
              <a:t>St. Nicholas was a real person who                                        lived in Asia Minor (modern day                                           Turkey) in the 4</a:t>
            </a:r>
            <a:r>
              <a:rPr lang="en-US" baseline="30000" dirty="0" smtClean="0">
                <a:solidFill>
                  <a:srgbClr val="FFFFFF"/>
                </a:solidFill>
                <a:effectLst/>
                <a:latin typeface="Calibri"/>
                <a:ea typeface="Zapf Dingbats"/>
                <a:cs typeface="Calibri"/>
              </a:rPr>
              <a:t>th</a:t>
            </a:r>
            <a:r>
              <a:rPr lang="en-US" dirty="0" smtClean="0">
                <a:solidFill>
                  <a:srgbClr val="FFFFFF"/>
                </a:solidFill>
                <a:effectLst/>
                <a:latin typeface="Calibri"/>
                <a:ea typeface="Zapf Dingbats"/>
                <a:cs typeface="Calibri"/>
              </a:rPr>
              <a:t> Century. He was                                                 a wealthy church leader who used                                               his money to help sailors, the poor 			     and children, especially orphans. His                          generosity 	made him famous. Greek                                       and  Russian Orthodox churches                                           made him an official saint.</a:t>
            </a:r>
            <a:endParaRPr lang="en-US" dirty="0">
              <a:solidFill>
                <a:srgbClr val="FFFFFF"/>
              </a:solidFill>
              <a:effectLst/>
            </a:endParaRPr>
          </a:p>
        </p:txBody>
      </p:sp>
      <p:pic>
        <p:nvPicPr>
          <p:cNvPr id="4"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20400" y="2540128"/>
            <a:ext cx="2961770" cy="30146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overrideClrMapping bg1="dk1" tx1="lt1" bg2="dk2" tx2="lt2" accent1="accent1" accent2="accent2" accent3="accent3" accent4="accent4" accent5="accent5" accent6="accent6" hlink="hlink" folHlink="folHlink"/>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Japan</a:t>
            </a:r>
            <a:endParaRPr lang="en-US" sz="5000" dirty="0"/>
          </a:p>
        </p:txBody>
      </p:sp>
      <p:sp>
        <p:nvSpPr>
          <p:cNvPr id="3" name="Content Placeholder 2"/>
          <p:cNvSpPr>
            <a:spLocks noGrp="1"/>
          </p:cNvSpPr>
          <p:nvPr>
            <p:ph idx="1"/>
          </p:nvPr>
        </p:nvSpPr>
        <p:spPr>
          <a:xfrm>
            <a:off x="1009442" y="1807361"/>
            <a:ext cx="7405409" cy="4051437"/>
          </a:xfrm>
        </p:spPr>
        <p:txBody>
          <a:bodyPr>
            <a:normAutofit/>
          </a:bodyPr>
          <a:lstStyle/>
          <a:p>
            <a:pPr>
              <a:buNone/>
            </a:pPr>
            <a:r>
              <a:rPr lang="en-US" sz="2200" b="1" dirty="0" smtClean="0">
                <a:solidFill>
                  <a:srgbClr val="FFFF00"/>
                </a:solidFill>
              </a:rPr>
              <a:t>Christmas is a time to spread happiness</a:t>
            </a:r>
          </a:p>
        </p:txBody>
      </p:sp>
      <p:pic>
        <p:nvPicPr>
          <p:cNvPr id="5" name="Content Placeholder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9894404">
            <a:off x="444349" y="5157762"/>
            <a:ext cx="1620648" cy="1497941"/>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rgbClr val="00B050">
                <a:lumMod val="85000"/>
                <a:lumOff val="15000"/>
              </a:srgbClr>
            </a:gs>
            <a:gs pos="80000">
              <a:srgbClr val="FF0000"/>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Santa Claus / </a:t>
            </a:r>
            <a:br>
              <a:rPr lang="en-US" dirty="0" smtClean="0"/>
            </a:br>
            <a:r>
              <a:rPr lang="en-US" dirty="0" smtClean="0"/>
              <a:t>Saint Nicholas</a:t>
            </a:r>
            <a:endParaRPr lang="en-US" dirty="0"/>
          </a:p>
        </p:txBody>
      </p:sp>
      <p:sp>
        <p:nvSpPr>
          <p:cNvPr id="3" name="Content Placeholder 2"/>
          <p:cNvSpPr>
            <a:spLocks noGrp="1"/>
          </p:cNvSpPr>
          <p:nvPr>
            <p:ph idx="1"/>
          </p:nvPr>
        </p:nvSpPr>
        <p:spPr>
          <a:xfrm>
            <a:off x="779462" y="2065600"/>
            <a:ext cx="7581901" cy="3977674"/>
          </a:xfrm>
        </p:spPr>
        <p:txBody>
          <a:bodyPr>
            <a:normAutofit/>
          </a:bodyPr>
          <a:lstStyle/>
          <a:p>
            <a:pPr>
              <a:buNone/>
            </a:pPr>
            <a:r>
              <a:rPr lang="en-US" dirty="0" smtClean="0">
                <a:effectLst/>
                <a:latin typeface="Calibri"/>
                <a:ea typeface="Zapf Dingbats"/>
                <a:cs typeface="Calibri"/>
              </a:rPr>
              <a:t>	</a:t>
            </a:r>
            <a:r>
              <a:rPr lang="en-US" sz="2600" dirty="0" smtClean="0">
                <a:solidFill>
                  <a:srgbClr val="FFFFFF"/>
                </a:solidFill>
                <a:effectLst/>
                <a:latin typeface="Calibri"/>
                <a:ea typeface="Zapf Dingbats"/>
                <a:cs typeface="Calibri"/>
              </a:rPr>
              <a:t>Early Dutch immigrants in New York called Saint Nicholas “</a:t>
            </a:r>
            <a:r>
              <a:rPr lang="en-US" sz="2600" dirty="0" err="1" smtClean="0">
                <a:solidFill>
                  <a:srgbClr val="FFFFFF"/>
                </a:solidFill>
                <a:effectLst/>
                <a:latin typeface="Calibri"/>
                <a:ea typeface="Zapf Dingbats"/>
                <a:cs typeface="Calibri"/>
              </a:rPr>
              <a:t>Sinterklass</a:t>
            </a:r>
            <a:r>
              <a:rPr lang="en-US" sz="2600" dirty="0" smtClean="0">
                <a:solidFill>
                  <a:srgbClr val="FFFFFF"/>
                </a:solidFill>
                <a:effectLst/>
                <a:latin typeface="Calibri"/>
                <a:ea typeface="Zapf Dingbats"/>
                <a:cs typeface="Calibri"/>
              </a:rPr>
              <a:t>,” which is where the name “Santa Claus” comes from.</a:t>
            </a:r>
          </a:p>
          <a:p>
            <a:pPr>
              <a:buNone/>
            </a:pPr>
            <a:r>
              <a:rPr lang="en-US" dirty="0" smtClean="0">
                <a:effectLst/>
                <a:latin typeface="Calibri"/>
                <a:ea typeface="Zapf Dingbats"/>
                <a:cs typeface="Calibri"/>
              </a:rPr>
              <a:t>				**************</a:t>
            </a:r>
            <a:endParaRPr lang="en-US" sz="2000" dirty="0" smtClean="0">
              <a:effectLst/>
              <a:latin typeface="Calibri"/>
              <a:ea typeface="Zapf Dingbats"/>
              <a:cs typeface="Calibri"/>
            </a:endParaRPr>
          </a:p>
          <a:p>
            <a:pPr>
              <a:buNone/>
            </a:pPr>
            <a:r>
              <a:rPr lang="en-US" dirty="0" smtClean="0">
                <a:effectLst/>
                <a:latin typeface="Calibri"/>
                <a:ea typeface="Zapf Dingbats"/>
                <a:cs typeface="Calibri"/>
              </a:rPr>
              <a:t>	</a:t>
            </a:r>
            <a:r>
              <a:rPr lang="en-US" sz="2600" dirty="0" smtClean="0">
                <a:solidFill>
                  <a:srgbClr val="FFFFFF"/>
                </a:solidFill>
                <a:effectLst/>
                <a:latin typeface="Calibri"/>
                <a:ea typeface="Zapf Dingbats"/>
                <a:cs typeface="Calibri"/>
              </a:rPr>
              <a:t>The modern idea of Santa Claus having a long white beard and wearing a red and white winter suit came from </a:t>
            </a:r>
            <a:r>
              <a:rPr lang="en-US" sz="2600" i="1" dirty="0" err="1" smtClean="0">
                <a:solidFill>
                  <a:srgbClr val="FFFFFF"/>
                </a:solidFill>
                <a:effectLst/>
                <a:latin typeface="Calibri"/>
                <a:ea typeface="Zapf Dingbats"/>
                <a:cs typeface="Calibri"/>
              </a:rPr>
              <a:t>Twas</a:t>
            </a:r>
            <a:r>
              <a:rPr lang="en-US" sz="2600" i="1" dirty="0" smtClean="0">
                <a:solidFill>
                  <a:srgbClr val="FFFFFF"/>
                </a:solidFill>
                <a:effectLst/>
                <a:latin typeface="Calibri"/>
                <a:ea typeface="Zapf Dingbats"/>
                <a:cs typeface="Calibri"/>
              </a:rPr>
              <a:t> the Night Before Christmas</a:t>
            </a:r>
            <a:r>
              <a:rPr lang="en-US" sz="2600" dirty="0" smtClean="0">
                <a:solidFill>
                  <a:srgbClr val="FFFFFF"/>
                </a:solidFill>
                <a:effectLst/>
                <a:latin typeface="Calibri"/>
                <a:ea typeface="Zapf Dingbats"/>
                <a:cs typeface="Calibri"/>
              </a:rPr>
              <a:t>,   a poem written by Clement Moore in 1822.</a:t>
            </a:r>
            <a:endParaRPr lang="en-US" sz="2600" dirty="0">
              <a:solidFill>
                <a:srgbClr val="FFFFFF"/>
              </a:solidFill>
              <a:effectLst/>
            </a:endParaRPr>
          </a:p>
        </p:txBody>
      </p:sp>
    </p:spTree>
  </p:cSld>
  <p:clrMapOvr>
    <a:overrideClrMapping bg1="dk1" tx1="lt1" bg2="dk2" tx2="lt2" accent1="accent1" accent2="accent2" accent3="accent3" accent4="accent4" accent5="accent5" accent6="accent6" hlink="hlink" folHlink="folHlink"/>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3500" i="1" dirty="0" smtClean="0">
                <a:latin typeface="Cooper Black"/>
                <a:cs typeface="Cooper Black"/>
              </a:rPr>
              <a:t>What is the origin of </a:t>
            </a:r>
          </a:p>
          <a:p>
            <a:pPr algn="ctr">
              <a:buNone/>
            </a:pPr>
            <a:r>
              <a:rPr lang="en-US" sz="3500" i="1" dirty="0" smtClean="0">
                <a:latin typeface="Cooper Black"/>
                <a:cs typeface="Cooper Black"/>
              </a:rPr>
              <a:t>this famous holiday </a:t>
            </a:r>
          </a:p>
          <a:p>
            <a:pPr algn="ctr">
              <a:buNone/>
            </a:pPr>
            <a:r>
              <a:rPr lang="en-US" sz="3500" i="1" dirty="0" smtClean="0">
                <a:latin typeface="Cooper Black"/>
                <a:cs typeface="Cooper Black"/>
              </a:rPr>
              <a:t>celebrated worldwide?</a:t>
            </a:r>
            <a:endParaRPr lang="en-US" sz="3500" i="1" dirty="0">
              <a:latin typeface="Cooper Black"/>
              <a:cs typeface="Cooper Black"/>
            </a:endParaRPr>
          </a:p>
        </p:txBody>
      </p:sp>
    </p:spTree>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4500" i="1" dirty="0" smtClean="0">
                <a:latin typeface="+mj-lt"/>
                <a:cs typeface="Cooper Black"/>
              </a:rPr>
              <a:t>The </a:t>
            </a:r>
            <a:r>
              <a:rPr lang="en-US" sz="4500" i="1" dirty="0" err="1" smtClean="0">
                <a:latin typeface="+mj-lt"/>
                <a:cs typeface="Cooper Black"/>
              </a:rPr>
              <a:t>backstory</a:t>
            </a:r>
            <a:r>
              <a:rPr lang="en-US" sz="4500" i="1" dirty="0" smtClean="0">
                <a:latin typeface="+mj-lt"/>
                <a:cs typeface="Cooper Black"/>
              </a:rPr>
              <a:t> of Christmas </a:t>
            </a:r>
          </a:p>
          <a:p>
            <a:pPr algn="ctr">
              <a:buNone/>
            </a:pPr>
            <a:r>
              <a:rPr lang="en-US" sz="4500" i="1" dirty="0" smtClean="0">
                <a:latin typeface="+mj-lt"/>
                <a:cs typeface="Cooper Black"/>
              </a:rPr>
              <a:t>is found in the Bible.</a:t>
            </a:r>
            <a:endParaRPr lang="en-US" sz="4500" i="1" dirty="0">
              <a:latin typeface="+mj-lt"/>
              <a:cs typeface="Cooper Black"/>
            </a:endParaRP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910562"/>
          </a:xfrm>
        </p:spPr>
        <p:txBody>
          <a:bodyPr>
            <a:normAutofit/>
          </a:bodyPr>
          <a:lstStyle/>
          <a:p>
            <a:r>
              <a:rPr lang="en-US" sz="4000" i="1" dirty="0" smtClean="0">
                <a:latin typeface="Cooper Black"/>
                <a:cs typeface="Cooper Black"/>
              </a:rPr>
              <a:t>Genesis 1:1</a:t>
            </a:r>
            <a:endParaRPr lang="en-US" sz="4000" i="1" dirty="0">
              <a:latin typeface="Cooper Black"/>
              <a:cs typeface="Cooper Black"/>
            </a:endParaRPr>
          </a:p>
        </p:txBody>
      </p:sp>
      <p:pic>
        <p:nvPicPr>
          <p:cNvPr id="6" name="Content Placeholder 5" descr="Genesis.jpg"/>
          <p:cNvPicPr>
            <a:picLocks noGrp="1" noChangeAspect="1"/>
          </p:cNvPicPr>
          <p:nvPr>
            <p:ph type="pic" idx="1"/>
          </p:nvPr>
        </p:nvPicPr>
        <p:blipFill>
          <a:blip r:embed="rId2"/>
          <a:srcRect t="-25949" b="-25949"/>
          <a:stretch>
            <a:fillRect/>
          </a:stretch>
        </p:blipFill>
        <p:spPr/>
      </p:pic>
      <p:sp>
        <p:nvSpPr>
          <p:cNvPr id="4" name="Content Placeholder 3"/>
          <p:cNvSpPr>
            <a:spLocks noGrp="1"/>
          </p:cNvSpPr>
          <p:nvPr>
            <p:ph type="body" sz="half" idx="2"/>
          </p:nvPr>
        </p:nvSpPr>
        <p:spPr>
          <a:xfrm>
            <a:off x="777239" y="1828800"/>
            <a:ext cx="3744173" cy="3657600"/>
          </a:xfrm>
        </p:spPr>
        <p:txBody>
          <a:bodyPr>
            <a:normAutofit/>
          </a:bodyPr>
          <a:lstStyle/>
          <a:p>
            <a:pPr>
              <a:buNone/>
            </a:pPr>
            <a:r>
              <a:rPr lang="en-US" sz="3000" dirty="0" smtClean="0"/>
              <a:t>In the beginning God </a:t>
            </a:r>
          </a:p>
          <a:p>
            <a:pPr>
              <a:buNone/>
            </a:pPr>
            <a:r>
              <a:rPr lang="en-US" sz="3000" dirty="0" smtClean="0"/>
              <a:t>created the heaven </a:t>
            </a:r>
          </a:p>
          <a:p>
            <a:pPr>
              <a:buNone/>
            </a:pPr>
            <a:r>
              <a:rPr lang="en-US" sz="3000" dirty="0" smtClean="0"/>
              <a:t>and the earth.</a:t>
            </a:r>
            <a:endParaRPr lang="en-US" sz="3000"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What kind of God </a:t>
            </a:r>
            <a:br>
              <a:rPr lang="en-US" i="1" dirty="0" smtClean="0"/>
            </a:br>
            <a:r>
              <a:rPr lang="en-US" i="1" dirty="0" smtClean="0"/>
              <a:t>is this?</a:t>
            </a:r>
            <a:endParaRPr lang="en-US" i="1" dirty="0"/>
          </a:p>
        </p:txBody>
      </p:sp>
      <p:sp>
        <p:nvSpPr>
          <p:cNvPr id="4" name="Content Placeholder 3"/>
          <p:cNvSpPr>
            <a:spLocks noGrp="1"/>
          </p:cNvSpPr>
          <p:nvPr>
            <p:ph type="body" idx="1"/>
          </p:nvPr>
        </p:nvSpPr>
        <p:spPr>
          <a:xfrm>
            <a:off x="820737" y="2805308"/>
            <a:ext cx="7542213" cy="2498260"/>
          </a:xfrm>
        </p:spPr>
        <p:txBody>
          <a:bodyPr>
            <a:normAutofit fontScale="62500" lnSpcReduction="20000"/>
          </a:bodyPr>
          <a:lstStyle/>
          <a:p>
            <a:pPr>
              <a:buNone/>
            </a:pPr>
            <a:endParaRPr lang="en-US" dirty="0" smtClean="0"/>
          </a:p>
          <a:p>
            <a:pPr>
              <a:buNone/>
            </a:pPr>
            <a:endParaRPr lang="en-US" sz="4800" dirty="0" smtClean="0"/>
          </a:p>
          <a:p>
            <a:pPr>
              <a:buNone/>
            </a:pPr>
            <a:endParaRPr lang="en-US" sz="4800" dirty="0" smtClean="0"/>
          </a:p>
          <a:p>
            <a:pPr>
              <a:buNone/>
            </a:pPr>
            <a:r>
              <a:rPr lang="en-US" sz="5455" dirty="0" smtClean="0">
                <a:latin typeface="Cooper Black"/>
                <a:cs typeface="Cooper Black"/>
              </a:rPr>
              <a:t>A little story  about </a:t>
            </a:r>
          </a:p>
          <a:p>
            <a:pPr>
              <a:buNone/>
            </a:pPr>
            <a:endParaRPr lang="en-US" sz="3200" dirty="0" smtClean="0">
              <a:latin typeface="Cooper Black"/>
              <a:cs typeface="Cooper Black"/>
            </a:endParaRPr>
          </a:p>
          <a:p>
            <a:pPr>
              <a:buNone/>
            </a:pPr>
            <a:r>
              <a:rPr lang="en-US" sz="5455" dirty="0" smtClean="0">
                <a:latin typeface="Cooper Black"/>
                <a:cs typeface="Cooper Black"/>
              </a:rPr>
              <a:t>“Bill the Baker”</a:t>
            </a:r>
          </a:p>
          <a:p>
            <a:pPr>
              <a:buNone/>
            </a:pPr>
            <a:endParaRPr lang="en-US" sz="3000" dirty="0">
              <a:latin typeface="Cooper Black"/>
              <a:cs typeface="Cooper Black"/>
            </a:endParaRP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God of the Bible is:</a:t>
            </a:r>
            <a:endParaRPr lang="en-US" i="1" dirty="0"/>
          </a:p>
        </p:txBody>
      </p:sp>
      <p:sp>
        <p:nvSpPr>
          <p:cNvPr id="5" name="Content Placeholder 4"/>
          <p:cNvSpPr>
            <a:spLocks noGrp="1"/>
          </p:cNvSpPr>
          <p:nvPr>
            <p:ph idx="1"/>
          </p:nvPr>
        </p:nvSpPr>
        <p:spPr/>
        <p:txBody>
          <a:bodyPr>
            <a:normAutofit/>
          </a:bodyPr>
          <a:lstStyle/>
          <a:p>
            <a:pPr>
              <a:buNone/>
            </a:pPr>
            <a:endParaRPr lang="en-US" i="1" dirty="0" smtClean="0"/>
          </a:p>
          <a:p>
            <a:pPr>
              <a:buNone/>
            </a:pPr>
            <a:endParaRPr lang="en-US" i="1" dirty="0" smtClean="0"/>
          </a:p>
          <a:p>
            <a:pPr>
              <a:buNone/>
            </a:pPr>
            <a:endParaRPr lang="en-US" i="1" dirty="0" smtClean="0"/>
          </a:p>
          <a:p>
            <a:pPr>
              <a:buNone/>
            </a:pPr>
            <a:endParaRPr lang="en-US" i="1" dirty="0" smtClean="0"/>
          </a:p>
        </p:txBody>
      </p:sp>
      <p:sp>
        <p:nvSpPr>
          <p:cNvPr id="6" name="Text Placeholder 5"/>
          <p:cNvSpPr>
            <a:spLocks noGrp="1"/>
          </p:cNvSpPr>
          <p:nvPr>
            <p:ph type="body" sz="half" idx="4294967295"/>
          </p:nvPr>
        </p:nvSpPr>
        <p:spPr>
          <a:xfrm>
            <a:off x="1046129" y="1882587"/>
            <a:ext cx="7581901" cy="4174643"/>
          </a:xfrm>
        </p:spPr>
        <p:txBody>
          <a:bodyPr>
            <a:normAutofit fontScale="92500" lnSpcReduction="20000"/>
          </a:bodyPr>
          <a:lstStyle/>
          <a:p>
            <a:pPr marL="742950" indent="-742950">
              <a:buAutoNum type="arabicPeriod"/>
            </a:pPr>
            <a:r>
              <a:rPr lang="en-US" sz="3871" dirty="0" smtClean="0"/>
              <a:t>Living before he created anything</a:t>
            </a:r>
          </a:p>
          <a:p>
            <a:pPr marL="457200" indent="-457200">
              <a:buAutoNum type="arabicPeriod"/>
            </a:pPr>
            <a:r>
              <a:rPr lang="en-US" sz="3871" dirty="0" smtClean="0"/>
              <a:t>   Perfectly powerful</a:t>
            </a:r>
          </a:p>
          <a:p>
            <a:pPr marL="457200" indent="-457200">
              <a:buAutoNum type="arabicPeriod"/>
            </a:pPr>
            <a:r>
              <a:rPr lang="en-US" sz="3871" dirty="0" smtClean="0"/>
              <a:t>   Perfectly intelligent</a:t>
            </a:r>
          </a:p>
          <a:p>
            <a:pPr marL="457200" indent="-457200">
              <a:buAutoNum type="arabicPeriod"/>
            </a:pPr>
            <a:r>
              <a:rPr lang="en-US" sz="3871" dirty="0" smtClean="0"/>
              <a:t>   Separate from his creation</a:t>
            </a:r>
          </a:p>
          <a:p>
            <a:pPr marL="457200" indent="-457200">
              <a:buAutoNum type="arabicPeriod"/>
            </a:pPr>
            <a:r>
              <a:rPr lang="en-US" sz="3871" dirty="0" smtClean="0"/>
              <a:t>   The owner of all he makes</a:t>
            </a:r>
          </a:p>
          <a:p>
            <a:pPr marL="457200" indent="-457200">
              <a:buAutoNum type="arabicPeriod"/>
            </a:pPr>
            <a:r>
              <a:rPr lang="en-US" sz="3871" dirty="0" smtClean="0"/>
              <a:t>   Personal</a:t>
            </a:r>
          </a:p>
          <a:p>
            <a:pPr marL="457200" indent="-457200">
              <a:buAutoNum type="arabicPeriod"/>
            </a:pPr>
            <a:endParaRPr lang="en-US" dirty="0" smtClean="0"/>
          </a:p>
        </p:txBody>
      </p:sp>
      <p:sp>
        <p:nvSpPr>
          <p:cNvPr id="4" name="Content Placeholder 3"/>
          <p:cNvSpPr>
            <a:spLocks noGrp="1"/>
          </p:cNvSpPr>
          <p:nvPr>
            <p:ph type="body" orient="vert" idx="4294967295"/>
          </p:nvPr>
        </p:nvSpPr>
        <p:spPr>
          <a:xfrm flipH="1" flipV="1">
            <a:off x="8582311" y="6857999"/>
            <a:ext cx="45719" cy="45719"/>
          </a:xfrm>
        </p:spPr>
        <p:txBody>
          <a:bodyPr>
            <a:normAutofit fontScale="25000" lnSpcReduction="20000"/>
          </a:bodyPr>
          <a:lstStyle/>
          <a:p>
            <a:pPr>
              <a:buNone/>
            </a:pP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219200"/>
          </a:xfrm>
        </p:spPr>
        <p:txBody>
          <a:bodyPr>
            <a:normAutofit/>
          </a:bodyPr>
          <a:lstStyle/>
          <a:p>
            <a:r>
              <a:rPr lang="en-US" i="1" dirty="0" smtClean="0">
                <a:effectLst>
                  <a:outerShdw blurRad="38100" dist="38100" dir="2700000" algn="tl">
                    <a:srgbClr val="000000">
                      <a:alpha val="43137"/>
                    </a:srgbClr>
                  </a:outerShdw>
                </a:effectLst>
                <a:latin typeface="Cooper Black"/>
                <a:cs typeface="Cooper Black"/>
              </a:rPr>
              <a:t>The God of the Bible made:</a:t>
            </a:r>
            <a:endParaRPr lang="en-US" i="1" dirty="0">
              <a:effectLst>
                <a:outerShdw blurRad="38100" dist="38100" dir="2700000" algn="tl">
                  <a:srgbClr val="000000">
                    <a:alpha val="43137"/>
                  </a:srgbClr>
                </a:outerShdw>
              </a:effectLst>
              <a:latin typeface="Cooper Black"/>
              <a:cs typeface="Cooper Black"/>
            </a:endParaRPr>
          </a:p>
        </p:txBody>
      </p:sp>
      <p:pic>
        <p:nvPicPr>
          <p:cNvPr id="7" name="Picture Placeholder 6" descr="Genesis.jpg"/>
          <p:cNvPicPr>
            <a:picLocks noGrp="1" noChangeAspect="1"/>
          </p:cNvPicPr>
          <p:nvPr>
            <p:ph type="pic" idx="1"/>
          </p:nvPr>
        </p:nvPicPr>
        <p:blipFill>
          <a:blip r:embed="rId2"/>
          <a:srcRect t="-25949" b="-25949"/>
          <a:stretch>
            <a:fillRect/>
          </a:stretch>
        </p:blipFill>
        <p:spPr/>
      </p:pic>
      <p:sp>
        <p:nvSpPr>
          <p:cNvPr id="4" name="Content Placeholder 3"/>
          <p:cNvSpPr>
            <a:spLocks noGrp="1"/>
          </p:cNvSpPr>
          <p:nvPr>
            <p:ph type="body" sz="half" idx="2"/>
          </p:nvPr>
        </p:nvSpPr>
        <p:spPr>
          <a:xfrm>
            <a:off x="777239" y="2147887"/>
            <a:ext cx="4489526" cy="3927475"/>
          </a:xfrm>
        </p:spPr>
        <p:txBody>
          <a:bodyPr>
            <a:noAutofit/>
          </a:bodyPr>
          <a:lstStyle/>
          <a:p>
            <a:pPr algn="l">
              <a:buNone/>
            </a:pPr>
            <a:r>
              <a:rPr lang="en-US" sz="2600" dirty="0" smtClean="0"/>
              <a:t>Light, water, land and atmosphere (1:3-10)</a:t>
            </a:r>
          </a:p>
          <a:p>
            <a:pPr algn="l">
              <a:buNone/>
            </a:pPr>
            <a:r>
              <a:rPr lang="en-US" sz="2600" dirty="0" smtClean="0"/>
              <a:t>All the plants (1:11-13)</a:t>
            </a:r>
          </a:p>
          <a:p>
            <a:pPr algn="l">
              <a:buNone/>
            </a:pPr>
            <a:r>
              <a:rPr lang="en-US" sz="2600" dirty="0" smtClean="0"/>
              <a:t>Planets and stars (1:14-19)</a:t>
            </a:r>
          </a:p>
          <a:p>
            <a:pPr algn="l">
              <a:buNone/>
            </a:pPr>
            <a:r>
              <a:rPr lang="en-US" sz="2600" dirty="0" smtClean="0"/>
              <a:t>All the sea creatures (1:20-23)</a:t>
            </a:r>
          </a:p>
          <a:p>
            <a:pPr algn="l">
              <a:buNone/>
            </a:pPr>
            <a:r>
              <a:rPr lang="en-US" sz="2600" dirty="0" smtClean="0"/>
              <a:t>All the land animals (1:24-25)</a:t>
            </a:r>
          </a:p>
        </p:txBody>
      </p:sp>
      <p:sp>
        <p:nvSpPr>
          <p:cNvPr id="5" name="Content Placeholder 4"/>
          <p:cNvSpPr>
            <a:spLocks noGrp="1"/>
          </p:cNvSpPr>
          <p:nvPr>
            <p:ph sz="half" idx="4294967295"/>
          </p:nvPr>
        </p:nvSpPr>
        <p:spPr>
          <a:xfrm>
            <a:off x="5578475" y="2147888"/>
            <a:ext cx="3565525" cy="3927475"/>
          </a:xfrm>
        </p:spPr>
        <p:txBody>
          <a:bodyPr>
            <a:normAutofit/>
          </a:bodyPr>
          <a:lstStyle/>
          <a:p>
            <a:pPr>
              <a:buNone/>
            </a:pPr>
            <a:endParaRPr lang="en-US" i="1" dirty="0" smtClean="0"/>
          </a:p>
          <a:p>
            <a:pPr>
              <a:buNone/>
            </a:pPr>
            <a:endParaRPr lang="en-US" i="1" dirty="0" smtClean="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latin typeface="Cooper Black"/>
                <a:cs typeface="Cooper Black"/>
              </a:rPr>
              <a:t>Then God made humans</a:t>
            </a:r>
            <a:endParaRPr lang="en-US" i="1" dirty="0">
              <a:latin typeface="Cooper Black"/>
              <a:cs typeface="Cooper Black"/>
            </a:endParaRPr>
          </a:p>
        </p:txBody>
      </p:sp>
      <p:sp>
        <p:nvSpPr>
          <p:cNvPr id="10" name="Content Placeholder 9"/>
          <p:cNvSpPr>
            <a:spLocks noGrp="1"/>
          </p:cNvSpPr>
          <p:nvPr>
            <p:ph sz="half" idx="1"/>
          </p:nvPr>
        </p:nvSpPr>
        <p:spPr/>
        <p:txBody>
          <a:bodyPr/>
          <a:lstStyle/>
          <a:p>
            <a:pPr>
              <a:buNone/>
            </a:pPr>
            <a:r>
              <a:rPr lang="en-US" sz="3000" i="1" u="sng" dirty="0" smtClean="0">
                <a:latin typeface="Cooper Black"/>
                <a:cs typeface="Cooper Black"/>
              </a:rPr>
              <a:t>Genesis 1:26-27 </a:t>
            </a:r>
          </a:p>
          <a:p>
            <a:pPr>
              <a:buNone/>
            </a:pPr>
            <a:r>
              <a:rPr lang="en-US" sz="3000" dirty="0" smtClean="0"/>
              <a:t>	Then God said, “Let us make man in our image, in our likeness… Male and female he created them.”</a:t>
            </a:r>
          </a:p>
        </p:txBody>
      </p:sp>
      <p:sp>
        <p:nvSpPr>
          <p:cNvPr id="11" name="Content Placeholder 10"/>
          <p:cNvSpPr>
            <a:spLocks noGrp="1"/>
          </p:cNvSpPr>
          <p:nvPr>
            <p:ph sz="half" idx="2"/>
          </p:nvPr>
        </p:nvSpPr>
        <p:spPr/>
        <p:txBody>
          <a:bodyPr/>
          <a:lstStyle/>
          <a:p>
            <a:pPr>
              <a:buNone/>
            </a:pPr>
            <a:endParaRPr lang="en-US"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latin typeface="Cooper Black"/>
                <a:cs typeface="Cooper Black"/>
              </a:rPr>
              <a:t>Then God made humans</a:t>
            </a:r>
            <a:endParaRPr lang="en-US" i="1" dirty="0">
              <a:latin typeface="Cooper Black"/>
              <a:cs typeface="Cooper Black"/>
            </a:endParaRPr>
          </a:p>
        </p:txBody>
      </p:sp>
      <p:sp>
        <p:nvSpPr>
          <p:cNvPr id="10" name="Content Placeholder 9"/>
          <p:cNvSpPr>
            <a:spLocks noGrp="1"/>
          </p:cNvSpPr>
          <p:nvPr>
            <p:ph sz="half" idx="1"/>
          </p:nvPr>
        </p:nvSpPr>
        <p:spPr/>
        <p:txBody>
          <a:bodyPr/>
          <a:lstStyle/>
          <a:p>
            <a:pPr>
              <a:buNone/>
            </a:pPr>
            <a:r>
              <a:rPr lang="en-US" sz="3000" i="1" u="sng" dirty="0" smtClean="0">
                <a:latin typeface="Cooper Black"/>
                <a:cs typeface="Cooper Black"/>
              </a:rPr>
              <a:t>Genesis 1:26-27 </a:t>
            </a:r>
          </a:p>
          <a:p>
            <a:pPr>
              <a:buNone/>
            </a:pPr>
            <a:r>
              <a:rPr lang="en-US" sz="3000" dirty="0" smtClean="0"/>
              <a:t>	Then God said, “Let us make man in our image, in our likeness… Male and female he created them.”</a:t>
            </a:r>
          </a:p>
        </p:txBody>
      </p:sp>
      <p:sp>
        <p:nvSpPr>
          <p:cNvPr id="11" name="Content Placeholder 10"/>
          <p:cNvSpPr>
            <a:spLocks noGrp="1"/>
          </p:cNvSpPr>
          <p:nvPr>
            <p:ph sz="half" idx="2"/>
          </p:nvPr>
        </p:nvSpPr>
        <p:spPr/>
        <p:txBody>
          <a:bodyPr/>
          <a:lstStyle/>
          <a:p>
            <a:pPr>
              <a:buNone/>
            </a:pPr>
            <a:r>
              <a:rPr lang="en-US" sz="3000" i="1" u="sng" dirty="0" smtClean="0">
                <a:latin typeface="Cooper Black"/>
                <a:cs typeface="Cooper Black"/>
              </a:rPr>
              <a:t>Comment</a:t>
            </a:r>
            <a:r>
              <a:rPr lang="en-US" sz="3000" i="1" dirty="0" smtClean="0">
                <a:latin typeface="Cooper Black"/>
                <a:cs typeface="Cooper Black"/>
              </a:rPr>
              <a:t>:</a:t>
            </a:r>
          </a:p>
          <a:p>
            <a:pPr>
              <a:buNone/>
            </a:pPr>
            <a:r>
              <a:rPr lang="en-US" sz="3000" dirty="0" smtClean="0"/>
              <a:t>	</a:t>
            </a:r>
            <a:r>
              <a:rPr lang="en-US" sz="3000" i="1" dirty="0" smtClean="0"/>
              <a:t>Human beings are unique and different than any other form of life because they carry God’s image.</a:t>
            </a:r>
            <a:endParaRPr lang="en-US" sz="3000" i="1"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latin typeface="Cooper Black"/>
                <a:cs typeface="Cooper Black"/>
              </a:rPr>
              <a:t>Then God made humans</a:t>
            </a:r>
            <a:endParaRPr lang="en-US" i="1" dirty="0">
              <a:latin typeface="Cooper Black"/>
              <a:cs typeface="Cooper Black"/>
            </a:endParaRPr>
          </a:p>
        </p:txBody>
      </p:sp>
      <p:sp>
        <p:nvSpPr>
          <p:cNvPr id="10" name="Content Placeholder 9"/>
          <p:cNvSpPr>
            <a:spLocks noGrp="1"/>
          </p:cNvSpPr>
          <p:nvPr>
            <p:ph sz="half" idx="1"/>
          </p:nvPr>
        </p:nvSpPr>
        <p:spPr/>
        <p:txBody>
          <a:bodyPr/>
          <a:lstStyle/>
          <a:p>
            <a:pPr>
              <a:buNone/>
            </a:pPr>
            <a:r>
              <a:rPr lang="en-US" sz="3000" i="1" u="sng" dirty="0" smtClean="0">
                <a:latin typeface="Cooper Black"/>
                <a:cs typeface="Cooper Black"/>
              </a:rPr>
              <a:t>Genesis 1:29</a:t>
            </a:r>
          </a:p>
          <a:p>
            <a:pPr>
              <a:buNone/>
            </a:pPr>
            <a:r>
              <a:rPr lang="en-US" sz="3000" dirty="0" smtClean="0"/>
              <a:t>	And God said, “See, I have given you every herb… and every tree…for food.”</a:t>
            </a:r>
          </a:p>
        </p:txBody>
      </p:sp>
      <p:sp>
        <p:nvSpPr>
          <p:cNvPr id="11" name="Content Placeholder 10"/>
          <p:cNvSpPr>
            <a:spLocks noGrp="1"/>
          </p:cNvSpPr>
          <p:nvPr>
            <p:ph sz="half" idx="2"/>
          </p:nvPr>
        </p:nvSpPr>
        <p:spPr/>
        <p:txBody>
          <a:bodyPr/>
          <a:lstStyle/>
          <a:p>
            <a:pPr>
              <a:buNone/>
            </a:pPr>
            <a:endParaRPr lang="en-US" sz="3000" i="1"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Japan</a:t>
            </a:r>
            <a:endParaRPr lang="en-US" sz="5000" dirty="0"/>
          </a:p>
        </p:txBody>
      </p:sp>
      <p:sp>
        <p:nvSpPr>
          <p:cNvPr id="3" name="Content Placeholder 2"/>
          <p:cNvSpPr>
            <a:spLocks noGrp="1"/>
          </p:cNvSpPr>
          <p:nvPr>
            <p:ph idx="1"/>
          </p:nvPr>
        </p:nvSpPr>
        <p:spPr>
          <a:xfrm>
            <a:off x="1009442" y="1807361"/>
            <a:ext cx="7405409" cy="4051437"/>
          </a:xfrm>
        </p:spPr>
        <p:txBody>
          <a:bodyPr>
            <a:normAutofit/>
          </a:bodyPr>
          <a:lstStyle/>
          <a:p>
            <a:pPr>
              <a:buNone/>
            </a:pPr>
            <a:r>
              <a:rPr lang="en-US" sz="2200" dirty="0" smtClean="0"/>
              <a:t>Christmas is a time to spread happiness</a:t>
            </a:r>
          </a:p>
          <a:p>
            <a:pPr>
              <a:buNone/>
            </a:pPr>
            <a:r>
              <a:rPr lang="en-US" sz="2200" b="1" dirty="0" smtClean="0">
                <a:solidFill>
                  <a:srgbClr val="FFFF00"/>
                </a:solidFill>
              </a:rPr>
              <a:t>Happy/Merry Christmas is </a:t>
            </a:r>
            <a:r>
              <a:rPr lang="en-US" sz="2200" b="1" i="1" dirty="0" err="1" smtClean="0">
                <a:solidFill>
                  <a:srgbClr val="FFFF00"/>
                </a:solidFill>
              </a:rPr>
              <a:t>Meri</a:t>
            </a:r>
            <a:r>
              <a:rPr lang="en-US" sz="2200" b="1" i="1" dirty="0" smtClean="0">
                <a:solidFill>
                  <a:srgbClr val="FFFF00"/>
                </a:solidFill>
              </a:rPr>
              <a:t> </a:t>
            </a:r>
            <a:r>
              <a:rPr lang="en-US" sz="2200" b="1" i="1" dirty="0" err="1" smtClean="0">
                <a:solidFill>
                  <a:srgbClr val="FFFF00"/>
                </a:solidFill>
              </a:rPr>
              <a:t>Kurisumasu</a:t>
            </a:r>
            <a:endParaRPr lang="en-US" sz="2200" b="1" i="1" dirty="0" smtClean="0">
              <a:solidFill>
                <a:srgbClr val="FFFF00"/>
              </a:solidFill>
            </a:endParaRPr>
          </a:p>
        </p:txBody>
      </p:sp>
      <p:pic>
        <p:nvPicPr>
          <p:cNvPr id="5" name="Content Placeholder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9894404">
            <a:off x="444349" y="5157762"/>
            <a:ext cx="1620648" cy="1497941"/>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latin typeface="Cooper Black"/>
                <a:cs typeface="Cooper Black"/>
              </a:rPr>
              <a:t>Then God made humans</a:t>
            </a:r>
            <a:endParaRPr lang="en-US" i="1" dirty="0">
              <a:latin typeface="Cooper Black"/>
              <a:cs typeface="Cooper Black"/>
            </a:endParaRPr>
          </a:p>
        </p:txBody>
      </p:sp>
      <p:sp>
        <p:nvSpPr>
          <p:cNvPr id="10" name="Content Placeholder 9"/>
          <p:cNvSpPr>
            <a:spLocks noGrp="1"/>
          </p:cNvSpPr>
          <p:nvPr>
            <p:ph sz="half" idx="1"/>
          </p:nvPr>
        </p:nvSpPr>
        <p:spPr/>
        <p:txBody>
          <a:bodyPr/>
          <a:lstStyle/>
          <a:p>
            <a:pPr>
              <a:buNone/>
            </a:pPr>
            <a:r>
              <a:rPr lang="en-US" sz="3000" i="1" u="sng" dirty="0" smtClean="0">
                <a:latin typeface="Cooper Black"/>
                <a:cs typeface="Cooper Black"/>
              </a:rPr>
              <a:t>Genesis 1:29</a:t>
            </a:r>
          </a:p>
          <a:p>
            <a:pPr>
              <a:buNone/>
            </a:pPr>
            <a:r>
              <a:rPr lang="en-US" sz="3000" dirty="0" smtClean="0"/>
              <a:t>	And God said, “See, I have given you every herb… and every tree…for food.”</a:t>
            </a:r>
          </a:p>
        </p:txBody>
      </p:sp>
      <p:sp>
        <p:nvSpPr>
          <p:cNvPr id="11" name="Content Placeholder 10"/>
          <p:cNvSpPr>
            <a:spLocks noGrp="1"/>
          </p:cNvSpPr>
          <p:nvPr>
            <p:ph sz="half" idx="2"/>
          </p:nvPr>
        </p:nvSpPr>
        <p:spPr/>
        <p:txBody>
          <a:bodyPr/>
          <a:lstStyle/>
          <a:p>
            <a:pPr>
              <a:buNone/>
            </a:pPr>
            <a:r>
              <a:rPr lang="en-US" sz="3000" i="1" u="sng" dirty="0" smtClean="0">
                <a:latin typeface="Cooper Black"/>
                <a:cs typeface="Cooper Black"/>
              </a:rPr>
              <a:t>Comment</a:t>
            </a:r>
            <a:r>
              <a:rPr lang="en-US" sz="3000" i="1" dirty="0" smtClean="0">
                <a:latin typeface="Cooper Black"/>
                <a:cs typeface="Cooper Black"/>
              </a:rPr>
              <a:t>:</a:t>
            </a:r>
          </a:p>
          <a:p>
            <a:pPr>
              <a:buNone/>
            </a:pPr>
            <a:r>
              <a:rPr lang="en-US" sz="3000" dirty="0" smtClean="0"/>
              <a:t>	</a:t>
            </a:r>
            <a:r>
              <a:rPr lang="en-US" sz="3000" i="1" dirty="0" smtClean="0"/>
              <a:t>God provides for them. He also speaks to them demonstrating a relationship with both of them.</a:t>
            </a:r>
            <a:endParaRPr lang="en-US" sz="3000" i="1"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latin typeface="Cooper Black"/>
                <a:cs typeface="Cooper Black"/>
              </a:rPr>
              <a:t>Genesis 1:31</a:t>
            </a:r>
            <a:endParaRPr lang="en-US" i="1" dirty="0">
              <a:latin typeface="Cooper Black"/>
              <a:cs typeface="Cooper Black"/>
            </a:endParaRPr>
          </a:p>
        </p:txBody>
      </p:sp>
      <p:sp>
        <p:nvSpPr>
          <p:cNvPr id="5" name="Content Placeholder 4"/>
          <p:cNvSpPr>
            <a:spLocks noGrp="1"/>
          </p:cNvSpPr>
          <p:nvPr>
            <p:ph idx="1"/>
          </p:nvPr>
        </p:nvSpPr>
        <p:spPr/>
        <p:txBody>
          <a:bodyPr>
            <a:normAutofit/>
          </a:bodyPr>
          <a:lstStyle/>
          <a:p>
            <a:pPr algn="ctr">
              <a:buNone/>
            </a:pPr>
            <a:r>
              <a:rPr lang="en-US" sz="3200" dirty="0" smtClean="0"/>
              <a:t>Then God saw everything he had made, </a:t>
            </a:r>
          </a:p>
          <a:p>
            <a:pPr algn="ctr">
              <a:buNone/>
            </a:pPr>
            <a:r>
              <a:rPr lang="en-US" sz="3200" dirty="0" smtClean="0"/>
              <a:t>and indeed it was very good.</a:t>
            </a:r>
            <a:endParaRPr lang="en-US" sz="3200"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990805" y="167481"/>
            <a:ext cx="6327126" cy="1508919"/>
          </a:xfrm>
        </p:spPr>
        <p:txBody>
          <a:bodyPr>
            <a:normAutofit/>
          </a:bodyPr>
          <a:lstStyle/>
          <a:p>
            <a:pPr algn="l"/>
            <a:r>
              <a:rPr lang="en-US" sz="2444" i="1" dirty="0" smtClean="0">
                <a:latin typeface="Cooper Black"/>
                <a:cs typeface="Cooper Black"/>
              </a:rPr>
              <a:t>Genesis 1:31– “</a:t>
            </a:r>
            <a:r>
              <a:rPr lang="en-US" sz="2444" dirty="0" smtClean="0"/>
              <a:t>Then God saw everything he had made, and indeed it was very good.”</a:t>
            </a:r>
            <a:r>
              <a:rPr lang="en-US" sz="2000" dirty="0" smtClean="0"/>
              <a:t/>
            </a:r>
            <a:br>
              <a:rPr lang="en-US" sz="2000" dirty="0" smtClean="0"/>
            </a:br>
            <a:endParaRPr lang="en-US" sz="2000" dirty="0"/>
          </a:p>
        </p:txBody>
      </p:sp>
      <p:pic>
        <p:nvPicPr>
          <p:cNvPr id="8" name="Picture Placeholder 7" descr="Genesis.jpg"/>
          <p:cNvPicPr>
            <a:picLocks noGrp="1" noChangeAspect="1"/>
          </p:cNvPicPr>
          <p:nvPr>
            <p:ph type="pic" idx="1"/>
          </p:nvPr>
        </p:nvPicPr>
        <p:blipFill>
          <a:blip r:embed="rId2"/>
          <a:srcRect t="-25949" b="-25949"/>
          <a:stretch>
            <a:fillRect/>
          </a:stretch>
        </p:blipFill>
        <p:spPr/>
      </p:pic>
      <p:sp>
        <p:nvSpPr>
          <p:cNvPr id="4" name="Text Placeholder 3"/>
          <p:cNvSpPr>
            <a:spLocks noGrp="1"/>
          </p:cNvSpPr>
          <p:nvPr>
            <p:ph type="body" sz="half" idx="2"/>
          </p:nvPr>
        </p:nvSpPr>
        <p:spPr/>
        <p:txBody>
          <a:bodyPr>
            <a:noAutofit/>
          </a:bodyPr>
          <a:lstStyle/>
          <a:p>
            <a:r>
              <a:rPr lang="en-US" sz="3000" dirty="0" smtClean="0"/>
              <a:t>The story of human beings in the Bible starts with life in perfect harmony and peace with God. But then something terribly wrong occurred.</a:t>
            </a:r>
            <a:endParaRPr lang="en-US" sz="3000" dirty="0"/>
          </a:p>
        </p:txBody>
      </p:sp>
      <p:sp>
        <p:nvSpPr>
          <p:cNvPr id="5" name="Content Placeholder 4"/>
          <p:cNvSpPr>
            <a:spLocks noGrp="1"/>
          </p:cNvSpPr>
          <p:nvPr>
            <p:ph idx="4294967295"/>
          </p:nvPr>
        </p:nvSpPr>
        <p:spPr>
          <a:xfrm>
            <a:off x="5576888" y="457200"/>
            <a:ext cx="3567112" cy="5410200"/>
          </a:xfrm>
        </p:spPr>
        <p:txBody>
          <a:bodyPr>
            <a:normAutofit/>
          </a:bodyPr>
          <a:lstStyle/>
          <a:p>
            <a:pPr algn="ctr">
              <a:buNone/>
            </a:pPr>
            <a:endParaRPr lang="en-US" sz="3000" dirty="0"/>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820737" y="1219013"/>
            <a:ext cx="7542213" cy="1600251"/>
          </a:xfrm>
        </p:spPr>
        <p:txBody>
          <a:bodyPr/>
          <a:lstStyle/>
          <a:p>
            <a:r>
              <a:rPr lang="en-US" dirty="0" smtClean="0"/>
              <a:t>Next time:</a:t>
            </a:r>
            <a:endParaRPr lang="en-US" dirty="0"/>
          </a:p>
        </p:txBody>
      </p:sp>
      <p:sp>
        <p:nvSpPr>
          <p:cNvPr id="6" name="Text Placeholder 5"/>
          <p:cNvSpPr>
            <a:spLocks noGrp="1"/>
          </p:cNvSpPr>
          <p:nvPr>
            <p:ph type="body" idx="1"/>
          </p:nvPr>
        </p:nvSpPr>
        <p:spPr/>
        <p:txBody>
          <a:bodyPr>
            <a:normAutofit/>
          </a:bodyPr>
          <a:lstStyle/>
          <a:p>
            <a:r>
              <a:rPr lang="en-US" sz="4400" i="1" dirty="0" smtClean="0">
                <a:latin typeface="Cooper Black"/>
                <a:cs typeface="Cooper Black"/>
              </a:rPr>
              <a:t>What went wrong?</a:t>
            </a:r>
            <a:endParaRPr lang="en-US" sz="4400" i="1" dirty="0">
              <a:latin typeface="Cooper Black"/>
              <a:cs typeface="Cooper Black"/>
            </a:endParaRPr>
          </a:p>
        </p:txBody>
      </p:sp>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Japan</a:t>
            </a:r>
            <a:endParaRPr lang="en-US" sz="5000" dirty="0"/>
          </a:p>
        </p:txBody>
      </p:sp>
      <p:sp>
        <p:nvSpPr>
          <p:cNvPr id="3" name="Content Placeholder 2"/>
          <p:cNvSpPr>
            <a:spLocks noGrp="1"/>
          </p:cNvSpPr>
          <p:nvPr>
            <p:ph idx="1"/>
          </p:nvPr>
        </p:nvSpPr>
        <p:spPr>
          <a:xfrm>
            <a:off x="1009442" y="1807361"/>
            <a:ext cx="7405409" cy="4051437"/>
          </a:xfrm>
        </p:spPr>
        <p:txBody>
          <a:bodyPr>
            <a:normAutofit/>
          </a:bodyPr>
          <a:lstStyle/>
          <a:p>
            <a:pPr>
              <a:buNone/>
            </a:pPr>
            <a:r>
              <a:rPr lang="en-US" sz="2200" dirty="0" smtClean="0"/>
              <a:t>Christmas is a time to spread happiness</a:t>
            </a:r>
          </a:p>
          <a:p>
            <a:pPr>
              <a:buNone/>
            </a:pPr>
            <a:r>
              <a:rPr lang="en-US" sz="2200" dirty="0" smtClean="0"/>
              <a:t>Happy/Merry Christmas is </a:t>
            </a:r>
            <a:r>
              <a:rPr lang="en-US" sz="2200" i="1" dirty="0" err="1" smtClean="0"/>
              <a:t>Meri</a:t>
            </a:r>
            <a:r>
              <a:rPr lang="en-US" sz="2200" i="1" dirty="0" smtClean="0"/>
              <a:t> </a:t>
            </a:r>
            <a:r>
              <a:rPr lang="en-US" sz="2200" i="1" dirty="0" err="1" smtClean="0"/>
              <a:t>Kurisumasu</a:t>
            </a:r>
            <a:endParaRPr lang="en-US" sz="2200" i="1" dirty="0" smtClean="0"/>
          </a:p>
          <a:p>
            <a:pPr>
              <a:buNone/>
            </a:pPr>
            <a:r>
              <a:rPr lang="en-US" sz="2200" b="1" dirty="0" smtClean="0">
                <a:solidFill>
                  <a:srgbClr val="FFFF00"/>
                </a:solidFill>
              </a:rPr>
              <a:t>Santa Claus is </a:t>
            </a:r>
            <a:r>
              <a:rPr lang="en-US" sz="2200" b="1" i="1" dirty="0" smtClean="0">
                <a:solidFill>
                  <a:srgbClr val="FFFF00"/>
                </a:solidFill>
              </a:rPr>
              <a:t>Santa-san </a:t>
            </a:r>
            <a:r>
              <a:rPr lang="en-US" sz="2200" b="1" dirty="0" smtClean="0">
                <a:solidFill>
                  <a:srgbClr val="FFFF00"/>
                </a:solidFill>
              </a:rPr>
              <a:t>(Mr. Santa)</a:t>
            </a:r>
          </a:p>
        </p:txBody>
      </p:sp>
      <p:pic>
        <p:nvPicPr>
          <p:cNvPr id="5" name="Content Placeholder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9894404">
            <a:off x="444349" y="5157762"/>
            <a:ext cx="1620648" cy="1497941"/>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Japan</a:t>
            </a:r>
            <a:endParaRPr lang="en-US" sz="5000" dirty="0"/>
          </a:p>
        </p:txBody>
      </p:sp>
      <p:sp>
        <p:nvSpPr>
          <p:cNvPr id="3" name="Content Placeholder 2"/>
          <p:cNvSpPr>
            <a:spLocks noGrp="1"/>
          </p:cNvSpPr>
          <p:nvPr>
            <p:ph idx="1"/>
          </p:nvPr>
        </p:nvSpPr>
        <p:spPr>
          <a:xfrm>
            <a:off x="1009442" y="1807361"/>
            <a:ext cx="7405409" cy="4051437"/>
          </a:xfrm>
        </p:spPr>
        <p:txBody>
          <a:bodyPr>
            <a:normAutofit/>
          </a:bodyPr>
          <a:lstStyle/>
          <a:p>
            <a:pPr>
              <a:buNone/>
            </a:pPr>
            <a:r>
              <a:rPr lang="en-US" sz="2200" dirty="0" smtClean="0"/>
              <a:t>Christmas is a time to spread happiness</a:t>
            </a:r>
          </a:p>
          <a:p>
            <a:pPr>
              <a:buNone/>
            </a:pPr>
            <a:r>
              <a:rPr lang="en-US" sz="2200" dirty="0" smtClean="0"/>
              <a:t>Happy/Merry Christmas is </a:t>
            </a:r>
            <a:r>
              <a:rPr lang="en-US" sz="2200" i="1" dirty="0" err="1" smtClean="0"/>
              <a:t>Meri</a:t>
            </a:r>
            <a:r>
              <a:rPr lang="en-US" sz="2200" i="1" dirty="0" smtClean="0"/>
              <a:t> </a:t>
            </a:r>
            <a:r>
              <a:rPr lang="en-US" sz="2200" i="1" dirty="0" err="1" smtClean="0"/>
              <a:t>Kurisumasu</a:t>
            </a:r>
            <a:endParaRPr lang="en-US" sz="2200" i="1" dirty="0" smtClean="0"/>
          </a:p>
          <a:p>
            <a:pPr>
              <a:buNone/>
            </a:pPr>
            <a:r>
              <a:rPr lang="en-US" sz="2200" dirty="0" smtClean="0"/>
              <a:t>Santa Claus is </a:t>
            </a:r>
            <a:r>
              <a:rPr lang="en-US" sz="2200" i="1" dirty="0" smtClean="0"/>
              <a:t>Santa-san </a:t>
            </a:r>
            <a:r>
              <a:rPr lang="en-US" sz="2200" dirty="0" smtClean="0"/>
              <a:t>(Mr. Santa)</a:t>
            </a:r>
          </a:p>
          <a:p>
            <a:pPr>
              <a:buNone/>
            </a:pPr>
            <a:r>
              <a:rPr lang="en-US" sz="2200" b="1" dirty="0" smtClean="0">
                <a:solidFill>
                  <a:srgbClr val="FFFF00"/>
                </a:solidFill>
              </a:rPr>
              <a:t>Fried chicken is often eaten on Christmas Day</a:t>
            </a:r>
          </a:p>
        </p:txBody>
      </p:sp>
      <p:pic>
        <p:nvPicPr>
          <p:cNvPr id="5" name="Content Placeholder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9894404">
            <a:off x="444349" y="5157762"/>
            <a:ext cx="1620648" cy="1497941"/>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Japan</a:t>
            </a:r>
            <a:endParaRPr lang="en-US" sz="5000" dirty="0"/>
          </a:p>
        </p:txBody>
      </p:sp>
      <p:sp>
        <p:nvSpPr>
          <p:cNvPr id="3" name="Content Placeholder 2"/>
          <p:cNvSpPr>
            <a:spLocks noGrp="1"/>
          </p:cNvSpPr>
          <p:nvPr>
            <p:ph idx="1"/>
          </p:nvPr>
        </p:nvSpPr>
        <p:spPr>
          <a:xfrm>
            <a:off x="1009442" y="1807361"/>
            <a:ext cx="7405409" cy="4051437"/>
          </a:xfrm>
        </p:spPr>
        <p:txBody>
          <a:bodyPr>
            <a:normAutofit/>
          </a:bodyPr>
          <a:lstStyle/>
          <a:p>
            <a:pPr>
              <a:buNone/>
            </a:pPr>
            <a:r>
              <a:rPr lang="en-US" sz="2200" dirty="0" smtClean="0"/>
              <a:t>Christmas is a time to spread happiness</a:t>
            </a:r>
          </a:p>
          <a:p>
            <a:pPr>
              <a:buNone/>
            </a:pPr>
            <a:r>
              <a:rPr lang="en-US" sz="2200" dirty="0" smtClean="0"/>
              <a:t>Happy/Merry Christmas is </a:t>
            </a:r>
            <a:r>
              <a:rPr lang="en-US" sz="2200" i="1" dirty="0" err="1" smtClean="0"/>
              <a:t>Meri</a:t>
            </a:r>
            <a:r>
              <a:rPr lang="en-US" sz="2200" i="1" dirty="0" smtClean="0"/>
              <a:t> </a:t>
            </a:r>
            <a:r>
              <a:rPr lang="en-US" sz="2200" i="1" dirty="0" err="1" smtClean="0"/>
              <a:t>Kurisumasu</a:t>
            </a:r>
            <a:endParaRPr lang="en-US" sz="2200" i="1" dirty="0" smtClean="0"/>
          </a:p>
          <a:p>
            <a:pPr>
              <a:buNone/>
            </a:pPr>
            <a:r>
              <a:rPr lang="en-US" sz="2200" dirty="0" smtClean="0"/>
              <a:t>Santa Claus is </a:t>
            </a:r>
            <a:r>
              <a:rPr lang="en-US" sz="2200" i="1" dirty="0" smtClean="0"/>
              <a:t>Santa-san </a:t>
            </a:r>
            <a:r>
              <a:rPr lang="en-US" sz="2200" dirty="0" smtClean="0"/>
              <a:t>(Mr. Santa)</a:t>
            </a:r>
          </a:p>
          <a:p>
            <a:pPr>
              <a:buNone/>
            </a:pPr>
            <a:r>
              <a:rPr lang="en-US" sz="2200" dirty="0" smtClean="0"/>
              <a:t>Fried chicken is often eaten on Christmas Day</a:t>
            </a:r>
          </a:p>
          <a:p>
            <a:pPr>
              <a:buNone/>
            </a:pPr>
            <a:r>
              <a:rPr lang="en-US" sz="2200" b="1" dirty="0" smtClean="0">
                <a:solidFill>
                  <a:srgbClr val="FFFF00"/>
                </a:solidFill>
              </a:rPr>
              <a:t>Christmas Eve is more of a romantic time where couples exchange gifts</a:t>
            </a:r>
            <a:endParaRPr lang="en-US" sz="2200" b="1" dirty="0">
              <a:solidFill>
                <a:srgbClr val="FFFF00"/>
              </a:solidFill>
            </a:endParaRPr>
          </a:p>
        </p:txBody>
      </p:sp>
      <p:pic>
        <p:nvPicPr>
          <p:cNvPr id="5" name="Content Placeholder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9894404">
            <a:off x="444349" y="5157762"/>
            <a:ext cx="1620648" cy="1497941"/>
          </a:xfrm>
          <a:prstGeom prst="ellipse">
            <a:avLst/>
          </a:prstGeom>
          <a:ln>
            <a:noFill/>
          </a:ln>
          <a:effectLst>
            <a:softEdge rad="112500"/>
          </a:effectLst>
        </p:spPr>
      </p:pic>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China</a:t>
            </a:r>
            <a:endParaRPr lang="en-US" sz="5000" dirty="0"/>
          </a:p>
        </p:txBody>
      </p:sp>
      <p:pic>
        <p:nvPicPr>
          <p:cNvPr id="4" name="Content Placeholder 3"/>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341636">
            <a:off x="167071" y="5392200"/>
            <a:ext cx="1925824" cy="1290008"/>
          </a:xfrm>
          <a:prstGeom prst="ellipse">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rbit">
  <a:themeElements>
    <a:clrScheme name="Orbit">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2264</TotalTime>
  <Words>1688</Words>
  <Application>Microsoft Macintosh PowerPoint</Application>
  <PresentationFormat>On-screen Show (4:3)</PresentationFormat>
  <Paragraphs>206</Paragraphs>
  <Slides>53</Slides>
  <Notes>0</Notes>
  <HiddenSlides>0</HiddenSlides>
  <MMClips>0</MMClips>
  <ScaleCrop>false</ScaleCrop>
  <HeadingPairs>
    <vt:vector size="4" baseType="variant">
      <vt:variant>
        <vt:lpstr>Design Template</vt:lpstr>
      </vt:variant>
      <vt:variant>
        <vt:i4>2</vt:i4>
      </vt:variant>
      <vt:variant>
        <vt:lpstr>Slide Titles</vt:lpstr>
      </vt:variant>
      <vt:variant>
        <vt:i4>53</vt:i4>
      </vt:variant>
    </vt:vector>
  </HeadingPairs>
  <TitlesOfParts>
    <vt:vector size="55" baseType="lpstr">
      <vt:lpstr>Winter</vt:lpstr>
      <vt:lpstr>Orbit</vt:lpstr>
      <vt:lpstr>The Backstory of  Christmas, Part 1</vt:lpstr>
      <vt:lpstr>Slide 2</vt:lpstr>
      <vt:lpstr>Japan</vt:lpstr>
      <vt:lpstr>Japan</vt:lpstr>
      <vt:lpstr>Japan</vt:lpstr>
      <vt:lpstr>Japan</vt:lpstr>
      <vt:lpstr>Japan</vt:lpstr>
      <vt:lpstr>Japan</vt:lpstr>
      <vt:lpstr>China</vt:lpstr>
      <vt:lpstr>China</vt:lpstr>
      <vt:lpstr>China</vt:lpstr>
      <vt:lpstr>China</vt:lpstr>
      <vt:lpstr>China</vt:lpstr>
      <vt:lpstr>China</vt:lpstr>
      <vt:lpstr>Nigeria</vt:lpstr>
      <vt:lpstr>Nigeria</vt:lpstr>
      <vt:lpstr>Nigeria</vt:lpstr>
      <vt:lpstr>Nigeria</vt:lpstr>
      <vt:lpstr>Nigeria</vt:lpstr>
      <vt:lpstr>Nigeria</vt:lpstr>
      <vt:lpstr>Indonesia</vt:lpstr>
      <vt:lpstr>Indonesia</vt:lpstr>
      <vt:lpstr>Indonesia</vt:lpstr>
      <vt:lpstr>Indonesia</vt:lpstr>
      <vt:lpstr>Indonesia</vt:lpstr>
      <vt:lpstr>Indonesia</vt:lpstr>
      <vt:lpstr>Argentina</vt:lpstr>
      <vt:lpstr>Argentina</vt:lpstr>
      <vt:lpstr>Argentina</vt:lpstr>
      <vt:lpstr>Argentina</vt:lpstr>
      <vt:lpstr>Argentina</vt:lpstr>
      <vt:lpstr>Argentina</vt:lpstr>
      <vt:lpstr>Slide 33</vt:lpstr>
      <vt:lpstr>Slide 34</vt:lpstr>
      <vt:lpstr>Ebenezer Scrooge </vt:lpstr>
      <vt:lpstr>Rudolph the Red-Nosed Reindeer</vt:lpstr>
      <vt:lpstr>Frosty the Snowman</vt:lpstr>
      <vt:lpstr>The Grinch</vt:lpstr>
      <vt:lpstr>Santa Claus /  Saint Nicholas</vt:lpstr>
      <vt:lpstr>Santa Claus /  Saint Nicholas</vt:lpstr>
      <vt:lpstr>Slide 41</vt:lpstr>
      <vt:lpstr>Slide 42</vt:lpstr>
      <vt:lpstr>Genesis 1:1</vt:lpstr>
      <vt:lpstr>What kind of God  is this?</vt:lpstr>
      <vt:lpstr>The God of the Bible is:</vt:lpstr>
      <vt:lpstr>The God of the Bible made:</vt:lpstr>
      <vt:lpstr>Then God made humans</vt:lpstr>
      <vt:lpstr>Then God made humans</vt:lpstr>
      <vt:lpstr>Then God made humans</vt:lpstr>
      <vt:lpstr>Then God made humans</vt:lpstr>
      <vt:lpstr>Genesis 1:31</vt:lpstr>
      <vt:lpstr>Genesis 1:31– “Then God saw everything he had made, and indeed it was very good.” </vt:lpstr>
      <vt:lpstr>Next time:</vt:lpstr>
    </vt:vector>
  </TitlesOfParts>
  <Company>Interface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Clearing up Christmas</dc:title>
  <dc:creator>Bill Perry</dc:creator>
  <cp:lastModifiedBy>Bill Perry</cp:lastModifiedBy>
  <cp:revision>54</cp:revision>
  <dcterms:created xsi:type="dcterms:W3CDTF">2016-09-19T15:26:51Z</dcterms:created>
  <dcterms:modified xsi:type="dcterms:W3CDTF">2016-09-19T15:27:40Z</dcterms:modified>
</cp:coreProperties>
</file>