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3" r:id="rId18"/>
    <p:sldId id="271" r:id="rId19"/>
    <p:sldId id="294" r:id="rId20"/>
    <p:sldId id="272" r:id="rId21"/>
    <p:sldId id="295" r:id="rId22"/>
    <p:sldId id="289" r:id="rId23"/>
    <p:sldId id="273" r:id="rId24"/>
    <p:sldId id="296" r:id="rId25"/>
    <p:sldId id="274" r:id="rId26"/>
    <p:sldId id="275" r:id="rId27"/>
    <p:sldId id="297" r:id="rId28"/>
    <p:sldId id="276" r:id="rId29"/>
    <p:sldId id="298" r:id="rId30"/>
    <p:sldId id="277" r:id="rId31"/>
    <p:sldId id="299" r:id="rId32"/>
    <p:sldId id="285" r:id="rId33"/>
    <p:sldId id="286" r:id="rId34"/>
    <p:sldId id="288" r:id="rId35"/>
    <p:sldId id="278" r:id="rId36"/>
    <p:sldId id="300" r:id="rId37"/>
    <p:sldId id="279" r:id="rId38"/>
    <p:sldId id="301" r:id="rId39"/>
    <p:sldId id="280" r:id="rId40"/>
    <p:sldId id="302" r:id="rId41"/>
    <p:sldId id="281" r:id="rId42"/>
    <p:sldId id="303" r:id="rId43"/>
    <p:sldId id="282" r:id="rId44"/>
    <p:sldId id="304" r:id="rId45"/>
    <p:sldId id="283" r:id="rId46"/>
    <p:sldId id="305" r:id="rId47"/>
    <p:sldId id="284" r:id="rId48"/>
    <p:sldId id="306" r:id="rId49"/>
    <p:sldId id="290" r:id="rId50"/>
    <p:sldId id="291" r:id="rId51"/>
    <p:sldId id="29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8BC5-3633-924D-B0F0-32D68B831F8A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7E637-B8A8-1248-B02B-41C54B079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203" y="1803042"/>
            <a:ext cx="5105400" cy="2868168"/>
          </a:xfrm>
        </p:spPr>
        <p:txBody>
          <a:bodyPr/>
          <a:lstStyle/>
          <a:p>
            <a:r>
              <a:rPr lang="en-US" dirty="0" smtClean="0"/>
              <a:t>Redemption:</a:t>
            </a:r>
            <a:br>
              <a:rPr lang="en-US" dirty="0" smtClean="0"/>
            </a:br>
            <a:r>
              <a:rPr lang="zh-TW" altLang="en-US" dirty="0" smtClean="0"/>
              <a:t> 贖 回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Battle of Ai,</a:t>
            </a:r>
            <a:br>
              <a:rPr lang="en-US" dirty="0" smtClean="0"/>
            </a:br>
            <a:r>
              <a:rPr lang="zh-TW" altLang="en-US" dirty="0" smtClean="0"/>
              <a:t>艾 城 之 戰</a:t>
            </a:r>
            <a:r>
              <a:rPr lang="en-US" altLang="zh-TW" dirty="0" smtClean="0"/>
              <a:t>,</a:t>
            </a:r>
            <a:br>
              <a:rPr lang="en-US" altLang="zh-TW" dirty="0" smtClean="0"/>
            </a:br>
            <a:r>
              <a:rPr lang="en-US" dirty="0" smtClean="0"/>
              <a:t> Part 2</a:t>
            </a:r>
            <a:br>
              <a:rPr lang="en-US" dirty="0" smtClean="0"/>
            </a:br>
            <a:r>
              <a:rPr lang="zh-TW" altLang="en-US" dirty="0" smtClean="0"/>
              <a:t>第 </a:t>
            </a:r>
            <a:r>
              <a:rPr lang="en-US" altLang="zh-TW" dirty="0" smtClean="0"/>
              <a:t>2 </a:t>
            </a:r>
            <a:r>
              <a:rPr lang="zh-TW" altLang="en-US" dirty="0" smtClean="0"/>
              <a:t>部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5203" y="5293217"/>
            <a:ext cx="5114778" cy="1101248"/>
          </a:xfrm>
        </p:spPr>
        <p:txBody>
          <a:bodyPr/>
          <a:lstStyle/>
          <a:p>
            <a:r>
              <a:rPr lang="en-US" dirty="0" smtClean="0"/>
              <a:t>Bill </a:t>
            </a:r>
            <a:r>
              <a:rPr lang="en-US" dirty="0" smtClean="0"/>
              <a:t>Perry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/>
              <a:t>Results of </a:t>
            </a:r>
            <a:r>
              <a:rPr lang="en-US" sz="4000" dirty="0" err="1" smtClean="0"/>
              <a:t>Achan’s</a:t>
            </a:r>
            <a:r>
              <a:rPr lang="en-US" sz="4000" dirty="0" smtClean="0"/>
              <a:t> sin:</a:t>
            </a:r>
          </a:p>
          <a:p>
            <a:pPr>
              <a:buNone/>
            </a:pPr>
            <a:r>
              <a:rPr lang="zh-TW" altLang="en-US" sz="4000" dirty="0" smtClean="0"/>
              <a:t>亞干罪行的後果</a:t>
            </a:r>
            <a:r>
              <a:rPr lang="en-US" altLang="zh-TW" sz="4000" dirty="0" smtClean="0"/>
              <a:t>:</a:t>
            </a:r>
            <a:endParaRPr lang="en-US" sz="4000" dirty="0" smtClean="0"/>
          </a:p>
          <a:p>
            <a:pPr marL="742950" indent="-742950">
              <a:buAutoNum type="arabicParenR"/>
            </a:pPr>
            <a:r>
              <a:rPr lang="en-US" sz="4000" dirty="0" smtClean="0"/>
              <a:t>36 soldiers died</a:t>
            </a:r>
          </a:p>
          <a:p>
            <a:pPr marL="742950" indent="-742950">
              <a:buNone/>
            </a:pPr>
            <a:r>
              <a:rPr lang="en-US" sz="4000" dirty="0" smtClean="0"/>
              <a:t>	36</a:t>
            </a:r>
            <a:r>
              <a:rPr lang="zh-TW" altLang="en-US" sz="4000" dirty="0" smtClean="0"/>
              <a:t> 名士兵死亡</a:t>
            </a:r>
            <a:endParaRPr lang="en-US" sz="4000" dirty="0" smtClean="0"/>
          </a:p>
          <a:p>
            <a:pPr marL="742950" indent="-742950">
              <a:buAutoNum type="arabicParenR" startAt="2"/>
            </a:pPr>
            <a:r>
              <a:rPr lang="en-US" sz="4000" dirty="0" smtClean="0"/>
              <a:t>36 wives became widows</a:t>
            </a:r>
          </a:p>
          <a:p>
            <a:pPr marL="742950" indent="-742950">
              <a:buNone/>
            </a:pPr>
            <a:r>
              <a:rPr lang="en-US" sz="4000" dirty="0" smtClean="0"/>
              <a:t>	36 </a:t>
            </a:r>
            <a:r>
              <a:rPr lang="zh-TW" altLang="en-US" sz="4000" dirty="0" smtClean="0"/>
              <a:t>名妻子成為寡婦</a:t>
            </a:r>
            <a:endParaRPr lang="en-US" sz="4000" dirty="0" smtClean="0"/>
          </a:p>
          <a:p>
            <a:pPr marL="742950" indent="-742950">
              <a:buAutoNum type="arabicParenR" startAt="3"/>
            </a:pPr>
            <a:r>
              <a:rPr lang="en-US" sz="4000" dirty="0" smtClean="0"/>
              <a:t>Over 100 kids lost their dads</a:t>
            </a:r>
          </a:p>
          <a:p>
            <a:pPr marL="742950" indent="-742950">
              <a:buNone/>
            </a:pPr>
            <a:r>
              <a:rPr lang="en-US" sz="4000" dirty="0" smtClean="0"/>
              <a:t>	</a:t>
            </a:r>
            <a:r>
              <a:rPr lang="zh-TW" altLang="en-US" sz="4000" dirty="0" smtClean="0"/>
              <a:t>超過</a:t>
            </a:r>
            <a:r>
              <a:rPr lang="en-US" altLang="zh-TW" sz="4000" dirty="0" smtClean="0"/>
              <a:t>100</a:t>
            </a:r>
            <a:r>
              <a:rPr lang="zh-TW" altLang="en-US" sz="4000" dirty="0" smtClean="0"/>
              <a:t> 名孩子失去他們的父親</a:t>
            </a:r>
            <a:endParaRPr lang="en-US" sz="4000" dirty="0" smtClean="0"/>
          </a:p>
          <a:p>
            <a:pPr marL="742950" indent="-742950">
              <a:buAutoNum type="arabicParenR" startAt="4"/>
            </a:pPr>
            <a:r>
              <a:rPr lang="en-US" sz="4000" dirty="0" smtClean="0"/>
              <a:t>Israel’s security was threatened</a:t>
            </a:r>
          </a:p>
          <a:p>
            <a:pPr marL="742950" indent="-742950">
              <a:buNone/>
            </a:pPr>
            <a:r>
              <a:rPr lang="en-US" sz="4000" dirty="0" smtClean="0"/>
              <a:t>	</a:t>
            </a:r>
            <a:r>
              <a:rPr lang="zh-TW" altLang="en-US" sz="4000" dirty="0" smtClean="0"/>
              <a:t>以色列的平安受到威脅</a:t>
            </a:r>
            <a:endParaRPr lang="en-US" sz="4000" dirty="0" smtClean="0"/>
          </a:p>
          <a:p>
            <a:pPr marL="742950" indent="-742950">
              <a:buNone/>
            </a:pPr>
            <a:endParaRPr lang="en-US" sz="4000" dirty="0" smtClean="0"/>
          </a:p>
          <a:p>
            <a:pPr marL="742950" indent="-742950">
              <a:buAutoNum type="arabicParenR"/>
            </a:pP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God revealed </a:t>
            </a:r>
            <a:r>
              <a:rPr lang="en-US" sz="3600" dirty="0" err="1" smtClean="0"/>
              <a:t>Achan</a:t>
            </a:r>
            <a:r>
              <a:rPr lang="en-US" sz="3600" dirty="0" smtClean="0"/>
              <a:t> to Joshua</a:t>
            </a:r>
          </a:p>
          <a:p>
            <a:pPr>
              <a:buNone/>
            </a:pPr>
            <a:r>
              <a:rPr lang="en-US" altLang="zh-TW" sz="3600" dirty="0" smtClean="0"/>
              <a:t>	</a:t>
            </a:r>
            <a:r>
              <a:rPr lang="zh-TW" altLang="en-US" sz="3600" dirty="0" smtClean="0"/>
              <a:t>神對約書亞顯示出亞干</a:t>
            </a:r>
            <a:endParaRPr lang="en-US" sz="3600" dirty="0" smtClean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God revealed </a:t>
            </a:r>
            <a:r>
              <a:rPr lang="en-US" sz="3600" dirty="0" err="1" smtClean="0"/>
              <a:t>Achan</a:t>
            </a:r>
            <a:r>
              <a:rPr lang="en-US" sz="3600" dirty="0" smtClean="0"/>
              <a:t> to Joshua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zh-TW" altLang="en-US" sz="3600" dirty="0" smtClean="0"/>
              <a:t>神對約書亞顯示出亞干</a:t>
            </a:r>
            <a:endParaRPr lang="en-US" sz="3600" dirty="0" smtClean="0"/>
          </a:p>
          <a:p>
            <a:r>
              <a:rPr lang="en-US" sz="3600" dirty="0" err="1" smtClean="0"/>
              <a:t>Achan</a:t>
            </a:r>
            <a:r>
              <a:rPr lang="en-US" sz="3600" dirty="0" smtClean="0"/>
              <a:t> confessed his sin, giving glory to God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zh-TW" altLang="en-US" sz="4000" dirty="0" smtClean="0"/>
              <a:t>亞干認了他的罪行</a:t>
            </a:r>
            <a:r>
              <a:rPr lang="en-US" altLang="zh-TW" sz="4000" dirty="0" smtClean="0"/>
              <a:t>, </a:t>
            </a:r>
            <a:r>
              <a:rPr lang="zh-TW" altLang="en-US" sz="4000" dirty="0" smtClean="0"/>
              <a:t>把榮耀歸給神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God revealed </a:t>
            </a:r>
            <a:r>
              <a:rPr lang="en-US" sz="3600" dirty="0" err="1" smtClean="0"/>
              <a:t>Achan</a:t>
            </a:r>
            <a:r>
              <a:rPr lang="en-US" sz="3600" dirty="0" smtClean="0"/>
              <a:t> to Joshua</a:t>
            </a:r>
          </a:p>
          <a:p>
            <a:pPr>
              <a:buNone/>
            </a:pPr>
            <a:r>
              <a:rPr lang="en-US" altLang="zh-TW" sz="3600" dirty="0" smtClean="0"/>
              <a:t>	</a:t>
            </a:r>
            <a:r>
              <a:rPr lang="zh-TW" altLang="en-US" sz="3600" dirty="0" smtClean="0"/>
              <a:t>神對約書亞顯示出亞干</a:t>
            </a:r>
            <a:endParaRPr lang="en-US" sz="3600" dirty="0" smtClean="0"/>
          </a:p>
          <a:p>
            <a:r>
              <a:rPr lang="en-US" sz="3600" dirty="0" err="1" smtClean="0"/>
              <a:t>Achan</a:t>
            </a:r>
            <a:r>
              <a:rPr lang="en-US" sz="3600" dirty="0" smtClean="0"/>
              <a:t> confessed his sin, giving glory to God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zh-TW" altLang="en-US" sz="3600" dirty="0" smtClean="0"/>
              <a:t>亞干認了他的罪行</a:t>
            </a:r>
            <a:r>
              <a:rPr lang="en-US" altLang="zh-TW" sz="3600" dirty="0" smtClean="0"/>
              <a:t>, </a:t>
            </a:r>
            <a:r>
              <a:rPr lang="zh-TW" altLang="en-US" sz="3600" dirty="0" smtClean="0"/>
              <a:t>把榮耀歸給神</a:t>
            </a:r>
            <a:endParaRPr lang="en-US" sz="3600" dirty="0" smtClean="0"/>
          </a:p>
          <a:p>
            <a:r>
              <a:rPr lang="en-US" sz="3600" dirty="0" smtClean="0"/>
              <a:t>Israel stoned </a:t>
            </a:r>
            <a:r>
              <a:rPr lang="en-US" sz="3600" dirty="0" err="1" smtClean="0"/>
              <a:t>Achan</a:t>
            </a:r>
            <a:r>
              <a:rPr lang="en-US" sz="3600" dirty="0" smtClean="0"/>
              <a:t> and his family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zh-TW" altLang="en-US" sz="3600" dirty="0" smtClean="0"/>
              <a:t>以色列用石頭打死了亞干與他的家人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God revealed </a:t>
            </a:r>
            <a:r>
              <a:rPr lang="en-US" sz="3600" dirty="0" err="1" smtClean="0"/>
              <a:t>Achan</a:t>
            </a:r>
            <a:r>
              <a:rPr lang="en-US" sz="3600" dirty="0" smtClean="0"/>
              <a:t> to Joshua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zh-TW" altLang="en-US" sz="3600" dirty="0" smtClean="0"/>
              <a:t>神對約書亞顯示出亞干</a:t>
            </a:r>
            <a:endParaRPr lang="en-US" sz="3600" dirty="0" smtClean="0"/>
          </a:p>
          <a:p>
            <a:r>
              <a:rPr lang="en-US" sz="3600" dirty="0" err="1" smtClean="0"/>
              <a:t>Achan</a:t>
            </a:r>
            <a:r>
              <a:rPr lang="en-US" sz="3600" dirty="0" smtClean="0"/>
              <a:t> confessed his sin, giving    glory to God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zh-TW" altLang="en-US" sz="3600" dirty="0" smtClean="0"/>
              <a:t>亞干認了他的罪行</a:t>
            </a:r>
            <a:r>
              <a:rPr lang="en-US" altLang="zh-TW" sz="3600" dirty="0" smtClean="0"/>
              <a:t>, </a:t>
            </a:r>
            <a:r>
              <a:rPr lang="zh-TW" altLang="en-US" sz="3600" dirty="0" smtClean="0"/>
              <a:t>把榮耀歸給神</a:t>
            </a:r>
            <a:endParaRPr lang="en-US" sz="3600" dirty="0" smtClean="0"/>
          </a:p>
          <a:p>
            <a:r>
              <a:rPr lang="en-US" sz="3600" dirty="0" smtClean="0"/>
              <a:t>Israel stoned </a:t>
            </a:r>
            <a:r>
              <a:rPr lang="en-US" sz="3600" dirty="0" err="1" smtClean="0"/>
              <a:t>Achan</a:t>
            </a:r>
            <a:r>
              <a:rPr lang="en-US" sz="3600" dirty="0" smtClean="0"/>
              <a:t> and his family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zh-TW" altLang="en-US" sz="3600" dirty="0" smtClean="0"/>
              <a:t>以色列用石頭打死了亞干與他的家人</a:t>
            </a:r>
            <a:endParaRPr lang="en-US" sz="3600" dirty="0" smtClean="0"/>
          </a:p>
          <a:p>
            <a:r>
              <a:rPr lang="en-US" sz="3600" dirty="0" smtClean="0"/>
              <a:t>God’s anger was removed and Israel’s security was restored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zh-TW" altLang="en-US" sz="3600" dirty="0" smtClean="0"/>
              <a:t>神的憤怒平息而以色列的安全也恢復了</a:t>
            </a:r>
            <a:endParaRPr lang="en-US" sz="3600" dirty="0" smtClean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 </a:t>
            </a:r>
            <a:r>
              <a:rPr lang="en-US" sz="3200" dirty="0" smtClean="0"/>
              <a:t>[NKJV]</a:t>
            </a:r>
            <a:br>
              <a:rPr lang="en-US" sz="3200" dirty="0" smtClean="0"/>
            </a:br>
            <a:r>
              <a:rPr lang="zh-TW" altLang="en-US" sz="4000" dirty="0" smtClean="0"/>
              <a:t> 約 書 亞 記 </a:t>
            </a:r>
            <a:r>
              <a:rPr lang="en-US" altLang="zh-TW" sz="4000" dirty="0" smtClean="0"/>
              <a:t>8:1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Now the LORD said to Joshua: "Do not be afraid, </a:t>
            </a:r>
          </a:p>
          <a:p>
            <a:pPr algn="ctr">
              <a:buNone/>
            </a:pPr>
            <a:r>
              <a:rPr lang="en-US" b="1" dirty="0" smtClean="0"/>
              <a:t>nor be dismayed; take all the people of war with </a:t>
            </a:r>
          </a:p>
          <a:p>
            <a:pPr algn="ctr">
              <a:buNone/>
            </a:pPr>
            <a:r>
              <a:rPr lang="en-US" b="1" dirty="0" smtClean="0"/>
              <a:t>you, and arise, go up to Ai. See, I have given into </a:t>
            </a:r>
          </a:p>
          <a:p>
            <a:pPr algn="ctr">
              <a:buNone/>
            </a:pPr>
            <a:r>
              <a:rPr lang="en-US" b="1" dirty="0" smtClean="0"/>
              <a:t>your hand the king of Ai, his people, his city, and </a:t>
            </a:r>
          </a:p>
          <a:p>
            <a:pPr algn="ctr">
              <a:buNone/>
            </a:pPr>
            <a:r>
              <a:rPr lang="en-US" b="1" dirty="0" smtClean="0"/>
              <a:t>his land. </a:t>
            </a:r>
          </a:p>
          <a:p>
            <a:pPr algn="ctr">
              <a:buNone/>
            </a:pPr>
            <a:r>
              <a:rPr lang="zh-TW" altLang="en-US" dirty="0" smtClean="0"/>
              <a:t>耶 和 華 對 約 書 亞 說 、 不 要 懼 怕 、 也 不 要 驚 惶 ． 你 起 來 率 領 一 切 兵 丁 、 上 艾 城 去 ． 我 已 經 把 艾 城 的 王 、 和 他 的 民 、 他 的 城 、 並 他 的 地 、 都 交 在 你 手 裡 。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 </a:t>
            </a:r>
            <a:r>
              <a:rPr lang="en-US" sz="3200" dirty="0" smtClean="0"/>
              <a:t>[NKJV]</a:t>
            </a:r>
            <a:br>
              <a:rPr lang="en-US" sz="3200" dirty="0" smtClean="0"/>
            </a:br>
            <a:r>
              <a:rPr lang="zh-TW" altLang="en-US" sz="2800" dirty="0" smtClean="0"/>
              <a:t> </a:t>
            </a:r>
            <a:r>
              <a:rPr lang="zh-TW" altLang="en-US" sz="4000" dirty="0" smtClean="0"/>
              <a:t>約 書 亞 記 </a:t>
            </a:r>
            <a:r>
              <a:rPr lang="en-US" altLang="zh-TW" sz="4000" dirty="0" smtClean="0"/>
              <a:t>8:2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And you shall do to Ai and its king as </a:t>
            </a:r>
          </a:p>
          <a:p>
            <a:pPr algn="ctr">
              <a:buNone/>
            </a:pPr>
            <a:r>
              <a:rPr lang="en-US" b="1" dirty="0" smtClean="0"/>
              <a:t>you did to Jericho and its king. Only its spoil and </a:t>
            </a:r>
          </a:p>
          <a:p>
            <a:pPr algn="ctr">
              <a:buNone/>
            </a:pPr>
            <a:r>
              <a:rPr lang="en-US" b="1" dirty="0"/>
              <a:t>i</a:t>
            </a:r>
            <a:r>
              <a:rPr lang="en-US" b="1" dirty="0" smtClean="0"/>
              <a:t>ts cattle you shall take as booty for yourselves. </a:t>
            </a:r>
          </a:p>
          <a:p>
            <a:pPr algn="ctr">
              <a:buNone/>
            </a:pPr>
            <a:r>
              <a:rPr lang="en-US" b="1" dirty="0" smtClean="0"/>
              <a:t>Lay an ambush for the city behind it.“</a:t>
            </a:r>
          </a:p>
          <a:p>
            <a:pPr algn="ctr">
              <a:buNone/>
            </a:pPr>
            <a:r>
              <a:rPr lang="zh-TW" altLang="en-US" dirty="0" smtClean="0"/>
              <a:t>你 怎 樣 待 耶 利 哥 、 和 耶 利 哥 的 王 、 也 當 照 樣 待 艾 城 、 和 艾 城 的 王 ． 只 是 城 內 所 奪 的 財 物 、 和 牲 畜 、 你 們 可 以 取 為 自 己 的 掠 物 ． 你 要 在 城 後 設 下 伏 兵 。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8:3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 smtClean="0"/>
              <a:t>So Joshua arose, and all the people of war, to go </a:t>
            </a:r>
          </a:p>
          <a:p>
            <a:pPr algn="ctr">
              <a:buNone/>
            </a:pPr>
            <a:r>
              <a:rPr lang="en-US" sz="3000" b="1" dirty="0" smtClean="0"/>
              <a:t>up against Ai; and Joshua chose thirty thousand </a:t>
            </a:r>
          </a:p>
          <a:p>
            <a:pPr algn="ctr">
              <a:buNone/>
            </a:pPr>
            <a:r>
              <a:rPr lang="en-US" sz="3000" b="1" dirty="0" smtClean="0"/>
              <a:t>mighty men of valor and sent them away by </a:t>
            </a:r>
          </a:p>
          <a:p>
            <a:pPr algn="ctr">
              <a:buNone/>
            </a:pPr>
            <a:r>
              <a:rPr lang="en-US" sz="3000" b="1" dirty="0" smtClean="0"/>
              <a:t>night. </a:t>
            </a:r>
          </a:p>
          <a:p>
            <a:pPr algn="ctr">
              <a:buNone/>
            </a:pPr>
            <a:r>
              <a:rPr lang="zh-TW" altLang="en-US" sz="2800" dirty="0" smtClean="0"/>
              <a:t> 於 是 約 書 亞 、 和 一 切 兵 丁 、 都 起 來 、 要 上 艾 城 去 ． 約 書 亞 選 了 三 萬 大 能 的 勇 士 、 夜 間 打 發 他 們 前 往 ．</a:t>
            </a:r>
            <a:endParaRPr lang="en-US" sz="3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8:4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 smtClean="0"/>
              <a:t>And he commanded them, saying: </a:t>
            </a:r>
          </a:p>
          <a:p>
            <a:pPr algn="ctr">
              <a:buNone/>
            </a:pPr>
            <a:r>
              <a:rPr lang="en-US" sz="3000" b="1" dirty="0" smtClean="0"/>
              <a:t>"Behold, you shall lie in ambush against the </a:t>
            </a:r>
          </a:p>
          <a:p>
            <a:pPr algn="ctr">
              <a:buNone/>
            </a:pPr>
            <a:r>
              <a:rPr lang="en-US" sz="3000" b="1" dirty="0" smtClean="0"/>
              <a:t>city, behind the city. Do not go very far from </a:t>
            </a:r>
          </a:p>
          <a:p>
            <a:pPr algn="ctr">
              <a:buNone/>
            </a:pPr>
            <a:r>
              <a:rPr lang="en-US" sz="3000" b="1" dirty="0" smtClean="0"/>
              <a:t>the city, but all of you be ready.</a:t>
            </a:r>
          </a:p>
          <a:p>
            <a:pPr algn="ctr">
              <a:buNone/>
            </a:pPr>
            <a:r>
              <a:rPr lang="zh-TW" altLang="en-US" sz="2800" dirty="0" smtClean="0"/>
              <a:t> </a:t>
            </a:r>
            <a:endParaRPr lang="en-US" altLang="zh-TW" sz="2800" dirty="0" smtClean="0"/>
          </a:p>
          <a:p>
            <a:pPr algn="ctr">
              <a:buNone/>
            </a:pPr>
            <a:r>
              <a:rPr lang="en-US" altLang="zh-TW" sz="2800" dirty="0" smtClean="0"/>
              <a:t>  </a:t>
            </a:r>
            <a:r>
              <a:rPr lang="zh-TW" altLang="en-US" sz="2800" dirty="0" smtClean="0"/>
              <a:t>吩 咐 他 們 說 、 你 們 要 在 城 後 埋 伏 ． 不 可 離 城 太 遠 、 都 要 各 自 準 備 。</a:t>
            </a:r>
            <a:endParaRPr lang="en-US" sz="3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8:5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Then I and all the people who </a:t>
            </a:r>
            <a:r>
              <a:rPr lang="en-US" b="1" i="1" dirty="0" smtClean="0"/>
              <a:t>are</a:t>
            </a:r>
            <a:r>
              <a:rPr lang="en-US" b="1" dirty="0" smtClean="0"/>
              <a:t> with me will </a:t>
            </a:r>
          </a:p>
          <a:p>
            <a:pPr algn="ctr">
              <a:buNone/>
            </a:pPr>
            <a:r>
              <a:rPr lang="en-US" b="1" dirty="0" smtClean="0"/>
              <a:t>approach the city; and it will come about, </a:t>
            </a:r>
          </a:p>
          <a:p>
            <a:pPr algn="ctr">
              <a:buNone/>
            </a:pPr>
            <a:r>
              <a:rPr lang="en-US" b="1" dirty="0" smtClean="0"/>
              <a:t>when they come out against us as at the first, </a:t>
            </a:r>
          </a:p>
          <a:p>
            <a:pPr algn="ctr">
              <a:buNone/>
            </a:pPr>
            <a:r>
              <a:rPr lang="en-US" b="1" dirty="0" smtClean="0"/>
              <a:t>that we shall flee before them. </a:t>
            </a:r>
          </a:p>
          <a:p>
            <a:pPr algn="ctr">
              <a:buNone/>
            </a:pPr>
            <a:r>
              <a:rPr lang="zh-TW" altLang="en-US" dirty="0" smtClean="0"/>
              <a:t>我 與 我 所 帶 領 的 眾 民 、 要 向 城 前 往 ． 城 裡 的 人 像 初 次 出 來 攻 擊 我 們 的 時 候 、 我 們 就 在 他 們 面 前 逃 跑 ．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 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Ai =</a:t>
            </a:r>
          </a:p>
          <a:p>
            <a:pPr>
              <a:buNone/>
            </a:pPr>
            <a:r>
              <a:rPr lang="zh-TW" altLang="en-US" sz="3600" dirty="0" smtClean="0"/>
              <a:t>  艾</a:t>
            </a:r>
            <a:r>
              <a:rPr lang="en-US" altLang="zh-TW" sz="3600" dirty="0" smtClean="0"/>
              <a:t>=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8:5-6</a:t>
            </a:r>
            <a:br>
              <a:rPr lang="en-US" dirty="0" smtClean="0"/>
            </a:br>
            <a:r>
              <a:rPr lang="zh-TW" altLang="en-US" dirty="0" smtClean="0"/>
              <a:t> 約 書 亞 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For they will </a:t>
            </a:r>
          </a:p>
          <a:p>
            <a:pPr algn="ctr">
              <a:buNone/>
            </a:pPr>
            <a:r>
              <a:rPr lang="en-US" b="1" dirty="0" smtClean="0"/>
              <a:t>come out after us till we have drawn them </a:t>
            </a:r>
          </a:p>
          <a:p>
            <a:pPr algn="ctr">
              <a:buNone/>
            </a:pPr>
            <a:r>
              <a:rPr lang="en-US" b="1" dirty="0" smtClean="0"/>
              <a:t>from the city, for they will say, '</a:t>
            </a:r>
            <a:r>
              <a:rPr lang="en-US" b="1" i="1" dirty="0" smtClean="0"/>
              <a:t>They are</a:t>
            </a:r>
            <a:r>
              <a:rPr lang="en-US" b="1" dirty="0" smtClean="0"/>
              <a:t> </a:t>
            </a:r>
          </a:p>
          <a:p>
            <a:pPr algn="ctr">
              <a:buNone/>
            </a:pPr>
            <a:r>
              <a:rPr lang="en-US" b="1" dirty="0" smtClean="0"/>
              <a:t>fleeing before us as at the first.' Therefore </a:t>
            </a:r>
          </a:p>
          <a:p>
            <a:pPr algn="ctr">
              <a:buNone/>
            </a:pPr>
            <a:r>
              <a:rPr lang="en-US" b="1" dirty="0" smtClean="0"/>
              <a:t>we will flee before them.</a:t>
            </a:r>
          </a:p>
          <a:p>
            <a:pPr algn="ctr">
              <a:buNone/>
            </a:pPr>
            <a:r>
              <a:rPr lang="zh-TW" altLang="en-US" dirty="0" smtClean="0"/>
              <a:t>他 們 必 出 來 追 趕 我 們 、 直 到 我 們 引 誘 他 們 離 開 城 ． 因 為 他 們 必 說 、 這 些 人 像 初 次 在 我 們 面 前 逃 跑 ． 所 以 我 們 要 在 他 們 面 前 逃 跑 ．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t future.jpg"/>
          <p:cNvPicPr>
            <a:picLocks noChangeAspect="1"/>
          </p:cNvPicPr>
          <p:nvPr/>
        </p:nvPicPr>
        <p:blipFill>
          <a:blip r:embed="rId2">
            <a:lum bright="8000" contrast="-3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612"/>
            <a:ext cx="8229600" cy="564094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God often uses </a:t>
            </a:r>
          </a:p>
          <a:p>
            <a:pPr algn="ctr">
              <a:buNone/>
            </a:pPr>
            <a:r>
              <a:rPr lang="en-US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our failures in the past  </a:t>
            </a:r>
          </a:p>
          <a:p>
            <a:pPr algn="ctr">
              <a:buNone/>
            </a:pPr>
            <a:r>
              <a:rPr lang="en-US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to help determine </a:t>
            </a:r>
          </a:p>
          <a:p>
            <a:pPr algn="ctr">
              <a:buNone/>
            </a:pPr>
            <a:r>
              <a:rPr lang="en-US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our successes in the future!</a:t>
            </a:r>
          </a:p>
          <a:p>
            <a:pPr algn="ctr">
              <a:buNone/>
            </a:pPr>
            <a:endParaRPr lang="en-US" sz="2600" b="1" i="1" dirty="0" smtClean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zh-TW" altLang="en-US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神時常用我們過去的失敗</a:t>
            </a:r>
            <a:endParaRPr lang="en-US" altLang="zh-TW" sz="4000" b="1" i="1" dirty="0" smtClean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zh-TW" altLang="en-US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來幫助決定</a:t>
            </a:r>
            <a:endParaRPr lang="en-US" altLang="zh-TW" sz="4000" b="1" i="1" dirty="0" smtClean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zh-TW" altLang="en-US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我們未來的成功</a:t>
            </a:r>
            <a:r>
              <a:rPr lang="en-US" altLang="zh-TW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US" sz="4000" b="1" i="1" dirty="0">
              <a:ln w="190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8:7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Then you shall rise from the ambush and seize </a:t>
            </a:r>
          </a:p>
          <a:p>
            <a:pPr algn="ctr">
              <a:buNone/>
            </a:pPr>
            <a:r>
              <a:rPr lang="en-US" b="1" dirty="0" smtClean="0"/>
              <a:t>the city, for the LORD your God will deliver it </a:t>
            </a:r>
          </a:p>
          <a:p>
            <a:pPr algn="ctr">
              <a:buNone/>
            </a:pPr>
            <a:r>
              <a:rPr lang="en-US" b="1" dirty="0" smtClean="0"/>
              <a:t>into your hand. </a:t>
            </a:r>
          </a:p>
          <a:p>
            <a:pPr algn="ctr">
              <a:buNone/>
            </a:pPr>
            <a:r>
              <a:rPr lang="zh-TW" altLang="en-US" dirty="0" smtClean="0"/>
              <a:t>你 們 就 從 埋 伏 的 地 方 起 來 、 奪 取 那 城 ． 因 為 耶 和 華 你 們 的 　 神 、 必 把 城 交 在 你 們 手 裡 。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8:8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And it will be, when you have </a:t>
            </a:r>
          </a:p>
          <a:p>
            <a:pPr algn="ctr">
              <a:buNone/>
            </a:pPr>
            <a:r>
              <a:rPr lang="en-US" b="1" dirty="0" smtClean="0"/>
              <a:t>taken the city, </a:t>
            </a:r>
            <a:r>
              <a:rPr lang="en-US" b="1" i="1" dirty="0" smtClean="0"/>
              <a:t>that</a:t>
            </a:r>
            <a:r>
              <a:rPr lang="en-US" b="1" dirty="0" smtClean="0"/>
              <a:t> you shall set the city on fire. </a:t>
            </a:r>
          </a:p>
          <a:p>
            <a:pPr algn="ctr">
              <a:buNone/>
            </a:pPr>
            <a:r>
              <a:rPr lang="en-US" b="1" dirty="0" smtClean="0"/>
              <a:t>According to the commandment of the LORD </a:t>
            </a:r>
          </a:p>
          <a:p>
            <a:pPr algn="ctr">
              <a:buNone/>
            </a:pPr>
            <a:r>
              <a:rPr lang="en-US" b="1" dirty="0" smtClean="0"/>
              <a:t>you shall do. See, I have commanded you.“</a:t>
            </a:r>
          </a:p>
          <a:p>
            <a:pPr algn="ctr">
              <a:buNone/>
            </a:pPr>
            <a:r>
              <a:rPr lang="en-US" altLang="zh-TW" dirty="0" smtClean="0"/>
              <a:t> </a:t>
            </a:r>
            <a:r>
              <a:rPr lang="zh-TW" altLang="en-US" dirty="0" smtClean="0"/>
              <a:t>你 們 奪 了 城 以 後 、 就 放 火 燒 城 ． 要 照 耶 和 華 的 話 行 ． 這 是 我 吩 咐 你 們 的 。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8:9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Joshua therefore sent </a:t>
            </a:r>
          </a:p>
          <a:p>
            <a:pPr>
              <a:buNone/>
            </a:pPr>
            <a:r>
              <a:rPr lang="en-US" b="1" dirty="0" smtClean="0"/>
              <a:t>them out; and they went </a:t>
            </a:r>
          </a:p>
          <a:p>
            <a:pPr>
              <a:buNone/>
            </a:pPr>
            <a:r>
              <a:rPr lang="en-US" b="1" dirty="0" smtClean="0"/>
              <a:t>to lie in ambush, and </a:t>
            </a:r>
          </a:p>
          <a:p>
            <a:pPr>
              <a:buNone/>
            </a:pPr>
            <a:r>
              <a:rPr lang="en-US" b="1" dirty="0" smtClean="0"/>
              <a:t>stayed between Bethel </a:t>
            </a:r>
          </a:p>
          <a:p>
            <a:pPr>
              <a:buNone/>
            </a:pPr>
            <a:r>
              <a:rPr lang="en-US" b="1" dirty="0" smtClean="0"/>
              <a:t>and Ai, on the west side </a:t>
            </a:r>
          </a:p>
          <a:p>
            <a:pPr>
              <a:buNone/>
            </a:pPr>
            <a:r>
              <a:rPr lang="en-US" b="1" dirty="0" smtClean="0"/>
              <a:t>of Ai; but Joshua lodged </a:t>
            </a:r>
          </a:p>
          <a:p>
            <a:pPr>
              <a:buNone/>
            </a:pPr>
            <a:r>
              <a:rPr lang="en-US" b="1" dirty="0" smtClean="0"/>
              <a:t>that night among the </a:t>
            </a:r>
          </a:p>
          <a:p>
            <a:pPr>
              <a:buNone/>
            </a:pPr>
            <a:r>
              <a:rPr lang="en-US" b="1" dirty="0" smtClean="0"/>
              <a:t>people.</a:t>
            </a:r>
          </a:p>
          <a:p>
            <a:pPr>
              <a:buNone/>
            </a:pPr>
            <a:r>
              <a:rPr lang="zh-TW" altLang="en-US" dirty="0" smtClean="0"/>
              <a:t>約 書 亞 打 發 他 們 前 往 ．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他 們 就 上 埋 伏 的 地 方 去 、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住 在 伯 特 利 和 艾 城 的 中 間 ．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就 是 在 艾 城 的 西 邊 ．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這 夜 約 書 亞 卻 在 民 中 住 宿 。</a:t>
            </a:r>
            <a:endParaRPr lang="en-US" b="1" dirty="0"/>
          </a:p>
        </p:txBody>
      </p:sp>
      <p:pic>
        <p:nvPicPr>
          <p:cNvPr id="4" name="Picture 3" descr="maps-dead-sea-gen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597" y="1687513"/>
            <a:ext cx="3809203" cy="44386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8:10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Then Joshua rose up early in the morning and </a:t>
            </a:r>
          </a:p>
          <a:p>
            <a:pPr algn="ctr">
              <a:buNone/>
            </a:pPr>
            <a:r>
              <a:rPr lang="en-US" b="1" dirty="0" smtClean="0"/>
              <a:t>mustered the people, and went up, he and </a:t>
            </a:r>
          </a:p>
          <a:p>
            <a:pPr algn="ctr">
              <a:buNone/>
            </a:pPr>
            <a:r>
              <a:rPr lang="en-US" b="1" dirty="0" smtClean="0"/>
              <a:t>the elders of Israel, before the people to Ai. 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約 書 亞 清 早 起 來 、 點 齊 百 姓 、 他 和 以 色 列 的 長 老 在 百 姓 前 面 上 艾 城 去 。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8:11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And all the people of war who </a:t>
            </a:r>
            <a:r>
              <a:rPr lang="en-US" b="1" i="1" dirty="0" smtClean="0"/>
              <a:t>were</a:t>
            </a:r>
            <a:r>
              <a:rPr lang="en-US" b="1" dirty="0" smtClean="0"/>
              <a:t> with him </a:t>
            </a:r>
          </a:p>
          <a:p>
            <a:pPr algn="ctr">
              <a:buNone/>
            </a:pPr>
            <a:r>
              <a:rPr lang="en-US" b="1" dirty="0" smtClean="0"/>
              <a:t>went up and drew near; and they came before </a:t>
            </a:r>
          </a:p>
          <a:p>
            <a:pPr algn="ctr">
              <a:buNone/>
            </a:pPr>
            <a:r>
              <a:rPr lang="en-US" b="1" dirty="0" smtClean="0"/>
              <a:t>the city and camped on the north side of Ai. </a:t>
            </a:r>
          </a:p>
          <a:p>
            <a:pPr algn="ctr">
              <a:buNone/>
            </a:pPr>
            <a:r>
              <a:rPr lang="en-US" b="1" dirty="0" smtClean="0"/>
              <a:t>Now a valley </a:t>
            </a:r>
            <a:r>
              <a:rPr lang="en-US" b="1" i="1" dirty="0" smtClean="0"/>
              <a:t>lay</a:t>
            </a:r>
            <a:r>
              <a:rPr lang="en-US" b="1" dirty="0" smtClean="0"/>
              <a:t> between them and Ai.</a:t>
            </a:r>
          </a:p>
          <a:p>
            <a:pPr algn="ctr">
              <a:buNone/>
            </a:pPr>
            <a:r>
              <a:rPr lang="zh-TW" altLang="en-US" dirty="0" smtClean="0"/>
              <a:t>眾 民 就 是 他 所 帶 領 的 兵 丁 都 上 去 、 向 前 直 往 、 來 到 城 前 、 在 艾 城 北 邊 安 營 ． 在 約 書 亞 和 艾 城 中 間 有 一 山 谷 。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8:12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So he took about five thousand men and set </a:t>
            </a:r>
          </a:p>
          <a:p>
            <a:pPr algn="ctr">
              <a:buNone/>
            </a:pPr>
            <a:r>
              <a:rPr lang="en-US" b="1" dirty="0" smtClean="0"/>
              <a:t>them in ambush between Bethel and Ai, on </a:t>
            </a:r>
          </a:p>
          <a:p>
            <a:pPr algn="ctr">
              <a:buNone/>
            </a:pPr>
            <a:r>
              <a:rPr lang="en-US" b="1" dirty="0" smtClean="0"/>
              <a:t>the west side of the city. </a:t>
            </a:r>
          </a:p>
          <a:p>
            <a:pPr algn="ctr">
              <a:buNone/>
            </a:pPr>
            <a:r>
              <a:rPr lang="zh-TW" altLang="en-US" dirty="0" smtClean="0"/>
              <a:t>他 挑 了 約 有 五 千 人 、 使 他 們 埋 伏 在 伯 特 利 和 艾 城 的 中 間 、 就 是 在 艾 城 的 西 邊 。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8:13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And when they had </a:t>
            </a:r>
          </a:p>
          <a:p>
            <a:pPr algn="ctr">
              <a:buNone/>
            </a:pPr>
            <a:r>
              <a:rPr lang="en-US" b="1" dirty="0" smtClean="0"/>
              <a:t>set the people, all the army that </a:t>
            </a:r>
            <a:r>
              <a:rPr lang="en-US" b="1" i="1" dirty="0" smtClean="0"/>
              <a:t>was</a:t>
            </a:r>
            <a:r>
              <a:rPr lang="en-US" b="1" dirty="0" smtClean="0"/>
              <a:t> on the </a:t>
            </a:r>
          </a:p>
          <a:p>
            <a:pPr algn="ctr">
              <a:buNone/>
            </a:pPr>
            <a:r>
              <a:rPr lang="en-US" b="1" dirty="0" smtClean="0"/>
              <a:t>north of the city, and its rear guard on the </a:t>
            </a:r>
          </a:p>
          <a:p>
            <a:pPr algn="ctr">
              <a:buNone/>
            </a:pPr>
            <a:r>
              <a:rPr lang="en-US" b="1" dirty="0" smtClean="0"/>
              <a:t>west of the city, Joshua went that night </a:t>
            </a:r>
          </a:p>
          <a:p>
            <a:pPr algn="ctr">
              <a:buNone/>
            </a:pPr>
            <a:r>
              <a:rPr lang="en-US" b="1" dirty="0" smtClean="0"/>
              <a:t>into the midst of the valley.</a:t>
            </a:r>
          </a:p>
          <a:p>
            <a:pPr algn="ctr">
              <a:buNone/>
            </a:pPr>
            <a:r>
              <a:rPr lang="zh-TW" altLang="en-US" dirty="0" smtClean="0"/>
              <a:t>於 是 安 置 了 百 姓 、 就 是 城 北 的 全 軍 、 和 城 西 的 伏 兵 ． 這 夜 約 書 亞 進 入 山 谷 之 中 。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8:14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532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/>
              <a:t>Now it happened, when the king of Ai saw </a:t>
            </a:r>
            <a:r>
              <a:rPr lang="en-US" b="1" i="1" dirty="0" smtClean="0"/>
              <a:t>it,</a:t>
            </a:r>
            <a:r>
              <a:rPr lang="en-US" b="1" dirty="0" smtClean="0"/>
              <a:t> </a:t>
            </a:r>
          </a:p>
          <a:p>
            <a:pPr algn="ctr">
              <a:buNone/>
            </a:pPr>
            <a:r>
              <a:rPr lang="en-US" b="1" dirty="0" smtClean="0"/>
              <a:t>that the men of the city hurried and rose early </a:t>
            </a:r>
          </a:p>
          <a:p>
            <a:pPr algn="ctr">
              <a:buNone/>
            </a:pPr>
            <a:r>
              <a:rPr lang="en-US" b="1" dirty="0" smtClean="0"/>
              <a:t>and went out against Israel to battle, he and all </a:t>
            </a:r>
          </a:p>
          <a:p>
            <a:pPr algn="ctr">
              <a:buNone/>
            </a:pPr>
            <a:r>
              <a:rPr lang="en-US" b="1" dirty="0" smtClean="0"/>
              <a:t>his people, at an appointed place before the </a:t>
            </a:r>
          </a:p>
          <a:p>
            <a:pPr algn="ctr">
              <a:buNone/>
            </a:pPr>
            <a:r>
              <a:rPr lang="en-US" b="1" dirty="0" smtClean="0"/>
              <a:t>plain. But he did not know that </a:t>
            </a:r>
            <a:r>
              <a:rPr lang="en-US" b="1" i="1" dirty="0" smtClean="0"/>
              <a:t>there was</a:t>
            </a:r>
            <a:r>
              <a:rPr lang="en-US" b="1" dirty="0" smtClean="0"/>
              <a:t> an </a:t>
            </a:r>
          </a:p>
          <a:p>
            <a:pPr algn="ctr">
              <a:buNone/>
            </a:pPr>
            <a:r>
              <a:rPr lang="en-US" b="1" dirty="0" smtClean="0"/>
              <a:t>ambush against him behind the city. </a:t>
            </a:r>
          </a:p>
          <a:p>
            <a:pPr algn="ctr">
              <a:buNone/>
            </a:pPr>
            <a:r>
              <a:rPr lang="zh-TW" altLang="en-US" dirty="0" smtClean="0"/>
              <a:t>艾 城 的 王 看 見 這 景 況 、 就 和 全 城 的 人 、 清 早 急 忙 起 來 、 按 所 定 的 時 候 、 出 到 亞 拉 巴 前 、 要 與 以 色 列 人 交 戰 ． 王 卻 不 知 道 在 城 後 有 伏 兵 。 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Ai = </a:t>
            </a:r>
            <a:r>
              <a:rPr lang="en-US" sz="3600" i="1" dirty="0" smtClean="0"/>
              <a:t>“heap of ruins”</a:t>
            </a:r>
          </a:p>
          <a:p>
            <a:pPr>
              <a:buNone/>
            </a:pPr>
            <a:r>
              <a:rPr lang="en-US" altLang="zh-TW" sz="3600" i="1" dirty="0" smtClean="0"/>
              <a:t>	</a:t>
            </a:r>
            <a:r>
              <a:rPr lang="zh-TW" altLang="en-US" sz="3600" i="1" dirty="0" smtClean="0"/>
              <a:t>艾</a:t>
            </a:r>
            <a:r>
              <a:rPr lang="en-US" altLang="zh-TW" sz="3600" i="1" dirty="0" smtClean="0"/>
              <a:t>=</a:t>
            </a:r>
            <a:r>
              <a:rPr lang="zh-TW" altLang="en-US" sz="3600" i="1" dirty="0" smtClean="0"/>
              <a:t>廢墟堆</a:t>
            </a:r>
            <a:endParaRPr lang="en-US" sz="3600" i="1" dirty="0" smtClean="0"/>
          </a:p>
          <a:p>
            <a:r>
              <a:rPr lang="en-US" sz="3600" dirty="0" err="1" smtClean="0"/>
              <a:t>Achan</a:t>
            </a:r>
            <a:r>
              <a:rPr lang="en-US" sz="3600" dirty="0" smtClean="0"/>
              <a:t> = </a:t>
            </a:r>
            <a:r>
              <a:rPr lang="en-US" sz="3600" dirty="0" err="1" smtClean="0"/>
              <a:t>Achor</a:t>
            </a:r>
            <a:r>
              <a:rPr lang="en-US" sz="3600" dirty="0" smtClean="0"/>
              <a:t> =</a:t>
            </a:r>
          </a:p>
          <a:p>
            <a:pPr>
              <a:buNone/>
            </a:pPr>
            <a:r>
              <a:rPr lang="en-US" altLang="zh-TW" sz="3600" dirty="0" smtClean="0"/>
              <a:t>	</a:t>
            </a:r>
            <a:r>
              <a:rPr lang="zh-TW" altLang="en-US" sz="3600" dirty="0" smtClean="0"/>
              <a:t>亞干</a:t>
            </a:r>
            <a:r>
              <a:rPr lang="en-US" altLang="zh-TW" sz="3600" dirty="0" smtClean="0"/>
              <a:t>=</a:t>
            </a:r>
            <a:r>
              <a:rPr lang="zh-TW" altLang="en-US" sz="3600" dirty="0" smtClean="0"/>
              <a:t>亞 割 </a:t>
            </a:r>
            <a:r>
              <a:rPr lang="en-US" altLang="zh-TW" sz="3600" dirty="0" smtClean="0"/>
              <a:t>=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8:14-15</a:t>
            </a:r>
            <a:br>
              <a:rPr lang="en-US" dirty="0" smtClean="0"/>
            </a:br>
            <a:r>
              <a:rPr lang="zh-TW" altLang="en-US" dirty="0" smtClean="0"/>
              <a:t> 約 書 亞 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53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And Joshua </a:t>
            </a:r>
          </a:p>
          <a:p>
            <a:pPr algn="ctr">
              <a:buNone/>
            </a:pPr>
            <a:r>
              <a:rPr lang="en-US" b="1" dirty="0" smtClean="0"/>
              <a:t>and all Israel made as if they were beaten before </a:t>
            </a:r>
          </a:p>
          <a:p>
            <a:pPr algn="ctr">
              <a:buNone/>
            </a:pPr>
            <a:r>
              <a:rPr lang="en-US" b="1" dirty="0" smtClean="0"/>
              <a:t>them, and fled by the way of the wilderness.</a:t>
            </a:r>
          </a:p>
          <a:p>
            <a:pPr algn="ctr">
              <a:buNone/>
            </a:pPr>
            <a:r>
              <a:rPr lang="zh-TW" altLang="en-US" dirty="0" smtClean="0"/>
              <a:t>約 書 亞 和 以 色 列 眾 人 在 他 們 面 前 裝 敗 、 往 那 通 曠 野 的 路 逃 跑 。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the numbers</a:t>
            </a:r>
            <a:br>
              <a:rPr lang="en-US" dirty="0" smtClean="0"/>
            </a:br>
            <a:r>
              <a:rPr lang="zh-TW" altLang="en-US" dirty="0" smtClean="0"/>
              <a:t>從數字來看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Joshua originally took 30,000 “men of valor”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 約書亞原本選了三萬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大能的勇士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endParaRPr lang="en-US" dirty="0" smtClean="0"/>
          </a:p>
          <a:p>
            <a:r>
              <a:rPr lang="en-US" dirty="0" smtClean="0"/>
              <a:t>5,000 were set for ambush, leaving 25,000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五千人埋伏</a:t>
            </a:r>
            <a:r>
              <a:rPr lang="en-US" altLang="zh-TW" dirty="0" smtClean="0"/>
              <a:t>, </a:t>
            </a:r>
            <a:r>
              <a:rPr lang="zh-TW" altLang="en-US" dirty="0" smtClean="0"/>
              <a:t>留下二萬五千</a:t>
            </a:r>
            <a:endParaRPr lang="en-US" dirty="0" smtClean="0"/>
          </a:p>
          <a:p>
            <a:r>
              <a:rPr lang="en-US" dirty="0" smtClean="0"/>
              <a:t>Ai had 12,000 inhabitants (</a:t>
            </a:r>
            <a:r>
              <a:rPr lang="en-US" dirty="0" err="1" smtClean="0"/>
              <a:t>v</a:t>
            </a:r>
            <a:r>
              <a:rPr lang="en-US" dirty="0" smtClean="0"/>
              <a:t>. 25)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zh-TW" altLang="en-US" dirty="0" smtClean="0"/>
              <a:t>艾城有一萬二千居民 </a:t>
            </a:r>
            <a:r>
              <a:rPr lang="en-US" altLang="zh-TW" dirty="0" smtClean="0"/>
              <a:t>(v.25)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By the numbers</a:t>
            </a:r>
            <a:br>
              <a:rPr lang="en-US" dirty="0" smtClean="0"/>
            </a:br>
            <a:r>
              <a:rPr lang="zh-TW" altLang="en-US" dirty="0" smtClean="0"/>
              <a:t>從數字來看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Ai’s army was 20%, they had 2,400 fighters, making the ratio over 10 to 1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zh-TW" altLang="en-US" dirty="0" smtClean="0"/>
              <a:t>如果艾城的軍隊有百分之二十</a:t>
            </a:r>
            <a:r>
              <a:rPr lang="en-US" altLang="zh-TW" dirty="0" smtClean="0"/>
              <a:t>, </a:t>
            </a:r>
            <a:r>
              <a:rPr lang="zh-TW" altLang="en-US" dirty="0" smtClean="0"/>
              <a:t>他們有二千四百戰士</a:t>
            </a:r>
            <a:r>
              <a:rPr lang="en-US" altLang="zh-TW" dirty="0" smtClean="0"/>
              <a:t>, </a:t>
            </a:r>
            <a:r>
              <a:rPr lang="zh-TW" altLang="en-US" dirty="0" smtClean="0"/>
              <a:t>行成十比一的比例</a:t>
            </a:r>
            <a:endParaRPr lang="en-US" dirty="0" smtClean="0"/>
          </a:p>
          <a:p>
            <a:r>
              <a:rPr lang="en-US" dirty="0" smtClean="0"/>
              <a:t>If it was 25%, they had 3,000 fighters, making the ratio over 8 to 1</a:t>
            </a:r>
          </a:p>
          <a:p>
            <a:r>
              <a:rPr lang="zh-TW" altLang="en-US" dirty="0" smtClean="0"/>
              <a:t>如果艾城的軍隊有百分之二十五</a:t>
            </a:r>
            <a:r>
              <a:rPr lang="en-US" altLang="zh-TW" dirty="0" smtClean="0"/>
              <a:t>, </a:t>
            </a:r>
            <a:r>
              <a:rPr lang="zh-TW" altLang="en-US" dirty="0" smtClean="0"/>
              <a:t>他們有三千戰士</a:t>
            </a:r>
            <a:r>
              <a:rPr lang="en-US" altLang="zh-TW" dirty="0" smtClean="0"/>
              <a:t>, </a:t>
            </a:r>
            <a:r>
              <a:rPr lang="zh-TW" altLang="en-US" dirty="0" smtClean="0"/>
              <a:t>行成八比一的比例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-were-you-thinking.jpg"/>
          <p:cNvPicPr>
            <a:picLocks noChangeAspect="1"/>
          </p:cNvPicPr>
          <p:nvPr/>
        </p:nvPicPr>
        <p:blipFill>
          <a:blip r:embed="rId2">
            <a:lum bright="39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600" i="1" dirty="0" smtClean="0">
              <a:latin typeface="Arial Rounded MT Bold"/>
              <a:cs typeface="Arial Rounded MT Bold"/>
            </a:endParaRPr>
          </a:p>
          <a:p>
            <a:pPr algn="ctr">
              <a:buNone/>
            </a:pPr>
            <a:r>
              <a:rPr lang="en-US" sz="5000" b="1" i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What  was  the  king </a:t>
            </a:r>
          </a:p>
          <a:p>
            <a:pPr algn="ctr">
              <a:buNone/>
            </a:pPr>
            <a:r>
              <a:rPr lang="en-US" sz="5000" b="1" i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of  Ai  thinking???</a:t>
            </a:r>
          </a:p>
          <a:p>
            <a:pPr algn="ctr">
              <a:buNone/>
            </a:pPr>
            <a:r>
              <a:rPr lang="zh-TW" altLang="en-US" sz="5000" b="1" i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艾的國王想些甚麼</a:t>
            </a:r>
            <a:r>
              <a:rPr lang="en-US" altLang="zh-TW" sz="5000" b="1" i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???</a:t>
            </a:r>
            <a:endParaRPr lang="en-US" sz="5000" b="1" i="1" dirty="0" smtClean="0">
              <a:solidFill>
                <a:srgbClr val="FFFF00"/>
              </a:solidFill>
              <a:latin typeface="Arial Rounded MT Bold"/>
              <a:cs typeface="Arial Rounded MT Bold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8:16</a:t>
            </a:r>
            <a:br>
              <a:rPr lang="en-US" dirty="0" smtClean="0"/>
            </a:br>
            <a:r>
              <a:rPr lang="zh-TW" altLang="en-US" dirty="0" smtClean="0"/>
              <a:t> 約 書 亞 記</a:t>
            </a:r>
            <a:r>
              <a:rPr lang="en-US" altLang="zh-TW" dirty="0" smtClean="0"/>
              <a:t> 8:16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So all the people who </a:t>
            </a:r>
            <a:r>
              <a:rPr lang="en-US" b="1" i="1" dirty="0" smtClean="0"/>
              <a:t>were</a:t>
            </a:r>
            <a:r>
              <a:rPr lang="en-US" b="1" dirty="0" smtClean="0"/>
              <a:t> in Ai were called </a:t>
            </a:r>
          </a:p>
          <a:p>
            <a:pPr algn="ctr">
              <a:buNone/>
            </a:pPr>
            <a:r>
              <a:rPr lang="en-US" b="1" dirty="0" smtClean="0"/>
              <a:t>together to pursue them. And they pursued </a:t>
            </a:r>
          </a:p>
          <a:p>
            <a:pPr algn="ctr">
              <a:buNone/>
            </a:pPr>
            <a:r>
              <a:rPr lang="en-US" b="1" dirty="0" smtClean="0"/>
              <a:t>Joshua and were drawn away from the city. 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 城 內 的 眾 民 、 都 被 招 聚 、 追 趕 他 們 ． 艾 城 人 追 趕 的 時 候 、 就 被 引 誘 離 開 城 。 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8:17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There was not a man left in Ai or Bethel who </a:t>
            </a:r>
          </a:p>
          <a:p>
            <a:pPr algn="ctr">
              <a:buNone/>
            </a:pPr>
            <a:r>
              <a:rPr lang="en-US" b="1" dirty="0" smtClean="0"/>
              <a:t>did not go out after Israel. So they left the </a:t>
            </a:r>
          </a:p>
          <a:p>
            <a:pPr algn="ctr">
              <a:buNone/>
            </a:pPr>
            <a:r>
              <a:rPr lang="en-US" b="1" dirty="0" smtClean="0"/>
              <a:t>city open and pursued Israel.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艾 城 、 和 伯 特 利 城 、 沒 有 一 人 不 出 來 追 趕 以 色 列 人 的 、 撇 了 敞 開 的 城 門 、 去 追 趕 以 色 列 人 。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8:18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7" y="1600200"/>
            <a:ext cx="862884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Then the LORD said to Joshua, "Stretch out the </a:t>
            </a:r>
          </a:p>
          <a:p>
            <a:pPr algn="ctr">
              <a:buNone/>
            </a:pPr>
            <a:r>
              <a:rPr lang="en-US" b="1" dirty="0" smtClean="0"/>
              <a:t>spear that </a:t>
            </a:r>
            <a:r>
              <a:rPr lang="en-US" b="1" i="1" dirty="0" smtClean="0"/>
              <a:t>is</a:t>
            </a:r>
            <a:r>
              <a:rPr lang="en-US" b="1" dirty="0" smtClean="0"/>
              <a:t> in your hand toward Ai, for I will </a:t>
            </a:r>
          </a:p>
          <a:p>
            <a:pPr algn="ctr">
              <a:buNone/>
            </a:pPr>
            <a:r>
              <a:rPr lang="en-US" b="1" dirty="0" smtClean="0"/>
              <a:t>give it into your hand." And Joshua stretched </a:t>
            </a:r>
          </a:p>
          <a:p>
            <a:pPr algn="ctr">
              <a:buNone/>
            </a:pPr>
            <a:r>
              <a:rPr lang="en-US" b="1" dirty="0" smtClean="0"/>
              <a:t>out the spear that </a:t>
            </a:r>
            <a:r>
              <a:rPr lang="en-US" b="1" i="1" dirty="0" smtClean="0"/>
              <a:t>was</a:t>
            </a:r>
            <a:r>
              <a:rPr lang="en-US" b="1" dirty="0" smtClean="0"/>
              <a:t> in his hand toward the </a:t>
            </a:r>
          </a:p>
          <a:p>
            <a:pPr algn="ctr">
              <a:buNone/>
            </a:pPr>
            <a:r>
              <a:rPr lang="en-US" b="1" dirty="0" smtClean="0"/>
              <a:t>city. </a:t>
            </a:r>
          </a:p>
          <a:p>
            <a:pPr algn="ctr">
              <a:buNone/>
            </a:pPr>
            <a:r>
              <a:rPr lang="zh-TW" altLang="en-US" dirty="0" smtClean="0"/>
              <a:t>耶 和 華 吩 咐 約 書 亞 說 、 你 向 艾 城 伸 出 手 裡 的 短 槍 、 因 為 我 要 將 城 交 在 你 手 裡 ． 約 書 亞 就 向 城 伸 出 手 裡 的 短 槍 。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8:19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So </a:t>
            </a:r>
            <a:r>
              <a:rPr lang="en-US" b="1" i="1" dirty="0" smtClean="0"/>
              <a:t>those in</a:t>
            </a:r>
            <a:r>
              <a:rPr lang="en-US" b="1" dirty="0" smtClean="0"/>
              <a:t> ambush arose quickly out of </a:t>
            </a:r>
          </a:p>
          <a:p>
            <a:pPr algn="ctr">
              <a:buNone/>
            </a:pPr>
            <a:r>
              <a:rPr lang="en-US" b="1" dirty="0" smtClean="0"/>
              <a:t>their place; they ran as soon as he had stretched </a:t>
            </a:r>
          </a:p>
          <a:p>
            <a:pPr algn="ctr">
              <a:buNone/>
            </a:pPr>
            <a:r>
              <a:rPr lang="en-US" b="1" dirty="0" smtClean="0"/>
              <a:t>out his hand, and they entered the city and </a:t>
            </a:r>
          </a:p>
          <a:p>
            <a:pPr algn="ctr">
              <a:buNone/>
            </a:pPr>
            <a:r>
              <a:rPr lang="en-US" b="1" dirty="0" smtClean="0"/>
              <a:t>took it, and hurried to set the city on fire.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他 一 伸 手 、 伏 兵 就 從 埋 伏 的 地 方 急 忙 起 來 、 奪 了 城 、 跑 進 城 去 、 放 火 焚 燒 。</a:t>
            </a:r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8:20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And when the men of Ai looked behind them, </a:t>
            </a:r>
          </a:p>
          <a:p>
            <a:pPr algn="ctr">
              <a:buNone/>
            </a:pPr>
            <a:r>
              <a:rPr lang="en-US" b="1" dirty="0" smtClean="0"/>
              <a:t>they saw, and behold, the smoke of the city </a:t>
            </a:r>
          </a:p>
          <a:p>
            <a:pPr algn="ctr">
              <a:buNone/>
            </a:pPr>
            <a:r>
              <a:rPr lang="en-US" b="1" dirty="0" smtClean="0"/>
              <a:t>ascended to heaven. So they had no power to </a:t>
            </a:r>
          </a:p>
          <a:p>
            <a:pPr algn="ctr">
              <a:buNone/>
            </a:pPr>
            <a:r>
              <a:rPr lang="en-US" b="1" dirty="0" smtClean="0"/>
              <a:t>flee this way or that way, and the people who </a:t>
            </a:r>
          </a:p>
          <a:p>
            <a:pPr algn="ctr">
              <a:buNone/>
            </a:pPr>
            <a:r>
              <a:rPr lang="en-US" b="1" dirty="0" smtClean="0"/>
              <a:t>had fled to the wilderness turned back on the </a:t>
            </a:r>
          </a:p>
          <a:p>
            <a:pPr algn="ctr">
              <a:buNone/>
            </a:pPr>
            <a:r>
              <a:rPr lang="en-US" b="1" dirty="0" smtClean="0"/>
              <a:t>pursuers. </a:t>
            </a:r>
          </a:p>
          <a:p>
            <a:pPr algn="ctr">
              <a:buNone/>
            </a:pPr>
            <a:r>
              <a:rPr lang="zh-TW" altLang="en-US" dirty="0" smtClean="0"/>
              <a:t>艾 城 的 人 回 頭 一 看 、 不 料 、 城 中 煙 氣 沖 天 、 他 們 就 無 力 向 左 向 右 逃 跑 ． 那 往 曠 野 逃 跑 的 百 姓 、 便 轉 身 攻 擊 追 趕 他 們 的 人 。 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8:21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Now when Joshua and all Israel saw </a:t>
            </a:r>
          </a:p>
          <a:p>
            <a:pPr algn="ctr">
              <a:buNone/>
            </a:pPr>
            <a:r>
              <a:rPr lang="en-US" b="1" dirty="0" smtClean="0"/>
              <a:t>that the ambush had taken the city and that the </a:t>
            </a:r>
          </a:p>
          <a:p>
            <a:pPr algn="ctr">
              <a:buNone/>
            </a:pPr>
            <a:r>
              <a:rPr lang="en-US" b="1" dirty="0" smtClean="0"/>
              <a:t>smoke of the city ascended, they turned back </a:t>
            </a:r>
          </a:p>
          <a:p>
            <a:pPr algn="ctr">
              <a:buNone/>
            </a:pPr>
            <a:r>
              <a:rPr lang="en-US" b="1" dirty="0" smtClean="0"/>
              <a:t>and struck down the men of Ai.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約 書 亞 和 以 色 列 眾 人 見 伏 兵 已 經 奪 了 城 、 城 中 煙 氣 飛 騰 、 就 轉 身 回 去 、 擊 殺 艾 城 的 人 。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Ai = </a:t>
            </a:r>
            <a:r>
              <a:rPr lang="en-US" sz="3600" i="1" dirty="0" smtClean="0"/>
              <a:t>“heap of ruins”</a:t>
            </a:r>
          </a:p>
          <a:p>
            <a:pPr>
              <a:buNone/>
            </a:pPr>
            <a:r>
              <a:rPr lang="en-US" altLang="zh-TW" sz="3600" i="1" dirty="0" smtClean="0"/>
              <a:t>	</a:t>
            </a:r>
            <a:r>
              <a:rPr lang="zh-TW" altLang="en-US" sz="3600" i="1" dirty="0" smtClean="0"/>
              <a:t>艾</a:t>
            </a:r>
            <a:r>
              <a:rPr lang="en-US" altLang="zh-TW" sz="3600" i="1" dirty="0" smtClean="0"/>
              <a:t>=</a:t>
            </a:r>
            <a:r>
              <a:rPr lang="zh-TW" altLang="en-US" sz="3600" i="1" dirty="0" smtClean="0"/>
              <a:t>廢墟堆</a:t>
            </a:r>
            <a:endParaRPr lang="en-US" sz="3600" i="1" dirty="0" smtClean="0"/>
          </a:p>
          <a:p>
            <a:r>
              <a:rPr lang="en-US" sz="3600" dirty="0" err="1" smtClean="0"/>
              <a:t>Achan</a:t>
            </a:r>
            <a:r>
              <a:rPr lang="en-US" sz="3600" dirty="0" smtClean="0"/>
              <a:t> = </a:t>
            </a:r>
            <a:r>
              <a:rPr lang="en-US" sz="3600" dirty="0" err="1" smtClean="0"/>
              <a:t>Achor</a:t>
            </a:r>
            <a:r>
              <a:rPr lang="en-US" sz="3600" dirty="0" smtClean="0"/>
              <a:t> = </a:t>
            </a:r>
            <a:r>
              <a:rPr lang="en-US" sz="3600" i="1" dirty="0" smtClean="0"/>
              <a:t>“trouble”</a:t>
            </a:r>
          </a:p>
          <a:p>
            <a:pPr>
              <a:buNone/>
            </a:pPr>
            <a:r>
              <a:rPr lang="en-US" altLang="zh-TW" sz="3600" dirty="0" smtClean="0"/>
              <a:t>	</a:t>
            </a:r>
            <a:r>
              <a:rPr lang="zh-TW" altLang="en-US" sz="3600" dirty="0" smtClean="0"/>
              <a:t>亞干</a:t>
            </a:r>
            <a:r>
              <a:rPr lang="en-US" altLang="zh-TW" sz="3600" dirty="0" smtClean="0"/>
              <a:t>=</a:t>
            </a:r>
            <a:r>
              <a:rPr lang="zh-TW" altLang="en-US" sz="3600" dirty="0" smtClean="0"/>
              <a:t>亞 割 </a:t>
            </a:r>
            <a:r>
              <a:rPr lang="en-US" altLang="zh-TW" sz="3600" dirty="0" smtClean="0"/>
              <a:t>=“</a:t>
            </a:r>
            <a:r>
              <a:rPr lang="zh-TW" altLang="en-US" sz="3600" dirty="0" smtClean="0"/>
              <a:t>連累</a:t>
            </a:r>
            <a:r>
              <a:rPr lang="en-US" altLang="zh-TW" sz="3600" dirty="0" smtClean="0"/>
              <a:t>”</a:t>
            </a:r>
            <a:endParaRPr lang="en-US" sz="3600" i="1" dirty="0" smtClean="0"/>
          </a:p>
          <a:p>
            <a:r>
              <a:rPr lang="en-US" sz="3600" dirty="0" smtClean="0"/>
              <a:t>The sin of </a:t>
            </a:r>
            <a:r>
              <a:rPr lang="en-US" sz="3600" dirty="0" err="1" smtClean="0"/>
              <a:t>Achan</a:t>
            </a:r>
            <a:r>
              <a:rPr lang="en-US" sz="3600" dirty="0" smtClean="0"/>
              <a:t> = </a:t>
            </a:r>
          </a:p>
          <a:p>
            <a:pPr>
              <a:buNone/>
            </a:pPr>
            <a:r>
              <a:rPr lang="en-US" altLang="zh-TW" sz="3600" i="1" dirty="0" smtClean="0"/>
              <a:t>	</a:t>
            </a:r>
            <a:r>
              <a:rPr lang="zh-TW" altLang="en-US" sz="3600" i="1" dirty="0" smtClean="0"/>
              <a:t>亞干的罪行</a:t>
            </a:r>
            <a:r>
              <a:rPr lang="en-US" altLang="zh-TW" sz="3600" i="1" dirty="0" smtClean="0"/>
              <a:t>=</a:t>
            </a:r>
            <a:endParaRPr lang="en-US" sz="3600" i="1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8:22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Then the others [Israelites] came out of the </a:t>
            </a:r>
          </a:p>
          <a:p>
            <a:pPr algn="ctr">
              <a:buNone/>
            </a:pPr>
            <a:r>
              <a:rPr lang="en-US" b="1" dirty="0" smtClean="0"/>
              <a:t>city against them; so they were </a:t>
            </a:r>
            <a:r>
              <a:rPr lang="en-US" b="1" i="1" dirty="0" smtClean="0"/>
              <a:t>caught</a:t>
            </a:r>
            <a:r>
              <a:rPr lang="en-US" b="1" dirty="0" smtClean="0"/>
              <a:t> in the </a:t>
            </a:r>
          </a:p>
          <a:p>
            <a:pPr algn="ctr">
              <a:buNone/>
            </a:pPr>
            <a:r>
              <a:rPr lang="en-US" b="1" dirty="0" smtClean="0"/>
              <a:t>midst of Israel, some on this side and some </a:t>
            </a:r>
          </a:p>
          <a:p>
            <a:pPr algn="ctr">
              <a:buNone/>
            </a:pPr>
            <a:r>
              <a:rPr lang="en-US" b="1" dirty="0"/>
              <a:t>o</a:t>
            </a:r>
            <a:r>
              <a:rPr lang="en-US" b="1" dirty="0" smtClean="0"/>
              <a:t>n that side. And they struck them down, so </a:t>
            </a:r>
          </a:p>
          <a:p>
            <a:pPr algn="ctr">
              <a:buNone/>
            </a:pPr>
            <a:r>
              <a:rPr lang="en-US" b="1" dirty="0" smtClean="0"/>
              <a:t>that they let none of them remain or escape. 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伏 兵 也 出 城 迎 擊 艾 城 人 ． 艾 城 人 就 困 在 以 色 列 人 中 間 、 前 後 都 是 以 色 列 人 ． 於 是 以 色 列 人 擊 殺 他 們 、 沒 有 留 下 一 個 、 也 沒 有 一 個 逃 脫 的 ．</a:t>
            </a:r>
            <a:endParaRPr lang="en-US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8:23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But the king of Ai they took alive, and </a:t>
            </a:r>
          </a:p>
          <a:p>
            <a:pPr algn="ctr">
              <a:buNone/>
            </a:pPr>
            <a:r>
              <a:rPr lang="en-US" b="1" dirty="0" smtClean="0"/>
              <a:t>brought him to Joshua.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生 擒 了 艾 城 的 王 、 將 他 解 到 約 書 亞 那 裡 。</a:t>
            </a: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8:24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/>
              <a:t>And it came to pass when Israel had made an </a:t>
            </a:r>
          </a:p>
          <a:p>
            <a:pPr algn="ctr">
              <a:buNone/>
            </a:pPr>
            <a:r>
              <a:rPr lang="en-US" b="1" dirty="0" smtClean="0"/>
              <a:t>end of slaying all the inhabitants of Ai in the </a:t>
            </a:r>
          </a:p>
          <a:p>
            <a:pPr algn="ctr">
              <a:buNone/>
            </a:pPr>
            <a:r>
              <a:rPr lang="en-US" b="1" dirty="0" smtClean="0"/>
              <a:t>field, in the wilderness where they pursued </a:t>
            </a:r>
          </a:p>
          <a:p>
            <a:pPr algn="ctr">
              <a:buNone/>
            </a:pPr>
            <a:r>
              <a:rPr lang="en-US" b="1" dirty="0" smtClean="0"/>
              <a:t>them, and when they all had fallen by the edge </a:t>
            </a:r>
          </a:p>
          <a:p>
            <a:pPr algn="ctr">
              <a:buNone/>
            </a:pPr>
            <a:r>
              <a:rPr lang="en-US" b="1" dirty="0" smtClean="0"/>
              <a:t>of the sword until they were consumed, that </a:t>
            </a:r>
          </a:p>
          <a:p>
            <a:pPr algn="ctr">
              <a:buNone/>
            </a:pPr>
            <a:r>
              <a:rPr lang="en-US" b="1" dirty="0" smtClean="0"/>
              <a:t>all the Israelites returned to Ai and struck it </a:t>
            </a:r>
          </a:p>
          <a:p>
            <a:pPr algn="ctr">
              <a:buNone/>
            </a:pPr>
            <a:r>
              <a:rPr lang="en-US" b="1" dirty="0" smtClean="0"/>
              <a:t>with the edge of the sword. </a:t>
            </a:r>
          </a:p>
          <a:p>
            <a:pPr algn="ctr">
              <a:buNone/>
            </a:pPr>
            <a:r>
              <a:rPr lang="zh-TW" altLang="en-US" dirty="0" smtClean="0"/>
              <a:t>以 色 列 人 在 田 間 和 曠 野 殺 盡 所 追 趕 一 切 艾 城 的 居 民 ． 艾 城 人 倒 在 刀 下 、 直 到 滅 盡 、 以 色 列 眾 人 就 回 到 艾 城 、 用 刀 殺 了 城 中 的 人 。</a:t>
            </a: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8:25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So it was </a:t>
            </a:r>
            <a:r>
              <a:rPr lang="en-US" b="1" i="1" dirty="0" smtClean="0"/>
              <a:t>that</a:t>
            </a:r>
            <a:r>
              <a:rPr lang="en-US" b="1" dirty="0" smtClean="0"/>
              <a:t> all </a:t>
            </a:r>
          </a:p>
          <a:p>
            <a:pPr algn="ctr">
              <a:buNone/>
            </a:pPr>
            <a:r>
              <a:rPr lang="en-US" b="1" dirty="0" smtClean="0"/>
              <a:t>who fell that day, both men and women, </a:t>
            </a:r>
            <a:r>
              <a:rPr lang="en-US" b="1" i="1" dirty="0" smtClean="0"/>
              <a:t>were</a:t>
            </a:r>
            <a:r>
              <a:rPr lang="en-US" b="1" dirty="0" smtClean="0"/>
              <a:t> </a:t>
            </a:r>
          </a:p>
          <a:p>
            <a:pPr algn="ctr">
              <a:buNone/>
            </a:pPr>
            <a:r>
              <a:rPr lang="en-US" b="1" dirty="0" smtClean="0"/>
              <a:t>twelve thousand—all the people of Ai.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當 日 殺 斃 的 人 、 連 男 帶 女 、 共 有 一 萬 二 千 、 就 是 艾 城 所 有 的 人 。</a:t>
            </a: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8:26-27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For Joshua did not draw back his hand, with </a:t>
            </a:r>
          </a:p>
          <a:p>
            <a:pPr algn="ctr">
              <a:buNone/>
            </a:pPr>
            <a:r>
              <a:rPr lang="en-US" b="1" dirty="0" smtClean="0"/>
              <a:t>which he stretched out the spear, until he </a:t>
            </a:r>
          </a:p>
          <a:p>
            <a:pPr algn="ctr">
              <a:buNone/>
            </a:pPr>
            <a:r>
              <a:rPr lang="en-US" b="1" dirty="0" smtClean="0"/>
              <a:t>had utterly destroyed all the inhabitants of </a:t>
            </a:r>
          </a:p>
          <a:p>
            <a:pPr algn="ctr">
              <a:buNone/>
            </a:pPr>
            <a:r>
              <a:rPr lang="en-US" b="1" dirty="0" smtClean="0"/>
              <a:t>Ai. </a:t>
            </a:r>
          </a:p>
          <a:p>
            <a:pPr algn="ctr">
              <a:buNone/>
            </a:pPr>
            <a:r>
              <a:rPr lang="zh-TW" altLang="en-US" dirty="0" smtClean="0"/>
              <a:t>約 書 亞 沒 有 收 回 手 裡 所 伸 出 來 的 短 槍 、 直 到 把 艾 城 的 一 切 居 民 、 盡 行 殺 滅 。</a:t>
            </a:r>
            <a:endParaRPr lang="en-US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8:27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Only the livestock and the spoil of that </a:t>
            </a:r>
          </a:p>
          <a:p>
            <a:pPr algn="ctr">
              <a:buNone/>
            </a:pPr>
            <a:r>
              <a:rPr lang="en-US" b="1" dirty="0" smtClean="0"/>
              <a:t>city Israel took as booty for themselves, </a:t>
            </a:r>
          </a:p>
          <a:p>
            <a:pPr algn="ctr">
              <a:buNone/>
            </a:pPr>
            <a:r>
              <a:rPr lang="en-US" b="1" dirty="0" smtClean="0"/>
              <a:t>according to the word of the LORD </a:t>
            </a:r>
          </a:p>
          <a:p>
            <a:pPr algn="ctr">
              <a:buNone/>
            </a:pPr>
            <a:r>
              <a:rPr lang="en-US" b="1" dirty="0" smtClean="0"/>
              <a:t>which He had commanded Joshua.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惟 獨 城 中 的 牲 畜 、 和 財 物 、 以 色 列 人 都 取 為 自 己 的 掠 物 、 是 照 耶 和 華 所 吩 咐 約 書 亞 的 話 。</a:t>
            </a:r>
            <a:endParaRPr lang="en-US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8:28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So Joshua burned Ai and made it a heap </a:t>
            </a:r>
          </a:p>
          <a:p>
            <a:pPr algn="ctr">
              <a:buNone/>
            </a:pPr>
            <a:r>
              <a:rPr lang="en-US" b="1" dirty="0" smtClean="0"/>
              <a:t>forever, a desolation to this day. 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約 書 亞 將 艾 城 焚 燒 、 使 城 永 為 高 堆 、 荒 場 、 直 到 今 日 。 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5-Joshua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Joshua 8:29</a:t>
            </a:r>
            <a:br>
              <a:rPr lang="en-US" dirty="0" smtClean="0"/>
            </a:br>
            <a:r>
              <a:rPr lang="zh-TW" altLang="en-US" dirty="0" smtClean="0"/>
              <a:t> 約 書 亞 記 </a:t>
            </a:r>
            <a:r>
              <a:rPr lang="en-US" altLang="zh-TW" dirty="0" smtClean="0"/>
              <a:t>8:29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/>
              <a:t>And the </a:t>
            </a:r>
          </a:p>
          <a:p>
            <a:pPr algn="ctr">
              <a:buNone/>
            </a:pPr>
            <a:r>
              <a:rPr lang="en-US" b="1" dirty="0" smtClean="0"/>
              <a:t>king of Ai he hanged on a tree until evening. </a:t>
            </a:r>
          </a:p>
          <a:p>
            <a:pPr algn="ctr">
              <a:buNone/>
            </a:pPr>
            <a:r>
              <a:rPr lang="en-US" b="1" dirty="0" smtClean="0"/>
              <a:t>And as soon as the sun was down, Joshua </a:t>
            </a:r>
          </a:p>
          <a:p>
            <a:pPr algn="ctr">
              <a:buNone/>
            </a:pPr>
            <a:r>
              <a:rPr lang="en-US" b="1" dirty="0" smtClean="0"/>
              <a:t>commanded that they should take his corpse </a:t>
            </a:r>
          </a:p>
          <a:p>
            <a:pPr algn="ctr">
              <a:buNone/>
            </a:pPr>
            <a:r>
              <a:rPr lang="en-US" b="1" dirty="0" smtClean="0"/>
              <a:t>down from the tree, cast it at the entrance of </a:t>
            </a:r>
          </a:p>
          <a:p>
            <a:pPr algn="ctr">
              <a:buNone/>
            </a:pPr>
            <a:r>
              <a:rPr lang="en-US" b="1" dirty="0" smtClean="0"/>
              <a:t>the gate of the city, and raise over it a great </a:t>
            </a:r>
          </a:p>
          <a:p>
            <a:pPr algn="ctr">
              <a:buNone/>
            </a:pPr>
            <a:r>
              <a:rPr lang="en-US" b="1" dirty="0" smtClean="0"/>
              <a:t>heap of stones </a:t>
            </a:r>
            <a:r>
              <a:rPr lang="en-US" b="1" i="1" dirty="0" smtClean="0"/>
              <a:t>that remains</a:t>
            </a:r>
            <a:r>
              <a:rPr lang="en-US" b="1" dirty="0" smtClean="0"/>
              <a:t> to this day.</a:t>
            </a:r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dirty="0" smtClean="0"/>
              <a:t>又 將 艾 城 王 掛 在 樹 上 、 直 到 晚 上 。 日 落 的 時 候 、 約 書 亞 吩 咐 人 把 屍 首 從 樹 上 取 下 來 、 丟 在 城 門 口 、 在 屍 首 上 堆 成 一 大 堆 石 頭 、 直 存 到 今 日 。</a:t>
            </a:r>
            <a:endParaRPr lang="en-US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837"/>
            <a:ext cx="7239000" cy="729672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Parallel</a:t>
            </a:r>
            <a:br>
              <a:rPr lang="en-US" sz="3600" dirty="0" smtClean="0"/>
            </a:br>
            <a:r>
              <a:rPr lang="zh-TW" altLang="en-US" sz="3600" dirty="0" smtClean="0"/>
              <a:t> 相似特點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019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Parallel</a:t>
            </a:r>
            <a:r>
              <a:rPr lang="zh-TW" altLang="en-US" sz="3600" dirty="0" smtClean="0"/>
              <a:t> 相似特點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16033"/>
          <a:ext cx="7239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 Testament: Physical warfare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Testament: Spiritual</a:t>
                      </a:r>
                      <a:r>
                        <a:rPr lang="en-US" baseline="0" dirty="0" smtClean="0"/>
                        <a:t> warfare</a:t>
                      </a:r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cities of Canaan were occupied by “squatters” – unbelievers illegally holding territory God promised to his people, keeping themselves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bondage.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cultures of the world are occupied</a:t>
                      </a:r>
                      <a:r>
                        <a:rPr lang="en-US" baseline="0" dirty="0" smtClean="0"/>
                        <a:t> by “squatters” – unbelievers stubbornly holding onto deceptive ideas that keep themselves in bondage.</a:t>
                      </a:r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Canaanites lived within walled cities.</a:t>
                      </a:r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Unbelievers live within “strongholds”.</a:t>
                      </a:r>
                      <a:endParaRPr lang="en-US" dirty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God’s people must remove them by force since they are unwilling to leave.</a:t>
                      </a: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God’s people must counter </a:t>
                      </a:r>
                      <a:r>
                        <a:rPr lang="en-US" baseline="0" dirty="0" smtClean="0"/>
                        <a:t>their ideas since they are difficult to win over.</a:t>
                      </a:r>
                      <a:endParaRPr lang="en-US" dirty="0" smtClean="0"/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Naturally, this involves conflict and battle.</a:t>
                      </a:r>
                    </a:p>
                    <a:p>
                      <a:endParaRPr lang="en-US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Naturally, this involves conversation and </a:t>
                      </a:r>
                      <a:r>
                        <a:rPr lang="en-US" baseline="0" dirty="0" smtClean="0"/>
                        <a:t>faithful living.</a:t>
                      </a:r>
                    </a:p>
                  </a:txBody>
                  <a:tcPr marL="80433" marR="80433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God gave</a:t>
                      </a:r>
                      <a:r>
                        <a:rPr lang="en-US" baseline="0" dirty="0" smtClean="0"/>
                        <a:t> Israel the victory (Promised Land and peace with neighbors).</a:t>
                      </a:r>
                      <a:endParaRPr lang="en-US" dirty="0" smtClean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God gives believers the victory (heaven and neighbors coming to faith).</a:t>
                      </a:r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 smtClean="0"/>
              <a:t>Ai = </a:t>
            </a:r>
            <a:r>
              <a:rPr lang="en-US" sz="3600" i="1" dirty="0" smtClean="0"/>
              <a:t>“heap of ruins”</a:t>
            </a:r>
          </a:p>
          <a:p>
            <a:pPr>
              <a:buNone/>
            </a:pPr>
            <a:r>
              <a:rPr lang="en-US" altLang="zh-TW" sz="3600" i="1" dirty="0" smtClean="0"/>
              <a:t>	</a:t>
            </a:r>
            <a:r>
              <a:rPr lang="zh-TW" altLang="en-US" sz="3600" i="1" dirty="0" smtClean="0"/>
              <a:t>艾</a:t>
            </a:r>
            <a:r>
              <a:rPr lang="en-US" altLang="zh-TW" sz="3600" i="1" dirty="0" smtClean="0"/>
              <a:t>=</a:t>
            </a:r>
            <a:r>
              <a:rPr lang="zh-TW" altLang="en-US" sz="3600" i="1" dirty="0" smtClean="0"/>
              <a:t>廢墟堆</a:t>
            </a:r>
            <a:endParaRPr lang="en-US" sz="3600" i="1" dirty="0" smtClean="0"/>
          </a:p>
          <a:p>
            <a:r>
              <a:rPr lang="en-US" sz="3600" dirty="0" err="1" smtClean="0"/>
              <a:t>Achan</a:t>
            </a:r>
            <a:r>
              <a:rPr lang="en-US" sz="3600" dirty="0" smtClean="0"/>
              <a:t> = </a:t>
            </a:r>
            <a:r>
              <a:rPr lang="en-US" sz="3600" dirty="0" err="1" smtClean="0"/>
              <a:t>Achor</a:t>
            </a:r>
            <a:r>
              <a:rPr lang="en-US" sz="3600" dirty="0" smtClean="0"/>
              <a:t> = </a:t>
            </a:r>
            <a:r>
              <a:rPr lang="en-US" sz="3600" i="1" dirty="0" smtClean="0"/>
              <a:t>“trouble”</a:t>
            </a:r>
          </a:p>
          <a:p>
            <a:pPr>
              <a:buNone/>
            </a:pPr>
            <a:r>
              <a:rPr lang="en-US" altLang="zh-TW" sz="3600" dirty="0" smtClean="0"/>
              <a:t>	</a:t>
            </a:r>
            <a:r>
              <a:rPr lang="zh-TW" altLang="en-US" sz="3600" dirty="0" smtClean="0"/>
              <a:t>亞干</a:t>
            </a:r>
            <a:r>
              <a:rPr lang="en-US" altLang="zh-TW" sz="3600" dirty="0" smtClean="0"/>
              <a:t>=</a:t>
            </a:r>
            <a:r>
              <a:rPr lang="zh-TW" altLang="en-US" sz="3600" dirty="0" smtClean="0"/>
              <a:t>亞 割 </a:t>
            </a:r>
            <a:r>
              <a:rPr lang="en-US" altLang="zh-TW" sz="3600" dirty="0" smtClean="0"/>
              <a:t>=“</a:t>
            </a:r>
            <a:r>
              <a:rPr lang="zh-TW" altLang="en-US" sz="3600" dirty="0" smtClean="0"/>
              <a:t>連累</a:t>
            </a:r>
            <a:r>
              <a:rPr lang="en-US" altLang="zh-TW" sz="3600" dirty="0" smtClean="0"/>
              <a:t>”</a:t>
            </a:r>
            <a:endParaRPr lang="en-US" sz="3600" i="1" dirty="0" smtClean="0"/>
          </a:p>
          <a:p>
            <a:r>
              <a:rPr lang="en-US" sz="3600" dirty="0" smtClean="0"/>
              <a:t>The sin of </a:t>
            </a:r>
            <a:r>
              <a:rPr lang="en-US" sz="3600" dirty="0" err="1" smtClean="0"/>
              <a:t>Achan</a:t>
            </a:r>
            <a:r>
              <a:rPr lang="en-US" sz="3600" dirty="0" smtClean="0"/>
              <a:t> = </a:t>
            </a:r>
            <a:r>
              <a:rPr lang="en-US" sz="3600" i="1" dirty="0" smtClean="0"/>
              <a:t>stealing and hiding accursed and dedicated things</a:t>
            </a:r>
          </a:p>
          <a:p>
            <a:pPr>
              <a:buNone/>
            </a:pPr>
            <a:r>
              <a:rPr lang="en-US" altLang="zh-TW" sz="3600" i="1" dirty="0" smtClean="0"/>
              <a:t>	</a:t>
            </a:r>
            <a:r>
              <a:rPr lang="zh-TW" altLang="en-US" sz="3600" i="1" dirty="0" smtClean="0"/>
              <a:t>亞干的罪行</a:t>
            </a:r>
            <a:r>
              <a:rPr lang="en-US" altLang="zh-TW" sz="3600" i="1" dirty="0" smtClean="0"/>
              <a:t>=</a:t>
            </a:r>
            <a:r>
              <a:rPr lang="zh-TW" altLang="en-US" sz="3600" i="1" dirty="0" smtClean="0"/>
              <a:t>偷了當滅之物並藏了起來</a:t>
            </a:r>
            <a:endParaRPr lang="en-US" sz="3600" i="1" dirty="0" smtClean="0"/>
          </a:p>
          <a:p>
            <a:r>
              <a:rPr lang="en-US" sz="3600" dirty="0" smtClean="0"/>
              <a:t>The sin of </a:t>
            </a:r>
            <a:r>
              <a:rPr lang="en-US" sz="3600" dirty="0" err="1" smtClean="0"/>
              <a:t>Achan’s</a:t>
            </a:r>
            <a:r>
              <a:rPr lang="en-US" sz="3600" dirty="0" smtClean="0"/>
              <a:t> family =</a:t>
            </a:r>
          </a:p>
          <a:p>
            <a:pPr>
              <a:buNone/>
            </a:pPr>
            <a:r>
              <a:rPr lang="en-US" altLang="zh-TW" sz="3600" dirty="0" smtClean="0"/>
              <a:t>	</a:t>
            </a:r>
            <a:r>
              <a:rPr lang="zh-TW" altLang="en-US" sz="3600" dirty="0" smtClean="0"/>
              <a:t>亞干家人的罪行</a:t>
            </a:r>
            <a:r>
              <a:rPr lang="en-US" altLang="zh-TW" sz="3600" dirty="0" smtClean="0"/>
              <a:t>=</a:t>
            </a:r>
            <a:endParaRPr lang="en-US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7-2Corinthians-PageShots.jp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Corinthians 10:4-5</a:t>
            </a:r>
            <a:br>
              <a:rPr lang="en-US" dirty="0" smtClean="0"/>
            </a:br>
            <a:r>
              <a:rPr lang="zh-TW" altLang="en-US" dirty="0" smtClean="0"/>
              <a:t> 哥 林 多 後 書 </a:t>
            </a:r>
            <a:r>
              <a:rPr lang="en-US" altLang="zh-TW" dirty="0" smtClean="0"/>
              <a:t>10:4-5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/>
              <a:t>For the weapons of our warfare </a:t>
            </a:r>
            <a:r>
              <a:rPr lang="en-US" b="1" i="1" dirty="0" smtClean="0"/>
              <a:t>are</a:t>
            </a:r>
            <a:r>
              <a:rPr lang="en-US" b="1" dirty="0" smtClean="0"/>
              <a:t> not </a:t>
            </a:r>
          </a:p>
          <a:p>
            <a:pPr algn="ctr">
              <a:buNone/>
            </a:pPr>
            <a:r>
              <a:rPr lang="en-US" b="1" dirty="0" smtClean="0"/>
              <a:t>carnal but mighty in God for pulling down </a:t>
            </a:r>
          </a:p>
          <a:p>
            <a:pPr algn="ctr">
              <a:buNone/>
            </a:pPr>
            <a:r>
              <a:rPr lang="en-US" b="1" dirty="0" smtClean="0"/>
              <a:t>strongholds, casting down arguments and </a:t>
            </a:r>
          </a:p>
          <a:p>
            <a:pPr algn="ctr">
              <a:buNone/>
            </a:pPr>
            <a:r>
              <a:rPr lang="en-US" b="1" dirty="0" smtClean="0"/>
              <a:t>every high thing that exalts itself against </a:t>
            </a:r>
          </a:p>
          <a:p>
            <a:pPr algn="ctr">
              <a:buNone/>
            </a:pPr>
            <a:r>
              <a:rPr lang="en-US" b="1" dirty="0" smtClean="0"/>
              <a:t>the knowledge of God, bringing every </a:t>
            </a:r>
          </a:p>
          <a:p>
            <a:pPr algn="ctr">
              <a:buNone/>
            </a:pPr>
            <a:r>
              <a:rPr lang="en-US" b="1" dirty="0" smtClean="0"/>
              <a:t>thought into captivity to the obedience </a:t>
            </a:r>
          </a:p>
          <a:p>
            <a:pPr algn="ctr">
              <a:buNone/>
            </a:pPr>
            <a:r>
              <a:rPr lang="en-US" b="1" dirty="0" smtClean="0"/>
              <a:t>of Christ.</a:t>
            </a:r>
          </a:p>
          <a:p>
            <a:pPr algn="ctr">
              <a:buNone/>
            </a:pPr>
            <a:r>
              <a:rPr lang="zh-TW" altLang="en-US" dirty="0" smtClean="0"/>
              <a:t>我 們 爭 戰 的 兵 器 、 本 不 是 屬 血 氣 的 、 乃 是 在 　 神 面 前 有 能 力 、 可 以 攻 破 堅 固 的 營 壘 、 將 各 樣 的 計 謀 、 各 樣 攔 阻 人 認 識 　 神 的 那 些 自 高 之 事 、 一 概 攻 破 了 、 又 將 人 所 有 的 心 意 奪 回 、 使 他 都 順 服 基 督 ．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Ai = </a:t>
            </a:r>
            <a:r>
              <a:rPr lang="en-US" sz="3600" i="1" dirty="0" smtClean="0"/>
              <a:t>“heap of ruins”</a:t>
            </a:r>
          </a:p>
          <a:p>
            <a:pPr>
              <a:buNone/>
            </a:pPr>
            <a:r>
              <a:rPr lang="en-US" altLang="zh-TW" sz="3600" i="1" dirty="0" smtClean="0"/>
              <a:t>	</a:t>
            </a:r>
            <a:r>
              <a:rPr lang="zh-TW" altLang="en-US" sz="3600" i="1" dirty="0" smtClean="0"/>
              <a:t>艾</a:t>
            </a:r>
            <a:r>
              <a:rPr lang="en-US" altLang="zh-TW" sz="3600" i="1" dirty="0" smtClean="0"/>
              <a:t>=</a:t>
            </a:r>
            <a:r>
              <a:rPr lang="zh-TW" altLang="en-US" sz="3600" i="1" dirty="0" smtClean="0"/>
              <a:t>廢墟堆</a:t>
            </a:r>
            <a:endParaRPr lang="en-US" sz="3600" i="1" dirty="0" smtClean="0"/>
          </a:p>
          <a:p>
            <a:r>
              <a:rPr lang="en-US" sz="3600" dirty="0" err="1" smtClean="0"/>
              <a:t>Achan</a:t>
            </a:r>
            <a:r>
              <a:rPr lang="en-US" sz="3600" dirty="0" smtClean="0"/>
              <a:t> = </a:t>
            </a:r>
            <a:r>
              <a:rPr lang="en-US" sz="3600" dirty="0" err="1" smtClean="0"/>
              <a:t>Achor</a:t>
            </a:r>
            <a:r>
              <a:rPr lang="en-US" sz="3600" dirty="0" smtClean="0"/>
              <a:t> = </a:t>
            </a:r>
            <a:r>
              <a:rPr lang="en-US" sz="3600" i="1" dirty="0" smtClean="0"/>
              <a:t>“trouble”</a:t>
            </a:r>
          </a:p>
          <a:p>
            <a:pPr>
              <a:buNone/>
            </a:pPr>
            <a:r>
              <a:rPr lang="en-US" altLang="zh-TW" sz="3600" dirty="0" smtClean="0"/>
              <a:t>	</a:t>
            </a:r>
            <a:r>
              <a:rPr lang="zh-TW" altLang="en-US" sz="3600" dirty="0" smtClean="0"/>
              <a:t>亞干</a:t>
            </a:r>
            <a:r>
              <a:rPr lang="en-US" altLang="zh-TW" sz="3600" dirty="0" smtClean="0"/>
              <a:t>=</a:t>
            </a:r>
            <a:r>
              <a:rPr lang="zh-TW" altLang="en-US" sz="3600" dirty="0" smtClean="0"/>
              <a:t>亞 割 </a:t>
            </a:r>
            <a:r>
              <a:rPr lang="en-US" altLang="zh-TW" sz="3600" dirty="0" smtClean="0"/>
              <a:t>=“</a:t>
            </a:r>
            <a:r>
              <a:rPr lang="zh-TW" altLang="en-US" sz="3600" dirty="0" smtClean="0"/>
              <a:t>連累</a:t>
            </a:r>
            <a:r>
              <a:rPr lang="en-US" altLang="zh-TW" sz="3600" dirty="0" smtClean="0"/>
              <a:t>”</a:t>
            </a:r>
            <a:endParaRPr lang="en-US" sz="3600" dirty="0" smtClean="0"/>
          </a:p>
          <a:p>
            <a:r>
              <a:rPr lang="en-US" sz="3600" dirty="0" smtClean="0"/>
              <a:t>The sin of </a:t>
            </a:r>
            <a:r>
              <a:rPr lang="en-US" sz="3600" dirty="0" err="1" smtClean="0"/>
              <a:t>Achan</a:t>
            </a:r>
            <a:r>
              <a:rPr lang="en-US" sz="3600" dirty="0" smtClean="0"/>
              <a:t> = </a:t>
            </a:r>
            <a:r>
              <a:rPr lang="en-US" sz="3600" i="1" dirty="0" smtClean="0"/>
              <a:t>stealing and hiding accursed and dedicated things</a:t>
            </a:r>
          </a:p>
          <a:p>
            <a:pPr>
              <a:buNone/>
            </a:pPr>
            <a:r>
              <a:rPr lang="en-US" altLang="zh-TW" sz="3600" i="1" dirty="0" smtClean="0"/>
              <a:t>	</a:t>
            </a:r>
            <a:r>
              <a:rPr lang="zh-TW" altLang="en-US" sz="3600" i="1" dirty="0" smtClean="0"/>
              <a:t>亞干的罪行</a:t>
            </a:r>
            <a:r>
              <a:rPr lang="en-US" altLang="zh-TW" sz="3600" i="1" dirty="0" smtClean="0"/>
              <a:t>=</a:t>
            </a:r>
            <a:r>
              <a:rPr lang="zh-TW" altLang="en-US" sz="3600" i="1" dirty="0" smtClean="0"/>
              <a:t>偷了當滅之物並藏了起來</a:t>
            </a:r>
            <a:endParaRPr lang="en-US" sz="3600" i="1" dirty="0" smtClean="0"/>
          </a:p>
          <a:p>
            <a:r>
              <a:rPr lang="en-US" sz="3600" dirty="0" smtClean="0"/>
              <a:t>The sin of </a:t>
            </a:r>
            <a:r>
              <a:rPr lang="en-US" sz="3600" dirty="0" err="1" smtClean="0"/>
              <a:t>Achan’s</a:t>
            </a:r>
            <a:r>
              <a:rPr lang="en-US" sz="3600" dirty="0" smtClean="0"/>
              <a:t> family = deceiving and lying about </a:t>
            </a:r>
            <a:r>
              <a:rPr lang="en-US" sz="3600" dirty="0" err="1" smtClean="0"/>
              <a:t>Achan’s</a:t>
            </a:r>
            <a:r>
              <a:rPr lang="en-US" sz="3600" dirty="0" smtClean="0"/>
              <a:t> actions</a:t>
            </a:r>
          </a:p>
          <a:p>
            <a:pPr>
              <a:buNone/>
            </a:pPr>
            <a:r>
              <a:rPr lang="en-US" altLang="zh-TW" sz="3600" dirty="0" smtClean="0"/>
              <a:t>	</a:t>
            </a:r>
            <a:r>
              <a:rPr lang="zh-TW" altLang="en-US" sz="3600" dirty="0" smtClean="0"/>
              <a:t>亞干家人的罪行</a:t>
            </a:r>
            <a:r>
              <a:rPr lang="en-US" altLang="zh-TW" sz="3600" dirty="0" smtClean="0"/>
              <a:t>=</a:t>
            </a:r>
            <a:r>
              <a:rPr lang="zh-TW" altLang="en-US" sz="3600" dirty="0" smtClean="0"/>
              <a:t>用欺騙和撒謊來遮掩亞干的行為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Results of </a:t>
            </a:r>
            <a:r>
              <a:rPr lang="en-US" sz="4000" dirty="0" err="1" smtClean="0"/>
              <a:t>Achan’s</a:t>
            </a:r>
            <a:r>
              <a:rPr lang="en-US" sz="4000" dirty="0" smtClean="0"/>
              <a:t> sin:</a:t>
            </a:r>
          </a:p>
          <a:p>
            <a:pPr>
              <a:buNone/>
            </a:pPr>
            <a:r>
              <a:rPr lang="zh-TW" altLang="en-US" sz="4000" dirty="0" smtClean="0"/>
              <a:t>亞干罪行的後果</a:t>
            </a:r>
            <a:r>
              <a:rPr lang="en-US" altLang="zh-TW" sz="4000" dirty="0" smtClean="0"/>
              <a:t>:</a:t>
            </a:r>
            <a:endParaRPr lang="en-US" sz="4000" dirty="0" smtClean="0"/>
          </a:p>
          <a:p>
            <a:pPr marL="742950" indent="-742950">
              <a:buAutoNum type="arabicParenR"/>
            </a:pPr>
            <a:r>
              <a:rPr lang="en-US" sz="4000" dirty="0" smtClean="0"/>
              <a:t>36 soldiers died</a:t>
            </a:r>
          </a:p>
          <a:p>
            <a:pPr marL="742950" indent="-742950">
              <a:buNone/>
            </a:pPr>
            <a:r>
              <a:rPr lang="en-US" sz="4000" dirty="0" smtClean="0"/>
              <a:t>	36</a:t>
            </a:r>
            <a:r>
              <a:rPr lang="zh-TW" altLang="en-US" sz="4000" dirty="0" smtClean="0"/>
              <a:t> 名士兵死亡</a:t>
            </a:r>
            <a:endParaRPr lang="en-US" sz="4000" dirty="0" smtClean="0"/>
          </a:p>
          <a:p>
            <a:pPr marL="742950" indent="-742950">
              <a:buAutoNum type="arabicParenR"/>
            </a:pP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Results of </a:t>
            </a:r>
            <a:r>
              <a:rPr lang="en-US" sz="4000" dirty="0" err="1" smtClean="0"/>
              <a:t>Achan’s</a:t>
            </a:r>
            <a:r>
              <a:rPr lang="en-US" sz="4000" dirty="0" smtClean="0"/>
              <a:t> sin:</a:t>
            </a:r>
          </a:p>
          <a:p>
            <a:pPr>
              <a:buNone/>
            </a:pPr>
            <a:r>
              <a:rPr lang="zh-TW" altLang="en-US" sz="4000" dirty="0" smtClean="0"/>
              <a:t>亞干罪行的後果</a:t>
            </a:r>
            <a:r>
              <a:rPr lang="en-US" altLang="zh-TW" sz="4000" dirty="0" smtClean="0"/>
              <a:t>:</a:t>
            </a:r>
            <a:endParaRPr lang="en-US" sz="4000" dirty="0" smtClean="0"/>
          </a:p>
          <a:p>
            <a:pPr marL="742950" indent="-742950">
              <a:buAutoNum type="arabicParenR"/>
            </a:pPr>
            <a:r>
              <a:rPr lang="en-US" sz="4000" dirty="0" smtClean="0"/>
              <a:t>36 soldiers died</a:t>
            </a:r>
          </a:p>
          <a:p>
            <a:pPr marL="742950" indent="-742950">
              <a:buNone/>
            </a:pPr>
            <a:r>
              <a:rPr lang="en-US" sz="4000" dirty="0" smtClean="0"/>
              <a:t>	36</a:t>
            </a:r>
            <a:r>
              <a:rPr lang="zh-TW" altLang="en-US" sz="4000" dirty="0" smtClean="0"/>
              <a:t> 名士兵死亡</a:t>
            </a:r>
            <a:endParaRPr lang="en-US" sz="4000" b="1" dirty="0" smtClean="0"/>
          </a:p>
          <a:p>
            <a:pPr marL="742950" indent="-742950">
              <a:buAutoNum type="arabicParenR" startAt="2"/>
            </a:pPr>
            <a:r>
              <a:rPr lang="en-US" sz="4000" dirty="0" smtClean="0"/>
              <a:t>36 wives became widows</a:t>
            </a:r>
          </a:p>
          <a:p>
            <a:pPr marL="742950" indent="-742950">
              <a:buNone/>
            </a:pPr>
            <a:r>
              <a:rPr lang="en-US" sz="4000" dirty="0" smtClean="0"/>
              <a:t>	36 </a:t>
            </a:r>
            <a:r>
              <a:rPr lang="zh-TW" altLang="en-US" sz="4000" dirty="0" smtClean="0"/>
              <a:t>名妻子成為寡婦</a:t>
            </a:r>
            <a:endParaRPr lang="en-US" sz="4000" dirty="0" smtClean="0"/>
          </a:p>
          <a:p>
            <a:pPr marL="742950" indent="-742950">
              <a:buAutoNum type="arabicParenR"/>
            </a:pP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from Part 1</a:t>
            </a:r>
            <a:br>
              <a:rPr lang="en-US" dirty="0" smtClean="0"/>
            </a:br>
            <a:r>
              <a:rPr lang="zh-TW" altLang="en-US" dirty="0" smtClean="0"/>
              <a:t>回顧第一部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9416"/>
            <a:ext cx="7527701" cy="48463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 smtClean="0"/>
              <a:t>Results of </a:t>
            </a:r>
            <a:r>
              <a:rPr lang="en-US" sz="4000" dirty="0" err="1" smtClean="0"/>
              <a:t>Achan’s</a:t>
            </a:r>
            <a:r>
              <a:rPr lang="en-US" sz="4000" dirty="0" smtClean="0"/>
              <a:t> sin:</a:t>
            </a:r>
          </a:p>
          <a:p>
            <a:pPr>
              <a:buNone/>
            </a:pPr>
            <a:r>
              <a:rPr lang="zh-TW" altLang="en-US" sz="4000" dirty="0" smtClean="0"/>
              <a:t>亞干罪行的後果</a:t>
            </a:r>
            <a:r>
              <a:rPr lang="en-US" altLang="zh-TW" sz="4000" dirty="0" smtClean="0"/>
              <a:t>:</a:t>
            </a:r>
            <a:endParaRPr lang="en-US" sz="4000" dirty="0" smtClean="0"/>
          </a:p>
          <a:p>
            <a:pPr marL="742950" indent="-742950">
              <a:buAutoNum type="arabicParenR"/>
            </a:pPr>
            <a:r>
              <a:rPr lang="en-US" sz="4000" dirty="0" smtClean="0"/>
              <a:t>36 soldiers died</a:t>
            </a:r>
          </a:p>
          <a:p>
            <a:pPr marL="742950" indent="-742950">
              <a:buNone/>
            </a:pPr>
            <a:r>
              <a:rPr lang="en-US" sz="4000" dirty="0" smtClean="0"/>
              <a:t>     36</a:t>
            </a:r>
            <a:r>
              <a:rPr lang="zh-TW" altLang="en-US" sz="4000" dirty="0" smtClean="0"/>
              <a:t> 名士兵死亡</a:t>
            </a:r>
            <a:endParaRPr lang="en-US" sz="4000" dirty="0" smtClean="0"/>
          </a:p>
          <a:p>
            <a:pPr marL="742950" indent="-742950">
              <a:buAutoNum type="arabicParenR" startAt="2"/>
            </a:pPr>
            <a:r>
              <a:rPr lang="en-US" sz="4000" dirty="0" smtClean="0"/>
              <a:t>36 wives became widows</a:t>
            </a:r>
          </a:p>
          <a:p>
            <a:pPr marL="742950" indent="-742950">
              <a:buNone/>
            </a:pPr>
            <a:r>
              <a:rPr lang="en-US" sz="4000" dirty="0" smtClean="0"/>
              <a:t>	36 </a:t>
            </a:r>
            <a:r>
              <a:rPr lang="zh-TW" altLang="en-US" sz="4000" dirty="0" smtClean="0"/>
              <a:t>名妻子成為寡婦</a:t>
            </a:r>
            <a:endParaRPr lang="en-US" sz="4000" dirty="0" smtClean="0"/>
          </a:p>
          <a:p>
            <a:pPr marL="742950" indent="-742950">
              <a:buAutoNum type="arabicParenR" startAt="3"/>
            </a:pPr>
            <a:r>
              <a:rPr lang="en-US" sz="4000" dirty="0" smtClean="0"/>
              <a:t>Over 100 kids lost their dads</a:t>
            </a:r>
          </a:p>
          <a:p>
            <a:pPr marL="742950" indent="-742950">
              <a:buNone/>
            </a:pPr>
            <a:r>
              <a:rPr lang="en-US" sz="4000" dirty="0" smtClean="0"/>
              <a:t>	</a:t>
            </a:r>
            <a:r>
              <a:rPr lang="zh-TW" altLang="en-US" sz="4000" dirty="0" smtClean="0"/>
              <a:t>超過</a:t>
            </a:r>
            <a:r>
              <a:rPr lang="en-US" altLang="zh-TW" sz="4000" dirty="0" smtClean="0"/>
              <a:t>100</a:t>
            </a:r>
            <a:r>
              <a:rPr lang="zh-TW" altLang="en-US" sz="4000" dirty="0" smtClean="0"/>
              <a:t> 名孩子失去他們的父親</a:t>
            </a:r>
            <a:endParaRPr lang="en-US" sz="4000" dirty="0" smtClean="0"/>
          </a:p>
          <a:p>
            <a:pPr marL="742950" indent="-742950">
              <a:buNone/>
            </a:pPr>
            <a:endParaRPr lang="en-US" sz="4000" dirty="0" smtClean="0"/>
          </a:p>
          <a:p>
            <a:pPr marL="742950" indent="-742950">
              <a:buAutoNum type="arabicParenR"/>
            </a:pPr>
            <a:endParaRPr lang="en-US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3748</Words>
  <Application>Microsoft Macintosh PowerPoint</Application>
  <PresentationFormat>On-screen Show (4:3)</PresentationFormat>
  <Paragraphs>338</Paragraphs>
  <Slides>50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Opulent</vt:lpstr>
      <vt:lpstr>Office Theme</vt:lpstr>
      <vt:lpstr>Redemption:  贖 回  The Battle of Ai, 艾 城 之 戰,  Part 2 第 2 部 </vt:lpstr>
      <vt:lpstr>Review from Part 1  回顧第一部</vt:lpstr>
      <vt:lpstr>Review from Part 1 回顧第一部</vt:lpstr>
      <vt:lpstr>Review from Part 1 回顧第一部</vt:lpstr>
      <vt:lpstr>Review from Part 1 回顧第一部</vt:lpstr>
      <vt:lpstr>Review from Part 1 回顧第一部</vt:lpstr>
      <vt:lpstr>Review from Part 1 回顧第一部</vt:lpstr>
      <vt:lpstr>Review from Part 1 回顧第一部</vt:lpstr>
      <vt:lpstr>Review from Part 1 回顧第一部</vt:lpstr>
      <vt:lpstr>Review from Part 1 回顧第一部</vt:lpstr>
      <vt:lpstr>Review from Part 1 回顧第一部</vt:lpstr>
      <vt:lpstr>Review from Part 1 回顧第一部</vt:lpstr>
      <vt:lpstr>Review from Part 1 回顧第一部</vt:lpstr>
      <vt:lpstr>Review from Part 1 回顧第一部</vt:lpstr>
      <vt:lpstr>Joshua 8:1 [NKJV]  約 書 亞 記 8:1</vt:lpstr>
      <vt:lpstr>Joshua 8:2 [NKJV]  約 書 亞 記 8:2</vt:lpstr>
      <vt:lpstr>Joshua 8:3  約 書 亞 記 8:3</vt:lpstr>
      <vt:lpstr>Joshua 8:4  約 書 亞 記 8:4</vt:lpstr>
      <vt:lpstr>Joshua 8:5  約 書 亞 記 8:5</vt:lpstr>
      <vt:lpstr>Joshua 8:5-6  約 書 亞 記</vt:lpstr>
      <vt:lpstr>Slide 21</vt:lpstr>
      <vt:lpstr>Joshua 8:7  約 書 亞 記 8:7</vt:lpstr>
      <vt:lpstr>Joshua 8:8  約 書 亞 記 8:8</vt:lpstr>
      <vt:lpstr>Joshua 8:9  約 書 亞 記 8:9</vt:lpstr>
      <vt:lpstr>Joshua 8:10  約 書 亞 記 8:10</vt:lpstr>
      <vt:lpstr>Joshua 8:11  約 書 亞 記 8:11</vt:lpstr>
      <vt:lpstr>Joshua 8:12  約 書 亞 記 8:12</vt:lpstr>
      <vt:lpstr>Joshua 8:13  約 書 亞 記 8:13</vt:lpstr>
      <vt:lpstr>Joshua 8:14  約 書 亞 記 8:14</vt:lpstr>
      <vt:lpstr>Joshua 8:14-15  約 書 亞 記</vt:lpstr>
      <vt:lpstr>By the numbers 從數字來看</vt:lpstr>
      <vt:lpstr>By the numbers 從數字來看</vt:lpstr>
      <vt:lpstr>Slide 33</vt:lpstr>
      <vt:lpstr>Joshua 8:16  約 書 亞 記 8:16</vt:lpstr>
      <vt:lpstr>Joshua 8:17  約 書 亞 記 8:17</vt:lpstr>
      <vt:lpstr>Joshua 8:18  約 書 亞 記 8:18</vt:lpstr>
      <vt:lpstr>Joshua 8:19  約 書 亞 記 8:19</vt:lpstr>
      <vt:lpstr>Joshua 8:20  約 書 亞 記 8:20</vt:lpstr>
      <vt:lpstr>Joshua 8:21  約 書 亞 記 8:21</vt:lpstr>
      <vt:lpstr>Joshua 8:22  約 書 亞 記 8:22</vt:lpstr>
      <vt:lpstr>Joshua 8:23  約 書 亞 記 8:23</vt:lpstr>
      <vt:lpstr>Joshua 8:24  約 書 亞 記 8:24</vt:lpstr>
      <vt:lpstr>Joshua 8:25  約 書 亞 記 8:25</vt:lpstr>
      <vt:lpstr>Joshua 8:26-27  約 書 亞 記 8:26</vt:lpstr>
      <vt:lpstr>Joshua 8:27  約 書 亞 記 8:27</vt:lpstr>
      <vt:lpstr>Joshua 8:28  約 書 亞 記 8:28</vt:lpstr>
      <vt:lpstr>Joshua 8:29  約 書 亞 記 8:29</vt:lpstr>
      <vt:lpstr>The Parallel  相似特點</vt:lpstr>
      <vt:lpstr>The Parallel 相似特點</vt:lpstr>
      <vt:lpstr>2 Corinthians 10:4-5  哥 林 多 後 書 10:4-5</vt:lpstr>
    </vt:vector>
  </TitlesOfParts>
  <Company>Interface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Redemption: The Battle of Ai, Part 2</dc:title>
  <dc:creator>Bill Perry</dc:creator>
  <cp:lastModifiedBy>Bill Perry</cp:lastModifiedBy>
  <cp:revision>186</cp:revision>
  <dcterms:created xsi:type="dcterms:W3CDTF">2016-09-26T21:14:09Z</dcterms:created>
  <dcterms:modified xsi:type="dcterms:W3CDTF">2016-09-26T21:14:23Z</dcterms:modified>
</cp:coreProperties>
</file>