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66"/>
  </p:notesMasterIdLst>
  <p:sldIdLst>
    <p:sldId id="256" r:id="rId3"/>
    <p:sldId id="257" r:id="rId4"/>
    <p:sldId id="258" r:id="rId5"/>
    <p:sldId id="259" r:id="rId6"/>
    <p:sldId id="260" r:id="rId7"/>
    <p:sldId id="261" r:id="rId8"/>
    <p:sldId id="317" r:id="rId9"/>
    <p:sldId id="262" r:id="rId10"/>
    <p:sldId id="263" r:id="rId11"/>
    <p:sldId id="318" r:id="rId12"/>
    <p:sldId id="264" r:id="rId13"/>
    <p:sldId id="266" r:id="rId14"/>
    <p:sldId id="267" r:id="rId15"/>
    <p:sldId id="268" r:id="rId16"/>
    <p:sldId id="274" r:id="rId17"/>
    <p:sldId id="269" r:id="rId18"/>
    <p:sldId id="273" r:id="rId19"/>
    <p:sldId id="270" r:id="rId20"/>
    <p:sldId id="271" r:id="rId21"/>
    <p:sldId id="272" r:id="rId22"/>
    <p:sldId id="277" r:id="rId23"/>
    <p:sldId id="276" r:id="rId24"/>
    <p:sldId id="278" r:id="rId25"/>
    <p:sldId id="27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321" r:id="rId38"/>
    <p:sldId id="289" r:id="rId39"/>
    <p:sldId id="291" r:id="rId40"/>
    <p:sldId id="292" r:id="rId41"/>
    <p:sldId id="294" r:id="rId42"/>
    <p:sldId id="293" r:id="rId43"/>
    <p:sldId id="319" r:id="rId44"/>
    <p:sldId id="300" r:id="rId45"/>
    <p:sldId id="309" r:id="rId46"/>
    <p:sldId id="301" r:id="rId47"/>
    <p:sldId id="302" r:id="rId48"/>
    <p:sldId id="310" r:id="rId49"/>
    <p:sldId id="303" r:id="rId50"/>
    <p:sldId id="295" r:id="rId51"/>
    <p:sldId id="297" r:id="rId52"/>
    <p:sldId id="298" r:id="rId53"/>
    <p:sldId id="299" r:id="rId54"/>
    <p:sldId id="320" r:id="rId55"/>
    <p:sldId id="304" r:id="rId56"/>
    <p:sldId id="308" r:id="rId57"/>
    <p:sldId id="305" r:id="rId58"/>
    <p:sldId id="306" r:id="rId59"/>
    <p:sldId id="307" r:id="rId60"/>
    <p:sldId id="311" r:id="rId61"/>
    <p:sldId id="312" r:id="rId62"/>
    <p:sldId id="313" r:id="rId63"/>
    <p:sldId id="316" r:id="rId64"/>
    <p:sldId id="315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930FF"/>
    <a:srgbClr val="A4A1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B490-7270-4C87-AC2C-509202DC06DB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C15D-ABDA-4227-8F98-80E02321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C15D-ABDA-4227-8F98-80E0232160D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B59030-D0F6-FE41-9E30-FD08FA7EB779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26DD71-FF2C-DE49-BF42-6DFC6E6D9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Bruce\AppData\Local\Microsoft\Windows\Temporary Internet Files\Content.IE5\GPWOT2WH\MP90031414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52118"/>
            <a:ext cx="7772400" cy="4358914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tile tx="0" ty="0" sx="100000" sy="100000" flip="none" algn="tl"/>
          </a:blipFill>
          <a:effectLst>
            <a:innerShdw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030" y="2158745"/>
            <a:ext cx="2152892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Always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Bill Perry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回顧 是否永遠都如二十二十的視力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7043" y="2225125"/>
            <a:ext cx="2507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Hindsight  </a:t>
            </a:r>
            <a:r>
              <a:rPr lang="en-US" sz="4400" dirty="0" smtClean="0">
                <a:latin typeface="+mj-lt"/>
              </a:rPr>
              <a:t>20/20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8941" y="1600200"/>
          <a:ext cx="87318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9532"/>
                <a:gridCol w="894865"/>
                <a:gridCol w="9574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 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304" y="1600200"/>
          <a:ext cx="88091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0412"/>
                <a:gridCol w="902785"/>
                <a:gridCol w="965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183" y="1600200"/>
          <a:ext cx="87833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18"/>
                <a:gridCol w="900145"/>
                <a:gridCol w="963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183" y="1600200"/>
          <a:ext cx="87447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679"/>
                <a:gridCol w="896185"/>
                <a:gridCol w="9588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183" y="1600200"/>
          <a:ext cx="87576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825"/>
                <a:gridCol w="897505"/>
                <a:gridCol w="960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6062" y="1600200"/>
          <a:ext cx="87576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825"/>
                <a:gridCol w="897505"/>
                <a:gridCol w="960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424" y="1600200"/>
          <a:ext cx="87833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19"/>
                <a:gridCol w="900145"/>
                <a:gridCol w="963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304" y="1600200"/>
          <a:ext cx="87833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18"/>
                <a:gridCol w="900145"/>
                <a:gridCol w="9631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 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183" y="1600200"/>
          <a:ext cx="875763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825"/>
                <a:gridCol w="897505"/>
                <a:gridCol w="960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304" y="1600200"/>
          <a:ext cx="878339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18"/>
                <a:gridCol w="900145"/>
                <a:gridCol w="9631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Jordan River to the sea 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04"/>
            <a:ext cx="8229600" cy="59458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dirty="0" smtClean="0"/>
              <a:t>“Seeing </a:t>
            </a:r>
          </a:p>
          <a:p>
            <a:pPr algn="ctr">
              <a:buNone/>
            </a:pPr>
            <a:r>
              <a:rPr lang="en-US" sz="5000" dirty="0" smtClean="0"/>
              <a:t>is </a:t>
            </a:r>
            <a:r>
              <a:rPr lang="en-US" sz="5000" i="1" u="sng" dirty="0" smtClean="0"/>
              <a:t>NOT </a:t>
            </a:r>
          </a:p>
          <a:p>
            <a:pPr algn="ctr">
              <a:buNone/>
            </a:pPr>
            <a:r>
              <a:rPr lang="en-US" sz="5000" dirty="0" smtClean="0"/>
              <a:t>always</a:t>
            </a:r>
          </a:p>
          <a:p>
            <a:pPr algn="ctr">
              <a:buNone/>
            </a:pPr>
            <a:r>
              <a:rPr lang="en-US" sz="5000" dirty="0" smtClean="0"/>
              <a:t>  believing!”</a:t>
            </a:r>
          </a:p>
          <a:p>
            <a:pPr algn="ctr">
              <a:buNone/>
            </a:pPr>
            <a:r>
              <a:rPr lang="zh-TW" altLang="en-US" sz="5400" dirty="0" smtClean="0"/>
              <a:t>眼見不能</a:t>
            </a:r>
            <a:endParaRPr lang="en-US" altLang="zh-TW" sz="5400" dirty="0" smtClean="0"/>
          </a:p>
          <a:p>
            <a:pPr algn="ctr">
              <a:buNone/>
            </a:pPr>
            <a:r>
              <a:rPr lang="zh-TW" altLang="en-US" sz="5400" dirty="0" smtClean="0"/>
              <a:t>為憑</a:t>
            </a:r>
            <a:r>
              <a:rPr lang="en-US" altLang="zh-TW" sz="5400" dirty="0" smtClean="0"/>
              <a:t>!</a:t>
            </a:r>
            <a:endParaRPr lang="en-US" sz="5000" dirty="0"/>
          </a:p>
        </p:txBody>
      </p:sp>
      <p:pic>
        <p:nvPicPr>
          <p:cNvPr id="3074" name="Picture 2" descr="C:\Users\Bruce\AppData\Local\Microsoft\Windows\Temporary Internet Files\Content.IE5\WBISEZA7\MP90028514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56176"/>
            <a:ext cx="3176337" cy="2401824"/>
          </a:xfrm>
          <a:prstGeom prst="rect">
            <a:avLst/>
          </a:prstGeom>
          <a:noFill/>
        </p:spPr>
      </p:pic>
      <p:pic>
        <p:nvPicPr>
          <p:cNvPr id="3078" name="Picture 6" descr="C:\Users\Bruce\AppData\Local\Microsoft\Windows\Temporary Internet Files\Content.IE5\WBISEZA7\MP90017884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696" y="1824308"/>
            <a:ext cx="2432304" cy="3657600"/>
          </a:xfrm>
          <a:prstGeom prst="rect">
            <a:avLst/>
          </a:prstGeom>
          <a:noFill/>
        </p:spPr>
      </p:pic>
      <p:pic>
        <p:nvPicPr>
          <p:cNvPr id="3079" name="Picture 7" descr="C:\Users\Bruce\AppData\Local\Microsoft\Windows\Temporary Internet Files\Content.IE5\GPWOT2WH\MP90017880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84884" cy="240182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546" y="1600200"/>
          <a:ext cx="883490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06"/>
                <a:gridCol w="905425"/>
                <a:gridCol w="968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Jordan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547" y="1600200"/>
          <a:ext cx="873187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9531"/>
                <a:gridCol w="894866"/>
                <a:gridCol w="9574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Jordan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5138349"/>
            <a:ext cx="84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      How many positives and how many</a:t>
            </a:r>
            <a:r>
              <a:rPr lang="zh-TW" altLang="en-US" sz="3200" i="1" dirty="0" smtClean="0"/>
              <a:t> </a:t>
            </a:r>
            <a:r>
              <a:rPr lang="en-US" sz="3200" i="1" dirty="0" smtClean="0"/>
              <a:t>negatives?</a:t>
            </a:r>
          </a:p>
          <a:p>
            <a:pPr algn="ctr"/>
            <a:endParaRPr lang="en-US" altLang="zh-TW" sz="3200" i="1" dirty="0" smtClean="0"/>
          </a:p>
          <a:p>
            <a:pPr algn="ctr"/>
            <a:r>
              <a:rPr lang="zh-TW" altLang="en-US" sz="3200" i="1" dirty="0" smtClean="0"/>
              <a:t>多少正面與多少負面點</a:t>
            </a:r>
            <a:r>
              <a:rPr lang="en-US" altLang="zh-TW" sz="3200" i="1" dirty="0" smtClean="0"/>
              <a:t>?</a:t>
            </a:r>
            <a:endParaRPr lang="en-US" sz="32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13:30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Then Caleb quieted the people before </a:t>
            </a:r>
          </a:p>
          <a:p>
            <a:pPr algn="ctr">
              <a:buNone/>
            </a:pPr>
            <a:r>
              <a:rPr lang="en-US" b="1" dirty="0" smtClean="0"/>
              <a:t>Moses, and said, "Let us go up at once </a:t>
            </a:r>
          </a:p>
          <a:p>
            <a:pPr algn="ctr">
              <a:buNone/>
            </a:pPr>
            <a:r>
              <a:rPr lang="en-US" b="1" dirty="0" smtClean="0"/>
              <a:t>and take possession, for we are well </a:t>
            </a:r>
          </a:p>
          <a:p>
            <a:pPr algn="ctr">
              <a:buNone/>
            </a:pPr>
            <a:r>
              <a:rPr lang="en-US" b="1" dirty="0" smtClean="0"/>
              <a:t>able to overcome it." </a:t>
            </a:r>
            <a:endParaRPr lang="en-US" b="1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74" y="4567557"/>
            <a:ext cx="2742913" cy="20545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bliqueTopRight">
              <a:rot lat="0" lon="0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13:31-32a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But the men who had gone up with him </a:t>
            </a:r>
          </a:p>
          <a:p>
            <a:pPr algn="ctr">
              <a:buNone/>
            </a:pPr>
            <a:r>
              <a:rPr lang="en-US" b="1" dirty="0" smtClean="0"/>
              <a:t>said, "We are not able to go up against </a:t>
            </a:r>
          </a:p>
          <a:p>
            <a:pPr algn="ctr">
              <a:buNone/>
            </a:pPr>
            <a:r>
              <a:rPr lang="en-US" b="1" dirty="0" smtClean="0"/>
              <a:t>the people, for they are stronger than </a:t>
            </a:r>
          </a:p>
          <a:p>
            <a:pPr algn="ctr">
              <a:buNone/>
            </a:pPr>
            <a:r>
              <a:rPr lang="en-US" b="1" dirty="0" smtClean="0"/>
              <a:t>we.” And they gave the children of Israel </a:t>
            </a:r>
          </a:p>
          <a:p>
            <a:pPr algn="ctr">
              <a:buNone/>
            </a:pPr>
            <a:r>
              <a:rPr lang="en-US" b="1" dirty="0" smtClean="0"/>
              <a:t>a bad report of the land which they </a:t>
            </a:r>
          </a:p>
          <a:p>
            <a:pPr algn="ctr">
              <a:buNone/>
            </a:pPr>
            <a:r>
              <a:rPr lang="en-US" b="1" dirty="0" smtClean="0"/>
              <a:t>had spied out...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546" y="1600200"/>
          <a:ext cx="8783392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18"/>
                <a:gridCol w="900145"/>
                <a:gridCol w="9631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6063" y="1600200"/>
          <a:ext cx="8744754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678"/>
                <a:gridCol w="896185"/>
                <a:gridCol w="9588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r>
                        <a:rPr lang="zh-TW" altLang="en-US" dirty="0" smtClean="0"/>
                        <a:t> 是 吞 喫 居 民 之 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183" y="1600200"/>
          <a:ext cx="8783391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18"/>
                <a:gridCol w="900145"/>
                <a:gridCol w="963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 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r>
                        <a:rPr lang="zh-TW" altLang="en-US" dirty="0" smtClean="0"/>
                        <a:t> 是 吞 喫 居 民 之 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</a:t>
                      </a:r>
                      <a:r>
                        <a:rPr lang="en-US" baseline="0" dirty="0" smtClean="0"/>
                        <a:t> All the people are of great stature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人 民 都 身 量 高 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547" y="1600200"/>
          <a:ext cx="8796270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0265"/>
                <a:gridCol w="901465"/>
                <a:gridCol w="9645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r>
                        <a:rPr lang="zh-TW" altLang="en-US" dirty="0" smtClean="0"/>
                        <a:t> 是 吞 喫 居 民 之 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</a:t>
                      </a:r>
                      <a:r>
                        <a:rPr lang="en-US" baseline="0" dirty="0" smtClean="0"/>
                        <a:t> All the people are of great stature</a:t>
                      </a:r>
                      <a:r>
                        <a:rPr lang="zh-TW" altLang="en-US" dirty="0" smtClean="0"/>
                        <a:t>人 民 都 身 量 高 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547" y="1600200"/>
          <a:ext cx="8822028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558"/>
                <a:gridCol w="904105"/>
                <a:gridCol w="9673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 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r>
                        <a:rPr lang="zh-TW" altLang="en-US" dirty="0" smtClean="0"/>
                        <a:t> 是 吞 喫 居 民 之 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</a:t>
                      </a:r>
                      <a:r>
                        <a:rPr lang="en-US" baseline="0" dirty="0" smtClean="0"/>
                        <a:t> All the people are of great stature</a:t>
                      </a:r>
                      <a:r>
                        <a:rPr lang="zh-TW" altLang="en-US" dirty="0" smtClean="0"/>
                        <a:t>人 民 都 身 量 高 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33: We were like grasshoppers in our own sight </a:t>
                      </a:r>
                      <a:r>
                        <a:rPr lang="zh-TW" altLang="en-US" dirty="0" smtClean="0"/>
                        <a:t>看自己就如蚱蜢一樣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424" y="1600200"/>
          <a:ext cx="8757634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825"/>
                <a:gridCol w="897505"/>
                <a:gridCol w="960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</a:t>
                      </a:r>
                      <a:r>
                        <a:rPr lang="zh-TW" altLang="en-US" dirty="0" smtClean="0"/>
                        <a:t> 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r>
                        <a:rPr lang="zh-TW" altLang="en-US" dirty="0" smtClean="0"/>
                        <a:t> 是 吞 喫 居 民 之 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</a:t>
                      </a:r>
                      <a:r>
                        <a:rPr lang="en-US" baseline="0" dirty="0" smtClean="0"/>
                        <a:t> All the people are of great stature</a:t>
                      </a:r>
                      <a:r>
                        <a:rPr lang="zh-TW" altLang="en-US" dirty="0" smtClean="0"/>
                        <a:t>人 民 都 身 量 高 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33: We were like grasshoppers in our own sight </a:t>
                      </a:r>
                      <a:r>
                        <a:rPr lang="zh-TW" altLang="en-US" dirty="0" smtClean="0"/>
                        <a:t>看自己就如蚱蜢一樣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13:1-3 </a:t>
            </a:r>
            <a:r>
              <a:rPr lang="en-US" sz="3800" dirty="0" smtClean="0"/>
              <a:t>(NKJV)</a:t>
            </a:r>
            <a:br>
              <a:rPr lang="en-US" sz="3800" dirty="0" smtClean="0"/>
            </a:br>
            <a:r>
              <a:rPr lang="zh-TW" altLang="en-US" sz="3600" dirty="0" smtClean="0"/>
              <a:t> 民數記 </a:t>
            </a:r>
            <a:r>
              <a:rPr lang="en-US" altLang="zh-TW" sz="3600" dirty="0" smtClean="0"/>
              <a:t>13:1-3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0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800" b="1" dirty="0" smtClean="0"/>
              <a:t>And the LORD spoke to Moses, saying, </a:t>
            </a:r>
          </a:p>
          <a:p>
            <a:pPr algn="ctr">
              <a:buNone/>
            </a:pPr>
            <a:r>
              <a:rPr lang="en-US" sz="3800" b="1" dirty="0" smtClean="0"/>
              <a:t>"Send men to spy out the land of Canaan, </a:t>
            </a:r>
          </a:p>
          <a:p>
            <a:pPr algn="ctr">
              <a:buNone/>
            </a:pPr>
            <a:r>
              <a:rPr lang="en-US" sz="3800" b="1" dirty="0" smtClean="0"/>
              <a:t>which I am giving to the children of Israel; </a:t>
            </a:r>
          </a:p>
          <a:p>
            <a:pPr algn="ctr">
              <a:buNone/>
            </a:pPr>
            <a:r>
              <a:rPr lang="en-US" sz="3800" b="1" dirty="0" smtClean="0"/>
              <a:t>from each tribe of their fathers you shall </a:t>
            </a:r>
          </a:p>
          <a:p>
            <a:pPr algn="ctr">
              <a:buNone/>
            </a:pPr>
            <a:r>
              <a:rPr lang="en-US" sz="3800" b="1" dirty="0" smtClean="0"/>
              <a:t>send a man, every one a leader among them.” </a:t>
            </a:r>
          </a:p>
          <a:p>
            <a:pPr algn="ctr">
              <a:buNone/>
            </a:pPr>
            <a:r>
              <a:rPr lang="en-US" sz="3800" b="1" dirty="0" smtClean="0"/>
              <a:t>So Moses sent them from the Wilderness of </a:t>
            </a:r>
          </a:p>
          <a:p>
            <a:pPr algn="ctr">
              <a:buNone/>
            </a:pPr>
            <a:r>
              <a:rPr lang="en-US" sz="3800" b="1" dirty="0" err="1" smtClean="0"/>
              <a:t>Paran</a:t>
            </a:r>
            <a:r>
              <a:rPr lang="en-US" sz="3800" b="1" dirty="0" smtClean="0"/>
              <a:t> according to the command of the </a:t>
            </a:r>
          </a:p>
          <a:p>
            <a:pPr algn="ctr">
              <a:buNone/>
            </a:pPr>
            <a:r>
              <a:rPr lang="en-US" sz="3800" b="1" dirty="0" smtClean="0"/>
              <a:t>LORD, all of them men who were heads </a:t>
            </a:r>
          </a:p>
          <a:p>
            <a:pPr algn="ctr">
              <a:buNone/>
            </a:pPr>
            <a:r>
              <a:rPr lang="en-US" sz="3800" b="1" dirty="0" smtClean="0"/>
              <a:t>of the children of Israel.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lnSpc>
                <a:spcPct val="170000"/>
              </a:lnSpc>
              <a:buNone/>
            </a:pPr>
            <a:r>
              <a:rPr lang="zh-TW" altLang="en-US" dirty="0" smtClean="0"/>
              <a:t>耶和華曉諭摩 西說：「你 打發人去窺探我所賜給以色列人的迦南地，他們每支派中要打發一個人，都要作首領的。」 摩 西就照耶和華的吩咐，從巴蘭的曠野打發他們去，他們都是以色列的族長。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2230" t="45232" r="7981"/>
          <a:stretch>
            <a:fillRect/>
          </a:stretch>
        </p:blipFill>
        <p:spPr>
          <a:xfrm>
            <a:off x="6274727" y="944449"/>
            <a:ext cx="2412073" cy="6557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0" y="2069929"/>
            <a:ext cx="783046" cy="14521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6062" y="1600200"/>
          <a:ext cx="8757634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825"/>
                <a:gridCol w="897505"/>
                <a:gridCol w="960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 </a:t>
                      </a:r>
                      <a:r>
                        <a:rPr lang="zh-TW" altLang="en-US" dirty="0" smtClean="0"/>
                        <a:t>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r>
                        <a:rPr lang="zh-TW" altLang="en-US" dirty="0" smtClean="0"/>
                        <a:t> 是 吞 喫 居 民 之 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</a:t>
                      </a:r>
                      <a:r>
                        <a:rPr lang="en-US" baseline="0" dirty="0" smtClean="0"/>
                        <a:t> All the people are of great stature</a:t>
                      </a:r>
                      <a:r>
                        <a:rPr lang="zh-TW" altLang="en-US" dirty="0" smtClean="0"/>
                        <a:t>人 民 都 身 量 高 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33: We were like grasshoppers in our own sight</a:t>
                      </a:r>
                      <a:r>
                        <a:rPr lang="zh-TW" altLang="en-US" dirty="0" smtClean="0"/>
                        <a:t>看自己就如蚱蜢一樣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33: We were like grasshoppers in their sight </a:t>
                      </a:r>
                      <a:r>
                        <a:rPr lang="zh-TW" altLang="en-US" dirty="0" smtClean="0"/>
                        <a:t>他們看我們也是如此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Amended Report</a:t>
            </a:r>
            <a:br>
              <a:rPr lang="en-US" dirty="0" smtClean="0"/>
            </a:br>
            <a:r>
              <a:rPr lang="zh-TW" altLang="en-US" dirty="0" smtClean="0"/>
              <a:t> 經修訂的報告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183" y="1600200"/>
          <a:ext cx="8757633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825"/>
                <a:gridCol w="897505"/>
                <a:gridCol w="960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</a:t>
                      </a:r>
                      <a:r>
                        <a:rPr lang="en-US" baseline="0" dirty="0" smtClean="0"/>
                        <a:t> The people are strong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住那地的民強壯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</a:t>
                      </a:r>
                      <a:r>
                        <a:rPr lang="en-US" baseline="0" dirty="0" smtClean="0"/>
                        <a:t> cities are fortified </a:t>
                      </a:r>
                      <a:r>
                        <a:rPr lang="zh-TW" altLang="en-US" dirty="0" smtClean="0"/>
                        <a:t>城邑也堅固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cities are very large </a:t>
                      </a:r>
                      <a:r>
                        <a:rPr lang="zh-TW" altLang="en-US" dirty="0" smtClean="0"/>
                        <a:t>城邑也寬大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28: The descendants of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[giants]</a:t>
                      </a:r>
                      <a:r>
                        <a:rPr lang="en-US" baseline="0" dirty="0" smtClean="0"/>
                        <a:t> are there</a:t>
                      </a:r>
                      <a:r>
                        <a:rPr lang="zh-TW" altLang="en-US" dirty="0" smtClean="0"/>
                        <a:t>那裏見了亞衲族的人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29: The Amalekites, Hittites, </a:t>
                      </a:r>
                      <a:r>
                        <a:rPr lang="en-US" dirty="0" err="1" smtClean="0"/>
                        <a:t>Jebusites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Amorites &amp; Canaanites are there too from the plains to the river to the sea</a:t>
                      </a:r>
                    </a:p>
                    <a:p>
                      <a:r>
                        <a:rPr lang="zh-TW" altLang="en-US" dirty="0" smtClean="0"/>
                        <a:t>亞 瑪 力 人 住 在 南 地 、 赫 人 、 耶 布 斯 人 、 亞 摩 利 人 、 住 在 山 地 、 迦 南 人 住 在 海 邊 、 並 約 但 河 旁 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 The land devours its inhabitants</a:t>
                      </a:r>
                      <a:r>
                        <a:rPr lang="zh-TW" altLang="en-US" dirty="0" smtClean="0"/>
                        <a:t> 是 吞 喫 居 民 之 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32:</a:t>
                      </a:r>
                      <a:r>
                        <a:rPr lang="en-US" baseline="0" dirty="0" smtClean="0"/>
                        <a:t> All the people are of great stature</a:t>
                      </a:r>
                      <a:r>
                        <a:rPr lang="zh-TW" altLang="en-US" dirty="0" smtClean="0"/>
                        <a:t>人 民 都 身 量 高 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33: We were like grasshoppers in our own sight </a:t>
                      </a:r>
                      <a:r>
                        <a:rPr lang="zh-TW" altLang="en-US" dirty="0" smtClean="0"/>
                        <a:t>看自己就如蚱蜢一樣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33: We were like grasshoppers in their sight </a:t>
                      </a:r>
                      <a:r>
                        <a:rPr lang="zh-TW" altLang="en-US" dirty="0" smtClean="0"/>
                        <a:t>他們看我們也是如此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50000" contrast="-6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2:11</a:t>
            </a:r>
            <a:br>
              <a:rPr lang="en-US" dirty="0" smtClean="0"/>
            </a:br>
            <a:r>
              <a:rPr lang="zh-TW" altLang="en-US" dirty="0" smtClean="0"/>
              <a:t> 約書亞記 </a:t>
            </a:r>
            <a:r>
              <a:rPr lang="en-US" altLang="zh-TW" dirty="0" smtClean="0"/>
              <a:t>2:11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4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The testimony of </a:t>
            </a:r>
            <a:r>
              <a:rPr lang="en-US" b="1" dirty="0" err="1" smtClean="0"/>
              <a:t>Rahab</a:t>
            </a:r>
            <a:r>
              <a:rPr lang="en-US" b="1" dirty="0" smtClean="0"/>
              <a:t> </a:t>
            </a:r>
            <a:r>
              <a:rPr lang="en-US" b="1" i="1" dirty="0" smtClean="0"/>
              <a:t>inside </a:t>
            </a:r>
            <a:r>
              <a:rPr lang="en-US" b="1" dirty="0" smtClean="0"/>
              <a:t>Jericho:</a:t>
            </a:r>
          </a:p>
          <a:p>
            <a:pPr>
              <a:buNone/>
            </a:pPr>
            <a:r>
              <a:rPr lang="zh-TW" altLang="en-US" dirty="0" smtClean="0"/>
              <a:t>喇合在耶利哥的見證</a:t>
            </a:r>
            <a:r>
              <a:rPr lang="en-US" altLang="zh-TW" dirty="0" smtClean="0"/>
              <a:t>:</a:t>
            </a:r>
            <a:endParaRPr lang="en-US" b="1" dirty="0" smtClean="0"/>
          </a:p>
          <a:p>
            <a:pPr>
              <a:buNone/>
            </a:pPr>
            <a:endParaRPr lang="en-US" sz="1500" b="1" dirty="0" smtClean="0"/>
          </a:p>
          <a:p>
            <a:pPr algn="ctr">
              <a:buNone/>
            </a:pPr>
            <a:r>
              <a:rPr lang="en-US" b="1" dirty="0" smtClean="0"/>
              <a:t>“And as soon as we heard these things, </a:t>
            </a:r>
          </a:p>
          <a:p>
            <a:pPr algn="ctr">
              <a:buNone/>
            </a:pPr>
            <a:r>
              <a:rPr lang="en-US" b="1" dirty="0" smtClean="0"/>
              <a:t>our hearts melted; neither did there </a:t>
            </a:r>
          </a:p>
          <a:p>
            <a:pPr algn="ctr">
              <a:buNone/>
            </a:pPr>
            <a:r>
              <a:rPr lang="en-US" b="1" dirty="0" smtClean="0"/>
              <a:t>remain any more courage in anyone </a:t>
            </a:r>
          </a:p>
          <a:p>
            <a:pPr algn="ctr">
              <a:buNone/>
            </a:pPr>
            <a:r>
              <a:rPr lang="en-US" b="1" dirty="0" smtClean="0"/>
              <a:t>because of you, for the LORD your </a:t>
            </a:r>
          </a:p>
          <a:p>
            <a:pPr algn="ctr">
              <a:buNone/>
            </a:pPr>
            <a:r>
              <a:rPr lang="en-US" b="1" dirty="0" smtClean="0"/>
              <a:t>God, he is God in heaven above </a:t>
            </a:r>
          </a:p>
          <a:p>
            <a:pPr algn="ctr">
              <a:buNone/>
            </a:pPr>
            <a:r>
              <a:rPr lang="en-US" b="1" dirty="0" smtClean="0"/>
              <a:t>and on earth beneath.</a:t>
            </a:r>
          </a:p>
          <a:p>
            <a:pPr algn="ctr">
              <a:buNone/>
            </a:pPr>
            <a:endParaRPr lang="en-US" b="1" dirty="0" smtClean="0"/>
          </a:p>
          <a:p>
            <a:pPr algn="dist">
              <a:lnSpc>
                <a:spcPct val="120000"/>
              </a:lnSpc>
              <a:buNone/>
            </a:pPr>
            <a:r>
              <a:rPr lang="zh-TW" altLang="en-US" dirty="0" smtClean="0"/>
              <a:t>我們一聽見這些事，心就消化了。因你們的緣故，並無一人有膽氣。耶和華你們的　神，本是上天下地的　神。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659" y="484477"/>
            <a:ext cx="1383177" cy="20574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14:1-2</a:t>
            </a:r>
            <a:br>
              <a:rPr lang="en-US" dirty="0" smtClean="0"/>
            </a:br>
            <a:r>
              <a:rPr lang="zh-TW" altLang="en-US" dirty="0" smtClean="0"/>
              <a:t> 民數記 </a:t>
            </a:r>
            <a:r>
              <a:rPr lang="en-US" altLang="zh-TW" dirty="0" smtClean="0"/>
              <a:t>14:1-2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52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So all the congregation lifted up their voices </a:t>
            </a:r>
          </a:p>
          <a:p>
            <a:pPr algn="ctr">
              <a:buNone/>
            </a:pPr>
            <a:r>
              <a:rPr lang="en-US" b="1" dirty="0" smtClean="0"/>
              <a:t>and cried, and the people wept that night. </a:t>
            </a:r>
          </a:p>
          <a:p>
            <a:pPr algn="ctr">
              <a:buNone/>
            </a:pPr>
            <a:r>
              <a:rPr lang="en-US" b="1" dirty="0" smtClean="0"/>
              <a:t>And all the children of Israel complained </a:t>
            </a:r>
          </a:p>
          <a:p>
            <a:pPr algn="ctr">
              <a:buNone/>
            </a:pPr>
            <a:r>
              <a:rPr lang="en-US" b="1" dirty="0" smtClean="0"/>
              <a:t>against Moses and Aaron, and the whole </a:t>
            </a:r>
          </a:p>
          <a:p>
            <a:pPr algn="ctr">
              <a:buNone/>
            </a:pPr>
            <a:r>
              <a:rPr lang="en-US" b="1" dirty="0" smtClean="0"/>
              <a:t>congregation said to them, "If only we </a:t>
            </a:r>
          </a:p>
          <a:p>
            <a:pPr algn="ctr">
              <a:buNone/>
            </a:pPr>
            <a:r>
              <a:rPr lang="en-US" b="1" dirty="0" smtClean="0"/>
              <a:t>had died in the land of Egypt! Or if only </a:t>
            </a:r>
          </a:p>
          <a:p>
            <a:pPr algn="ctr">
              <a:buNone/>
            </a:pPr>
            <a:r>
              <a:rPr lang="en-US" b="1" dirty="0" smtClean="0"/>
              <a:t>we had died in this wilderness!</a:t>
            </a:r>
          </a:p>
          <a:p>
            <a:pPr algn="ctr">
              <a:lnSpc>
                <a:spcPct val="110000"/>
              </a:lnSpc>
              <a:buNone/>
            </a:pPr>
            <a:r>
              <a:rPr lang="zh-TW" altLang="en-US" dirty="0" smtClean="0"/>
              <a:t>當下全會眾大 聲喧嚷；那夜百姓都哭號。以 色列眾人向摩西、亞倫發怨言，全會眾對他們說：「巴不得我們早死在埃及地，或是死在這曠野。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-21250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14:3-4</a:t>
            </a:r>
            <a:br>
              <a:rPr lang="en-US" dirty="0" smtClean="0"/>
            </a:br>
            <a:r>
              <a:rPr lang="zh-TW" altLang="en-US" dirty="0" smtClean="0"/>
              <a:t> 民數記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52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"Why has the LORD brought us to this land </a:t>
            </a:r>
          </a:p>
          <a:p>
            <a:pPr algn="ctr">
              <a:buNone/>
            </a:pPr>
            <a:r>
              <a:rPr lang="en-US" b="1" dirty="0" smtClean="0"/>
              <a:t>to fall by the sword, that our wives and </a:t>
            </a:r>
          </a:p>
          <a:p>
            <a:pPr algn="ctr">
              <a:buNone/>
            </a:pPr>
            <a:r>
              <a:rPr lang="en-US" b="1" dirty="0" smtClean="0"/>
              <a:t>children should become victims? Would it </a:t>
            </a:r>
          </a:p>
          <a:p>
            <a:pPr algn="ctr">
              <a:buNone/>
            </a:pPr>
            <a:r>
              <a:rPr lang="en-US" b="1" dirty="0" smtClean="0"/>
              <a:t>not be better for us to return to Egypt?" </a:t>
            </a:r>
          </a:p>
          <a:p>
            <a:pPr algn="ctr">
              <a:buNone/>
            </a:pPr>
            <a:r>
              <a:rPr lang="en-US" b="1" dirty="0" smtClean="0"/>
              <a:t>So they said to one another, "Let us </a:t>
            </a:r>
          </a:p>
          <a:p>
            <a:pPr algn="ctr">
              <a:buNone/>
            </a:pPr>
            <a:r>
              <a:rPr lang="en-US" b="1" dirty="0" smtClean="0"/>
              <a:t>select a leader and return to Egypt." 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lnSpc>
                <a:spcPct val="120000"/>
              </a:lnSpc>
              <a:buNone/>
            </a:pPr>
            <a:r>
              <a:rPr lang="zh-TW" altLang="en-US" dirty="0" smtClean="0"/>
              <a:t>耶和華為甚麼 把我們領到那地，使我們倒在刀下呢？我們的妻子和孩子必被擄掠，我們回埃及去豈不好嗎？」眾 人彼此說：「我們不如立一個首領，回埃及去吧！」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-of-egypt.gif"/>
          <p:cNvPicPr>
            <a:picLocks noChangeAspect="1"/>
          </p:cNvPicPr>
          <p:nvPr/>
        </p:nvPicPr>
        <p:blipFill>
          <a:blip r:embed="rId2">
            <a:lum bright="32000" contrast="-70000"/>
          </a:blip>
          <a:stretch>
            <a:fillRect/>
          </a:stretch>
        </p:blipFill>
        <p:spPr>
          <a:xfrm>
            <a:off x="1362075" y="128587"/>
            <a:ext cx="6419850" cy="660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Engravers MT"/>
                <a:cs typeface="Engravers MT"/>
              </a:rPr>
              <a:t>Question</a:t>
            </a:r>
            <a:r>
              <a:rPr lang="en-US" dirty="0" smtClean="0">
                <a:latin typeface="Engravers MT"/>
                <a:cs typeface="Engravers MT"/>
              </a:rPr>
              <a:t>:</a:t>
            </a:r>
            <a:br>
              <a:rPr lang="en-US" dirty="0" smtClean="0">
                <a:latin typeface="Engravers MT"/>
                <a:cs typeface="Engravers MT"/>
              </a:rPr>
            </a:br>
            <a:r>
              <a:rPr lang="zh-TW" altLang="en-US" u="sng" dirty="0" smtClean="0">
                <a:latin typeface="Engravers MT"/>
                <a:cs typeface="Engravers MT"/>
              </a:rPr>
              <a:t>問題</a:t>
            </a:r>
            <a:r>
              <a:rPr lang="en-US" altLang="zh-TW" u="sng" dirty="0" smtClean="0">
                <a:latin typeface="Engravers MT"/>
                <a:cs typeface="Engravers MT"/>
              </a:rPr>
              <a:t>:</a:t>
            </a:r>
            <a:endParaRPr lang="en-US" dirty="0">
              <a:latin typeface="Engravers MT"/>
              <a:cs typeface="Engravers MT"/>
            </a:endParaRPr>
          </a:p>
        </p:txBody>
      </p:sp>
      <p:pic>
        <p:nvPicPr>
          <p:cNvPr id="1032" name="Picture 8" descr="C:\Users\Bruce\AppData\Local\Microsoft\Windows\Temporary Internet Files\Content.IE5\VM0TPKAR\MC90043485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6333" y="949124"/>
            <a:ext cx="5535592" cy="55355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5000" i="1" dirty="0" smtClean="0"/>
              <a:t>What was left in Egypt?</a:t>
            </a:r>
          </a:p>
          <a:p>
            <a:pPr algn="ctr">
              <a:buNone/>
            </a:pPr>
            <a:r>
              <a:rPr lang="zh-TW" altLang="en-US" sz="5000" i="1" dirty="0" smtClean="0"/>
              <a:t>在埃及還剩下甚麼</a:t>
            </a:r>
            <a:r>
              <a:rPr lang="en-US" altLang="zh-TW" sz="5000" i="1" dirty="0" smtClean="0"/>
              <a:t>?</a:t>
            </a:r>
            <a:endParaRPr lang="en-US" sz="50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-of-egypt.gif"/>
          <p:cNvPicPr>
            <a:picLocks noChangeAspect="1"/>
          </p:cNvPicPr>
          <p:nvPr/>
        </p:nvPicPr>
        <p:blipFill>
          <a:blip r:embed="rId2">
            <a:lum bright="32000" contrast="-70000"/>
          </a:blip>
          <a:stretch>
            <a:fillRect/>
          </a:stretch>
        </p:blipFill>
        <p:spPr>
          <a:xfrm>
            <a:off x="1362075" y="128587"/>
            <a:ext cx="6419850" cy="660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Engravers MT"/>
                <a:cs typeface="Engravers MT"/>
              </a:rPr>
              <a:t>Question</a:t>
            </a:r>
            <a:r>
              <a:rPr lang="en-US" dirty="0" smtClean="0">
                <a:latin typeface="Engravers MT"/>
                <a:cs typeface="Engravers MT"/>
              </a:rPr>
              <a:t>:</a:t>
            </a:r>
            <a:br>
              <a:rPr lang="en-US" dirty="0" smtClean="0">
                <a:latin typeface="Engravers MT"/>
                <a:cs typeface="Engravers MT"/>
              </a:rPr>
            </a:br>
            <a:r>
              <a:rPr lang="zh-TW" altLang="en-US" u="sng" dirty="0" smtClean="0">
                <a:latin typeface="Engravers MT"/>
                <a:cs typeface="Engravers MT"/>
              </a:rPr>
              <a:t>問題</a:t>
            </a:r>
            <a:r>
              <a:rPr lang="en-US" altLang="zh-TW" u="sng" dirty="0" smtClean="0">
                <a:latin typeface="Engravers MT"/>
                <a:cs typeface="Engravers MT"/>
              </a:rPr>
              <a:t>:</a:t>
            </a:r>
            <a:endParaRPr lang="en-US" dirty="0">
              <a:latin typeface="Engravers MT"/>
              <a:cs typeface="Engravers MT"/>
            </a:endParaRPr>
          </a:p>
        </p:txBody>
      </p:sp>
      <p:pic>
        <p:nvPicPr>
          <p:cNvPr id="1032" name="Picture 8" descr="C:\Users\Bruce\AppData\Local\Microsoft\Windows\Temporary Internet Files\Content.IE5\VM0TPKAR\MC90043485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6333" y="949124"/>
            <a:ext cx="5535592" cy="55355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5000" i="1" dirty="0" smtClean="0"/>
              <a:t>What was left in Egypt?</a:t>
            </a:r>
          </a:p>
          <a:p>
            <a:pPr algn="ctr">
              <a:buNone/>
            </a:pPr>
            <a:r>
              <a:rPr lang="zh-TW" altLang="en-US" sz="5000" i="1" dirty="0" smtClean="0"/>
              <a:t>在埃及還剩下甚麼</a:t>
            </a:r>
            <a:r>
              <a:rPr lang="en-US" altLang="zh-TW" sz="5000" i="1" dirty="0" smtClean="0"/>
              <a:t>?</a:t>
            </a:r>
            <a:endParaRPr lang="en-US" sz="5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89810" y="5069131"/>
            <a:ext cx="3447344" cy="8617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000" i="1" dirty="0" smtClean="0">
                <a:latin typeface="Charter Black"/>
                <a:cs typeface="Charter Black"/>
              </a:rPr>
              <a:t>Nothing!!</a:t>
            </a:r>
            <a:endParaRPr lang="en-US" sz="5000" i="1" dirty="0">
              <a:latin typeface="Charter Black"/>
              <a:cs typeface="Charter Black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85327" y="3981691"/>
            <a:ext cx="4085863" cy="717631"/>
          </a:xfrm>
          <a:prstGeom prst="rect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34856" y="3981691"/>
            <a:ext cx="4236334" cy="717631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mper-sticker-thumb-440x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4857" y="4068946"/>
            <a:ext cx="4236334" cy="7176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328" y="4146506"/>
            <a:ext cx="4085863" cy="727125"/>
          </a:xfrm>
          <a:ln>
            <a:solidFill>
              <a:schemeClr val="bg1"/>
            </a:solidFill>
          </a:ln>
        </p:spPr>
        <p:txBody>
          <a:bodyPr anchor="ctr" anchorCtr="1">
            <a:normAutofit fontScale="70000" lnSpcReduction="20000"/>
          </a:bodyPr>
          <a:lstStyle/>
          <a:p>
            <a:pPr algn="ctr">
              <a:buNone/>
            </a:pPr>
            <a:r>
              <a:rPr lang="en-US" sz="2182" i="1" dirty="0" smtClean="0"/>
              <a:t>“Never underestimate the power </a:t>
            </a:r>
          </a:p>
          <a:p>
            <a:pPr algn="ctr">
              <a:buNone/>
            </a:pPr>
            <a:r>
              <a:rPr lang="en-US" sz="2182" i="1" dirty="0" smtClean="0"/>
              <a:t>of stupid people in large groups.”</a:t>
            </a:r>
          </a:p>
          <a:p>
            <a:pPr algn="ctr">
              <a:buNone/>
            </a:pPr>
            <a:r>
              <a:rPr lang="zh-TW" altLang="en-US" sz="1920" i="1" dirty="0" smtClean="0"/>
              <a:t>永遠不要低估愚蠢人在眾人裡的影響力</a:t>
            </a:r>
            <a:r>
              <a:rPr lang="en-US" altLang="zh-TW" sz="1920" i="1" dirty="0" smtClean="0"/>
              <a:t>!</a:t>
            </a:r>
            <a:endParaRPr lang="en-US" sz="1920" i="1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14:5-6</a:t>
            </a:r>
            <a:br>
              <a:rPr lang="en-US" dirty="0" smtClean="0"/>
            </a:br>
            <a:r>
              <a:rPr lang="zh-TW" altLang="en-US" dirty="0" smtClean="0"/>
              <a:t> 民數記 </a:t>
            </a:r>
            <a:r>
              <a:rPr lang="en-US" altLang="zh-TW" dirty="0" smtClean="0"/>
              <a:t>14:5-6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Then Moses and Aaron fell on their faces </a:t>
            </a:r>
          </a:p>
          <a:p>
            <a:pPr algn="ctr">
              <a:buNone/>
            </a:pPr>
            <a:r>
              <a:rPr lang="en-US" b="1" dirty="0" smtClean="0"/>
              <a:t>before all the assembly of the congregation </a:t>
            </a:r>
          </a:p>
          <a:p>
            <a:pPr algn="ctr">
              <a:buNone/>
            </a:pPr>
            <a:r>
              <a:rPr lang="en-US" b="1" dirty="0" smtClean="0"/>
              <a:t>of the children of Israel. But Joshua the son </a:t>
            </a:r>
          </a:p>
          <a:p>
            <a:pPr algn="ctr">
              <a:buNone/>
            </a:pPr>
            <a:r>
              <a:rPr lang="en-US" b="1" dirty="0" smtClean="0"/>
              <a:t>of Nun and Caleb the son of </a:t>
            </a:r>
            <a:r>
              <a:rPr lang="en-US" b="1" dirty="0" err="1" smtClean="0"/>
              <a:t>Jephunneh</a:t>
            </a:r>
            <a:r>
              <a:rPr lang="en-US" b="1" dirty="0" smtClean="0"/>
              <a:t>, </a:t>
            </a:r>
          </a:p>
          <a:p>
            <a:pPr algn="ctr">
              <a:buNone/>
            </a:pPr>
            <a:r>
              <a:rPr lang="en-US" b="1" dirty="0" smtClean="0"/>
              <a:t>who were among those who had spied </a:t>
            </a:r>
          </a:p>
          <a:p>
            <a:pPr algn="ctr">
              <a:buNone/>
            </a:pPr>
            <a:r>
              <a:rPr lang="en-US" b="1" dirty="0" smtClean="0"/>
              <a:t>out the land, tore their clothes…</a:t>
            </a:r>
          </a:p>
          <a:p>
            <a:pPr algn="ctr">
              <a:buNone/>
            </a:pPr>
            <a:r>
              <a:rPr lang="zh-TW" altLang="en-US" dirty="0" smtClean="0"/>
              <a:t>摩西、亞倫就 俯伏在以色列全會眾面前。窺 探地的人中，嫩的兒子約書亞和耶孚尼的兒子迦勒撕裂衣服，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14:7-8</a:t>
            </a:r>
            <a:br>
              <a:rPr lang="en-US" dirty="0" smtClean="0"/>
            </a:br>
            <a:r>
              <a:rPr lang="zh-TW" altLang="en-US" dirty="0" smtClean="0"/>
              <a:t> 民數記 </a:t>
            </a:r>
            <a:r>
              <a:rPr lang="en-US" altLang="zh-TW" dirty="0" smtClean="0"/>
              <a:t>14:7-8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5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…and they spoke to all the congregation </a:t>
            </a:r>
          </a:p>
          <a:p>
            <a:pPr>
              <a:buNone/>
            </a:pPr>
            <a:r>
              <a:rPr lang="en-US" b="1" dirty="0" smtClean="0"/>
              <a:t>of the children of Israel, saying: "The </a:t>
            </a:r>
          </a:p>
          <a:p>
            <a:pPr>
              <a:buNone/>
            </a:pPr>
            <a:r>
              <a:rPr lang="en-US" b="1" dirty="0" smtClean="0"/>
              <a:t>land we passed through to spy out is </a:t>
            </a:r>
          </a:p>
          <a:p>
            <a:pPr>
              <a:buNone/>
            </a:pPr>
            <a:r>
              <a:rPr lang="en-US" b="1" dirty="0" smtClean="0"/>
              <a:t>an exceedingly good land. "If the LORD </a:t>
            </a:r>
          </a:p>
          <a:p>
            <a:pPr>
              <a:buNone/>
            </a:pPr>
            <a:r>
              <a:rPr lang="en-US" b="1" dirty="0" smtClean="0"/>
              <a:t>delights in us, then he will bring us into </a:t>
            </a:r>
          </a:p>
          <a:p>
            <a:pPr>
              <a:buNone/>
            </a:pPr>
            <a:r>
              <a:rPr lang="en-US" b="1" dirty="0" smtClean="0"/>
              <a:t>this land and give it to us, 'a land </a:t>
            </a:r>
          </a:p>
          <a:p>
            <a:pPr>
              <a:buNone/>
            </a:pPr>
            <a:r>
              <a:rPr lang="en-US" b="1" dirty="0" smtClean="0"/>
              <a:t>which flows with milk and honey.‘</a:t>
            </a:r>
          </a:p>
          <a:p>
            <a:pPr algn="ctr">
              <a:lnSpc>
                <a:spcPct val="110000"/>
              </a:lnSpc>
              <a:buNone/>
            </a:pPr>
            <a:r>
              <a:rPr lang="zh-TW" altLang="en-US" dirty="0" smtClean="0"/>
              <a:t>對以色列全會 眾說：「我們所窺探經過之地是極美之地。耶 和華若喜悅我們，就必將我們領進那地，把地賜給我們。那地原是流奶與蜜之地。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756" y="3448844"/>
            <a:ext cx="2056828" cy="1381227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13:17-18</a:t>
            </a:r>
            <a:br>
              <a:rPr lang="en-US" dirty="0" smtClean="0"/>
            </a:br>
            <a:r>
              <a:rPr lang="zh-TW" altLang="en-US" sz="3600" dirty="0" smtClean="0"/>
              <a:t> 民數記 </a:t>
            </a:r>
            <a:r>
              <a:rPr lang="en-US" altLang="zh-TW" sz="3600" dirty="0" smtClean="0"/>
              <a:t>13:17-18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36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Then Moses sent them to spy out the land </a:t>
            </a:r>
          </a:p>
          <a:p>
            <a:pPr algn="ctr">
              <a:buNone/>
            </a:pPr>
            <a:r>
              <a:rPr lang="en-US" b="1" dirty="0" smtClean="0"/>
              <a:t>of Canaan, and said to them, "Go up this </a:t>
            </a:r>
          </a:p>
          <a:p>
            <a:pPr algn="ctr">
              <a:buNone/>
            </a:pPr>
            <a:r>
              <a:rPr lang="en-US" b="1" dirty="0" smtClean="0"/>
              <a:t>way into the South, and go up to the </a:t>
            </a:r>
          </a:p>
          <a:p>
            <a:pPr algn="ctr">
              <a:buNone/>
            </a:pPr>
            <a:r>
              <a:rPr lang="en-US" b="1" dirty="0" smtClean="0"/>
              <a:t>mountains, "and see what the land is like: </a:t>
            </a:r>
          </a:p>
          <a:p>
            <a:pPr algn="ctr">
              <a:buNone/>
            </a:pPr>
            <a:r>
              <a:rPr lang="en-US" b="1" dirty="0" smtClean="0"/>
              <a:t>whether the people who dwell in it are </a:t>
            </a:r>
          </a:p>
          <a:p>
            <a:pPr algn="ctr">
              <a:buNone/>
            </a:pPr>
            <a:r>
              <a:rPr lang="en-US" b="1" dirty="0" smtClean="0"/>
              <a:t>strong or weak, few or many; …</a:t>
            </a:r>
          </a:p>
          <a:p>
            <a:pPr algn="ctr">
              <a:lnSpc>
                <a:spcPct val="110000"/>
              </a:lnSpc>
              <a:buNone/>
            </a:pPr>
            <a:r>
              <a:rPr lang="zh-TW" altLang="en-US" dirty="0" smtClean="0"/>
              <a:t>摩西打發他們 去窺探迦南地說：「你們從南地上山地去，看 那地如何：其中所住的民是強是弱，是多是少，</a:t>
            </a:r>
            <a:endParaRPr lang="en-US" b="1" dirty="0" smtClean="0"/>
          </a:p>
          <a:p>
            <a:pPr algn="ctr">
              <a:buNone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2-Psalm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Psalm 147:10-11</a:t>
            </a:r>
            <a:br>
              <a:rPr lang="en-US" dirty="0" smtClean="0"/>
            </a:br>
            <a:r>
              <a:rPr lang="zh-TW" altLang="en-US" dirty="0" smtClean="0"/>
              <a:t> 詩篇 </a:t>
            </a:r>
            <a:r>
              <a:rPr lang="en-US" altLang="zh-TW" dirty="0" smtClean="0"/>
              <a:t>147:10-11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b="1" dirty="0" smtClean="0"/>
              <a:t>[The Lord] does not delight in the strength </a:t>
            </a:r>
          </a:p>
          <a:p>
            <a:pPr algn="r">
              <a:buNone/>
            </a:pPr>
            <a:r>
              <a:rPr lang="en-US" b="1" dirty="0" smtClean="0"/>
              <a:t>of the horse; he takes no pleasure in the </a:t>
            </a:r>
          </a:p>
          <a:p>
            <a:pPr algn="r">
              <a:buNone/>
            </a:pPr>
            <a:r>
              <a:rPr lang="en-US" b="1" dirty="0" smtClean="0"/>
              <a:t>legs of a man. The Lord takes pleasure in </a:t>
            </a:r>
          </a:p>
          <a:p>
            <a:pPr algn="r">
              <a:buNone/>
            </a:pPr>
            <a:r>
              <a:rPr lang="en-US" b="1" dirty="0" smtClean="0"/>
              <a:t>those who fear him, in those who hope </a:t>
            </a:r>
          </a:p>
          <a:p>
            <a:pPr algn="r">
              <a:buNone/>
            </a:pPr>
            <a:r>
              <a:rPr lang="en-US" b="1" dirty="0" smtClean="0"/>
              <a:t>in his mercy.</a:t>
            </a:r>
          </a:p>
          <a:p>
            <a:pPr algn="ctr">
              <a:buNone/>
            </a:pPr>
            <a:r>
              <a:rPr lang="zh-TW" altLang="en-US" dirty="0" smtClean="0"/>
              <a:t>祂不喜悅馬的 力大，不喜愛人的腿快。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耶 和華喜愛敬畏祂和盼望祂慈愛的人。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1907" r="49749"/>
          <a:stretch>
            <a:fillRect/>
          </a:stretch>
        </p:blipFill>
        <p:spPr>
          <a:xfrm>
            <a:off x="163637" y="941581"/>
            <a:ext cx="1300081" cy="19050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50000" t="46552" b="20257"/>
          <a:stretch>
            <a:fillRect/>
          </a:stretch>
        </p:blipFill>
        <p:spPr>
          <a:xfrm>
            <a:off x="152689" y="2999931"/>
            <a:ext cx="1506682" cy="7937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14:9</a:t>
            </a:r>
            <a:br>
              <a:rPr lang="en-US" dirty="0" smtClean="0"/>
            </a:br>
            <a:r>
              <a:rPr lang="zh-TW" altLang="en-US" dirty="0" smtClean="0"/>
              <a:t> 民數記 </a:t>
            </a:r>
            <a:r>
              <a:rPr lang="en-US" altLang="zh-TW" dirty="0" smtClean="0"/>
              <a:t>14:9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9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"Only do not rebel against the LORD, nor </a:t>
            </a:r>
          </a:p>
          <a:p>
            <a:pPr algn="ctr">
              <a:buNone/>
            </a:pPr>
            <a:r>
              <a:rPr lang="en-US" b="1" dirty="0" smtClean="0"/>
              <a:t>fear the people of the land, for they are </a:t>
            </a:r>
          </a:p>
          <a:p>
            <a:pPr algn="ctr">
              <a:buNone/>
            </a:pPr>
            <a:r>
              <a:rPr lang="en-US" b="1" dirty="0" smtClean="0"/>
              <a:t>our bread; their protection has departed </a:t>
            </a:r>
          </a:p>
          <a:p>
            <a:pPr algn="ctr">
              <a:buNone/>
            </a:pPr>
            <a:r>
              <a:rPr lang="en-US" b="1" dirty="0" smtClean="0"/>
              <a:t>from them, and the LORD is with us. </a:t>
            </a:r>
          </a:p>
          <a:p>
            <a:pPr algn="ctr">
              <a:buNone/>
            </a:pPr>
            <a:r>
              <a:rPr lang="en-US" b="1" dirty="0" smtClean="0"/>
              <a:t>Do not fear them.“</a:t>
            </a:r>
          </a:p>
          <a:p>
            <a:pPr algn="ctr">
              <a:buNone/>
            </a:pPr>
            <a:r>
              <a:rPr lang="zh-TW" altLang="en-US" dirty="0" smtClean="0"/>
              <a:t>但你們不可背叛耶和華，也不要怕那地的居民，因為他們是我們的食物，並且蔭庇他們的已經離開他們。有耶和華與我們同在，不要怕他們。」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50000" contrast="-6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2:11</a:t>
            </a:r>
            <a:br>
              <a:rPr lang="en-US" dirty="0" smtClean="0"/>
            </a:br>
            <a:r>
              <a:rPr lang="zh-TW" altLang="en-US" dirty="0" smtClean="0"/>
              <a:t> 約書亞記 </a:t>
            </a:r>
            <a:r>
              <a:rPr lang="en-US" altLang="zh-TW" dirty="0" smtClean="0"/>
              <a:t>2:11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4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The testimony of </a:t>
            </a:r>
            <a:r>
              <a:rPr lang="en-US" b="1" dirty="0" err="1" smtClean="0"/>
              <a:t>Rahab</a:t>
            </a:r>
            <a:r>
              <a:rPr lang="en-US" b="1" dirty="0" smtClean="0"/>
              <a:t> inside Jericho:</a:t>
            </a:r>
          </a:p>
          <a:p>
            <a:pPr>
              <a:buNone/>
            </a:pPr>
            <a:r>
              <a:rPr lang="zh-TW" altLang="en-US" dirty="0" smtClean="0"/>
              <a:t>喇合在耶利哥的見證</a:t>
            </a:r>
            <a:r>
              <a:rPr lang="en-US" altLang="zh-TW" dirty="0" smtClean="0"/>
              <a:t>:</a:t>
            </a:r>
            <a:endParaRPr lang="en-US" b="1" dirty="0" smtClean="0"/>
          </a:p>
          <a:p>
            <a:pPr>
              <a:buNone/>
            </a:pPr>
            <a:endParaRPr lang="en-US" sz="1500" b="1" dirty="0" smtClean="0"/>
          </a:p>
          <a:p>
            <a:pPr algn="ctr">
              <a:buNone/>
            </a:pPr>
            <a:r>
              <a:rPr lang="en-US" b="1" dirty="0" smtClean="0"/>
              <a:t>“And as soon as we heard these things, </a:t>
            </a:r>
          </a:p>
          <a:p>
            <a:pPr algn="ctr">
              <a:buNone/>
            </a:pPr>
            <a:r>
              <a:rPr lang="en-US" b="1" dirty="0" smtClean="0"/>
              <a:t>our hearts melted; neither did there </a:t>
            </a:r>
          </a:p>
          <a:p>
            <a:pPr algn="ctr">
              <a:buNone/>
            </a:pPr>
            <a:r>
              <a:rPr lang="en-US" b="1" dirty="0" smtClean="0"/>
              <a:t>remain any more courage in anyone </a:t>
            </a:r>
          </a:p>
          <a:p>
            <a:pPr algn="ctr">
              <a:buNone/>
            </a:pPr>
            <a:r>
              <a:rPr lang="en-US" b="1" dirty="0" smtClean="0"/>
              <a:t>because of you, for the LORD your </a:t>
            </a:r>
          </a:p>
          <a:p>
            <a:pPr algn="ctr">
              <a:buNone/>
            </a:pPr>
            <a:r>
              <a:rPr lang="en-US" b="1" dirty="0" smtClean="0"/>
              <a:t>God, he is God in heaven above </a:t>
            </a:r>
          </a:p>
          <a:p>
            <a:pPr algn="ctr">
              <a:buNone/>
            </a:pPr>
            <a:r>
              <a:rPr lang="en-US" b="1" dirty="0" smtClean="0"/>
              <a:t>and on earth beneath.</a:t>
            </a:r>
          </a:p>
          <a:p>
            <a:pPr algn="ctr">
              <a:buNone/>
            </a:pPr>
            <a:endParaRPr lang="en-US" b="1" dirty="0" smtClean="0"/>
          </a:p>
          <a:p>
            <a:pPr algn="dist">
              <a:lnSpc>
                <a:spcPct val="120000"/>
              </a:lnSpc>
              <a:buNone/>
            </a:pPr>
            <a:r>
              <a:rPr lang="zh-TW" altLang="en-US" dirty="0" smtClean="0"/>
              <a:t>我們一聽見這些事，心就消化了。因你們的緣故，並無一人有膽氣。耶和華你們的　神，本是上天下地的　神。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0962" r="10359"/>
          <a:stretch>
            <a:fillRect/>
          </a:stretch>
        </p:blipFill>
        <p:spPr>
          <a:xfrm>
            <a:off x="629701" y="2486541"/>
            <a:ext cx="1238055" cy="165259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458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did Joshua and Caleb know?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b="1" dirty="0" smtClean="0"/>
              <a:t>約書亞和迦勒是如何得知</a:t>
            </a:r>
            <a:r>
              <a:rPr lang="en-US" altLang="zh-TW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Remembered the devastating miracles in Egypt and knew they were not to return.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記得那些在埃及裡毀滅性的神蹟也知道他們不可以再回去</a:t>
            </a:r>
            <a:r>
              <a:rPr lang="en-US" altLang="zh-TW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did Joshua and Caleb know?</a:t>
            </a:r>
            <a:br>
              <a:rPr lang="en-US" b="1" dirty="0" smtClean="0"/>
            </a:br>
            <a:r>
              <a:rPr lang="zh-TW" altLang="en-US" b="1" dirty="0" smtClean="0"/>
              <a:t>約書亞和迦勒是如何得知</a:t>
            </a:r>
            <a:r>
              <a:rPr lang="en-US" altLang="zh-TW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Remembered the devastating miracles in Egypt and knew they were not to return.</a:t>
            </a:r>
          </a:p>
          <a:p>
            <a:r>
              <a:rPr lang="zh-TW" altLang="en-US" dirty="0" smtClean="0"/>
              <a:t>記得那些在埃及裡毀滅性的神蹟也知道他們不可以再回去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Heard the promises of God about the Promised Land and knew it was theirs.</a:t>
            </a:r>
          </a:p>
          <a:p>
            <a:r>
              <a:rPr lang="zh-TW" altLang="en-US" dirty="0" smtClean="0"/>
              <a:t>聽到神的應許並知道應許之地是他們的</a:t>
            </a:r>
            <a:r>
              <a:rPr lang="en-US" altLang="zh-TW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did Joshua and Caleb know?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Remembered the devastating miracles in Egypt and knew they were not to return.</a:t>
            </a:r>
          </a:p>
          <a:p>
            <a:r>
              <a:rPr lang="zh-TW" altLang="en-US" dirty="0" smtClean="0"/>
              <a:t>記得那些在埃及裡毀滅性的神蹟也知道他們不可以再回去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Heard the promises of God about the Promised Land and knew it was theirs.</a:t>
            </a:r>
          </a:p>
          <a:p>
            <a:r>
              <a:rPr lang="zh-TW" altLang="en-US" dirty="0" smtClean="0"/>
              <a:t>聽到神的應許並知道應許之地是他們的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Experienced the power of God in Egypt’s destruction and their protection.</a:t>
            </a:r>
          </a:p>
          <a:p>
            <a:r>
              <a:rPr lang="zh-TW" altLang="en-US" dirty="0" smtClean="0"/>
              <a:t>經歷毀滅性的神蹟中神的大能與保守</a:t>
            </a:r>
            <a:r>
              <a:rPr lang="en-US" altLang="zh-TW" dirty="0" smtClean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did Joshua and Caleb know?</a:t>
            </a:r>
            <a:br>
              <a:rPr lang="en-US" b="1" dirty="0" smtClean="0"/>
            </a:br>
            <a:r>
              <a:rPr lang="zh-TW" altLang="en-US" b="1" dirty="0" smtClean="0"/>
              <a:t>約書亞和迦勒是如何得知</a:t>
            </a:r>
            <a:r>
              <a:rPr lang="en-US" altLang="zh-TW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615"/>
            <a:ext cx="8229600" cy="53833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Remembered the devastating miracles in Egypt and knew they were not to return.</a:t>
            </a:r>
          </a:p>
          <a:p>
            <a:r>
              <a:rPr lang="zh-TW" altLang="en-US" dirty="0" smtClean="0"/>
              <a:t>記得那些在埃及裡毀滅性的神蹟也知道他們不可以再回去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Heard the promises of God about the Promised Land and knew it was theirs.</a:t>
            </a:r>
          </a:p>
          <a:p>
            <a:r>
              <a:rPr lang="zh-TW" altLang="en-US" dirty="0" smtClean="0"/>
              <a:t>聽到神的應許並知道應許之地是他們的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Experienced the power of God in Egypt’s destruction and their protection.</a:t>
            </a:r>
          </a:p>
          <a:p>
            <a:r>
              <a:rPr lang="zh-TW" altLang="en-US" dirty="0" smtClean="0"/>
              <a:t>經歷毀滅性的神蹟中神的大能與保守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Personally saw the land and its blessings and knew that God would give them victory.</a:t>
            </a:r>
          </a:p>
          <a:p>
            <a:r>
              <a:rPr lang="zh-TW" altLang="en-US" dirty="0" smtClean="0"/>
              <a:t>親自看到應許之地和當中的祝福也知道神會賜給他們勝利</a:t>
            </a:r>
            <a:r>
              <a:rPr lang="en-US" altLang="zh-TW" dirty="0" smtClean="0"/>
              <a:t>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did Joshua and Caleb know?</a:t>
            </a:r>
            <a:br>
              <a:rPr lang="en-US" b="1" dirty="0" smtClean="0"/>
            </a:br>
            <a:r>
              <a:rPr lang="zh-TW" altLang="en-US" b="1" dirty="0" smtClean="0"/>
              <a:t>約書亞和迦勒是如何得知</a:t>
            </a:r>
            <a:r>
              <a:rPr lang="en-US" altLang="zh-TW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500" dirty="0" smtClean="0"/>
          </a:p>
          <a:p>
            <a:pPr algn="ctr">
              <a:buNone/>
            </a:pPr>
            <a:endParaRPr lang="en-US" sz="5000" i="1" dirty="0" smtClean="0"/>
          </a:p>
          <a:p>
            <a:pPr algn="ctr">
              <a:buNone/>
            </a:pPr>
            <a:r>
              <a:rPr lang="en-US" sz="6600" i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Krungthep"/>
                <a:cs typeface="Krungthep"/>
              </a:rPr>
              <a:t>By Faith!</a:t>
            </a:r>
          </a:p>
          <a:p>
            <a:pPr algn="ctr">
              <a:buNone/>
            </a:pPr>
            <a:r>
              <a:rPr lang="zh-TW" altLang="en-US" sz="6600" i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Krungthep"/>
                <a:cs typeface="Krungthep"/>
              </a:rPr>
              <a:t>信心</a:t>
            </a:r>
            <a:r>
              <a:rPr lang="en-US" altLang="zh-TW" sz="6600" i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Krungthep"/>
                <a:cs typeface="Krungthep"/>
              </a:rPr>
              <a:t>!</a:t>
            </a:r>
            <a:endParaRPr lang="en-US" sz="6600" i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latin typeface="Krungthep"/>
              <a:cs typeface="Krungthep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12006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did Joshua and Caleb know?</a:t>
            </a:r>
            <a:br>
              <a:rPr lang="en-US" b="1" dirty="0" smtClean="0"/>
            </a:br>
            <a:r>
              <a:rPr lang="zh-TW" altLang="en-US" b="1" dirty="0" smtClean="0"/>
              <a:t>約書亞和迦勒是如何得知</a:t>
            </a:r>
            <a:r>
              <a:rPr lang="en-US" altLang="zh-TW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14:10</a:t>
            </a:r>
            <a:br>
              <a:rPr lang="en-US" dirty="0" smtClean="0"/>
            </a:br>
            <a:r>
              <a:rPr lang="zh-TW" altLang="en-US" dirty="0" smtClean="0"/>
              <a:t>民數記 </a:t>
            </a:r>
            <a:r>
              <a:rPr lang="en-US" altLang="zh-TW" dirty="0" smtClean="0"/>
              <a:t>14:10</a:t>
            </a:r>
            <a:r>
              <a:rPr lang="zh-TW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all the congregation said to </a:t>
            </a:r>
          </a:p>
          <a:p>
            <a:pPr algn="ctr">
              <a:buNone/>
            </a:pPr>
            <a:r>
              <a:rPr lang="en-US" b="1" dirty="0" smtClean="0"/>
              <a:t>stone them with stones.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但全會眾說：「拿石頭打死他們二人。」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20" y="4423701"/>
            <a:ext cx="3029977" cy="170246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023" y="4423702"/>
            <a:ext cx="3078704" cy="170246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13:19-20</a:t>
            </a:r>
            <a:br>
              <a:rPr lang="en-US" dirty="0" smtClean="0"/>
            </a:br>
            <a:r>
              <a:rPr lang="zh-TW" altLang="en-US" sz="3600" dirty="0" smtClean="0"/>
              <a:t> 民數記 </a:t>
            </a:r>
            <a:r>
              <a:rPr lang="en-US" altLang="zh-TW" sz="3600" dirty="0" smtClean="0"/>
              <a:t>13:19-20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957316" cy="525361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"whether the land they dwell in </a:t>
            </a:r>
          </a:p>
          <a:p>
            <a:pPr algn="ctr">
              <a:buNone/>
            </a:pPr>
            <a:r>
              <a:rPr lang="en-US" b="1" dirty="0" smtClean="0"/>
              <a:t>is good or bad; whether the cities they inhabit </a:t>
            </a:r>
          </a:p>
          <a:p>
            <a:pPr algn="ctr">
              <a:buNone/>
            </a:pPr>
            <a:r>
              <a:rPr lang="en-US" b="1" dirty="0" smtClean="0"/>
              <a:t>are like camps or strongholds; whether the land </a:t>
            </a:r>
          </a:p>
          <a:p>
            <a:pPr algn="ctr">
              <a:buNone/>
            </a:pPr>
            <a:r>
              <a:rPr lang="en-US" b="1" dirty="0" smtClean="0"/>
              <a:t>is rich or poor; and whether there are forests </a:t>
            </a:r>
          </a:p>
          <a:p>
            <a:pPr algn="ctr">
              <a:buNone/>
            </a:pPr>
            <a:r>
              <a:rPr lang="en-US" b="1" dirty="0" smtClean="0"/>
              <a:t>there or not. Be of good courage. And bring </a:t>
            </a:r>
          </a:p>
          <a:p>
            <a:pPr algn="ctr">
              <a:buNone/>
            </a:pPr>
            <a:r>
              <a:rPr lang="en-US" b="1" dirty="0" smtClean="0"/>
              <a:t>some of the fruit of the land." Now the time </a:t>
            </a:r>
          </a:p>
          <a:p>
            <a:pPr algn="ctr">
              <a:buNone/>
            </a:pPr>
            <a:r>
              <a:rPr lang="en-US" b="1" dirty="0" smtClean="0"/>
              <a:t>was the season of the first ripe grapes. </a:t>
            </a:r>
          </a:p>
          <a:p>
            <a:pPr algn="ctr">
              <a:lnSpc>
                <a:spcPct val="120000"/>
              </a:lnSpc>
              <a:buNone/>
            </a:pPr>
            <a:r>
              <a:rPr lang="zh-TW" altLang="en-US" dirty="0" smtClean="0"/>
              <a:t>所住之地是好 是歹，所住之處是營盤是堅城？又 看那地土是肥美是瘠薄，其中有樹木沒有？你們要放開膽量，把那地的果子帶些來。」（那時正是葡萄初熟的時候。）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5298" r="5621" b="8683"/>
          <a:stretch>
            <a:fillRect/>
          </a:stretch>
        </p:blipFill>
        <p:spPr>
          <a:xfrm>
            <a:off x="7086419" y="274638"/>
            <a:ext cx="2009111" cy="15426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14:10</a:t>
            </a:r>
            <a:br>
              <a:rPr lang="en-US" dirty="0" smtClean="0"/>
            </a:br>
            <a:r>
              <a:rPr lang="zh-TW" altLang="en-US" dirty="0" smtClean="0"/>
              <a:t>民數記 </a:t>
            </a:r>
            <a:r>
              <a:rPr lang="en-US" altLang="zh-TW" dirty="0" smtClean="0"/>
              <a:t>14:10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all the congregation said to </a:t>
            </a:r>
          </a:p>
          <a:p>
            <a:pPr algn="ctr">
              <a:buNone/>
            </a:pPr>
            <a:r>
              <a:rPr lang="en-US" b="1" dirty="0" smtClean="0"/>
              <a:t>stone them with stones.</a:t>
            </a:r>
          </a:p>
          <a:p>
            <a:pPr algn="ctr">
              <a:buNone/>
            </a:pPr>
            <a:r>
              <a:rPr lang="zh-TW" altLang="en-US" dirty="0" smtClean="0"/>
              <a:t>但全會眾說：「拿石頭打死他們二人。」</a:t>
            </a:r>
            <a:endParaRPr lang="en-US" altLang="zh-TW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i="1" dirty="0" smtClean="0">
                <a:solidFill>
                  <a:srgbClr val="2930FF"/>
                </a:solidFill>
                <a:latin typeface="Cambria"/>
                <a:cs typeface="Cambria"/>
              </a:rPr>
              <a:t>Unbelief frequently spreads </a:t>
            </a:r>
          </a:p>
          <a:p>
            <a:pPr algn="ctr">
              <a:buNone/>
            </a:pPr>
            <a:r>
              <a:rPr lang="en-US" sz="3600" i="1" dirty="0" smtClean="0">
                <a:solidFill>
                  <a:srgbClr val="2930FF"/>
                </a:solidFill>
                <a:latin typeface="Cambria"/>
                <a:cs typeface="Cambria"/>
              </a:rPr>
              <a:t>more quickly than faith! </a:t>
            </a:r>
          </a:p>
          <a:p>
            <a:pPr algn="ctr">
              <a:buNone/>
            </a:pPr>
            <a:r>
              <a:rPr lang="zh-TW" altLang="en-US" sz="3600" i="1" dirty="0" smtClean="0">
                <a:solidFill>
                  <a:srgbClr val="2930FF"/>
                </a:solidFill>
                <a:latin typeface="Cambria"/>
                <a:cs typeface="Cambria"/>
              </a:rPr>
              <a:t>不信通常比信心傳達的更快</a:t>
            </a:r>
            <a:r>
              <a:rPr lang="en-US" altLang="zh-TW" sz="3600" i="1" dirty="0" smtClean="0">
                <a:solidFill>
                  <a:srgbClr val="2930FF"/>
                </a:solidFill>
                <a:latin typeface="Cambria"/>
                <a:cs typeface="Cambria"/>
              </a:rPr>
              <a:t>!</a:t>
            </a:r>
            <a:endParaRPr lang="en-US" sz="3600" i="1" dirty="0">
              <a:solidFill>
                <a:srgbClr val="2930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14:10</a:t>
            </a:r>
            <a:br>
              <a:rPr lang="en-US" dirty="0" smtClean="0"/>
            </a:br>
            <a:r>
              <a:rPr lang="zh-TW" altLang="en-US" dirty="0" smtClean="0"/>
              <a:t>民數記 </a:t>
            </a:r>
            <a:r>
              <a:rPr lang="en-US" altLang="zh-TW" dirty="0" smtClean="0"/>
              <a:t>14:10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all the congregation said to </a:t>
            </a:r>
          </a:p>
          <a:p>
            <a:pPr algn="ctr">
              <a:buNone/>
            </a:pPr>
            <a:r>
              <a:rPr lang="en-US" b="1" dirty="0" smtClean="0"/>
              <a:t>stone them with stones. Now the glory </a:t>
            </a:r>
          </a:p>
          <a:p>
            <a:pPr algn="ctr">
              <a:buNone/>
            </a:pPr>
            <a:r>
              <a:rPr lang="en-US" b="1" dirty="0" smtClean="0"/>
              <a:t>of the LORD appeared in the tabernacle of </a:t>
            </a:r>
          </a:p>
          <a:p>
            <a:pPr algn="ctr">
              <a:buNone/>
            </a:pPr>
            <a:r>
              <a:rPr lang="en-US" b="1" dirty="0" smtClean="0"/>
              <a:t>meeting before all the children of Israel.</a:t>
            </a:r>
          </a:p>
          <a:p>
            <a:pPr algn="ctr">
              <a:buNone/>
            </a:pPr>
            <a:r>
              <a:rPr lang="zh-TW" altLang="en-US" dirty="0" smtClean="0"/>
              <a:t>但全會眾說：「拿石頭打死他們二人。」忽然，耶和華的榮光在會幕中向以色列眾人顯現。</a:t>
            </a:r>
            <a:endParaRPr lang="en-US" b="1" dirty="0" smtClean="0"/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14:11</a:t>
            </a:r>
            <a:br>
              <a:rPr lang="en-US" dirty="0" smtClean="0"/>
            </a:br>
            <a:r>
              <a:rPr lang="zh-TW" altLang="en-US" dirty="0" smtClean="0"/>
              <a:t>民數記 </a:t>
            </a:r>
            <a:r>
              <a:rPr lang="en-US" altLang="zh-TW" dirty="0" smtClean="0"/>
              <a:t>14:11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Then the LORD said to Moses: "How long </a:t>
            </a:r>
          </a:p>
          <a:p>
            <a:pPr algn="ctr">
              <a:buNone/>
            </a:pPr>
            <a:r>
              <a:rPr lang="en-US" b="1" dirty="0" smtClean="0"/>
              <a:t>will these people reject me? And how long </a:t>
            </a:r>
          </a:p>
          <a:p>
            <a:pPr algn="ctr">
              <a:buNone/>
            </a:pPr>
            <a:r>
              <a:rPr lang="en-US" b="1" dirty="0" smtClean="0"/>
              <a:t>will they not believe me, with all the signs </a:t>
            </a:r>
          </a:p>
          <a:p>
            <a:pPr algn="ctr">
              <a:buNone/>
            </a:pPr>
            <a:r>
              <a:rPr lang="en-US" b="1" dirty="0" smtClean="0"/>
              <a:t>which I have performed among them? </a:t>
            </a:r>
          </a:p>
          <a:p>
            <a:pPr algn="ctr">
              <a:buNone/>
            </a:pPr>
            <a:r>
              <a:rPr lang="zh-TW" altLang="en-US" dirty="0" smtClean="0"/>
              <a:t>耶和華對摩西 說：「這百姓藐視我要到幾時呢？我在他們中間行了這一切神蹟，他們還不信我要到幾時呢？ </a:t>
            </a:r>
            <a:br>
              <a:rPr lang="zh-TW" altLang="en-US" dirty="0" smtClean="0"/>
            </a:br>
            <a:endParaRPr lang="en-US" b="1" dirty="0" smtClean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14:12</a:t>
            </a:r>
            <a:br>
              <a:rPr lang="en-US" dirty="0" smtClean="0"/>
            </a:br>
            <a:r>
              <a:rPr lang="zh-TW" altLang="en-US" dirty="0" smtClean="0"/>
              <a:t>民數記 </a:t>
            </a:r>
            <a:r>
              <a:rPr lang="en-US" altLang="zh-TW" dirty="0" smtClean="0"/>
              <a:t>14:12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"I will strike them with the pestilence and </a:t>
            </a:r>
          </a:p>
          <a:p>
            <a:pPr algn="ctr">
              <a:buNone/>
            </a:pPr>
            <a:r>
              <a:rPr lang="en-US" b="1" dirty="0" smtClean="0"/>
              <a:t>disinherit them, and I will make of you a </a:t>
            </a:r>
          </a:p>
          <a:p>
            <a:pPr algn="ctr">
              <a:buNone/>
            </a:pPr>
            <a:r>
              <a:rPr lang="en-US" b="1" dirty="0" smtClean="0"/>
              <a:t>nation greater and mightier than they.“</a:t>
            </a:r>
          </a:p>
          <a:p>
            <a:pPr algn="ctr"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我 要用瘟疫擊殺他們，使他們不得承受那地，叫你的後裔成為大國，比他們強勝。」 </a:t>
            </a:r>
            <a:endParaRPr lang="en-US" b="1" dirty="0" smtClean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Numbers 14:20-22</a:t>
            </a:r>
            <a:br>
              <a:rPr lang="en-US" sz="3600" dirty="0" smtClean="0"/>
            </a:br>
            <a:r>
              <a:rPr lang="zh-TW" altLang="en-US" sz="3600" dirty="0" smtClean="0"/>
              <a:t>民數記1</a:t>
            </a:r>
            <a:r>
              <a:rPr lang="en-US" altLang="zh-TW" sz="3600" dirty="0" smtClean="0"/>
              <a:t>4:20-22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4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Then the LORD said: "I have pardoned, </a:t>
            </a:r>
          </a:p>
          <a:p>
            <a:pPr algn="ctr">
              <a:buNone/>
            </a:pPr>
            <a:r>
              <a:rPr lang="en-US" b="1" dirty="0" smtClean="0"/>
              <a:t>according to your word; "but truly, as I live, </a:t>
            </a:r>
          </a:p>
          <a:p>
            <a:pPr algn="ctr">
              <a:buNone/>
            </a:pPr>
            <a:r>
              <a:rPr lang="en-US" b="1" dirty="0" smtClean="0"/>
              <a:t>all the earth shall be filled with the glory </a:t>
            </a:r>
          </a:p>
          <a:p>
            <a:pPr algn="ctr">
              <a:buNone/>
            </a:pPr>
            <a:r>
              <a:rPr lang="en-US" b="1" dirty="0" smtClean="0"/>
              <a:t>of the LORD— "because all these men who </a:t>
            </a:r>
          </a:p>
          <a:p>
            <a:pPr algn="ctr">
              <a:buNone/>
            </a:pPr>
            <a:r>
              <a:rPr lang="en-US" b="1" dirty="0" smtClean="0"/>
              <a:t>have seen my glory and the signs which I </a:t>
            </a:r>
          </a:p>
          <a:p>
            <a:pPr algn="ctr">
              <a:buNone/>
            </a:pPr>
            <a:r>
              <a:rPr lang="en-US" b="1" dirty="0" smtClean="0"/>
              <a:t>did in Egypt and in the wilderness, and </a:t>
            </a:r>
          </a:p>
          <a:p>
            <a:pPr algn="ctr">
              <a:buNone/>
            </a:pPr>
            <a:r>
              <a:rPr lang="en-US" b="1" dirty="0" smtClean="0"/>
              <a:t>have put me to the test now these ten </a:t>
            </a:r>
          </a:p>
          <a:p>
            <a:pPr algn="ctr">
              <a:buNone/>
            </a:pPr>
            <a:r>
              <a:rPr lang="en-US" b="1" dirty="0" smtClean="0"/>
              <a:t>times, and have not heeded my voice…</a:t>
            </a:r>
          </a:p>
          <a:p>
            <a:pPr algn="ctr">
              <a:lnSpc>
                <a:spcPct val="120000"/>
              </a:lnSpc>
              <a:buNone/>
            </a:pPr>
            <a:r>
              <a:rPr lang="zh-TW" altLang="en-US" dirty="0" smtClean="0"/>
              <a:t>耶和華說： 「我照著你的話赦免了他們。 </a:t>
            </a:r>
            <a:br>
              <a:rPr lang="zh-TW" altLang="en-US" dirty="0" smtClean="0"/>
            </a:br>
            <a:r>
              <a:rPr lang="zh-TW" altLang="en-US" dirty="0" smtClean="0"/>
              <a:t>然 我指著我的永生起誓，遍地要被我的榮耀充滿。 </a:t>
            </a:r>
            <a:br>
              <a:rPr lang="zh-TW" altLang="en-US" dirty="0" smtClean="0"/>
            </a:br>
            <a:r>
              <a:rPr lang="zh-TW" altLang="en-US" dirty="0" smtClean="0"/>
              <a:t>這 些人雖看見我的榮耀和我在埃及與曠野所行的神蹟，仍然試探我這十次，不聽從我的話， </a:t>
            </a:r>
            <a:endParaRPr lang="en-US" b="1" dirty="0" smtClean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“These ten times”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535"/>
                <a:gridCol w="2442924"/>
                <a:gridCol w="39851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Exodus</a:t>
                      </a:r>
                      <a:r>
                        <a:rPr lang="en-US" baseline="0" dirty="0" smtClean="0"/>
                        <a:t> 14:10-12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“Better to serve</a:t>
                      </a:r>
                      <a:r>
                        <a:rPr lang="en-US" baseline="0" dirty="0" smtClean="0"/>
                        <a:t> the Egyptians”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Exodus 15:22-24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Wilderness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Shur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Complained about no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Exodus 16:1-3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Wilderness of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“Oh that we would have died in Egypt!”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Exodus 16:19-20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Wilderness of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Disobeyed</a:t>
                      </a:r>
                      <a:r>
                        <a:rPr lang="en-US" baseline="0" dirty="0" smtClean="0"/>
                        <a:t> Moses about the manna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Exodus 16:27-30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Wilderness</a:t>
                      </a:r>
                      <a:r>
                        <a:rPr lang="en-US" baseline="0" dirty="0" smtClean="0"/>
                        <a:t> of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Tried</a:t>
                      </a:r>
                      <a:r>
                        <a:rPr lang="en-US" baseline="0" dirty="0" smtClean="0"/>
                        <a:t> to c</a:t>
                      </a:r>
                      <a:r>
                        <a:rPr lang="en-US" dirty="0" smtClean="0"/>
                        <a:t>ollect manna on the 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Exodus 17:1-4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Rephidim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Complained</a:t>
                      </a:r>
                      <a:r>
                        <a:rPr lang="en-US" baseline="0" dirty="0" smtClean="0"/>
                        <a:t> about no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Exodus 32:1-35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Mt.</a:t>
                      </a:r>
                      <a:r>
                        <a:rPr lang="en-US" baseline="0" dirty="0" smtClean="0"/>
                        <a:t> Sinai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Worshiping the golden calf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Numbers</a:t>
                      </a:r>
                      <a:r>
                        <a:rPr lang="en-US" baseline="0" dirty="0" smtClean="0"/>
                        <a:t> 11:1-3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Taberah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Unspecified complaining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Numbers 11:4-34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Taberah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Complained about lack of meat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Numbers 14:1-3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Hazeroth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Complained about Promised Land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Numbers 14:23-24</a:t>
            </a:r>
            <a:br>
              <a:rPr lang="en-US" sz="3600" dirty="0" smtClean="0"/>
            </a:br>
            <a:r>
              <a:rPr lang="zh-TW" altLang="en-US" sz="3600" dirty="0" smtClean="0"/>
              <a:t>民數記 </a:t>
            </a:r>
            <a:r>
              <a:rPr lang="en-US" altLang="zh-TW" sz="3600" dirty="0" smtClean="0"/>
              <a:t>14:23-24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378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"…they certainly shall not see the land of </a:t>
            </a:r>
          </a:p>
          <a:p>
            <a:pPr algn="ctr">
              <a:buNone/>
            </a:pPr>
            <a:r>
              <a:rPr lang="en-US" b="1" dirty="0" smtClean="0"/>
              <a:t>which I swore to their fathers, nor shall </a:t>
            </a:r>
          </a:p>
          <a:p>
            <a:pPr algn="ctr">
              <a:buNone/>
            </a:pPr>
            <a:r>
              <a:rPr lang="en-US" b="1" dirty="0" smtClean="0"/>
              <a:t>any of those who rejected me see it. "But </a:t>
            </a:r>
          </a:p>
          <a:p>
            <a:pPr algn="ctr">
              <a:buNone/>
            </a:pPr>
            <a:r>
              <a:rPr lang="en-US" b="1" dirty="0" smtClean="0"/>
              <a:t>my servant Caleb, because he has a </a:t>
            </a:r>
          </a:p>
          <a:p>
            <a:pPr algn="ctr">
              <a:buNone/>
            </a:pPr>
            <a:r>
              <a:rPr lang="en-US" b="1" dirty="0" smtClean="0"/>
              <a:t>different spirit in him and has followed </a:t>
            </a:r>
          </a:p>
          <a:p>
            <a:pPr algn="ctr">
              <a:buNone/>
            </a:pPr>
            <a:r>
              <a:rPr lang="en-US" b="1" dirty="0" smtClean="0"/>
              <a:t>me fully, I will bring into the land where he </a:t>
            </a:r>
          </a:p>
          <a:p>
            <a:pPr algn="ctr">
              <a:buNone/>
            </a:pPr>
            <a:r>
              <a:rPr lang="en-US" b="1" dirty="0" smtClean="0"/>
              <a:t>went, and his descendants shall inherit it.</a:t>
            </a:r>
          </a:p>
          <a:p>
            <a:pPr algn="ctr">
              <a:lnSpc>
                <a:spcPct val="110000"/>
              </a:lnSpc>
              <a:buNone/>
            </a:pPr>
            <a:r>
              <a:rPr lang="zh-TW" altLang="en-US" dirty="0" smtClean="0"/>
              <a:t>他們斷不得看 見我向他們的祖宗所起誓應許之地。凡藐視我的，一個也不得看見； 惟獨我的僕人迦勒，因他另有一個心志，專一跟從我，我就把他領進他所去過的那地；他的後裔也必得那地為業。 </a:t>
            </a:r>
            <a:endParaRPr lang="en-US" b="1" dirty="0" smtClean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Numbers 14:36-37</a:t>
            </a:r>
            <a:br>
              <a:rPr lang="en-US" sz="3600" dirty="0" smtClean="0"/>
            </a:br>
            <a:r>
              <a:rPr lang="zh-TW" altLang="en-US" sz="3600" dirty="0" smtClean="0"/>
              <a:t>民數記 </a:t>
            </a:r>
            <a:r>
              <a:rPr lang="en-US" altLang="zh-TW" sz="3600" dirty="0" smtClean="0"/>
              <a:t>14:36-37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22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Now the men whom Moses sent to spy </a:t>
            </a:r>
          </a:p>
          <a:p>
            <a:pPr algn="ctr">
              <a:buNone/>
            </a:pPr>
            <a:r>
              <a:rPr lang="en-US" b="1" dirty="0" smtClean="0"/>
              <a:t>out the land, who returned and made </a:t>
            </a:r>
          </a:p>
          <a:p>
            <a:pPr algn="ctr">
              <a:buNone/>
            </a:pPr>
            <a:r>
              <a:rPr lang="en-US" b="1" dirty="0" smtClean="0"/>
              <a:t>all the congregation complain against </a:t>
            </a:r>
          </a:p>
          <a:p>
            <a:pPr algn="ctr">
              <a:buNone/>
            </a:pPr>
            <a:r>
              <a:rPr lang="en-US" b="1" dirty="0" smtClean="0"/>
              <a:t>him by bringing a bad report of the land, </a:t>
            </a:r>
          </a:p>
          <a:p>
            <a:pPr algn="ctr">
              <a:buNone/>
            </a:pPr>
            <a:r>
              <a:rPr lang="en-US" b="1" dirty="0" smtClean="0"/>
              <a:t>those very men who brought the evil </a:t>
            </a:r>
          </a:p>
          <a:p>
            <a:pPr algn="ctr">
              <a:buNone/>
            </a:pPr>
            <a:r>
              <a:rPr lang="en-US" b="1" dirty="0" smtClean="0"/>
              <a:t>report about the land, died by the </a:t>
            </a:r>
          </a:p>
          <a:p>
            <a:pPr algn="ctr">
              <a:buNone/>
            </a:pPr>
            <a:r>
              <a:rPr lang="en-US" b="1" dirty="0" smtClean="0"/>
              <a:t>plague before the LORD.</a:t>
            </a:r>
          </a:p>
          <a:p>
            <a:pPr algn="ctr">
              <a:buNone/>
            </a:pPr>
            <a:r>
              <a:rPr lang="zh-TW" altLang="en-US" dirty="0" smtClean="0"/>
              <a:t>摩西所打發窺 探那地的人回來，報那地的惡信，叫全會眾向摩西發怨言。這些報惡信的人都遭瘟疫，死在耶和華面前。</a:t>
            </a:r>
            <a:endParaRPr lang="en-US" b="1" dirty="0" smtClean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14:38-39</a:t>
            </a:r>
            <a:br>
              <a:rPr lang="en-US" dirty="0" smtClean="0"/>
            </a:br>
            <a:r>
              <a:rPr lang="zh-TW" altLang="en-US" dirty="0" smtClean="0"/>
              <a:t>民數記 </a:t>
            </a:r>
            <a:r>
              <a:rPr lang="en-US" altLang="zh-TW" dirty="0" smtClean="0"/>
              <a:t>14:38-39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But Joshua the son of Nun and Caleb the </a:t>
            </a:r>
          </a:p>
          <a:p>
            <a:pPr algn="ctr">
              <a:buNone/>
            </a:pPr>
            <a:r>
              <a:rPr lang="en-US" b="1" dirty="0" smtClean="0"/>
              <a:t>son of </a:t>
            </a:r>
            <a:r>
              <a:rPr lang="en-US" b="1" dirty="0" err="1" smtClean="0"/>
              <a:t>Jephunneh</a:t>
            </a:r>
            <a:r>
              <a:rPr lang="en-US" b="1" dirty="0" smtClean="0"/>
              <a:t> remained alive, of the </a:t>
            </a:r>
          </a:p>
          <a:p>
            <a:pPr algn="ctr">
              <a:buNone/>
            </a:pPr>
            <a:r>
              <a:rPr lang="en-US" b="1" dirty="0" smtClean="0"/>
              <a:t>men who went to spy out the land. Then </a:t>
            </a:r>
          </a:p>
          <a:p>
            <a:pPr algn="ctr">
              <a:buNone/>
            </a:pPr>
            <a:r>
              <a:rPr lang="en-US" b="1" dirty="0" smtClean="0"/>
              <a:t>Moses told these words to all the children </a:t>
            </a:r>
          </a:p>
          <a:p>
            <a:pPr algn="ctr">
              <a:buNone/>
            </a:pPr>
            <a:r>
              <a:rPr lang="en-US" b="1" dirty="0" smtClean="0"/>
              <a:t>of Israel, and the people mourned greatly. </a:t>
            </a:r>
          </a:p>
          <a:p>
            <a:pPr algn="ctr">
              <a:buNone/>
            </a:pPr>
            <a:r>
              <a:rPr lang="zh-TW" altLang="en-US" dirty="0" smtClean="0"/>
              <a:t>其中惟有嫩的 兒子約書亞和耶孚尼的兒子迦勒仍然存活。摩 西將這些話告訴以色列眾人，他們就甚悲哀。</a:t>
            </a:r>
            <a:endParaRPr lang="en-US" b="1" dirty="0" smtClean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4893" y="1222433"/>
            <a:ext cx="1847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FAITH</a:t>
            </a:r>
            <a:endParaRPr lang="en-US" sz="5400" b="1" dirty="0">
              <a:ln w="9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faith grow?</a:t>
            </a:r>
            <a:br>
              <a:rPr lang="en-US" dirty="0" smtClean="0"/>
            </a:br>
            <a:r>
              <a:rPr lang="zh-TW" altLang="en-US" dirty="0" smtClean="0"/>
              <a:t>信心如何成長</a:t>
            </a:r>
            <a:r>
              <a:rPr lang="en-US" altLang="zh-TW" dirty="0" smtClean="0"/>
              <a:t>?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13:23</a:t>
            </a:r>
            <a:br>
              <a:rPr lang="en-US" dirty="0" smtClean="0"/>
            </a:br>
            <a:r>
              <a:rPr lang="zh-TW" altLang="en-US" sz="3600" dirty="0" smtClean="0"/>
              <a:t> 民數記 </a:t>
            </a:r>
            <a:r>
              <a:rPr lang="en-US" altLang="zh-TW" sz="3600" dirty="0" smtClean="0"/>
              <a:t>13:23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38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Then they came to the Valley of </a:t>
            </a:r>
            <a:r>
              <a:rPr lang="en-US" b="1" dirty="0" err="1" smtClean="0"/>
              <a:t>Eshcol</a:t>
            </a:r>
            <a:r>
              <a:rPr lang="en-US" b="1" dirty="0" smtClean="0"/>
              <a:t>, </a:t>
            </a:r>
          </a:p>
          <a:p>
            <a:pPr algn="ctr">
              <a:buNone/>
            </a:pPr>
            <a:r>
              <a:rPr lang="en-US" b="1" dirty="0" smtClean="0"/>
              <a:t>and there cut down a branch with one </a:t>
            </a:r>
          </a:p>
          <a:p>
            <a:pPr algn="ctr">
              <a:buNone/>
            </a:pPr>
            <a:r>
              <a:rPr lang="en-US" b="1" dirty="0" smtClean="0"/>
              <a:t>cluster of grapes; they carried it between </a:t>
            </a:r>
          </a:p>
          <a:p>
            <a:pPr algn="ctr">
              <a:buNone/>
            </a:pPr>
            <a:r>
              <a:rPr lang="en-US" b="1" dirty="0" smtClean="0"/>
              <a:t>two of them on a pole. They also brought </a:t>
            </a:r>
          </a:p>
          <a:p>
            <a:pPr algn="ctr">
              <a:buNone/>
            </a:pPr>
            <a:r>
              <a:rPr lang="en-US" b="1" dirty="0" smtClean="0"/>
              <a:t>some of the pomegranates and figs.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他們到了以實各谷，從那裏砍了葡萄樹的一枝，上頭有一掛葡萄，兩個人用槓抬著， 又帶了些石榴和無花果來。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599" y="370230"/>
            <a:ext cx="2619676" cy="12299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4910" y="994564"/>
            <a:ext cx="26477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FAITH</a:t>
            </a:r>
            <a:endParaRPr lang="en-US" sz="8000" b="1" cap="none" spc="0" dirty="0">
              <a:ln w="900" cmpd="sng">
                <a:solidFill>
                  <a:srgbClr val="000000"/>
                </a:solidFill>
                <a:prstDash val="solid"/>
              </a:ln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faith grow?</a:t>
            </a:r>
            <a:br>
              <a:rPr lang="en-US" dirty="0" smtClean="0"/>
            </a:br>
            <a:r>
              <a:rPr lang="zh-TW" altLang="en-US" dirty="0" smtClean="0"/>
              <a:t>信心如何成長</a:t>
            </a:r>
            <a:r>
              <a:rPr lang="en-US" altLang="zh-TW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764"/>
            <a:ext cx="8229600" cy="4525963"/>
          </a:xfrm>
        </p:spPr>
        <p:txBody>
          <a:bodyPr/>
          <a:lstStyle/>
          <a:p>
            <a:r>
              <a:rPr lang="en-US" dirty="0" smtClean="0"/>
              <a:t>Remember how God has worked in your life.</a:t>
            </a:r>
          </a:p>
          <a:p>
            <a:r>
              <a:rPr lang="zh-TW" altLang="en-US" dirty="0" smtClean="0"/>
              <a:t>記得神如何在我們的生命中作工</a:t>
            </a:r>
            <a:r>
              <a:rPr lang="en-US" altLang="zh-TW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134" y="614900"/>
            <a:ext cx="3879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smtClean="0">
                <a:ln w="9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FAITH</a:t>
            </a:r>
            <a:endParaRPr lang="en-US" sz="12000" b="1" dirty="0">
              <a:ln w="900" cmpd="sng">
                <a:solidFill>
                  <a:srgbClr val="000000"/>
                </a:solidFill>
                <a:prstDash val="solid"/>
              </a:ln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faith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how God has worked in your life.</a:t>
            </a:r>
          </a:p>
          <a:p>
            <a:r>
              <a:rPr lang="zh-TW" altLang="en-US" dirty="0" smtClean="0"/>
              <a:t>記得神如何在我們的生命中作工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“Hear” God’s promises (in the Bible).</a:t>
            </a:r>
          </a:p>
          <a:p>
            <a:r>
              <a:rPr lang="en-US" altLang="zh-TW" dirty="0" smtClean="0"/>
              <a:t>“</a:t>
            </a:r>
            <a:r>
              <a:rPr lang="zh-TW" altLang="en-US" dirty="0" smtClean="0"/>
              <a:t>聽到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神的應許 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在聖經中</a:t>
            </a:r>
            <a:r>
              <a:rPr lang="en-US" altLang="zh-TW" dirty="0" smtClean="0"/>
              <a:t>).</a:t>
            </a:r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3355" y="396174"/>
            <a:ext cx="511089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0" b="1" dirty="0" smtClean="0">
                <a:ln w="9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FAITH</a:t>
            </a:r>
            <a:endParaRPr lang="en-US" sz="16000" b="1" dirty="0">
              <a:ln w="900" cmpd="sng">
                <a:solidFill>
                  <a:srgbClr val="000000"/>
                </a:solidFill>
                <a:prstDash val="solid"/>
              </a:ln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faith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how God has worked in your life.</a:t>
            </a:r>
          </a:p>
          <a:p>
            <a:r>
              <a:rPr lang="zh-TW" altLang="en-US" dirty="0" smtClean="0"/>
              <a:t>記得神如何在我們的生命中作工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“Hear” God’s promises (in the Bible).</a:t>
            </a:r>
          </a:p>
          <a:p>
            <a:r>
              <a:rPr lang="en-US" altLang="zh-TW" dirty="0" smtClean="0"/>
              <a:t>“</a:t>
            </a:r>
            <a:r>
              <a:rPr lang="zh-TW" altLang="en-US" dirty="0" smtClean="0"/>
              <a:t>聽到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神的應許 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在聖經中</a:t>
            </a:r>
            <a:r>
              <a:rPr lang="en-US" altLang="zh-TW" dirty="0" smtClean="0"/>
              <a:t>).</a:t>
            </a:r>
            <a:endParaRPr lang="en-US" dirty="0" smtClean="0"/>
          </a:p>
          <a:p>
            <a:r>
              <a:rPr lang="en-US" dirty="0" smtClean="0"/>
              <a:t>Experience God’s power in day-to-day living.</a:t>
            </a:r>
          </a:p>
          <a:p>
            <a:r>
              <a:rPr lang="zh-TW" altLang="en-US" dirty="0" smtClean="0"/>
              <a:t>經歷神在每日生活中的大能</a:t>
            </a:r>
            <a:r>
              <a:rPr lang="en-US" altLang="zh-TW" dirty="0" smtClean="0"/>
              <a:t>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577" y="221664"/>
            <a:ext cx="634245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 dirty="0" smtClean="0">
                <a:ln w="9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FAITH</a:t>
            </a:r>
            <a:endParaRPr lang="en-US" sz="20000" b="1" dirty="0">
              <a:ln w="900" cmpd="sng">
                <a:solidFill>
                  <a:srgbClr val="000000"/>
                </a:solidFill>
                <a:prstDash val="solid"/>
              </a:ln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faith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5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Remember how God has worked in your life.</a:t>
            </a:r>
          </a:p>
          <a:p>
            <a:r>
              <a:rPr lang="zh-TW" altLang="en-US" dirty="0" smtClean="0"/>
              <a:t>記得神如何在我們的生命中作工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“Hear” God’s promises (in the Bible).</a:t>
            </a:r>
          </a:p>
          <a:p>
            <a:r>
              <a:rPr lang="en-US" altLang="zh-TW" dirty="0" smtClean="0"/>
              <a:t>“</a:t>
            </a:r>
            <a:r>
              <a:rPr lang="zh-TW" altLang="en-US" dirty="0" smtClean="0"/>
              <a:t>聽到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神的應許 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在聖經中</a:t>
            </a:r>
            <a:r>
              <a:rPr lang="en-US" altLang="zh-TW" dirty="0" smtClean="0"/>
              <a:t>).</a:t>
            </a:r>
            <a:endParaRPr lang="en-US" dirty="0" smtClean="0"/>
          </a:p>
          <a:p>
            <a:r>
              <a:rPr lang="en-US" dirty="0" smtClean="0"/>
              <a:t>Experience God’s power in day-to-day living.</a:t>
            </a:r>
          </a:p>
          <a:p>
            <a:r>
              <a:rPr lang="zh-TW" altLang="en-US" dirty="0" smtClean="0"/>
              <a:t>經歷神在每日生活中的大能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Look at opportunities God gives and go after them wholeheartedly, leaving the results to God.</a:t>
            </a:r>
          </a:p>
          <a:p>
            <a:r>
              <a:rPr lang="zh-TW" altLang="en-US" dirty="0" smtClean="0"/>
              <a:t>看到神給的機會</a:t>
            </a:r>
            <a:r>
              <a:rPr lang="en-US" altLang="zh-TW" dirty="0" smtClean="0"/>
              <a:t>, </a:t>
            </a:r>
            <a:r>
              <a:rPr lang="zh-TW" altLang="en-US" dirty="0" smtClean="0"/>
              <a:t>全力以赴</a:t>
            </a:r>
            <a:r>
              <a:rPr lang="en-US" altLang="zh-TW" dirty="0" smtClean="0"/>
              <a:t>, </a:t>
            </a:r>
            <a:r>
              <a:rPr lang="zh-TW" altLang="en-US" dirty="0" smtClean="0"/>
              <a:t>把結局留給神</a:t>
            </a:r>
            <a:r>
              <a:rPr lang="en-US" altLang="zh-TW" dirty="0" smtClean="0"/>
              <a:t>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Numbers 13:24</a:t>
            </a:r>
            <a:br>
              <a:rPr lang="en-US" dirty="0" smtClean="0"/>
            </a:br>
            <a:r>
              <a:rPr lang="zh-TW" altLang="en-US" sz="3600" dirty="0" smtClean="0"/>
              <a:t> 民數記 </a:t>
            </a:r>
            <a:r>
              <a:rPr lang="en-US" altLang="zh-TW" sz="3600" dirty="0" smtClean="0"/>
              <a:t>13:24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place was called the </a:t>
            </a:r>
          </a:p>
          <a:p>
            <a:pPr>
              <a:buNone/>
            </a:pPr>
            <a:r>
              <a:rPr lang="en-US" b="1" dirty="0" smtClean="0"/>
              <a:t>Valley Of </a:t>
            </a:r>
            <a:r>
              <a:rPr lang="en-US" b="1" dirty="0" err="1" smtClean="0"/>
              <a:t>Eshcol</a:t>
            </a:r>
            <a:r>
              <a:rPr lang="en-US" b="1" dirty="0" smtClean="0"/>
              <a:t>, because of </a:t>
            </a:r>
          </a:p>
          <a:p>
            <a:pPr>
              <a:buNone/>
            </a:pPr>
            <a:r>
              <a:rPr lang="en-US" b="1" dirty="0" smtClean="0"/>
              <a:t>the cluster which the men </a:t>
            </a:r>
          </a:p>
          <a:p>
            <a:pPr>
              <a:buNone/>
            </a:pPr>
            <a:r>
              <a:rPr lang="en-US" b="1" dirty="0" smtClean="0"/>
              <a:t>of Israel cut down there.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因 為以色列人從那裏砍來的那掛葡萄，所以那地方叫作以實各谷。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67" y="1600200"/>
            <a:ext cx="3325733" cy="2491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50000" contrast="-70000"/>
          </a:blip>
          <a:stretch>
            <a:fillRect/>
          </a:stretch>
        </p:blipFill>
        <p:spPr>
          <a:xfrm>
            <a:off x="0" y="923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Numbers 13:25-26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sz="3600" dirty="0" smtClean="0"/>
              <a:t> 民數記 </a:t>
            </a:r>
            <a:r>
              <a:rPr lang="en-US" altLang="zh-TW" sz="3600" dirty="0" smtClean="0"/>
              <a:t>13:25-26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17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And they returned from spying out the </a:t>
            </a:r>
          </a:p>
          <a:p>
            <a:pPr algn="ctr">
              <a:buNone/>
            </a:pPr>
            <a:r>
              <a:rPr lang="en-US" b="1" dirty="0" smtClean="0"/>
              <a:t>land after forty days. Now they departed </a:t>
            </a:r>
          </a:p>
          <a:p>
            <a:pPr algn="ctr">
              <a:buNone/>
            </a:pPr>
            <a:r>
              <a:rPr lang="en-US" b="1" dirty="0" smtClean="0"/>
              <a:t>and came back to Moses and Aaron and all </a:t>
            </a:r>
          </a:p>
          <a:p>
            <a:pPr algn="ctr">
              <a:buNone/>
            </a:pPr>
            <a:r>
              <a:rPr lang="en-US" b="1" dirty="0" smtClean="0"/>
              <a:t>the congregation of the children of Israel </a:t>
            </a:r>
          </a:p>
          <a:p>
            <a:pPr algn="ctr">
              <a:buNone/>
            </a:pPr>
            <a:r>
              <a:rPr lang="en-US" b="1" dirty="0" smtClean="0"/>
              <a:t>in the Wilderness of </a:t>
            </a:r>
            <a:r>
              <a:rPr lang="en-US" b="1" dirty="0" err="1" smtClean="0"/>
              <a:t>Paran</a:t>
            </a:r>
            <a:r>
              <a:rPr lang="en-US" b="1" dirty="0" smtClean="0"/>
              <a:t>, at </a:t>
            </a:r>
            <a:r>
              <a:rPr lang="en-US" b="1" dirty="0" err="1" smtClean="0"/>
              <a:t>Kadesh</a:t>
            </a:r>
            <a:r>
              <a:rPr lang="en-US" b="1" dirty="0" smtClean="0"/>
              <a:t>; they </a:t>
            </a:r>
          </a:p>
          <a:p>
            <a:pPr algn="ctr">
              <a:buNone/>
            </a:pPr>
            <a:r>
              <a:rPr lang="en-US" b="1" dirty="0" smtClean="0"/>
              <a:t>brought back word to them and to all </a:t>
            </a:r>
          </a:p>
          <a:p>
            <a:pPr algn="ctr">
              <a:buNone/>
            </a:pPr>
            <a:r>
              <a:rPr lang="en-US" b="1" dirty="0" smtClean="0"/>
              <a:t>the congregation, and showed them </a:t>
            </a:r>
          </a:p>
          <a:p>
            <a:pPr algn="ctr">
              <a:buNone/>
            </a:pPr>
            <a:r>
              <a:rPr lang="en-US" b="1" dirty="0" smtClean="0"/>
              <a:t>the fruit of the land.</a:t>
            </a:r>
          </a:p>
          <a:p>
            <a:pPr algn="ctr">
              <a:buNone/>
            </a:pPr>
            <a:r>
              <a:rPr lang="zh-TW" altLang="en-US" dirty="0" smtClean="0"/>
              <a:t>過了四十天， 他們窺探那地才回來。到 了巴蘭曠野的加低斯，見摩西、亞倫並以色列的全會眾，回報摩西、亞倫並全會眾，又把那地的果子給他們看。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Report</a:t>
            </a:r>
            <a:br>
              <a:rPr lang="en-US" dirty="0" smtClean="0"/>
            </a:br>
            <a:r>
              <a:rPr lang="zh-TW" altLang="en-US" dirty="0" smtClean="0"/>
              <a:t>初次報告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600200"/>
          <a:ext cx="8950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027"/>
                <a:gridCol w="917303"/>
                <a:gridCol w="9814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Claim</a:t>
                      </a:r>
                      <a:r>
                        <a:rPr lang="zh-TW" altLang="en-US" dirty="0" smtClean="0"/>
                        <a:t> 申稱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zh-TW" altLang="en-US" dirty="0" smtClean="0"/>
                        <a:t> 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zh-TW" altLang="en-US" dirty="0" smtClean="0"/>
                        <a:t> 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. 27: The land “flows with milk and honey”</a:t>
                      </a:r>
                      <a:r>
                        <a:rPr lang="zh-TW" altLang="en-US" dirty="0" smtClean="0"/>
                        <a:t> 是流奶與密之地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5223</Words>
  <Application>Microsoft Macintosh PowerPoint</Application>
  <PresentationFormat>On-screen Show (4:3)</PresentationFormat>
  <Paragraphs>664</Paragraphs>
  <Slides>63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Paper</vt:lpstr>
      <vt:lpstr>Is Always</vt:lpstr>
      <vt:lpstr>Slide 2</vt:lpstr>
      <vt:lpstr>Numbers 13:1-3 (NKJV)  民數記 13:1-3 </vt:lpstr>
      <vt:lpstr>Numbers 13:17-18  民數記 13:17-18</vt:lpstr>
      <vt:lpstr>Numbers 13:19-20  民數記 13:19-20</vt:lpstr>
      <vt:lpstr>Numbers 13:23  民數記 13:23</vt:lpstr>
      <vt:lpstr>Numbers 13:24  民數記 13:24</vt:lpstr>
      <vt:lpstr>Numbers 13:25-26  民數記 13:25-26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The Initial Report 初次報告</vt:lpstr>
      <vt:lpstr>Numbers 13:30</vt:lpstr>
      <vt:lpstr>Numbers 13:31-32a</vt:lpstr>
      <vt:lpstr>The Amended Report 經修訂的報告</vt:lpstr>
      <vt:lpstr>The Amended Report 經修訂的報告</vt:lpstr>
      <vt:lpstr>The Amended Report 經修訂的報告</vt:lpstr>
      <vt:lpstr>The Amended Report 經修訂的報告</vt:lpstr>
      <vt:lpstr>The Amended Report 經修訂的報告</vt:lpstr>
      <vt:lpstr>The Amended Report 經修訂的報告</vt:lpstr>
      <vt:lpstr>The Amended Report 經修訂的報告</vt:lpstr>
      <vt:lpstr>The Amended Report  經修訂的報告</vt:lpstr>
      <vt:lpstr>Joshua 2:11  約書亞記 2:11</vt:lpstr>
      <vt:lpstr>Numbers 14:1-2  民數記 14:1-2</vt:lpstr>
      <vt:lpstr>Numbers 14:3-4  民數記</vt:lpstr>
      <vt:lpstr>Question: 問題:</vt:lpstr>
      <vt:lpstr>Question: 問題:</vt:lpstr>
      <vt:lpstr>Slide 37</vt:lpstr>
      <vt:lpstr>Numbers 14:5-6  民數記 14:5-6</vt:lpstr>
      <vt:lpstr>Numbers 14:7-8  民數記 14:7-8</vt:lpstr>
      <vt:lpstr>Psalm 147:10-11  詩篇 147:10-11</vt:lpstr>
      <vt:lpstr>Numbers 14:9  民數記 14:9</vt:lpstr>
      <vt:lpstr>Joshua 2:11  約書亞記 2:11</vt:lpstr>
      <vt:lpstr>How did Joshua and Caleb know? 約書亞和迦勒是如何得知?</vt:lpstr>
      <vt:lpstr>How did Joshua and Caleb know? 約書亞和迦勒是如何得知?</vt:lpstr>
      <vt:lpstr>How did Joshua and Caleb know?</vt:lpstr>
      <vt:lpstr>How did Joshua and Caleb know? 約書亞和迦勒是如何得知?</vt:lpstr>
      <vt:lpstr>How did Joshua and Caleb know? 約書亞和迦勒是如何得知?</vt:lpstr>
      <vt:lpstr>How did Joshua and Caleb know? 約書亞和迦勒是如何得知?</vt:lpstr>
      <vt:lpstr>Numbers 14:10 民數記 14:10 </vt:lpstr>
      <vt:lpstr>Numbers 14:10 民數記 14:10</vt:lpstr>
      <vt:lpstr>Numbers 14:10 民數記 14:10</vt:lpstr>
      <vt:lpstr>Numbers 14:11 民數記 14:11</vt:lpstr>
      <vt:lpstr>Numbers 14:12 民數記 14:12</vt:lpstr>
      <vt:lpstr>Numbers 14:20-22 民數記14:20-22</vt:lpstr>
      <vt:lpstr>“These ten times”</vt:lpstr>
      <vt:lpstr>Numbers 14:23-24 民數記 14:23-24</vt:lpstr>
      <vt:lpstr>Numbers 14:36-37 民數記 14:36-37</vt:lpstr>
      <vt:lpstr>Numbers 14:38-39 民數記 14:38-39</vt:lpstr>
      <vt:lpstr>How does faith grow? 信心如何成長?</vt:lpstr>
      <vt:lpstr>How does faith grow? 信心如何成長?</vt:lpstr>
      <vt:lpstr>How does faith grow?</vt:lpstr>
      <vt:lpstr>How does faith grow?</vt:lpstr>
      <vt:lpstr>How does faith grow?</vt:lpstr>
    </vt:vector>
  </TitlesOfParts>
  <Company>Interface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“Hindsight is 20/20”</dc:title>
  <dc:creator>Bill Perry</dc:creator>
  <cp:lastModifiedBy>Bill Perry</cp:lastModifiedBy>
  <cp:revision>151</cp:revision>
  <dcterms:created xsi:type="dcterms:W3CDTF">2016-09-27T00:50:49Z</dcterms:created>
  <dcterms:modified xsi:type="dcterms:W3CDTF">2016-09-27T00:51:14Z</dcterms:modified>
</cp:coreProperties>
</file>