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Masters/slideMaster3.xml" ContentType="application/vnd.openxmlformats-officedocument.presentationml.slideMaster+xml"/>
  <Override PartName="/ppt/slides/slide46.xml" ContentType="application/vnd.openxmlformats-officedocument.presentationml.slide+xml"/>
  <Override PartName="/ppt/theme/theme5.xml" ContentType="application/vnd.openxmlformats-officedocument.theme+xml"/>
  <Default Extension="gif" ContentType="image/gif"/>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Default Extension="wav" ContentType="audio/wav"/>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s/slide50.xml" ContentType="application/vnd.openxmlformats-officedocument.presentationml.slid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Default Extension="wdp" ContentType="image/vnd.ms-photo"/>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Masters/slideMaster5.xml" ContentType="application/vnd.openxmlformats-officedocument.presentationml.slideMaster+xml"/>
  <Override PartName="/ppt/slideLayouts/slideLayout49.xml" ContentType="application/vnd.openxmlformats-officedocument.presentationml.slideLayout+xml"/>
  <Override PartName="/ppt/slides/slide48.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s/slide29.xml" ContentType="application/vnd.openxmlformats-officedocument.presentationml.slide+xml"/>
  <Override PartName="/ppt/slideLayouts/slideLayout54.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Layouts/slideLayout46.xml" ContentType="application/vnd.openxmlformats-officedocument.presentationml.slideLayout+xml"/>
  <Override PartName="/ppt/slides/slide10.xml" ContentType="application/vnd.openxmlformats-officedocument.presentationml.slide+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2" r:id="rId3"/>
    <p:sldMasterId id="2147483684" r:id="rId4"/>
    <p:sldMasterId id="2147483696" r:id="rId5"/>
  </p:sldMasterIdLst>
  <p:sldIdLst>
    <p:sldId id="256" r:id="rId6"/>
    <p:sldId id="260" r:id="rId7"/>
    <p:sldId id="261" r:id="rId8"/>
    <p:sldId id="282" r:id="rId9"/>
    <p:sldId id="262" r:id="rId10"/>
    <p:sldId id="283" r:id="rId11"/>
    <p:sldId id="284" r:id="rId12"/>
    <p:sldId id="285" r:id="rId13"/>
    <p:sldId id="263" r:id="rId14"/>
    <p:sldId id="286" r:id="rId15"/>
    <p:sldId id="307" r:id="rId16"/>
    <p:sldId id="287" r:id="rId17"/>
    <p:sldId id="264" r:id="rId18"/>
    <p:sldId id="288" r:id="rId19"/>
    <p:sldId id="289" r:id="rId20"/>
    <p:sldId id="290" r:id="rId21"/>
    <p:sldId id="265" r:id="rId22"/>
    <p:sldId id="266" r:id="rId23"/>
    <p:sldId id="267" r:id="rId24"/>
    <p:sldId id="268" r:id="rId25"/>
    <p:sldId id="269" r:id="rId26"/>
    <p:sldId id="270" r:id="rId27"/>
    <p:sldId id="271" r:id="rId28"/>
    <p:sldId id="291" r:id="rId29"/>
    <p:sldId id="292" r:id="rId30"/>
    <p:sldId id="293" r:id="rId31"/>
    <p:sldId id="272" r:id="rId32"/>
    <p:sldId id="273" r:id="rId33"/>
    <p:sldId id="294" r:id="rId34"/>
    <p:sldId id="275" r:id="rId35"/>
    <p:sldId id="295" r:id="rId36"/>
    <p:sldId id="296" r:id="rId37"/>
    <p:sldId id="274" r:id="rId38"/>
    <p:sldId id="297" r:id="rId39"/>
    <p:sldId id="277" r:id="rId40"/>
    <p:sldId id="309" r:id="rId41"/>
    <p:sldId id="276" r:id="rId42"/>
    <p:sldId id="278" r:id="rId43"/>
    <p:sldId id="279" r:id="rId44"/>
    <p:sldId id="302" r:id="rId45"/>
    <p:sldId id="308" r:id="rId46"/>
    <p:sldId id="310" r:id="rId47"/>
    <p:sldId id="311" r:id="rId48"/>
    <p:sldId id="312" r:id="rId49"/>
    <p:sldId id="313" r:id="rId50"/>
    <p:sldId id="298" r:id="rId51"/>
    <p:sldId id="305" r:id="rId52"/>
    <p:sldId id="299" r:id="rId53"/>
    <p:sldId id="280" r:id="rId54"/>
    <p:sldId id="306" r:id="rId55"/>
    <p:sldId id="28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33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54" autoAdjust="0"/>
    <p:restoredTop sz="94505" autoAdjust="0"/>
  </p:normalViewPr>
  <p:slideViewPr>
    <p:cSldViewPr snapToGrid="0" snapToObjects="1">
      <p:cViewPr>
        <p:scale>
          <a:sx n="107" d="100"/>
          <a:sy n="107" d="100"/>
        </p:scale>
        <p:origin x="-2512" y="-10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Slide Number Placeholder 7"/>
          <p:cNvSpPr>
            <a:spLocks noGrp="1"/>
          </p:cNvSpPr>
          <p:nvPr>
            <p:ph type="sldNum" sz="quarter" idx="11"/>
          </p:nvPr>
        </p:nvSpPr>
        <p:spPr/>
        <p:txBody>
          <a:bodyPr/>
          <a:lstStyle/>
          <a:p>
            <a:fld id="{F156D8E2-6EF7-3341-B659-795024D0B9D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6D8E2-6EF7-3341-B659-795024D0B9D0}"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9E3EF-7D7F-C440-A093-1413E4764C04}"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9E3EF-7D7F-C440-A093-1413E4764C04}"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Slide Number Placeholder 7"/>
          <p:cNvSpPr>
            <a:spLocks noGrp="1"/>
          </p:cNvSpPr>
          <p:nvPr>
            <p:ph type="sldNum" sz="quarter" idx="11"/>
          </p:nvPr>
        </p:nvSpPr>
        <p:spPr/>
        <p:txBody>
          <a:bodyPr/>
          <a:lstStyle/>
          <a:p>
            <a:fld id="{F156D8E2-6EF7-3341-B659-795024D0B9D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6D8E2-6EF7-3341-B659-795024D0B9D0}"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9E3EF-7D7F-C440-A093-1413E4764C04}"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9E3EF-7D7F-C440-A093-1413E4764C04}"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89E3EF-7D7F-C440-A093-1413E4764C04}" type="datetimeFigureOut">
              <a:rPr lang="en-US" smtClean="0"/>
              <a:pPr/>
              <a:t>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56D8E2-6EF7-3341-B659-795024D0B9D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156D8E2-6EF7-3341-B659-795024D0B9D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56D8E2-6EF7-3341-B659-795024D0B9D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156D8E2-6EF7-3341-B659-795024D0B9D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89E3EF-7D7F-C440-A093-1413E4764C04}"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156D8E2-6EF7-3341-B659-795024D0B9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989E3EF-7D7F-C440-A093-1413E4764C04}"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156D8E2-6EF7-3341-B659-795024D0B9D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156D8E2-6EF7-3341-B659-795024D0B9D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156D8E2-6EF7-3341-B659-795024D0B9D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156D8E2-6EF7-3341-B659-795024D0B9D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9E3EF-7D7F-C440-A093-1413E4764C04}"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9E3EF-7D7F-C440-A093-1413E4764C04}"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9E3EF-7D7F-C440-A093-1413E4764C04}"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156D8E2-6EF7-3341-B659-795024D0B9D0}"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E3EF-7D7F-C440-A093-1413E4764C0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9E3EF-7D7F-C440-A093-1413E4764C04}"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9E3EF-7D7F-C440-A093-1413E4764C04}"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E3EF-7D7F-C440-A093-1413E4764C0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6D8E2-6EF7-3341-B659-795024D0B9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9E3EF-7D7F-C440-A093-1413E4764C04}" type="datetimeFigureOut">
              <a:rPr lang="en-US" smtClean="0"/>
              <a:pPr/>
              <a:t>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6D8E2-6EF7-3341-B659-795024D0B9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989E3EF-7D7F-C440-A093-1413E4764C04}" type="datetimeFigureOut">
              <a:rPr lang="en-US" smtClean="0"/>
              <a:pPr/>
              <a:t>9/20/16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156D8E2-6EF7-3341-B659-795024D0B9D0}"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989E3EF-7D7F-C440-A093-1413E4764C04}" type="datetimeFigureOut">
              <a:rPr lang="en-US" smtClean="0"/>
              <a:pPr/>
              <a:t>9/20/16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156D8E2-6EF7-3341-B659-795024D0B9D0}"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989E3EF-7D7F-C440-A093-1413E4764C04}" type="datetimeFigureOut">
              <a:rPr lang="en-US" smtClean="0"/>
              <a:pPr/>
              <a:t>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156D8E2-6EF7-3341-B659-795024D0B9D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989E3EF-7D7F-C440-A093-1413E4764C04}" type="datetimeFigureOut">
              <a:rPr lang="en-US" smtClean="0"/>
              <a:pPr/>
              <a:t>9/20/16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156D8E2-6EF7-3341-B659-795024D0B9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microsoft.com/office/2007/relationships/media" Target="../media/media1.wav"/><Relationship Id="rId4" Type="http://schemas.openxmlformats.org/officeDocument/2006/relationships/image" Target="../media/image19.png"/><Relationship Id="rId5" Type="http://schemas.openxmlformats.org/officeDocument/2006/relationships/image" Target="../media/image20.gif"/><Relationship Id="rId1" Type="http://schemas.openxmlformats.org/officeDocument/2006/relationships/audio" Target="../media/media1.wav"/><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1" name="Picture 7" descr="C:\Users\Bruce\AppData\Local\Microsoft\Windows\Temporary Internet Files\Content.IE5\WBISEZA7\MP900426645[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4884" y="0"/>
            <a:ext cx="4574232" cy="6858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ctrTitle"/>
          </p:nvPr>
        </p:nvSpPr>
        <p:spPr>
          <a:xfrm>
            <a:off x="1448169" y="4544506"/>
            <a:ext cx="6247661" cy="1047996"/>
          </a:xfrm>
        </p:spPr>
        <p:txBody>
          <a:bodyPr>
            <a:normAutofit/>
          </a:bodyPr>
          <a:lstStyle/>
          <a:p>
            <a:r>
              <a:rPr lang="en-US" sz="3200" b="1" dirty="0" smtClean="0"/>
              <a:t>What are you hungry for?</a:t>
            </a:r>
            <a:endParaRPr lang="en-US" sz="3200" b="1" dirty="0"/>
          </a:p>
        </p:txBody>
      </p:sp>
      <p:sp>
        <p:nvSpPr>
          <p:cNvPr id="3" name="Subtitle 2"/>
          <p:cNvSpPr>
            <a:spLocks noGrp="1"/>
          </p:cNvSpPr>
          <p:nvPr>
            <p:ph type="subTitle" idx="1"/>
          </p:nvPr>
        </p:nvSpPr>
        <p:spPr>
          <a:xfrm>
            <a:off x="1371600" y="5825971"/>
            <a:ext cx="6400800" cy="1032029"/>
          </a:xfrm>
        </p:spPr>
        <p:txBody>
          <a:bodyPr>
            <a:normAutofit/>
          </a:bodyPr>
          <a:lstStyle/>
          <a:p>
            <a:r>
              <a:rPr lang="en-US" sz="2800" dirty="0" smtClean="0"/>
              <a:t>Bill </a:t>
            </a:r>
            <a:r>
              <a:rPr lang="en-US" sz="2800" dirty="0" smtClean="0"/>
              <a:t>Perry</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600" dirty="0" smtClean="0"/>
              <a:t>Answer:</a:t>
            </a:r>
            <a:endParaRPr lang="en-US" sz="4600" dirty="0"/>
          </a:p>
        </p:txBody>
      </p:sp>
      <p:sp>
        <p:nvSpPr>
          <p:cNvPr id="3" name="Content Placeholder 2"/>
          <p:cNvSpPr>
            <a:spLocks noGrp="1"/>
          </p:cNvSpPr>
          <p:nvPr>
            <p:ph idx="1"/>
          </p:nvPr>
        </p:nvSpPr>
        <p:spPr/>
        <p:txBody>
          <a:bodyPr>
            <a:normAutofit/>
          </a:bodyPr>
          <a:lstStyle/>
          <a:p>
            <a:pPr algn="ctr">
              <a:buNone/>
            </a:pPr>
            <a:endParaRPr lang="en-US" sz="3000" dirty="0" smtClean="0"/>
          </a:p>
          <a:p>
            <a:pPr algn="ctr">
              <a:buNone/>
            </a:pPr>
            <a:endParaRPr lang="en-US" sz="5000" i="1" dirty="0" smtClean="0">
              <a:latin typeface="Britannic Bold"/>
              <a:cs typeface="Britannic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600" dirty="0" smtClean="0"/>
              <a:t>Answer:</a:t>
            </a:r>
            <a:endParaRPr lang="en-US" sz="4600" dirty="0"/>
          </a:p>
        </p:txBody>
      </p:sp>
      <p:sp>
        <p:nvSpPr>
          <p:cNvPr id="3" name="Content Placeholder 2"/>
          <p:cNvSpPr>
            <a:spLocks noGrp="1"/>
          </p:cNvSpPr>
          <p:nvPr>
            <p:ph idx="1"/>
          </p:nvPr>
        </p:nvSpPr>
        <p:spPr/>
        <p:txBody>
          <a:bodyPr>
            <a:normAutofit/>
          </a:bodyPr>
          <a:lstStyle/>
          <a:p>
            <a:pPr algn="ctr">
              <a:buNone/>
            </a:pPr>
            <a:endParaRPr lang="en-US" sz="3000" dirty="0" smtClean="0"/>
          </a:p>
          <a:p>
            <a:pPr algn="ctr">
              <a:buNone/>
            </a:pPr>
            <a:r>
              <a:rPr lang="en-US" sz="5000" i="1" dirty="0" smtClean="0">
                <a:latin typeface="Britannic Bold"/>
                <a:cs typeface="Britannic Bold"/>
              </a:rPr>
              <a:t>“Now, not later!”</a:t>
            </a:r>
          </a:p>
          <a:p>
            <a:pPr algn="ctr">
              <a:buNone/>
            </a:pPr>
            <a:endParaRPr lang="en-US" sz="5000" i="1" dirty="0" smtClean="0">
              <a:latin typeface="Britannic Bold"/>
              <a:cs typeface="Britannic Bold"/>
            </a:endParaRPr>
          </a:p>
        </p:txBody>
      </p:sp>
      <p:pic>
        <p:nvPicPr>
          <p:cNvPr id="5" name="Picture 4"/>
          <p:cNvPicPr>
            <a:picLocks noChangeAspect="1"/>
          </p:cNvPicPr>
          <p:nvPr/>
        </p:nvPicPr>
        <p:blipFill>
          <a:blip r:embed="rId2"/>
          <a:stretch>
            <a:fillRect/>
          </a:stretch>
        </p:blipFill>
        <p:spPr>
          <a:xfrm>
            <a:off x="5190060" y="3240635"/>
            <a:ext cx="2628900" cy="3086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600" dirty="0" smtClean="0"/>
              <a:t>Answer:</a:t>
            </a:r>
            <a:endParaRPr lang="en-US" sz="4600" dirty="0"/>
          </a:p>
        </p:txBody>
      </p:sp>
      <p:sp>
        <p:nvSpPr>
          <p:cNvPr id="3" name="Content Placeholder 2"/>
          <p:cNvSpPr>
            <a:spLocks noGrp="1"/>
          </p:cNvSpPr>
          <p:nvPr>
            <p:ph idx="1"/>
          </p:nvPr>
        </p:nvSpPr>
        <p:spPr>
          <a:xfrm>
            <a:off x="457200" y="1600200"/>
            <a:ext cx="8229600" cy="2039645"/>
          </a:xfrm>
        </p:spPr>
        <p:txBody>
          <a:bodyPr>
            <a:normAutofit/>
          </a:bodyPr>
          <a:lstStyle/>
          <a:p>
            <a:pPr algn="ctr">
              <a:buNone/>
            </a:pPr>
            <a:endParaRPr lang="en-US" sz="3000" dirty="0" smtClean="0"/>
          </a:p>
          <a:p>
            <a:pPr algn="ctr">
              <a:buNone/>
            </a:pPr>
            <a:r>
              <a:rPr lang="en-US" sz="5000" i="1" dirty="0" smtClean="0">
                <a:latin typeface="Britannic Bold"/>
                <a:cs typeface="Britannic Bold"/>
              </a:rPr>
              <a:t>“Now, not later!”</a:t>
            </a:r>
          </a:p>
          <a:p>
            <a:pPr algn="ctr">
              <a:buNone/>
            </a:pPr>
            <a:endParaRPr lang="en-US" sz="5000" i="1" dirty="0" smtClean="0">
              <a:latin typeface="Britannic Bold"/>
              <a:cs typeface="Britannic Bold"/>
            </a:endParaRPr>
          </a:p>
        </p:txBody>
      </p:sp>
      <p:sp>
        <p:nvSpPr>
          <p:cNvPr id="4" name="TextBox 3"/>
          <p:cNvSpPr txBox="1"/>
          <p:nvPr/>
        </p:nvSpPr>
        <p:spPr>
          <a:xfrm>
            <a:off x="612559" y="3639845"/>
            <a:ext cx="8007658" cy="861774"/>
          </a:xfrm>
          <a:prstGeom prst="rect">
            <a:avLst/>
          </a:prstGeom>
          <a:noFill/>
        </p:spPr>
        <p:txBody>
          <a:bodyPr wrap="square" rtlCol="0">
            <a:spAutoFit/>
          </a:bodyPr>
          <a:lstStyle/>
          <a:p>
            <a:pPr marL="342900" lvl="0" indent="-342900" algn="ctr">
              <a:spcBef>
                <a:spcPct val="20000"/>
              </a:spcBef>
            </a:pPr>
            <a:r>
              <a:rPr lang="en-US" sz="5000" i="1" dirty="0">
                <a:solidFill>
                  <a:prstClr val="black"/>
                </a:solidFill>
                <a:latin typeface="Britannic Bold"/>
                <a:cs typeface="Britannic Bold"/>
              </a:rPr>
              <a:t>“More, not less!”</a:t>
            </a:r>
          </a:p>
        </p:txBody>
      </p:sp>
      <p:pic>
        <p:nvPicPr>
          <p:cNvPr id="6" name="Picture 5"/>
          <p:cNvPicPr>
            <a:picLocks noChangeAspect="1"/>
          </p:cNvPicPr>
          <p:nvPr/>
        </p:nvPicPr>
        <p:blipFill>
          <a:blip r:embed="rId2"/>
          <a:stretch>
            <a:fillRect/>
          </a:stretch>
        </p:blipFill>
        <p:spPr>
          <a:xfrm>
            <a:off x="1080088" y="4501619"/>
            <a:ext cx="2176572" cy="2176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buNone/>
            </a:pPr>
            <a:r>
              <a:rPr lang="en-US" sz="4000" b="1" i="1" u="sng" dirty="0" smtClean="0">
                <a:latin typeface="Perpetua"/>
                <a:cs typeface="Perpetua"/>
              </a:rPr>
              <a:t>You are where you are today because of:</a:t>
            </a:r>
          </a:p>
          <a:p>
            <a:pPr>
              <a:buNone/>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buNone/>
            </a:pPr>
            <a:r>
              <a:rPr lang="en-US" sz="4000" b="1" i="1" u="sng" dirty="0" smtClean="0">
                <a:latin typeface="Perpetua"/>
                <a:cs typeface="Perpetua"/>
              </a:rPr>
              <a:t>You are where you are today because of:</a:t>
            </a:r>
          </a:p>
          <a:p>
            <a:pPr>
              <a:buNone/>
            </a:pPr>
            <a:endParaRPr lang="en-US" sz="2000" dirty="0" smtClean="0"/>
          </a:p>
          <a:p>
            <a:pPr marL="514350" indent="-514350">
              <a:buAutoNum type="arabicParenR"/>
            </a:pPr>
            <a:r>
              <a:rPr lang="en-US" sz="4000" dirty="0" smtClean="0"/>
              <a:t>How your parents controlled their appetites.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buNone/>
            </a:pPr>
            <a:r>
              <a:rPr lang="en-US" sz="4000" b="1" i="1" u="sng" dirty="0" smtClean="0">
                <a:latin typeface="Perpetua"/>
                <a:cs typeface="Perpetua"/>
              </a:rPr>
              <a:t>You are where you are today because of:</a:t>
            </a:r>
          </a:p>
          <a:p>
            <a:pPr>
              <a:buNone/>
            </a:pPr>
            <a:endParaRPr lang="en-US" sz="2000" dirty="0" smtClean="0"/>
          </a:p>
          <a:p>
            <a:pPr marL="514350" indent="-514350">
              <a:buAutoNum type="arabicParenR"/>
            </a:pPr>
            <a:r>
              <a:rPr lang="en-US" sz="4000" dirty="0" smtClean="0"/>
              <a:t>How your parents controlled their appetites.</a:t>
            </a:r>
          </a:p>
          <a:p>
            <a:pPr marL="514350" indent="-514350">
              <a:buNone/>
            </a:pPr>
            <a:endParaRPr lang="en-US" sz="2000" dirty="0" smtClean="0"/>
          </a:p>
          <a:p>
            <a:pPr marL="514350" indent="-514350">
              <a:buNone/>
            </a:pPr>
            <a:r>
              <a:rPr lang="en-US" sz="4400" dirty="0" smtClean="0"/>
              <a:t>2) </a:t>
            </a:r>
            <a:r>
              <a:rPr lang="en-US" sz="4400" dirty="0"/>
              <a:t>How you control your appetites.</a:t>
            </a:r>
          </a:p>
          <a:p>
            <a:pPr marL="514350" indent="-514350">
              <a:buNone/>
            </a:pPr>
            <a:endParaRPr lang="en-US" sz="4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Our story from the Old Testament:</a:t>
            </a:r>
            <a:endParaRPr lang="en-US" dirty="0"/>
          </a:p>
        </p:txBody>
      </p:sp>
      <p:sp>
        <p:nvSpPr>
          <p:cNvPr id="3" name="Content Placeholder 2"/>
          <p:cNvSpPr>
            <a:spLocks noGrp="1"/>
          </p:cNvSpPr>
          <p:nvPr>
            <p:ph idx="1"/>
          </p:nvPr>
        </p:nvSpPr>
        <p:spPr/>
        <p:txBody>
          <a:bodyPr/>
          <a:lstStyle/>
          <a:p>
            <a:pPr>
              <a:buNone/>
            </a:pPr>
            <a:endParaRPr lang="en-US" sz="2000" i="1" dirty="0" smtClean="0">
              <a:latin typeface="Britannic Bold"/>
              <a:cs typeface="Britannic Bold"/>
            </a:endParaRPr>
          </a:p>
          <a:p>
            <a:pPr>
              <a:buNone/>
            </a:pPr>
            <a:r>
              <a:rPr lang="en-US" sz="5000" i="1" dirty="0" smtClean="0">
                <a:latin typeface="Britannic Bold"/>
                <a:cs typeface="Britannic Bold"/>
              </a:rPr>
              <a:t> Jacob </a:t>
            </a:r>
            <a:r>
              <a:rPr lang="en-US" sz="5000" i="1" dirty="0" smtClean="0">
                <a:latin typeface="Britannic Bold"/>
                <a:cs typeface="Britannic Bold"/>
              </a:rPr>
              <a:t>and Esau </a:t>
            </a:r>
            <a:endParaRPr lang="en-US" sz="5000" i="1" dirty="0" smtClean="0">
              <a:latin typeface="Britannic Bold"/>
              <a:cs typeface="Britannic Bold"/>
            </a:endParaRPr>
          </a:p>
          <a:p>
            <a:pPr>
              <a:buNone/>
            </a:pPr>
            <a:r>
              <a:rPr lang="en-US" sz="5000" i="1" dirty="0" smtClean="0">
                <a:latin typeface="Britannic Bold"/>
                <a:cs typeface="Britannic Bold"/>
              </a:rPr>
              <a:t> in </a:t>
            </a:r>
            <a:r>
              <a:rPr lang="en-US" sz="5000" i="1" dirty="0" smtClean="0">
                <a:latin typeface="Britannic Bold"/>
                <a:cs typeface="Britannic Bold"/>
              </a:rPr>
              <a:t>Genesis 25</a:t>
            </a:r>
            <a:endParaRPr lang="en-US" sz="5000" i="1" dirty="0">
              <a:latin typeface="Britannic Bold"/>
              <a:cs typeface="Britannic Bold"/>
            </a:endParaRPr>
          </a:p>
        </p:txBody>
      </p:sp>
      <p:pic>
        <p:nvPicPr>
          <p:cNvPr id="5" name="Picture 4"/>
          <p:cNvPicPr>
            <a:picLocks noChangeAspect="1"/>
          </p:cNvPicPr>
          <p:nvPr/>
        </p:nvPicPr>
        <p:blipFill>
          <a:blip r:embed="rId3"/>
          <a:stretch>
            <a:fillRect/>
          </a:stretch>
        </p:blipFill>
        <p:spPr>
          <a:xfrm>
            <a:off x="5207692" y="2967547"/>
            <a:ext cx="3499687" cy="31586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25:19-21</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ctr">
              <a:buNone/>
            </a:pPr>
            <a:r>
              <a:rPr lang="en-US" sz="3400" dirty="0" smtClean="0"/>
              <a:t>	</a:t>
            </a:r>
            <a:r>
              <a:rPr lang="en-US" sz="3400" dirty="0" smtClean="0">
                <a:solidFill>
                  <a:srgbClr val="FFFF00"/>
                </a:solidFill>
              </a:rPr>
              <a:t> </a:t>
            </a:r>
            <a:r>
              <a:rPr lang="en-US" sz="3600" dirty="0" smtClean="0">
                <a:solidFill>
                  <a:srgbClr val="FFFF00"/>
                </a:solidFill>
                <a:effectLst>
                  <a:outerShdw blurRad="38100" dist="38100" dir="2700000" algn="tl">
                    <a:srgbClr val="000000">
                      <a:alpha val="43137"/>
                    </a:srgbClr>
                  </a:outerShdw>
                </a:effectLst>
              </a:rPr>
              <a:t>This is the genealogy of Isaac, Abraham's son. Abraham begot Isaac. </a:t>
            </a:r>
            <a:r>
              <a:rPr lang="en-US" sz="3400" dirty="0" smtClean="0">
                <a:solidFill>
                  <a:srgbClr val="FFFF00"/>
                </a:solidFill>
                <a:effectLst>
                  <a:outerShdw blurRad="38100" dist="38100" dir="2700000" algn="tl">
                    <a:srgbClr val="000000">
                      <a:alpha val="43137"/>
                    </a:srgbClr>
                  </a:outerShdw>
                </a:effectLst>
              </a:rPr>
              <a:t>Isaac was forty years old when he took </a:t>
            </a:r>
            <a:r>
              <a:rPr lang="en-US" sz="3400" dirty="0" err="1" smtClean="0">
                <a:solidFill>
                  <a:srgbClr val="FFFF00"/>
                </a:solidFill>
                <a:effectLst>
                  <a:outerShdw blurRad="38100" dist="38100" dir="2700000" algn="tl">
                    <a:srgbClr val="000000">
                      <a:alpha val="43137"/>
                    </a:srgbClr>
                  </a:outerShdw>
                </a:effectLst>
              </a:rPr>
              <a:t>Rebekah</a:t>
            </a:r>
            <a:r>
              <a:rPr lang="en-US" sz="3400" dirty="0" smtClean="0">
                <a:solidFill>
                  <a:srgbClr val="FFFF00"/>
                </a:solidFill>
                <a:effectLst>
                  <a:outerShdw blurRad="38100" dist="38100" dir="2700000" algn="tl">
                    <a:srgbClr val="000000">
                      <a:alpha val="43137"/>
                    </a:srgbClr>
                  </a:outerShdw>
                </a:effectLst>
              </a:rPr>
              <a:t> as wife, the daughter of </a:t>
            </a:r>
            <a:r>
              <a:rPr lang="en-US" sz="3400" dirty="0" err="1" smtClean="0">
                <a:solidFill>
                  <a:srgbClr val="FFFF00"/>
                </a:solidFill>
                <a:effectLst>
                  <a:outerShdw blurRad="38100" dist="38100" dir="2700000" algn="tl">
                    <a:srgbClr val="000000">
                      <a:alpha val="43137"/>
                    </a:srgbClr>
                  </a:outerShdw>
                </a:effectLst>
              </a:rPr>
              <a:t>Bethuel</a:t>
            </a:r>
            <a:r>
              <a:rPr lang="en-US" sz="3400" dirty="0" smtClean="0">
                <a:solidFill>
                  <a:srgbClr val="FFFF00"/>
                </a:solidFill>
                <a:effectLst>
                  <a:outerShdw blurRad="38100" dist="38100" dir="2700000" algn="tl">
                    <a:srgbClr val="000000">
                      <a:alpha val="43137"/>
                    </a:srgbClr>
                  </a:outerShdw>
                </a:effectLst>
              </a:rPr>
              <a:t> the Syrian of </a:t>
            </a:r>
            <a:r>
              <a:rPr lang="en-US" sz="3400" dirty="0" err="1" smtClean="0">
                <a:solidFill>
                  <a:srgbClr val="FFFF00"/>
                </a:solidFill>
                <a:effectLst>
                  <a:outerShdw blurRad="38100" dist="38100" dir="2700000" algn="tl">
                    <a:srgbClr val="000000">
                      <a:alpha val="43137"/>
                    </a:srgbClr>
                  </a:outerShdw>
                </a:effectLst>
              </a:rPr>
              <a:t>Padan</a:t>
            </a:r>
            <a:r>
              <a:rPr lang="en-US" sz="3400" dirty="0" smtClean="0">
                <a:solidFill>
                  <a:srgbClr val="FFFF00"/>
                </a:solidFill>
                <a:effectLst>
                  <a:outerShdw blurRad="38100" dist="38100" dir="2700000" algn="tl">
                    <a:srgbClr val="000000">
                      <a:alpha val="43137"/>
                    </a:srgbClr>
                  </a:outerShdw>
                </a:effectLst>
              </a:rPr>
              <a:t> Aram, the sister of </a:t>
            </a:r>
            <a:r>
              <a:rPr lang="en-US" sz="3400" dirty="0" err="1" smtClean="0">
                <a:solidFill>
                  <a:srgbClr val="FFFF00"/>
                </a:solidFill>
                <a:effectLst>
                  <a:outerShdw blurRad="38100" dist="38100" dir="2700000" algn="tl">
                    <a:srgbClr val="000000">
                      <a:alpha val="43137"/>
                    </a:srgbClr>
                  </a:outerShdw>
                </a:effectLst>
              </a:rPr>
              <a:t>Laban</a:t>
            </a:r>
            <a:r>
              <a:rPr lang="en-US" sz="3400" dirty="0" smtClean="0">
                <a:solidFill>
                  <a:srgbClr val="FFFF00"/>
                </a:solidFill>
                <a:effectLst>
                  <a:outerShdw blurRad="38100" dist="38100" dir="2700000" algn="tl">
                    <a:srgbClr val="000000">
                      <a:alpha val="43137"/>
                    </a:srgbClr>
                  </a:outerShdw>
                </a:effectLst>
              </a:rPr>
              <a:t> the Syrian. Now Isaac pleaded with the LORD for his wife, because she was barren; and the LORD granted his plea, and </a:t>
            </a:r>
            <a:r>
              <a:rPr lang="en-US" sz="3400" dirty="0" err="1" smtClean="0">
                <a:solidFill>
                  <a:srgbClr val="FFFF00"/>
                </a:solidFill>
                <a:effectLst>
                  <a:outerShdw blurRad="38100" dist="38100" dir="2700000" algn="tl">
                    <a:srgbClr val="000000">
                      <a:alpha val="43137"/>
                    </a:srgbClr>
                  </a:outerShdw>
                </a:effectLst>
              </a:rPr>
              <a:t>Rebekah</a:t>
            </a:r>
            <a:r>
              <a:rPr lang="en-US" sz="3400" dirty="0" smtClean="0">
                <a:solidFill>
                  <a:srgbClr val="FFFF00"/>
                </a:solidFill>
                <a:effectLst>
                  <a:outerShdw blurRad="38100" dist="38100" dir="2700000" algn="tl">
                    <a:srgbClr val="000000">
                      <a:alpha val="43137"/>
                    </a:srgbClr>
                  </a:outerShdw>
                </a:effectLst>
              </a:rPr>
              <a:t> his wife conceived.</a:t>
            </a:r>
            <a:endParaRPr lang="en-US" sz="3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25:22-23</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algn="ctr">
              <a:buNone/>
            </a:pPr>
            <a:r>
              <a:rPr lang="en-US" sz="3600" dirty="0" smtClean="0"/>
              <a:t>	</a:t>
            </a:r>
            <a:r>
              <a:rPr lang="en-US" sz="3600" dirty="0" smtClean="0">
                <a:solidFill>
                  <a:srgbClr val="FFFF00"/>
                </a:solidFill>
                <a:effectLst>
                  <a:outerShdw blurRad="38100" dist="38100" dir="2700000" algn="tl">
                    <a:srgbClr val="000000">
                      <a:alpha val="43137"/>
                    </a:srgbClr>
                  </a:outerShdw>
                </a:effectLst>
              </a:rPr>
              <a:t>But the children struggled together within her; and she said, “If all is well, why am I like this?” So she went to inquire of the LORD. And the LORD said to her: “Two nations are in your womb, two peoples shall be separated from your body; one people shall be stronger than the other, and the older shall serve the younger.”</a:t>
            </a:r>
          </a:p>
          <a:p>
            <a:pPr algn="ctr">
              <a:buNone/>
            </a:pPr>
            <a:endParaRPr lang="en-US" sz="3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25:24-26</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algn="ctr">
              <a:buNone/>
            </a:pPr>
            <a:r>
              <a:rPr lang="en-US" sz="3600" dirty="0" smtClean="0"/>
              <a:t>	</a:t>
            </a:r>
            <a:r>
              <a:rPr lang="en-US" sz="3600" dirty="0" smtClean="0">
                <a:solidFill>
                  <a:srgbClr val="FFFF00"/>
                </a:solidFill>
                <a:effectLst>
                  <a:outerShdw blurRad="38100" dist="38100" dir="2700000" algn="tl">
                    <a:srgbClr val="000000">
                      <a:alpha val="43137"/>
                    </a:srgbClr>
                  </a:outerShdw>
                </a:effectLst>
              </a:rPr>
              <a:t>So when her days were fulfilled for her to give birth, indeed there were twins in her womb. And the first came out red. He was like a hairy garment all over; so they called his name Esau. Afterward his brother came out, and his hand took hold of Esau's heel; so his name was called Jacob. Isaac was sixty years old when she bore them.</a:t>
            </a:r>
          </a:p>
          <a:p>
            <a:pPr algn="ctr">
              <a:buNone/>
            </a:pPr>
            <a:endParaRPr lang="en-US" sz="3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6431" y="1600200"/>
            <a:ext cx="8735627" cy="4525963"/>
          </a:xfrm>
        </p:spPr>
        <p:txBody>
          <a:bodyPr>
            <a:normAutofit/>
          </a:bodyPr>
          <a:lstStyle/>
          <a:p>
            <a:pPr algn="ctr">
              <a:buNone/>
            </a:pPr>
            <a:r>
              <a:rPr lang="en-US" sz="4400" dirty="0" smtClean="0"/>
              <a:t>Asking, “What are you hungry for?” </a:t>
            </a:r>
          </a:p>
          <a:p>
            <a:pPr algn="ctr">
              <a:buNone/>
            </a:pPr>
            <a:r>
              <a:rPr lang="en-US" sz="4400" dirty="0" smtClean="0"/>
              <a:t>means that you are hungry!</a:t>
            </a:r>
          </a:p>
          <a:p>
            <a:pPr algn="ctr">
              <a:buNone/>
            </a:pPr>
            <a:endParaRPr lang="en-US" sz="4400" dirty="0" smtClean="0"/>
          </a:p>
          <a:p>
            <a:pPr algn="ctr">
              <a:buNone/>
            </a:pPr>
            <a:r>
              <a:rPr lang="en-US" sz="4400" dirty="0" smtClean="0"/>
              <a:t>What do people hunger for?</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25:27-28</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None/>
            </a:pPr>
            <a:r>
              <a:rPr lang="en-US" sz="3600" dirty="0" smtClean="0">
                <a:solidFill>
                  <a:srgbClr val="FFFF00"/>
                </a:solidFill>
                <a:effectLst>
                  <a:outerShdw blurRad="38100" dist="38100" dir="2700000" algn="tl">
                    <a:srgbClr val="000000">
                      <a:alpha val="43137"/>
                    </a:srgbClr>
                  </a:outerShdw>
                </a:effectLst>
              </a:rPr>
              <a:t>So the boys grew. And Esau was a skillful </a:t>
            </a:r>
          </a:p>
          <a:p>
            <a:pPr algn="ctr">
              <a:buNone/>
            </a:pPr>
            <a:r>
              <a:rPr lang="en-US" sz="3600" dirty="0" smtClean="0">
                <a:solidFill>
                  <a:srgbClr val="FFFF00"/>
                </a:solidFill>
                <a:effectLst>
                  <a:outerShdw blurRad="38100" dist="38100" dir="2700000" algn="tl">
                    <a:srgbClr val="000000">
                      <a:alpha val="43137"/>
                    </a:srgbClr>
                  </a:outerShdw>
                </a:effectLst>
              </a:rPr>
              <a:t>hunter, a man of the field; but Jacob was a </a:t>
            </a:r>
          </a:p>
          <a:p>
            <a:pPr algn="ctr">
              <a:buNone/>
            </a:pPr>
            <a:r>
              <a:rPr lang="en-US" sz="3600" dirty="0" smtClean="0">
                <a:solidFill>
                  <a:srgbClr val="FFFF00"/>
                </a:solidFill>
                <a:effectLst>
                  <a:outerShdw blurRad="38100" dist="38100" dir="2700000" algn="tl">
                    <a:srgbClr val="000000">
                      <a:alpha val="43137"/>
                    </a:srgbClr>
                  </a:outerShdw>
                </a:effectLst>
              </a:rPr>
              <a:t>mild man, dwelling in tents. And Isaac </a:t>
            </a:r>
          </a:p>
          <a:p>
            <a:pPr algn="ctr">
              <a:buNone/>
            </a:pPr>
            <a:r>
              <a:rPr lang="en-US" sz="3600" dirty="0" smtClean="0">
                <a:solidFill>
                  <a:srgbClr val="FFFF00"/>
                </a:solidFill>
                <a:effectLst>
                  <a:outerShdw blurRad="38100" dist="38100" dir="2700000" algn="tl">
                    <a:srgbClr val="000000">
                      <a:alpha val="43137"/>
                    </a:srgbClr>
                  </a:outerShdw>
                </a:effectLst>
              </a:rPr>
              <a:t>loved Esau because he ate of his game, </a:t>
            </a:r>
          </a:p>
          <a:p>
            <a:pPr algn="ctr">
              <a:buNone/>
            </a:pPr>
            <a:r>
              <a:rPr lang="en-US" sz="3600" dirty="0" smtClean="0">
                <a:solidFill>
                  <a:srgbClr val="FFFF00"/>
                </a:solidFill>
                <a:effectLst>
                  <a:outerShdw blurRad="38100" dist="38100" dir="2700000" algn="tl">
                    <a:srgbClr val="000000">
                      <a:alpha val="43137"/>
                    </a:srgbClr>
                  </a:outerShdw>
                </a:effectLst>
              </a:rPr>
              <a:t>but </a:t>
            </a:r>
            <a:r>
              <a:rPr lang="en-US" sz="3600" dirty="0" err="1" smtClean="0">
                <a:solidFill>
                  <a:srgbClr val="FFFF00"/>
                </a:solidFill>
                <a:effectLst>
                  <a:outerShdw blurRad="38100" dist="38100" dir="2700000" algn="tl">
                    <a:srgbClr val="000000">
                      <a:alpha val="43137"/>
                    </a:srgbClr>
                  </a:outerShdw>
                </a:effectLst>
              </a:rPr>
              <a:t>Rebekah</a:t>
            </a:r>
            <a:r>
              <a:rPr lang="en-US" sz="3600" dirty="0" smtClean="0">
                <a:solidFill>
                  <a:srgbClr val="FFFF00"/>
                </a:solidFill>
                <a:effectLst>
                  <a:outerShdw blurRad="38100" dist="38100" dir="2700000" algn="tl">
                    <a:srgbClr val="000000">
                      <a:alpha val="43137"/>
                    </a:srgbClr>
                  </a:outerShdw>
                </a:effectLst>
              </a:rPr>
              <a:t> loved Jacob.</a:t>
            </a:r>
            <a:endParaRPr lang="en-US" sz="3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25:29-31</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ctr">
              <a:buNone/>
            </a:pPr>
            <a:r>
              <a:rPr lang="en-US" sz="3600" dirty="0" smtClean="0">
                <a:solidFill>
                  <a:srgbClr val="FFFF00"/>
                </a:solidFill>
                <a:effectLst>
                  <a:outerShdw blurRad="38100" dist="38100" dir="2700000" algn="tl">
                    <a:srgbClr val="000000">
                      <a:alpha val="43137"/>
                    </a:srgbClr>
                  </a:outerShdw>
                </a:effectLst>
              </a:rPr>
              <a:t>Now Jacob cooked a stew; and Esau came </a:t>
            </a:r>
          </a:p>
          <a:p>
            <a:pPr algn="ctr">
              <a:buNone/>
            </a:pPr>
            <a:r>
              <a:rPr lang="en-US" sz="3600" dirty="0" smtClean="0">
                <a:solidFill>
                  <a:srgbClr val="FFFF00"/>
                </a:solidFill>
                <a:effectLst>
                  <a:outerShdw blurRad="38100" dist="38100" dir="2700000" algn="tl">
                    <a:srgbClr val="000000">
                      <a:alpha val="43137"/>
                    </a:srgbClr>
                  </a:outerShdw>
                </a:effectLst>
              </a:rPr>
              <a:t>in from the field, and he was weary. And </a:t>
            </a:r>
          </a:p>
          <a:p>
            <a:pPr algn="ctr">
              <a:buNone/>
            </a:pPr>
            <a:r>
              <a:rPr lang="en-US" sz="3600" dirty="0" smtClean="0">
                <a:solidFill>
                  <a:srgbClr val="FFFF00"/>
                </a:solidFill>
                <a:effectLst>
                  <a:outerShdw blurRad="38100" dist="38100" dir="2700000" algn="tl">
                    <a:srgbClr val="000000">
                      <a:alpha val="43137"/>
                    </a:srgbClr>
                  </a:outerShdw>
                </a:effectLst>
              </a:rPr>
              <a:t>Esau said to Jacob, “Please feed me with </a:t>
            </a:r>
          </a:p>
          <a:p>
            <a:pPr algn="ctr">
              <a:buNone/>
            </a:pPr>
            <a:r>
              <a:rPr lang="en-US" sz="3600" dirty="0" smtClean="0">
                <a:solidFill>
                  <a:srgbClr val="FFFF00"/>
                </a:solidFill>
                <a:effectLst>
                  <a:outerShdw blurRad="38100" dist="38100" dir="2700000" algn="tl">
                    <a:srgbClr val="000000">
                      <a:alpha val="43137"/>
                    </a:srgbClr>
                  </a:outerShdw>
                </a:effectLst>
              </a:rPr>
              <a:t>that same red stew, for I am weary.” </a:t>
            </a:r>
          </a:p>
          <a:p>
            <a:pPr algn="ctr">
              <a:buNone/>
            </a:pPr>
            <a:r>
              <a:rPr lang="en-US" sz="3600" dirty="0" smtClean="0">
                <a:solidFill>
                  <a:srgbClr val="FFFF00"/>
                </a:solidFill>
                <a:effectLst>
                  <a:outerShdw blurRad="38100" dist="38100" dir="2700000" algn="tl">
                    <a:srgbClr val="000000">
                      <a:alpha val="43137"/>
                    </a:srgbClr>
                  </a:outerShdw>
                </a:effectLst>
              </a:rPr>
              <a:t>Therefore his name was called Edom. </a:t>
            </a:r>
          </a:p>
          <a:p>
            <a:pPr algn="ctr">
              <a:buNone/>
            </a:pPr>
            <a:r>
              <a:rPr lang="en-US" sz="3600" dirty="0" smtClean="0">
                <a:solidFill>
                  <a:srgbClr val="FFFF00"/>
                </a:solidFill>
                <a:effectLst>
                  <a:outerShdw blurRad="38100" dist="38100" dir="2700000" algn="tl">
                    <a:srgbClr val="000000">
                      <a:alpha val="43137"/>
                    </a:srgbClr>
                  </a:outerShdw>
                </a:effectLst>
              </a:rPr>
              <a:t>But Jacob said, “Sell me your birthright </a:t>
            </a:r>
          </a:p>
          <a:p>
            <a:pPr algn="ctr">
              <a:buNone/>
            </a:pPr>
            <a:r>
              <a:rPr lang="en-US" sz="3600" dirty="0" smtClean="0">
                <a:solidFill>
                  <a:srgbClr val="FFFF00"/>
                </a:solidFill>
                <a:effectLst>
                  <a:outerShdw blurRad="38100" dist="38100" dir="2700000" algn="tl">
                    <a:srgbClr val="000000">
                      <a:alpha val="43137"/>
                    </a:srgbClr>
                  </a:outerShdw>
                </a:effectLst>
              </a:rPr>
              <a:t>as of this day.”</a:t>
            </a:r>
            <a:endParaRPr lang="en-US" sz="36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Birthrights are Shaped by Culture</a:t>
            </a:r>
            <a:endParaRPr lang="en-US" dirty="0"/>
          </a:p>
        </p:txBody>
      </p:sp>
      <p:sp>
        <p:nvSpPr>
          <p:cNvPr id="3" name="Content Placeholder 2"/>
          <p:cNvSpPr>
            <a:spLocks noGrp="1"/>
          </p:cNvSpPr>
          <p:nvPr>
            <p:ph sz="quarter" idx="1"/>
          </p:nvPr>
        </p:nvSpPr>
        <p:spPr>
          <a:xfrm>
            <a:off x="457200" y="2166146"/>
            <a:ext cx="8229600" cy="4691854"/>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sz="2400" dirty="0" smtClean="0"/>
              <a:t>From </a:t>
            </a:r>
            <a:r>
              <a:rPr lang="en-US" sz="2400" i="1" dirty="0" smtClean="0"/>
              <a:t>A Look Inside America</a:t>
            </a:r>
            <a:r>
              <a:rPr lang="en-US" sz="2400" dirty="0" smtClean="0"/>
              <a:t>, pp. 10-11</a:t>
            </a:r>
            <a:endParaRPr lang="en-US" sz="2400" i="1" dirty="0"/>
          </a:p>
        </p:txBody>
      </p:sp>
      <p:graphicFrame>
        <p:nvGraphicFramePr>
          <p:cNvPr id="4" name="Table 3"/>
          <p:cNvGraphicFramePr>
            <a:graphicFrameLocks noGrp="1"/>
          </p:cNvGraphicFramePr>
          <p:nvPr/>
        </p:nvGraphicFramePr>
        <p:xfrm>
          <a:off x="1269933" y="1397000"/>
          <a:ext cx="6396114" cy="4886960"/>
        </p:xfrm>
        <a:graphic>
          <a:graphicData uri="http://schemas.openxmlformats.org/drawingml/2006/table">
            <a:tbl>
              <a:tblPr firstRow="1" bandRow="1">
                <a:tableStyleId>{5C22544A-7EE6-4342-B048-85BDC9FD1C3A}</a:tableStyleId>
              </a:tblPr>
              <a:tblGrid>
                <a:gridCol w="3198057"/>
                <a:gridCol w="3198057"/>
              </a:tblGrid>
              <a:tr h="370840">
                <a:tc>
                  <a:txBody>
                    <a:bodyPr/>
                    <a:lstStyle/>
                    <a:p>
                      <a:r>
                        <a:rPr lang="en-US" dirty="0" smtClean="0"/>
                        <a:t>American</a:t>
                      </a:r>
                      <a:r>
                        <a:rPr lang="en-US" baseline="0" dirty="0" smtClean="0"/>
                        <a:t> Values</a:t>
                      </a:r>
                      <a:endParaRPr lang="en-US" dirty="0"/>
                    </a:p>
                  </a:txBody>
                  <a:tcPr/>
                </a:tc>
                <a:tc>
                  <a:txBody>
                    <a:bodyPr/>
                    <a:lstStyle/>
                    <a:p>
                      <a:r>
                        <a:rPr lang="en-US" dirty="0" smtClean="0"/>
                        <a:t>Non-Western Values</a:t>
                      </a:r>
                      <a:endParaRPr lang="en-US" dirty="0"/>
                    </a:p>
                  </a:txBody>
                  <a:tcPr/>
                </a:tc>
              </a:tr>
              <a:tr h="370840">
                <a:tc>
                  <a:txBody>
                    <a:bodyPr/>
                    <a:lstStyle/>
                    <a:p>
                      <a:r>
                        <a:rPr lang="en-US" dirty="0" smtClean="0"/>
                        <a:t>Individualism</a:t>
                      </a:r>
                      <a:endParaRPr lang="en-US" dirty="0"/>
                    </a:p>
                  </a:txBody>
                  <a:tcPr/>
                </a:tc>
                <a:tc>
                  <a:txBody>
                    <a:bodyPr/>
                    <a:lstStyle/>
                    <a:p>
                      <a:r>
                        <a:rPr lang="en-US" dirty="0" smtClean="0"/>
                        <a:t>Group Orientation</a:t>
                      </a:r>
                      <a:endParaRPr lang="en-US" dirty="0"/>
                    </a:p>
                  </a:txBody>
                  <a:tcPr/>
                </a:tc>
              </a:tr>
              <a:tr h="370840">
                <a:tc>
                  <a:txBody>
                    <a:bodyPr/>
                    <a:lstStyle/>
                    <a:p>
                      <a:r>
                        <a:rPr lang="en-US" dirty="0" smtClean="0"/>
                        <a:t>Equality / Fairness</a:t>
                      </a:r>
                      <a:endParaRPr lang="en-US" dirty="0"/>
                    </a:p>
                  </a:txBody>
                  <a:tcPr/>
                </a:tc>
                <a:tc>
                  <a:txBody>
                    <a:bodyPr/>
                    <a:lstStyle/>
                    <a:p>
                      <a:r>
                        <a:rPr lang="en-US" dirty="0" smtClean="0"/>
                        <a:t>Rank, Status &amp; Hierarchy</a:t>
                      </a:r>
                      <a:endParaRPr lang="en-US" dirty="0"/>
                    </a:p>
                  </a:txBody>
                  <a:tcPr/>
                </a:tc>
              </a:tr>
              <a:tr h="370840">
                <a:tc>
                  <a:txBody>
                    <a:bodyPr/>
                    <a:lstStyle/>
                    <a:p>
                      <a:r>
                        <a:rPr lang="en-US" dirty="0" smtClean="0"/>
                        <a:t>Direct</a:t>
                      </a:r>
                      <a:r>
                        <a:rPr lang="en-US" baseline="0" dirty="0" smtClean="0"/>
                        <a:t> and Open</a:t>
                      </a:r>
                      <a:endParaRPr lang="en-US" dirty="0"/>
                    </a:p>
                  </a:txBody>
                  <a:tcPr/>
                </a:tc>
                <a:tc>
                  <a:txBody>
                    <a:bodyPr/>
                    <a:lstStyle/>
                    <a:p>
                      <a:r>
                        <a:rPr lang="en-US" dirty="0" smtClean="0"/>
                        <a:t>Indirect, “saving face”</a:t>
                      </a:r>
                      <a:endParaRPr lang="en-US" dirty="0"/>
                    </a:p>
                  </a:txBody>
                  <a:tcPr/>
                </a:tc>
              </a:tr>
              <a:tr h="370840">
                <a:tc>
                  <a:txBody>
                    <a:bodyPr/>
                    <a:lstStyle/>
                    <a:p>
                      <a:r>
                        <a:rPr lang="en-US" dirty="0" smtClean="0"/>
                        <a:t>Future Orientation</a:t>
                      </a:r>
                      <a:endParaRPr lang="en-US" dirty="0"/>
                    </a:p>
                  </a:txBody>
                  <a:tcPr/>
                </a:tc>
                <a:tc>
                  <a:txBody>
                    <a:bodyPr/>
                    <a:lstStyle/>
                    <a:p>
                      <a:r>
                        <a:rPr lang="en-US" dirty="0" smtClean="0"/>
                        <a:t>Past Orientation</a:t>
                      </a:r>
                      <a:endParaRPr lang="en-US" dirty="0"/>
                    </a:p>
                  </a:txBody>
                  <a:tcPr/>
                </a:tc>
              </a:tr>
              <a:tr h="370840">
                <a:tc>
                  <a:txBody>
                    <a:bodyPr/>
                    <a:lstStyle/>
                    <a:p>
                      <a:r>
                        <a:rPr lang="en-US" dirty="0" smtClean="0"/>
                        <a:t>Control</a:t>
                      </a:r>
                      <a:r>
                        <a:rPr lang="en-US" baseline="0" dirty="0" smtClean="0"/>
                        <a:t> over the environment</a:t>
                      </a:r>
                      <a:endParaRPr lang="en-US" dirty="0"/>
                    </a:p>
                  </a:txBody>
                  <a:tcPr/>
                </a:tc>
                <a:tc>
                  <a:txBody>
                    <a:bodyPr/>
                    <a:lstStyle/>
                    <a:p>
                      <a:r>
                        <a:rPr lang="en-US" dirty="0" smtClean="0"/>
                        <a:t>Acceptance of fate</a:t>
                      </a:r>
                      <a:endParaRPr lang="en-US" dirty="0"/>
                    </a:p>
                  </a:txBody>
                  <a:tcPr/>
                </a:tc>
              </a:tr>
              <a:tr h="370840">
                <a:tc>
                  <a:txBody>
                    <a:bodyPr/>
                    <a:lstStyle/>
                    <a:p>
                      <a:r>
                        <a:rPr lang="en-US" dirty="0" smtClean="0"/>
                        <a:t>Change</a:t>
                      </a:r>
                      <a:r>
                        <a:rPr lang="en-US" baseline="0" dirty="0" smtClean="0"/>
                        <a:t> as natural &amp; positive</a:t>
                      </a:r>
                      <a:endParaRPr lang="en-US" dirty="0"/>
                    </a:p>
                  </a:txBody>
                  <a:tcPr/>
                </a:tc>
                <a:tc>
                  <a:txBody>
                    <a:bodyPr/>
                    <a:lstStyle/>
                    <a:p>
                      <a:r>
                        <a:rPr lang="en-US" dirty="0" smtClean="0"/>
                        <a:t>Stability, Continuity, Tradition</a:t>
                      </a:r>
                      <a:endParaRPr lang="en-US" dirty="0"/>
                    </a:p>
                  </a:txBody>
                  <a:tcPr/>
                </a:tc>
              </a:tr>
              <a:tr h="370840">
                <a:tc>
                  <a:txBody>
                    <a:bodyPr/>
                    <a:lstStyle/>
                    <a:p>
                      <a:r>
                        <a:rPr lang="en-US" dirty="0" smtClean="0"/>
                        <a:t>Control over time</a:t>
                      </a:r>
                      <a:endParaRPr lang="en-US" dirty="0"/>
                    </a:p>
                  </a:txBody>
                  <a:tcPr/>
                </a:tc>
                <a:tc>
                  <a:txBody>
                    <a:bodyPr/>
                    <a:lstStyle/>
                    <a:p>
                      <a:r>
                        <a:rPr lang="en-US" dirty="0" smtClean="0"/>
                        <a:t>Human relationships, harmony</a:t>
                      </a:r>
                      <a:endParaRPr lang="en-US" dirty="0"/>
                    </a:p>
                  </a:txBody>
                  <a:tcPr/>
                </a:tc>
              </a:tr>
              <a:tr h="370840">
                <a:tc>
                  <a:txBody>
                    <a:bodyPr/>
                    <a:lstStyle/>
                    <a:p>
                      <a:r>
                        <a:rPr lang="en-US" dirty="0" smtClean="0"/>
                        <a:t>Informality</a:t>
                      </a:r>
                      <a:endParaRPr lang="en-US" dirty="0"/>
                    </a:p>
                  </a:txBody>
                  <a:tcPr/>
                </a:tc>
                <a:tc>
                  <a:txBody>
                    <a:bodyPr/>
                    <a:lstStyle/>
                    <a:p>
                      <a:r>
                        <a:rPr lang="en-US" dirty="0" smtClean="0"/>
                        <a:t>Formality, protocol</a:t>
                      </a:r>
                      <a:r>
                        <a:rPr lang="en-US" baseline="0" dirty="0" smtClean="0"/>
                        <a:t> and ritual</a:t>
                      </a:r>
                      <a:endParaRPr lang="en-US" dirty="0"/>
                    </a:p>
                  </a:txBody>
                  <a:tcPr/>
                </a:tc>
              </a:tr>
              <a:tr h="370840">
                <a:tc>
                  <a:txBody>
                    <a:bodyPr/>
                    <a:lstStyle/>
                    <a:p>
                      <a:r>
                        <a:rPr lang="en-US" dirty="0" smtClean="0"/>
                        <a:t>Self</a:t>
                      </a:r>
                      <a:r>
                        <a:rPr lang="en-US" baseline="0" dirty="0" smtClean="0"/>
                        <a:t> help, personal improvement</a:t>
                      </a:r>
                      <a:endParaRPr lang="en-US" dirty="0"/>
                    </a:p>
                  </a:txBody>
                  <a:tcPr/>
                </a:tc>
                <a:tc>
                  <a:txBody>
                    <a:bodyPr/>
                    <a:lstStyle/>
                    <a:p>
                      <a:r>
                        <a:rPr lang="en-US" dirty="0" smtClean="0"/>
                        <a:t>Birthright inheritance</a:t>
                      </a:r>
                      <a:r>
                        <a:rPr lang="en-US" dirty="0" smtClean="0">
                          <a:solidFill>
                            <a:srgbClr val="0000FF"/>
                          </a:solidFill>
                        </a:rPr>
                        <a:t>*</a:t>
                      </a:r>
                      <a:endParaRPr lang="en-US" dirty="0">
                        <a:solidFill>
                          <a:srgbClr val="0000FF"/>
                        </a:solidFill>
                      </a:endParaRPr>
                    </a:p>
                  </a:txBody>
                  <a:tcPr/>
                </a:tc>
              </a:tr>
              <a:tr h="370840">
                <a:tc>
                  <a:txBody>
                    <a:bodyPr/>
                    <a:lstStyle/>
                    <a:p>
                      <a:r>
                        <a:rPr lang="en-US" dirty="0" smtClean="0"/>
                        <a:t>Competition</a:t>
                      </a:r>
                      <a:endParaRPr lang="en-US" dirty="0"/>
                    </a:p>
                  </a:txBody>
                  <a:tcPr/>
                </a:tc>
                <a:tc>
                  <a:txBody>
                    <a:bodyPr/>
                    <a:lstStyle/>
                    <a:p>
                      <a:r>
                        <a:rPr lang="en-US" dirty="0" smtClean="0"/>
                        <a:t>Cooperation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Birthright in Jewish Culture</a:t>
            </a:r>
            <a:endParaRPr lang="en-US" dirty="0"/>
          </a:p>
        </p:txBody>
      </p:sp>
      <p:sp>
        <p:nvSpPr>
          <p:cNvPr id="3" name="Content Placeholder 2"/>
          <p:cNvSpPr>
            <a:spLocks noGrp="1"/>
          </p:cNvSpPr>
          <p:nvPr>
            <p:ph sz="quarter" idx="1"/>
          </p:nvPr>
        </p:nvSpPr>
        <p:spPr/>
        <p:txBody>
          <a:bodyPr/>
          <a:lstStyle/>
          <a:p>
            <a:pPr>
              <a:buNone/>
            </a:pPr>
            <a:r>
              <a:rPr lang="en-US" dirty="0" smtClean="0"/>
              <a:t>Privileges that went to the firstborn son:</a:t>
            </a:r>
          </a:p>
          <a:p>
            <a:pPr>
              <a:buNone/>
            </a:pPr>
            <a:endParaRPr lang="en-US" dirty="0" smtClean="0"/>
          </a:p>
          <a:p>
            <a:pPr marL="514350" indent="-51435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Birthright in Jewish Culture</a:t>
            </a:r>
            <a:endParaRPr lang="en-US" dirty="0"/>
          </a:p>
        </p:txBody>
      </p:sp>
      <p:sp>
        <p:nvSpPr>
          <p:cNvPr id="3" name="Content Placeholder 2"/>
          <p:cNvSpPr>
            <a:spLocks noGrp="1"/>
          </p:cNvSpPr>
          <p:nvPr>
            <p:ph sz="quarter" idx="1"/>
          </p:nvPr>
        </p:nvSpPr>
        <p:spPr/>
        <p:txBody>
          <a:bodyPr/>
          <a:lstStyle/>
          <a:p>
            <a:pPr>
              <a:buNone/>
            </a:pPr>
            <a:r>
              <a:rPr lang="en-US" dirty="0" smtClean="0"/>
              <a:t>Privileges that went to the firstborn son:</a:t>
            </a:r>
          </a:p>
          <a:p>
            <a:pPr>
              <a:buNone/>
            </a:pPr>
            <a:endParaRPr lang="en-US" dirty="0" smtClean="0"/>
          </a:p>
          <a:p>
            <a:pPr marL="514350" indent="-514350">
              <a:buNone/>
            </a:pPr>
            <a:r>
              <a:rPr lang="en-US" dirty="0" smtClean="0"/>
              <a:t>	1)  Double portion of the estate.</a:t>
            </a:r>
          </a:p>
          <a:p>
            <a:pPr marL="514350" indent="-51435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Birthright in Jewish Culture</a:t>
            </a:r>
            <a:endParaRPr lang="en-US" dirty="0"/>
          </a:p>
        </p:txBody>
      </p:sp>
      <p:sp>
        <p:nvSpPr>
          <p:cNvPr id="3" name="Content Placeholder 2"/>
          <p:cNvSpPr>
            <a:spLocks noGrp="1"/>
          </p:cNvSpPr>
          <p:nvPr>
            <p:ph sz="quarter" idx="1"/>
          </p:nvPr>
        </p:nvSpPr>
        <p:spPr/>
        <p:txBody>
          <a:bodyPr/>
          <a:lstStyle/>
          <a:p>
            <a:pPr>
              <a:buNone/>
            </a:pPr>
            <a:r>
              <a:rPr lang="en-US" dirty="0" smtClean="0"/>
              <a:t>Privileges that went to the firstborn son:</a:t>
            </a:r>
          </a:p>
          <a:p>
            <a:pPr>
              <a:buNone/>
            </a:pPr>
            <a:endParaRPr lang="en-US" dirty="0" smtClean="0"/>
          </a:p>
          <a:p>
            <a:pPr marL="514350" indent="-514350">
              <a:buNone/>
            </a:pPr>
            <a:r>
              <a:rPr lang="en-US" dirty="0" smtClean="0"/>
              <a:t>	1)  Double portion of the estate.</a:t>
            </a:r>
          </a:p>
          <a:p>
            <a:pPr marL="514350" indent="-514350">
              <a:buNone/>
            </a:pPr>
            <a:r>
              <a:rPr lang="en-US" dirty="0" smtClean="0"/>
              <a:t>	2)  Family leader with authority to settle 	 	   	 disputes.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Birthright in Jewish Culture</a:t>
            </a:r>
            <a:endParaRPr lang="en-US" dirty="0"/>
          </a:p>
        </p:txBody>
      </p:sp>
      <p:sp>
        <p:nvSpPr>
          <p:cNvPr id="3" name="Content Placeholder 2"/>
          <p:cNvSpPr>
            <a:spLocks noGrp="1"/>
          </p:cNvSpPr>
          <p:nvPr>
            <p:ph sz="quarter" idx="1"/>
          </p:nvPr>
        </p:nvSpPr>
        <p:spPr/>
        <p:txBody>
          <a:bodyPr/>
          <a:lstStyle/>
          <a:p>
            <a:pPr>
              <a:buNone/>
            </a:pPr>
            <a:r>
              <a:rPr lang="en-US" dirty="0" smtClean="0"/>
              <a:t>Privileges that went to the firstborn son:</a:t>
            </a:r>
          </a:p>
          <a:p>
            <a:pPr>
              <a:buNone/>
            </a:pPr>
            <a:endParaRPr lang="en-US" dirty="0" smtClean="0"/>
          </a:p>
          <a:p>
            <a:pPr marL="514350" indent="-514350">
              <a:buNone/>
            </a:pPr>
            <a:r>
              <a:rPr lang="en-US" dirty="0" smtClean="0"/>
              <a:t>	1)  Double portion of the estate.</a:t>
            </a:r>
          </a:p>
          <a:p>
            <a:pPr marL="514350" indent="-514350">
              <a:buNone/>
            </a:pPr>
            <a:r>
              <a:rPr lang="en-US" dirty="0" smtClean="0"/>
              <a:t>	2)  Family leader with authority to settle 	 	   	 disputes.</a:t>
            </a:r>
          </a:p>
          <a:p>
            <a:pPr marL="514350" indent="-514350">
              <a:buNone/>
            </a:pPr>
            <a:r>
              <a:rPr lang="en-US" dirty="0" smtClean="0"/>
              <a:t>	3)  Spiritual leader.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25:31-32</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US" sz="4000" dirty="0" smtClean="0">
                <a:solidFill>
                  <a:srgbClr val="FFFF00"/>
                </a:solidFill>
              </a:rPr>
              <a:t>	</a:t>
            </a:r>
            <a:r>
              <a:rPr lang="en-US" sz="4000" dirty="0" smtClean="0">
                <a:solidFill>
                  <a:srgbClr val="FFFF00"/>
                </a:solidFill>
                <a:effectLst>
                  <a:outerShdw blurRad="38100" dist="38100" dir="2700000" algn="tl">
                    <a:srgbClr val="000000">
                      <a:alpha val="43137"/>
                    </a:srgbClr>
                  </a:outerShdw>
                </a:effectLst>
              </a:rPr>
              <a:t>But Jacob said, “Sell me your birthright as of this day.” And Esau said, “Look, I am about to die; so what is this birthright to me?”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Esau doing?</a:t>
            </a:r>
            <a:endParaRPr lang="en-US" dirty="0"/>
          </a:p>
        </p:txBody>
      </p:sp>
      <p:sp>
        <p:nvSpPr>
          <p:cNvPr id="3" name="Content Placeholder 2"/>
          <p:cNvSpPr>
            <a:spLocks noGrp="1"/>
          </p:cNvSpPr>
          <p:nvPr>
            <p:ph idx="1"/>
          </p:nvPr>
        </p:nvSpPr>
        <p:spPr/>
        <p:txBody>
          <a:bodyPr>
            <a:normAutofit/>
          </a:bodyPr>
          <a:lstStyle/>
          <a:p>
            <a:pPr algn="ctr">
              <a:buNone/>
            </a:pPr>
            <a:endParaRPr lang="en-US" sz="2000" dirty="0" smtClean="0"/>
          </a:p>
          <a:p>
            <a:pPr algn="ctr">
              <a:buNone/>
            </a:pPr>
            <a:r>
              <a:rPr lang="en-US" sz="5000" dirty="0" smtClean="0"/>
              <a:t>“I am about to die!”</a:t>
            </a:r>
          </a:p>
          <a:p>
            <a:pPr algn="ctr">
              <a:buNone/>
            </a:pPr>
            <a:endParaRPr lang="en-US" sz="5000" dirty="0" smtClean="0"/>
          </a:p>
          <a:p>
            <a:pPr algn="ctr">
              <a:buNone/>
            </a:pPr>
            <a:endParaRPr lang="en-US" sz="5000" i="1" dirty="0">
              <a:latin typeface="Britannic Bold"/>
              <a:cs typeface="Britannic Bo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Esau doing?</a:t>
            </a:r>
            <a:endParaRPr lang="en-US" dirty="0"/>
          </a:p>
        </p:txBody>
      </p:sp>
      <p:sp>
        <p:nvSpPr>
          <p:cNvPr id="3" name="Content Placeholder 2"/>
          <p:cNvSpPr>
            <a:spLocks noGrp="1"/>
          </p:cNvSpPr>
          <p:nvPr>
            <p:ph idx="1"/>
          </p:nvPr>
        </p:nvSpPr>
        <p:spPr>
          <a:xfrm>
            <a:off x="914400" y="2769834"/>
            <a:ext cx="7315200" cy="1393794"/>
          </a:xfrm>
        </p:spPr>
        <p:txBody>
          <a:bodyPr>
            <a:normAutofit/>
          </a:bodyPr>
          <a:lstStyle/>
          <a:p>
            <a:pPr algn="ctr">
              <a:buNone/>
            </a:pPr>
            <a:endParaRPr lang="en-US" sz="2000" dirty="0" smtClean="0"/>
          </a:p>
          <a:p>
            <a:pPr algn="ctr">
              <a:buNone/>
            </a:pPr>
            <a:r>
              <a:rPr lang="en-US" sz="5000" dirty="0" smtClean="0"/>
              <a:t>“I am about to die!”</a:t>
            </a:r>
          </a:p>
          <a:p>
            <a:pPr algn="ctr">
              <a:buNone/>
            </a:pPr>
            <a:endParaRPr lang="en-US" sz="5000" dirty="0" smtClean="0"/>
          </a:p>
        </p:txBody>
      </p:sp>
      <p:sp>
        <p:nvSpPr>
          <p:cNvPr id="4" name="TextBox 3"/>
          <p:cNvSpPr txBox="1"/>
          <p:nvPr/>
        </p:nvSpPr>
        <p:spPr>
          <a:xfrm>
            <a:off x="914400" y="4456590"/>
            <a:ext cx="7377344" cy="861774"/>
          </a:xfrm>
          <a:prstGeom prst="rect">
            <a:avLst/>
          </a:prstGeom>
          <a:noFill/>
        </p:spPr>
        <p:txBody>
          <a:bodyPr wrap="square" rtlCol="0">
            <a:spAutoFit/>
          </a:bodyPr>
          <a:lstStyle/>
          <a:p>
            <a:pPr marL="228600" lvl="0" indent="-182880" algn="ctr" defTabSz="914400">
              <a:spcBef>
                <a:spcPct val="20000"/>
              </a:spcBef>
              <a:buClr>
                <a:srgbClr val="FF8600"/>
              </a:buClr>
            </a:pPr>
            <a:r>
              <a:rPr lang="en-US" sz="5000" b="1" i="1" dirty="0">
                <a:solidFill>
                  <a:prstClr val="white"/>
                </a:solidFill>
                <a:latin typeface="Cambria"/>
                <a:cs typeface="Cambria"/>
              </a:rPr>
              <a:t>Exaggerating!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People have appetites for:</a:t>
            </a:r>
            <a:endParaRPr lang="en-US" dirty="0"/>
          </a:p>
        </p:txBody>
      </p:sp>
      <p:sp>
        <p:nvSpPr>
          <p:cNvPr id="3" name="Content Placeholder 2"/>
          <p:cNvSpPr>
            <a:spLocks noGrp="1"/>
          </p:cNvSpPr>
          <p:nvPr>
            <p:ph idx="1"/>
          </p:nvPr>
        </p:nvSpPr>
        <p:spPr/>
        <p:txBody>
          <a:bodyPr>
            <a:normAutofit/>
          </a:bodyPr>
          <a:lstStyle/>
          <a:p>
            <a:pPr>
              <a:buNone/>
            </a:pPr>
            <a:r>
              <a:rPr lang="en-US" sz="4000" dirty="0" smtClean="0"/>
              <a:t>			</a:t>
            </a:r>
          </a:p>
          <a:p>
            <a:pPr>
              <a:buNone/>
            </a:pPr>
            <a:endParaRPr lang="en-US" sz="4000" dirty="0" smtClean="0"/>
          </a:p>
          <a:p>
            <a:pPr>
              <a:buNone/>
            </a:pPr>
            <a:endParaRPr lang="en-US" sz="4000"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151" y="1642370"/>
            <a:ext cx="8069800" cy="1580224"/>
          </a:xfrm>
        </p:spPr>
        <p:txBody>
          <a:bodyPr>
            <a:normAutofit/>
          </a:bodyPr>
          <a:lstStyle/>
          <a:p>
            <a:pPr>
              <a:buNone/>
            </a:pPr>
            <a:r>
              <a:rPr lang="en-US" sz="4200" b="1" i="1" dirty="0" smtClean="0">
                <a:latin typeface="Perpetua"/>
                <a:cs typeface="Perpetua"/>
              </a:rPr>
              <a:t>Exaggerated appetites cause 2 things:</a:t>
            </a:r>
          </a:p>
          <a:p>
            <a:pPr>
              <a:buNone/>
            </a:pPr>
            <a:endParaRPr lang="en-US" sz="2500"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273" y="1633490"/>
            <a:ext cx="8149700" cy="3539527"/>
          </a:xfrm>
        </p:spPr>
        <p:txBody>
          <a:bodyPr>
            <a:normAutofit/>
          </a:bodyPr>
          <a:lstStyle/>
          <a:p>
            <a:pPr>
              <a:buNone/>
            </a:pPr>
            <a:r>
              <a:rPr lang="en-US" sz="4200" b="1" i="1" dirty="0" smtClean="0">
                <a:latin typeface="Perpetua"/>
                <a:cs typeface="Perpetua"/>
              </a:rPr>
              <a:t>Exaggerated appetites cause 2 things:</a:t>
            </a:r>
          </a:p>
          <a:p>
            <a:pPr>
              <a:buNone/>
            </a:pPr>
            <a:endParaRPr lang="en-US" sz="2500" dirty="0" smtClean="0"/>
          </a:p>
          <a:p>
            <a:pPr>
              <a:buNone/>
            </a:pPr>
            <a:r>
              <a:rPr lang="en-US" dirty="0" smtClean="0"/>
              <a:t>	</a:t>
            </a:r>
            <a:r>
              <a:rPr lang="en-US" sz="2400" dirty="0" smtClean="0"/>
              <a:t>1)  </a:t>
            </a:r>
            <a:r>
              <a:rPr lang="en-US" sz="2400" u="sng" dirty="0" smtClean="0"/>
              <a:t>Impact Bias</a:t>
            </a:r>
            <a:r>
              <a:rPr lang="en-US" sz="2400" dirty="0" smtClean="0"/>
              <a:t>: </a:t>
            </a:r>
            <a:r>
              <a:rPr lang="en-US" sz="2400" i="1" dirty="0" smtClean="0"/>
              <a:t>“This thing will be incredibly satisfying!”</a:t>
            </a:r>
          </a:p>
          <a:p>
            <a:pPr>
              <a:buNone/>
            </a:pPr>
            <a:endParaRPr lang="en-US" sz="25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94" y="1620175"/>
            <a:ext cx="8407153" cy="4871621"/>
          </a:xfrm>
        </p:spPr>
        <p:txBody>
          <a:bodyPr>
            <a:normAutofit/>
          </a:bodyPr>
          <a:lstStyle/>
          <a:p>
            <a:pPr>
              <a:buNone/>
            </a:pPr>
            <a:r>
              <a:rPr lang="en-US" sz="4200" b="1" i="1" dirty="0" smtClean="0">
                <a:latin typeface="Perpetua"/>
                <a:cs typeface="Perpetua"/>
              </a:rPr>
              <a:t>Exaggerated appetites cause 2 things:</a:t>
            </a:r>
          </a:p>
          <a:p>
            <a:pPr>
              <a:buNone/>
            </a:pPr>
            <a:endParaRPr lang="en-US" sz="2500" dirty="0" smtClean="0"/>
          </a:p>
          <a:p>
            <a:pPr>
              <a:buNone/>
            </a:pPr>
            <a:r>
              <a:rPr lang="en-US" sz="2400" dirty="0" smtClean="0"/>
              <a:t>	1)  </a:t>
            </a:r>
            <a:r>
              <a:rPr lang="en-US" sz="2400" u="sng" dirty="0" smtClean="0"/>
              <a:t>Impact Bias</a:t>
            </a:r>
            <a:r>
              <a:rPr lang="en-US" sz="2400" dirty="0" smtClean="0"/>
              <a:t>: </a:t>
            </a:r>
            <a:r>
              <a:rPr lang="en-US" sz="2400" i="1" dirty="0" smtClean="0"/>
              <a:t>“This thing will be incredibly satisfying!”</a:t>
            </a:r>
          </a:p>
          <a:p>
            <a:pPr>
              <a:buNone/>
            </a:pPr>
            <a:endParaRPr lang="en-US" sz="2500" dirty="0" smtClean="0"/>
          </a:p>
          <a:p>
            <a:pPr>
              <a:buNone/>
            </a:pPr>
            <a:r>
              <a:rPr lang="en-US" sz="2400" dirty="0" smtClean="0"/>
              <a:t>	2)  </a:t>
            </a:r>
            <a:r>
              <a:rPr lang="en-US" sz="2400" u="sng" dirty="0" err="1" smtClean="0"/>
              <a:t>Focalism</a:t>
            </a:r>
            <a:r>
              <a:rPr lang="en-US" sz="2400" dirty="0" smtClean="0"/>
              <a:t>: </a:t>
            </a:r>
            <a:r>
              <a:rPr lang="en-US" sz="2400" i="1" dirty="0" smtClean="0"/>
              <a:t>You only see what you want; everything else blurs out, becomes unclear.</a:t>
            </a:r>
            <a:endParaRPr lang="en-US" sz="24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dirty="0" smtClean="0"/>
              <a:t>Who sells their birthright?</a:t>
            </a:r>
            <a:endParaRPr lang="en-US" sz="5000" dirty="0"/>
          </a:p>
        </p:txBody>
      </p:sp>
      <p:sp>
        <p:nvSpPr>
          <p:cNvPr id="3" name="Content Placeholder 2"/>
          <p:cNvSpPr>
            <a:spLocks noGrp="1"/>
          </p:cNvSpPr>
          <p:nvPr>
            <p:ph idx="1"/>
          </p:nvPr>
        </p:nvSpPr>
        <p:spPr/>
        <p:txBody>
          <a:bodyPr>
            <a:normAutofit/>
          </a:bodyPr>
          <a:lstStyle/>
          <a:p>
            <a:pPr algn="ctr">
              <a:buNone/>
            </a:pPr>
            <a:endParaRPr lang="en-US" sz="5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dirty="0" smtClean="0"/>
              <a:t>Who sells their birthright?</a:t>
            </a:r>
            <a:endParaRPr lang="en-US" sz="5000" dirty="0"/>
          </a:p>
        </p:txBody>
      </p:sp>
      <p:sp>
        <p:nvSpPr>
          <p:cNvPr id="3" name="Content Placeholder 2"/>
          <p:cNvSpPr>
            <a:spLocks noGrp="1"/>
          </p:cNvSpPr>
          <p:nvPr>
            <p:ph idx="1"/>
          </p:nvPr>
        </p:nvSpPr>
        <p:spPr>
          <a:xfrm>
            <a:off x="639193" y="2872585"/>
            <a:ext cx="7315200" cy="2207855"/>
          </a:xfrm>
        </p:spPr>
        <p:txBody>
          <a:bodyPr>
            <a:normAutofit lnSpcReduction="10000"/>
          </a:bodyPr>
          <a:lstStyle/>
          <a:p>
            <a:pPr algn="ctr">
              <a:buNone/>
            </a:pPr>
            <a:endParaRPr lang="en-US" sz="2162" dirty="0" smtClean="0"/>
          </a:p>
          <a:p>
            <a:pPr algn="ctr">
              <a:buNone/>
            </a:pPr>
            <a:r>
              <a:rPr lang="en-US" sz="10000" i="1" dirty="0" smtClean="0">
                <a:latin typeface="Marker Felt"/>
                <a:cs typeface="Marker Felt"/>
              </a:rPr>
              <a:t>We do!!</a:t>
            </a:r>
            <a:endParaRPr lang="en-US" sz="10000" i="1" dirty="0">
              <a:latin typeface="Marker Felt"/>
              <a:cs typeface="Marker Fe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11467_SFX_Whoosh.wav">
            <a:hlinkClick r:id="" action="ppaction://media"/>
          </p:cNvPr>
          <p:cNvPicPr>
            <a:picLocks noChangeAspect="1"/>
          </p:cNvPicPr>
          <p:nvPr>
            <a:audioFile r:link="rId1"/>
            <p:extLst>
              <p:ext uri="{DAA4B4D4-6D71-4841-9C94-3DE7FCFB9230}">
                <p14:medi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r:embed="rId3"/>
              </p:ext>
            </p:extLst>
          </p:nvPr>
        </p:nvPicPr>
        <p:blipFill>
          <a:blip r:embed="rId4"/>
          <a:stretch>
            <a:fillRect/>
          </a:stretch>
        </p:blipFill>
        <p:spPr>
          <a:xfrm>
            <a:off x="295922" y="4421584"/>
            <a:ext cx="609600" cy="609600"/>
          </a:xfrm>
          <a:prstGeom prst="rect">
            <a:avLst/>
          </a:prstGeom>
        </p:spPr>
      </p:pic>
      <p:sp>
        <p:nvSpPr>
          <p:cNvPr id="5" name="Rectangle 4"/>
          <p:cNvSpPr/>
          <p:nvPr/>
        </p:nvSpPr>
        <p:spPr>
          <a:xfrm>
            <a:off x="-381740" y="0"/>
            <a:ext cx="10937289" cy="713263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endParaRPr lang="en-US" sz="2000" dirty="0" smtClean="0"/>
          </a:p>
          <a:p>
            <a:pPr algn="ctr">
              <a:buNone/>
            </a:pPr>
            <a:r>
              <a:rPr lang="en-US" sz="7000" b="1" i="1" dirty="0" smtClean="0">
                <a:gradFill flip="none" rotWithShape="1">
                  <a:gsLst>
                    <a:gs pos="0">
                      <a:srgbClr val="FFF200"/>
                    </a:gs>
                    <a:gs pos="45000">
                      <a:srgbClr val="FF7A00"/>
                    </a:gs>
                    <a:gs pos="70000">
                      <a:srgbClr val="FF0300"/>
                    </a:gs>
                    <a:gs pos="100000">
                      <a:srgbClr val="4D0808"/>
                    </a:gs>
                  </a:gsLst>
                  <a:lin ang="5400000" scaled="0"/>
                  <a:tileRect/>
                </a:gradFill>
              </a:rPr>
              <a:t>A visit from </a:t>
            </a:r>
          </a:p>
          <a:p>
            <a:pPr algn="ctr">
              <a:buNone/>
            </a:pPr>
            <a:r>
              <a:rPr lang="en-US" sz="7000" b="1" i="1" dirty="0" smtClean="0">
                <a:gradFill flip="none" rotWithShape="1">
                  <a:gsLst>
                    <a:gs pos="0">
                      <a:srgbClr val="FFF200"/>
                    </a:gs>
                    <a:gs pos="45000">
                      <a:srgbClr val="FF7A00"/>
                    </a:gs>
                    <a:gs pos="70000">
                      <a:srgbClr val="FF0300"/>
                    </a:gs>
                    <a:gs pos="100000">
                      <a:srgbClr val="4D0808"/>
                    </a:gs>
                  </a:gsLst>
                  <a:lin ang="5400000" scaled="0"/>
                  <a:tileRect/>
                </a:gradFill>
              </a:rPr>
              <a:t>the future</a:t>
            </a:r>
            <a:endParaRPr lang="en-US" sz="7000" b="1" i="1" dirty="0">
              <a:gradFill flip="none" rotWithShape="1">
                <a:gsLst>
                  <a:gs pos="0">
                    <a:srgbClr val="FFF200"/>
                  </a:gs>
                  <a:gs pos="45000">
                    <a:srgbClr val="FF7A00"/>
                  </a:gs>
                  <a:gs pos="70000">
                    <a:srgbClr val="FF0300"/>
                  </a:gs>
                  <a:gs pos="100000">
                    <a:srgbClr val="4D0808"/>
                  </a:gs>
                </a:gsLst>
                <a:lin ang="5400000" scaled="0"/>
                <a:tileRect/>
              </a:gradFill>
            </a:endParaRPr>
          </a:p>
        </p:txBody>
      </p:sp>
      <p:pic>
        <p:nvPicPr>
          <p:cNvPr id="4" name="Picture 3"/>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4902" y="4421583"/>
            <a:ext cx="2693183" cy="2165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 fill="hold"/>
                                        <p:tgtEl>
                                          <p:spTgt spid="6"/>
                                        </p:tgtEl>
                                      </p:cBhvr>
                                    </p:cmd>
                                  </p:childTnLst>
                                </p:cTn>
                              </p:par>
                              <p:par>
                                <p:cTn id="7" presetID="2" presetClass="entr" presetSubtype="2"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1500" fill="hold"/>
                                        <p:tgtEl>
                                          <p:spTgt spid="4"/>
                                        </p:tgtEl>
                                        <p:attrNameLst>
                                          <p:attrName>ppt_x</p:attrName>
                                        </p:attrNameLst>
                                      </p:cBhvr>
                                      <p:tavLst>
                                        <p:tav tm="0">
                                          <p:val>
                                            <p:strVal val="1+#ppt_w/2"/>
                                          </p:val>
                                        </p:tav>
                                        <p:tav tm="100000">
                                          <p:val>
                                            <p:strVal val="#ppt_x"/>
                                          </p:val>
                                        </p:tav>
                                      </p:tavLst>
                                    </p:anim>
                                    <p:anim calcmode="lin" valueType="num">
                                      <p:cBhvr additive="base">
                                        <p:cTn id="10"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i="1" dirty="0" smtClean="0">
                <a:latin typeface="Cooper Black"/>
                <a:cs typeface="Cooper Black"/>
              </a:rPr>
              <a:t>Which do you prefer, Esau?</a:t>
            </a:r>
            <a:endParaRPr lang="en-US" i="1" dirty="0">
              <a:latin typeface="Cooper Black"/>
              <a:cs typeface="Cooper Black"/>
            </a:endParaRPr>
          </a:p>
        </p:txBody>
      </p:sp>
      <p:sp>
        <p:nvSpPr>
          <p:cNvPr id="14" name="Content Placeholder 13"/>
          <p:cNvSpPr>
            <a:spLocks noGrp="1"/>
          </p:cNvSpPr>
          <p:nvPr>
            <p:ph sz="quarter" idx="13"/>
          </p:nvPr>
        </p:nvSpPr>
        <p:spPr/>
        <p:txBody>
          <a:bodyPr>
            <a:normAutofit/>
          </a:bodyPr>
          <a:lstStyle/>
          <a:p>
            <a:pPr algn="ctr">
              <a:buNone/>
            </a:pPr>
            <a:endParaRPr lang="en-US" dirty="0" smtClean="0">
              <a:latin typeface="Cambria"/>
              <a:cs typeface="Cambria"/>
            </a:endParaRPr>
          </a:p>
          <a:p>
            <a:pPr algn="ctr">
              <a:buNone/>
            </a:pPr>
            <a:r>
              <a:rPr lang="en-US" sz="4000" dirty="0" smtClean="0">
                <a:latin typeface="Cambria"/>
                <a:cs typeface="Cambria"/>
              </a:rPr>
              <a:t>“The God of </a:t>
            </a:r>
          </a:p>
          <a:p>
            <a:pPr algn="ctr">
              <a:buNone/>
            </a:pPr>
            <a:r>
              <a:rPr lang="en-US" sz="4000" dirty="0" smtClean="0">
                <a:latin typeface="Cambria"/>
                <a:cs typeface="Cambria"/>
              </a:rPr>
              <a:t>Abraham, </a:t>
            </a:r>
          </a:p>
          <a:p>
            <a:pPr algn="ctr">
              <a:buNone/>
            </a:pPr>
            <a:r>
              <a:rPr lang="en-US" sz="4000" dirty="0" smtClean="0">
                <a:latin typeface="Cambria"/>
                <a:cs typeface="Cambria"/>
              </a:rPr>
              <a:t>Isaac and </a:t>
            </a:r>
          </a:p>
          <a:p>
            <a:pPr algn="ctr">
              <a:buNone/>
            </a:pPr>
            <a:r>
              <a:rPr lang="en-US" sz="4000" dirty="0" smtClean="0">
                <a:latin typeface="Cambria"/>
                <a:cs typeface="Cambria"/>
              </a:rPr>
              <a:t>Esau?”</a:t>
            </a:r>
            <a:endParaRPr lang="en-US" sz="4000" dirty="0">
              <a:latin typeface="Cambria"/>
              <a:cs typeface="Cambria"/>
            </a:endParaRPr>
          </a:p>
        </p:txBody>
      </p:sp>
      <p:sp>
        <p:nvSpPr>
          <p:cNvPr id="15" name="Content Placeholder 14"/>
          <p:cNvSpPr>
            <a:spLocks noGrp="1"/>
          </p:cNvSpPr>
          <p:nvPr>
            <p:ph sz="quarter" idx="14"/>
          </p:nvPr>
        </p:nvSpPr>
        <p:spPr/>
        <p:txBody>
          <a:bodyPr>
            <a:normAutofit/>
          </a:bodyPr>
          <a:lstStyle/>
          <a:p>
            <a:pPr algn="ctr">
              <a:buNone/>
            </a:pPr>
            <a:endParaRPr lang="en-US" i="1" dirty="0" smtClean="0">
              <a:latin typeface="Cambria"/>
              <a:cs typeface="Cambria"/>
            </a:endParaRPr>
          </a:p>
          <a:p>
            <a:pPr algn="ctr">
              <a:buNone/>
            </a:pPr>
            <a:r>
              <a:rPr lang="en-US" sz="4000" dirty="0" smtClean="0">
                <a:latin typeface="Cambria"/>
                <a:cs typeface="Cambria"/>
              </a:rPr>
              <a:t>“The God of </a:t>
            </a:r>
          </a:p>
          <a:p>
            <a:pPr algn="ctr">
              <a:buNone/>
            </a:pPr>
            <a:r>
              <a:rPr lang="en-US" sz="4000" dirty="0" smtClean="0">
                <a:latin typeface="Cambria"/>
                <a:cs typeface="Cambria"/>
              </a:rPr>
              <a:t>Abraham, </a:t>
            </a:r>
          </a:p>
          <a:p>
            <a:pPr algn="ctr">
              <a:buNone/>
            </a:pPr>
            <a:r>
              <a:rPr lang="en-US" sz="4000" dirty="0" smtClean="0">
                <a:latin typeface="Cambria"/>
                <a:cs typeface="Cambria"/>
              </a:rPr>
              <a:t>Isaac and </a:t>
            </a:r>
          </a:p>
          <a:p>
            <a:pPr algn="ctr">
              <a:buNone/>
            </a:pPr>
            <a:r>
              <a:rPr lang="en-US" sz="4000" dirty="0" smtClean="0">
                <a:latin typeface="Cambria"/>
                <a:cs typeface="Cambria"/>
              </a:rPr>
              <a:t>Jacob?”</a:t>
            </a:r>
            <a:endParaRPr lang="en-US" sz="4000" dirty="0">
              <a:latin typeface="Cambria"/>
              <a:cs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8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Genesis 25:33-34</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US" b="1" dirty="0" smtClean="0">
                <a:solidFill>
                  <a:srgbClr val="FFFF00"/>
                </a:solidFill>
                <a:effectLst>
                  <a:outerShdw blurRad="38100" dist="38100" dir="2700000" algn="tl">
                    <a:srgbClr val="000000">
                      <a:alpha val="43137"/>
                    </a:srgbClr>
                  </a:outerShdw>
                </a:effectLst>
              </a:rPr>
              <a:t>Then Jacob said to Esau, "Swear to me as of </a:t>
            </a:r>
          </a:p>
          <a:p>
            <a:pPr algn="ctr">
              <a:buNone/>
            </a:pPr>
            <a:r>
              <a:rPr lang="en-US" b="1" dirty="0" smtClean="0">
                <a:solidFill>
                  <a:srgbClr val="FFFF00"/>
                </a:solidFill>
                <a:effectLst>
                  <a:outerShdw blurRad="38100" dist="38100" dir="2700000" algn="tl">
                    <a:srgbClr val="000000">
                      <a:alpha val="43137"/>
                    </a:srgbClr>
                  </a:outerShdw>
                </a:effectLst>
              </a:rPr>
              <a:t>this day.” So he swore to him, and sold his </a:t>
            </a:r>
          </a:p>
          <a:p>
            <a:pPr algn="ctr">
              <a:buNone/>
            </a:pPr>
            <a:r>
              <a:rPr lang="en-US" b="1" dirty="0" smtClean="0">
                <a:solidFill>
                  <a:srgbClr val="FFFF00"/>
                </a:solidFill>
                <a:effectLst>
                  <a:outerShdw blurRad="38100" dist="38100" dir="2700000" algn="tl">
                    <a:srgbClr val="000000">
                      <a:alpha val="43137"/>
                    </a:srgbClr>
                  </a:outerShdw>
                </a:effectLst>
              </a:rPr>
              <a:t>birthright to Jacob. And Jacob gave Esau bread </a:t>
            </a:r>
          </a:p>
          <a:p>
            <a:pPr algn="ctr">
              <a:buNone/>
            </a:pPr>
            <a:r>
              <a:rPr lang="en-US" b="1" dirty="0" smtClean="0">
                <a:solidFill>
                  <a:srgbClr val="FFFF00"/>
                </a:solidFill>
                <a:effectLst>
                  <a:outerShdw blurRad="38100" dist="38100" dir="2700000" algn="tl">
                    <a:srgbClr val="000000">
                      <a:alpha val="43137"/>
                    </a:srgbClr>
                  </a:outerShdw>
                </a:effectLst>
              </a:rPr>
              <a:t>and stew of lentils; then he ate and drank, </a:t>
            </a:r>
          </a:p>
          <a:p>
            <a:pPr algn="ctr">
              <a:buNone/>
            </a:pPr>
            <a:r>
              <a:rPr lang="en-US" b="1" dirty="0" smtClean="0">
                <a:solidFill>
                  <a:srgbClr val="FFFF00"/>
                </a:solidFill>
                <a:effectLst>
                  <a:outerShdw blurRad="38100" dist="38100" dir="2700000" algn="tl">
                    <a:srgbClr val="000000">
                      <a:alpha val="43137"/>
                    </a:srgbClr>
                  </a:outerShdw>
                </a:effectLst>
              </a:rPr>
              <a:t>arose, and went his way. Thus Esau </a:t>
            </a:r>
          </a:p>
          <a:p>
            <a:pPr algn="ctr">
              <a:buNone/>
            </a:pPr>
            <a:r>
              <a:rPr lang="en-US" b="1" dirty="0" smtClean="0">
                <a:solidFill>
                  <a:srgbClr val="FFFF00"/>
                </a:solidFill>
                <a:effectLst>
                  <a:outerShdw blurRad="38100" dist="38100" dir="2700000" algn="tl">
                    <a:srgbClr val="000000">
                      <a:alpha val="43137"/>
                    </a:srgbClr>
                  </a:outerShdw>
                </a:effectLst>
              </a:rPr>
              <a:t>despised his birthright.</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8777"/>
            <a:ext cx="9144000" cy="703111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16998" y="4580877"/>
            <a:ext cx="8229600" cy="2077375"/>
          </a:xfrm>
        </p:spPr>
        <p:txBody>
          <a:bodyPr>
            <a:normAutofit lnSpcReduction="10000"/>
          </a:bodyPr>
          <a:lstStyle/>
          <a:p>
            <a:pPr algn="ctr">
              <a:buNone/>
            </a:pPr>
            <a:r>
              <a:rPr lang="en-US" sz="4000" b="1" dirty="0" smtClean="0"/>
              <a:t>Hebrews 12:16 calls Esau “profane,” </a:t>
            </a:r>
          </a:p>
          <a:p>
            <a:pPr algn="ctr">
              <a:buNone/>
            </a:pPr>
            <a:r>
              <a:rPr lang="en-US" sz="4000" b="1" dirty="0" smtClean="0"/>
              <a:t>meaning </a:t>
            </a:r>
            <a:r>
              <a:rPr lang="en-US" sz="4000" b="1" i="1" dirty="0" smtClean="0"/>
              <a:t>common, ungodly, or </a:t>
            </a:r>
          </a:p>
          <a:p>
            <a:pPr algn="ctr">
              <a:buNone/>
            </a:pPr>
            <a:r>
              <a:rPr lang="en-US" sz="4000" b="1" i="1" dirty="0" smtClean="0"/>
              <a:t>lawful to be stepped on</a:t>
            </a:r>
            <a:r>
              <a:rPr lang="en-US" sz="4000" b="1" dirty="0" smtClean="0"/>
              <a:t>.</a:t>
            </a:r>
            <a:endParaRPr lang="en-US" sz="4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p:txBody>
          <a:bodyPr/>
          <a:lstStyle/>
          <a:p>
            <a:pPr marL="514350" indent="-514350">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294254">
            <a:off x="900598" y="1234741"/>
            <a:ext cx="666746" cy="730920"/>
          </a:xfrm>
          <a:prstGeom prst="rect">
            <a:avLst/>
          </a:prstGeom>
        </p:spPr>
      </p:pic>
      <p:pic>
        <p:nvPicPr>
          <p:cNvPr id="2057" name="Picture 9" descr="C:\Users\Bruce\AppData\Local\Microsoft\Windows\Temporary Internet Files\Content.IE5\WBISEZA7\MP900410091[1].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9932526">
            <a:off x="959418" y="4527610"/>
            <a:ext cx="972105" cy="972105"/>
          </a:xfrm>
          <a:prstGeom prst="rect">
            <a:avLst/>
          </a:prstGeom>
          <a:ln>
            <a:noFill/>
          </a:ln>
          <a:effectLst>
            <a:softEdge rad="112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0" name="Picture 2" descr="C:\Users\Bruce\AppData\Local\Microsoft\Windows\Temporary Internet Files\Content.IE5\VM0TPKAR\MP910216475[1].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476823">
            <a:off x="6974890" y="1444269"/>
            <a:ext cx="1332635" cy="999477"/>
          </a:xfrm>
          <a:prstGeom prst="rect">
            <a:avLst/>
          </a:prstGeom>
          <a:ln>
            <a:noFill/>
          </a:ln>
          <a:effectLst>
            <a:softEdge rad="63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title"/>
          </p:nvPr>
        </p:nvSpPr>
        <p:spPr/>
        <p:txBody>
          <a:bodyPr/>
          <a:lstStyle/>
          <a:p>
            <a:r>
              <a:rPr lang="en-US" dirty="0" smtClean="0"/>
              <a:t>People have appetites for:</a:t>
            </a:r>
            <a:endParaRPr lang="en-US" dirty="0"/>
          </a:p>
        </p:txBody>
      </p:sp>
      <p:sp>
        <p:nvSpPr>
          <p:cNvPr id="3" name="Content Placeholder 2"/>
          <p:cNvSpPr>
            <a:spLocks noGrp="1"/>
          </p:cNvSpPr>
          <p:nvPr>
            <p:ph idx="1"/>
          </p:nvPr>
        </p:nvSpPr>
        <p:spPr>
          <a:effectLst>
            <a:softEdge rad="127000"/>
          </a:effectLst>
        </p:spPr>
        <p:txBody>
          <a:bodyPr>
            <a:normAutofit/>
          </a:bodyPr>
          <a:lstStyle/>
          <a:p>
            <a:pPr>
              <a:buNone/>
            </a:pPr>
            <a:r>
              <a:rPr lang="en-US" sz="4000" dirty="0" smtClean="0"/>
              <a:t>			</a:t>
            </a:r>
            <a:r>
              <a:rPr lang="en-US" sz="4400" i="1" dirty="0" smtClean="0"/>
              <a:t>Power 		 				 Money</a:t>
            </a:r>
          </a:p>
          <a:p>
            <a:pPr>
              <a:buNone/>
            </a:pPr>
            <a:r>
              <a:rPr lang="en-US" sz="4400" i="1" dirty="0" smtClean="0"/>
              <a:t>			Love			  					 Food</a:t>
            </a:r>
          </a:p>
          <a:p>
            <a:pPr>
              <a:buNone/>
            </a:pPr>
            <a:r>
              <a:rPr lang="en-US" sz="4400" i="1" dirty="0" smtClean="0"/>
              <a:t>			Acceptance 		 			Fame</a:t>
            </a:r>
          </a:p>
          <a:p>
            <a:pPr>
              <a:buNone/>
            </a:pPr>
            <a:r>
              <a:rPr lang="en-US" sz="4400" i="1" dirty="0" smtClean="0"/>
              <a:t>			Material things 		 		Sex</a:t>
            </a:r>
          </a:p>
          <a:p>
            <a:pPr>
              <a:buNone/>
            </a:pPr>
            <a:endParaRPr lang="en-US" sz="4000" dirty="0" smtClean="0"/>
          </a:p>
          <a:p>
            <a:pPr>
              <a:buNone/>
            </a:pPr>
            <a:endParaRPr lang="en-US" sz="4000" dirty="0" smtClean="0"/>
          </a:p>
          <a:p>
            <a:pPr>
              <a:buNone/>
            </a:pPr>
            <a:endParaRPr lang="en-US" sz="4000" dirty="0" smtClean="0"/>
          </a:p>
          <a:p>
            <a:pPr>
              <a:buNone/>
            </a:pPr>
            <a:endParaRPr lang="en-US" dirty="0"/>
          </a:p>
        </p:txBody>
      </p:sp>
      <p:pic>
        <p:nvPicPr>
          <p:cNvPr id="2053" name="Picture 5" descr="C:\Users\Bruce\AppData\Local\Microsoft\Windows\Temporary Internet Files\Content.IE5\SU38S522\MP900427640[1].jpg"/>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213983">
            <a:off x="5185130" y="2476870"/>
            <a:ext cx="978192" cy="978192"/>
          </a:xfrm>
          <a:prstGeom prst="rect">
            <a:avLst/>
          </a:prstGeom>
          <a:ln>
            <a:noFill/>
          </a:ln>
          <a:effectLst>
            <a:softEdge rad="112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6" name="Picture 8" descr="C:\Users\Bruce\AppData\Local\Microsoft\Windows\Temporary Internet Files\Content.IE5\GPWOT2WH\MP900444128[1].jpg"/>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774079">
            <a:off x="7150843" y="3113836"/>
            <a:ext cx="715950" cy="1077093"/>
          </a:xfrm>
          <a:prstGeom prst="rect">
            <a:avLst/>
          </a:prstGeom>
          <a:ln>
            <a:noFill/>
          </a:ln>
          <a:effectLst>
            <a:softEdge rad="112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8" name="Picture 10" descr="C:\Users\Bruce\AppData\Local\Microsoft\Windows\Temporary Internet Files\Content.IE5\SU38S522\MP900449053[1].jpg"/>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4252100">
            <a:off x="2556769" y="2324193"/>
            <a:ext cx="971641" cy="971641"/>
          </a:xfrm>
          <a:prstGeom prst="rect">
            <a:avLst/>
          </a:prstGeom>
          <a:ln>
            <a:noFill/>
          </a:ln>
          <a:effectLst>
            <a:softEdge rad="112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67" name="Picture 19" descr="C:\Users\Bruce\AppData\Local\Microsoft\Windows\Temporary Internet Files\Content.IE5\WBISEZA7\MP900440955[1].jpg"/>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9832513">
            <a:off x="5823751" y="4257260"/>
            <a:ext cx="732393" cy="1099277"/>
          </a:xfrm>
          <a:prstGeom prst="rect">
            <a:avLst/>
          </a:prstGeom>
          <a:ln>
            <a:noFill/>
          </a:ln>
          <a:effectLst>
            <a:softEdge rad="112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sz="2400" dirty="0" smtClean="0"/>
              <a:t>Reframe appetite temptations in light of your future.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sz="2400" dirty="0" smtClean="0"/>
              <a:t>Reframe appetite temptations in light of your future.</a:t>
            </a:r>
          </a:p>
          <a:p>
            <a:pPr marL="514350" indent="-514350">
              <a:buNone/>
            </a:pPr>
            <a:r>
              <a:rPr lang="en-US" sz="2400" dirty="0" smtClean="0"/>
              <a:t>	</a:t>
            </a:r>
            <a:r>
              <a:rPr lang="en-US" sz="2400" i="1" dirty="0" smtClean="0">
                <a:latin typeface="Cambria"/>
                <a:cs typeface="Cambria"/>
              </a:rPr>
              <a:t>“We do not look at the things which are seen, but at the things which are not seen. For the things which are seen are temporary, but the things which are not seen are eternal.” </a:t>
            </a:r>
          </a:p>
          <a:p>
            <a:pPr marL="514350" indent="-514350">
              <a:buNone/>
            </a:pPr>
            <a:r>
              <a:rPr lang="en-US" sz="2400" dirty="0" smtClean="0"/>
              <a:t>									</a:t>
            </a:r>
            <a:r>
              <a:rPr lang="en-US" sz="2400" dirty="0" smtClean="0">
                <a:latin typeface="Cambria"/>
                <a:cs typeface="Cambria"/>
              </a:rPr>
              <a:t>-- 2 Corinthians 4:18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949616"/>
            <a:ext cx="7315200" cy="902133"/>
          </a:xfrm>
        </p:spPr>
        <p:txBody>
          <a:bodyPr/>
          <a:lstStyle/>
          <a:p>
            <a:r>
              <a:rPr lang="en-US" dirty="0" smtClean="0"/>
              <a:t>40 Consequences of Adultery</a:t>
            </a:r>
            <a:endParaRPr lang="en-US" dirty="0"/>
          </a:p>
        </p:txBody>
      </p:sp>
      <p:sp>
        <p:nvSpPr>
          <p:cNvPr id="7" name="Content Placeholder 6"/>
          <p:cNvSpPr>
            <a:spLocks noGrp="1"/>
          </p:cNvSpPr>
          <p:nvPr>
            <p:ph idx="1"/>
          </p:nvPr>
        </p:nvSpPr>
        <p:spPr>
          <a:xfrm>
            <a:off x="914400" y="2029802"/>
            <a:ext cx="7315200" cy="4279559"/>
          </a:xfrm>
        </p:spPr>
        <p:txBody>
          <a:bodyPr>
            <a:normAutofit fontScale="92500" lnSpcReduction="10000"/>
          </a:bodyPr>
          <a:lstStyle/>
          <a:p>
            <a:pPr>
              <a:buNone/>
            </a:pPr>
            <a:r>
              <a:rPr lang="en-US" dirty="0" smtClean="0"/>
              <a:t>1. My relationship with God would suffer from a break in 	fellowship. </a:t>
            </a:r>
          </a:p>
          <a:p>
            <a:pPr>
              <a:buNone/>
            </a:pPr>
            <a:r>
              <a:rPr lang="en-US" dirty="0" smtClean="0"/>
              <a:t>2. I would need to seek forgiveness from my Lord. </a:t>
            </a:r>
          </a:p>
          <a:p>
            <a:pPr>
              <a:buNone/>
            </a:pPr>
            <a:r>
              <a:rPr lang="en-US" dirty="0" smtClean="0"/>
              <a:t>3. I would suffer from the emotional consequences of guilt. </a:t>
            </a:r>
          </a:p>
          <a:p>
            <a:pPr>
              <a:buNone/>
            </a:pPr>
            <a:r>
              <a:rPr lang="en-US" dirty="0" smtClean="0"/>
              <a:t>4. I would spend countless hours replaying the failure. </a:t>
            </a:r>
          </a:p>
          <a:p>
            <a:pPr>
              <a:buNone/>
            </a:pPr>
            <a:r>
              <a:rPr lang="en-US" dirty="0" smtClean="0"/>
              <a:t>5. My wife would suffer the scars of this abuse more deeply than I 	could begin to describe. </a:t>
            </a:r>
          </a:p>
          <a:p>
            <a:pPr>
              <a:buNone/>
            </a:pPr>
            <a:r>
              <a:rPr lang="en-US" dirty="0" smtClean="0"/>
              <a:t>6. My wife would spend countless hours in counseling. </a:t>
            </a:r>
          </a:p>
          <a:p>
            <a:pPr>
              <a:buNone/>
            </a:pPr>
            <a:r>
              <a:rPr lang="en-US" dirty="0" smtClean="0"/>
              <a:t>7. My wife's recovery would be long and painful. </a:t>
            </a:r>
          </a:p>
          <a:p>
            <a:pPr>
              <a:buNone/>
            </a:pPr>
            <a:r>
              <a:rPr lang="en-US" dirty="0" smtClean="0"/>
              <a:t>8. Her pain would grieve me deeply and compound my own   	suffering and shame. </a:t>
            </a:r>
          </a:p>
          <a:p>
            <a:pPr>
              <a:buNone/>
            </a:pPr>
            <a:r>
              <a:rPr lang="en-US" dirty="0" smtClean="0"/>
              <a:t>9. Our relationship would suffer a break in trust, fellowship, and 	intimacy. </a:t>
            </a:r>
          </a:p>
          <a:p>
            <a:pPr>
              <a:buNone/>
            </a:pPr>
            <a:r>
              <a:rPr lang="en-US" dirty="0" smtClean="0"/>
              <a:t>10. We would be together, yet feel great loneliness.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949616"/>
            <a:ext cx="7315200" cy="902133"/>
          </a:xfrm>
        </p:spPr>
        <p:txBody>
          <a:bodyPr/>
          <a:lstStyle/>
          <a:p>
            <a:r>
              <a:rPr lang="en-US" dirty="0" smtClean="0"/>
              <a:t>40 Consequences of Adultery</a:t>
            </a:r>
            <a:endParaRPr lang="en-US" dirty="0"/>
          </a:p>
        </p:txBody>
      </p:sp>
      <p:sp>
        <p:nvSpPr>
          <p:cNvPr id="7" name="Content Placeholder 6"/>
          <p:cNvSpPr>
            <a:spLocks noGrp="1"/>
          </p:cNvSpPr>
          <p:nvPr>
            <p:ph idx="1"/>
          </p:nvPr>
        </p:nvSpPr>
        <p:spPr>
          <a:xfrm>
            <a:off x="914400" y="2029802"/>
            <a:ext cx="7315200" cy="4279559"/>
          </a:xfrm>
        </p:spPr>
        <p:txBody>
          <a:bodyPr>
            <a:normAutofit/>
          </a:bodyPr>
          <a:lstStyle/>
          <a:p>
            <a:pPr>
              <a:buNone/>
            </a:pPr>
            <a:r>
              <a:rPr lang="en-US" dirty="0" smtClean="0"/>
              <a:t>11. The reputation of my family would suffer loss. </a:t>
            </a:r>
          </a:p>
          <a:p>
            <a:pPr>
              <a:buNone/>
            </a:pPr>
            <a:r>
              <a:rPr lang="en-US" dirty="0" smtClean="0"/>
              <a:t>12. My sons would be deeply disappointed and bewildered. </a:t>
            </a:r>
          </a:p>
          <a:p>
            <a:pPr>
              <a:buNone/>
            </a:pPr>
            <a:r>
              <a:rPr lang="en-US" dirty="0" smtClean="0"/>
              <a:t>13. My grandchildren would not understand. </a:t>
            </a:r>
          </a:p>
          <a:p>
            <a:pPr>
              <a:buNone/>
            </a:pPr>
            <a:r>
              <a:rPr lang="en-US" dirty="0" smtClean="0"/>
              <a:t>14. My friends would be disappointed and would question my 	integrity. </a:t>
            </a:r>
          </a:p>
          <a:p>
            <a:pPr>
              <a:buNone/>
            </a:pPr>
            <a:r>
              <a:rPr lang="en-US" dirty="0" smtClean="0"/>
              <a:t>15. I would lose my job at church. </a:t>
            </a:r>
          </a:p>
          <a:p>
            <a:pPr>
              <a:buNone/>
            </a:pPr>
            <a:r>
              <a:rPr lang="en-US" dirty="0" smtClean="0"/>
              <a:t>16. My witness among neighbors would become worthless. </a:t>
            </a:r>
          </a:p>
          <a:p>
            <a:pPr>
              <a:buNone/>
            </a:pPr>
            <a:r>
              <a:rPr lang="en-US" dirty="0" smtClean="0"/>
              <a:t>17. My witness to my brother would be worthless. </a:t>
            </a:r>
          </a:p>
          <a:p>
            <a:pPr>
              <a:buNone/>
            </a:pPr>
            <a:r>
              <a:rPr lang="en-US" dirty="0" smtClean="0"/>
              <a:t>18. My testimony among my wife's family would be damaged. </a:t>
            </a:r>
          </a:p>
          <a:p>
            <a:pPr>
              <a:buNone/>
            </a:pPr>
            <a:r>
              <a:rPr lang="en-US" dirty="0" smtClean="0"/>
              <a:t>19. I might never be employed by a church again. </a:t>
            </a:r>
          </a:p>
          <a:p>
            <a:pPr>
              <a:buNone/>
            </a:pPr>
            <a:r>
              <a:rPr lang="en-US" dirty="0" smtClean="0"/>
              <a:t>20. I might never be in men's ministry leadership.</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949616"/>
            <a:ext cx="7315200" cy="902133"/>
          </a:xfrm>
        </p:spPr>
        <p:txBody>
          <a:bodyPr/>
          <a:lstStyle/>
          <a:p>
            <a:r>
              <a:rPr lang="en-US" dirty="0" smtClean="0"/>
              <a:t>40 Consequences of Adultery</a:t>
            </a:r>
            <a:endParaRPr lang="en-US" dirty="0"/>
          </a:p>
        </p:txBody>
      </p:sp>
      <p:sp>
        <p:nvSpPr>
          <p:cNvPr id="7" name="Content Placeholder 6"/>
          <p:cNvSpPr>
            <a:spLocks noGrp="1"/>
          </p:cNvSpPr>
          <p:nvPr>
            <p:ph idx="1"/>
          </p:nvPr>
        </p:nvSpPr>
        <p:spPr>
          <a:xfrm>
            <a:off x="914400" y="2029802"/>
            <a:ext cx="7315200" cy="4279559"/>
          </a:xfrm>
        </p:spPr>
        <p:txBody>
          <a:bodyPr>
            <a:normAutofit lnSpcReduction="10000"/>
          </a:bodyPr>
          <a:lstStyle/>
          <a:p>
            <a:pPr>
              <a:buNone/>
            </a:pPr>
            <a:r>
              <a:rPr lang="en-US" dirty="0" smtClean="0"/>
              <a:t>21. I would suffer God's discipline. </a:t>
            </a:r>
          </a:p>
          <a:p>
            <a:pPr>
              <a:buNone/>
            </a:pPr>
            <a:r>
              <a:rPr lang="en-US" dirty="0" smtClean="0"/>
              <a:t>22. Satan would be thrilled at my failure. </a:t>
            </a:r>
          </a:p>
          <a:p>
            <a:pPr>
              <a:buNone/>
            </a:pPr>
            <a:r>
              <a:rPr lang="en-US" dirty="0" smtClean="0"/>
              <a:t>23. Satan would work overtime to be sure my shame never 	departed. </a:t>
            </a:r>
          </a:p>
          <a:p>
            <a:pPr>
              <a:buNone/>
            </a:pPr>
            <a:r>
              <a:rPr lang="en-US" dirty="0" smtClean="0"/>
              <a:t>24. My wife might divorce me. </a:t>
            </a:r>
          </a:p>
          <a:p>
            <a:pPr>
              <a:buNone/>
            </a:pPr>
            <a:r>
              <a:rPr lang="en-US" dirty="0" smtClean="0"/>
              <a:t>25. My children might never speak to me. </a:t>
            </a:r>
          </a:p>
          <a:p>
            <a:pPr>
              <a:buNone/>
            </a:pPr>
            <a:r>
              <a:rPr lang="en-US" dirty="0" smtClean="0"/>
              <a:t>26. Our mutual friends would shy away from us and break 	fellowship. </a:t>
            </a:r>
          </a:p>
          <a:p>
            <a:pPr>
              <a:buNone/>
            </a:pPr>
            <a:r>
              <a:rPr lang="en-US" dirty="0" smtClean="0"/>
              <a:t>27. I would bring emotional pain to the woman. </a:t>
            </a:r>
          </a:p>
          <a:p>
            <a:pPr>
              <a:buNone/>
            </a:pPr>
            <a:r>
              <a:rPr lang="en-US" dirty="0" smtClean="0"/>
              <a:t>28. I would bring reproach upon the woman. </a:t>
            </a:r>
          </a:p>
          <a:p>
            <a:pPr>
              <a:buNone/>
            </a:pPr>
            <a:r>
              <a:rPr lang="en-US" dirty="0" smtClean="0"/>
              <a:t>29. If the woman is married, her husband might attempt to 	bring harm. </a:t>
            </a:r>
          </a:p>
          <a:p>
            <a:pPr>
              <a:buNone/>
            </a:pPr>
            <a:r>
              <a:rPr lang="en-US" dirty="0" smtClean="0"/>
              <a:t>30. He might divorce her.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949616"/>
            <a:ext cx="7315200" cy="902133"/>
          </a:xfrm>
        </p:spPr>
        <p:txBody>
          <a:bodyPr/>
          <a:lstStyle/>
          <a:p>
            <a:r>
              <a:rPr lang="en-US" dirty="0" smtClean="0"/>
              <a:t>40 Consequences of Adultery</a:t>
            </a:r>
            <a:endParaRPr lang="en-US" dirty="0"/>
          </a:p>
        </p:txBody>
      </p:sp>
      <p:sp>
        <p:nvSpPr>
          <p:cNvPr id="7" name="Content Placeholder 6"/>
          <p:cNvSpPr>
            <a:spLocks noGrp="1"/>
          </p:cNvSpPr>
          <p:nvPr>
            <p:ph idx="1"/>
          </p:nvPr>
        </p:nvSpPr>
        <p:spPr>
          <a:xfrm>
            <a:off x="914400" y="2029802"/>
            <a:ext cx="7315200" cy="4279559"/>
          </a:xfrm>
        </p:spPr>
        <p:txBody>
          <a:bodyPr>
            <a:normAutofit fontScale="92500" lnSpcReduction="10000"/>
          </a:bodyPr>
          <a:lstStyle/>
          <a:p>
            <a:pPr>
              <a:buNone/>
            </a:pPr>
            <a:r>
              <a:rPr lang="en-US" dirty="0" smtClean="0"/>
              <a:t>31. An unwanted child could be produced. </a:t>
            </a:r>
          </a:p>
          <a:p>
            <a:pPr>
              <a:buNone/>
            </a:pPr>
            <a:r>
              <a:rPr lang="en-US" dirty="0" smtClean="0"/>
              <a:t>32. My part in conception might trigger an abortion, the killing of 	an innocent child. </a:t>
            </a:r>
          </a:p>
          <a:p>
            <a:pPr>
              <a:buNone/>
            </a:pPr>
            <a:r>
              <a:rPr lang="en-US" dirty="0" smtClean="0"/>
              <a:t>33. Disease might result. </a:t>
            </a:r>
          </a:p>
          <a:p>
            <a:pPr>
              <a:buNone/>
            </a:pPr>
            <a:r>
              <a:rPr lang="en-US" dirty="0" smtClean="0"/>
              <a:t>34. Some might conclude that all Christians are hypocrites. </a:t>
            </a:r>
          </a:p>
          <a:p>
            <a:pPr>
              <a:buNone/>
            </a:pPr>
            <a:r>
              <a:rPr lang="en-US" dirty="0" smtClean="0"/>
              <a:t>35. My business could fail because I couldn't be trusted. </a:t>
            </a:r>
          </a:p>
          <a:p>
            <a:pPr>
              <a:buNone/>
            </a:pPr>
            <a:r>
              <a:rPr lang="en-US" dirty="0" smtClean="0"/>
              <a:t>36. My leadership among those I have led in the past might also 	be diminished in impact. </a:t>
            </a:r>
          </a:p>
          <a:p>
            <a:pPr>
              <a:buNone/>
            </a:pPr>
            <a:r>
              <a:rPr lang="en-US" dirty="0" smtClean="0"/>
              <a:t>37. My zeal for ministry would suffer and possibly result in others 	not continuing in ministry. </a:t>
            </a:r>
          </a:p>
          <a:p>
            <a:pPr>
              <a:buNone/>
            </a:pPr>
            <a:r>
              <a:rPr lang="en-US" dirty="0" smtClean="0"/>
              <a:t>38. My health would suffer. </a:t>
            </a:r>
          </a:p>
          <a:p>
            <a:pPr>
              <a:buNone/>
            </a:pPr>
            <a:r>
              <a:rPr lang="en-US" dirty="0" smtClean="0"/>
              <a:t>39. I might have to start life over again. </a:t>
            </a:r>
          </a:p>
          <a:p>
            <a:pPr>
              <a:buNone/>
            </a:pPr>
            <a:r>
              <a:rPr lang="en-US" dirty="0" smtClean="0"/>
              <a:t>40. This same sin might be visited upon my family for four 	generations.</a:t>
            </a:r>
            <a:endParaRPr lang="en-US" dirty="0"/>
          </a:p>
        </p:txBody>
      </p:sp>
      <p:sp>
        <p:nvSpPr>
          <p:cNvPr id="4" name="TextBox 3"/>
          <p:cNvSpPr txBox="1"/>
          <p:nvPr/>
        </p:nvSpPr>
        <p:spPr>
          <a:xfrm>
            <a:off x="5293816" y="6309361"/>
            <a:ext cx="2935783" cy="276999"/>
          </a:xfrm>
          <a:prstGeom prst="rect">
            <a:avLst/>
          </a:prstGeom>
          <a:noFill/>
        </p:spPr>
        <p:txBody>
          <a:bodyPr wrap="square" rtlCol="0">
            <a:spAutoFit/>
          </a:bodyPr>
          <a:lstStyle/>
          <a:p>
            <a:r>
              <a:rPr lang="en-US" sz="1200" dirty="0" smtClean="0"/>
              <a:t>Family Life </a:t>
            </a:r>
            <a:r>
              <a:rPr lang="en-US" sz="1200" i="1" dirty="0" smtClean="0"/>
              <a:t>Marriage Memo</a:t>
            </a:r>
            <a:r>
              <a:rPr lang="en-US" sz="1200" dirty="0" smtClean="0"/>
              <a:t>, 7/20/25</a:t>
            </a:r>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a:xfrm>
            <a:off x="822959" y="1100628"/>
            <a:ext cx="7850524" cy="3579849"/>
          </a:xfrm>
        </p:spPr>
        <p:txBody>
          <a:bodyPr>
            <a:normAutofit/>
          </a:bodyPr>
          <a:lstStyle/>
          <a:p>
            <a:pPr marL="514350" indent="-514350">
              <a:buAutoNum type="arabicParenR"/>
            </a:pPr>
            <a:r>
              <a:rPr lang="en-US" sz="2400" dirty="0" smtClean="0"/>
              <a:t>Reframe appetite temptations in light of your future.</a:t>
            </a:r>
          </a:p>
          <a:p>
            <a:pPr marL="514350" indent="-514350">
              <a:buAutoNum type="arabicParenR"/>
            </a:pPr>
            <a:r>
              <a:rPr lang="en-US" sz="2400" dirty="0" smtClean="0"/>
              <a:t>Refrain from appetite temptations you know are wrong.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a:xfrm>
            <a:off x="822959" y="1100628"/>
            <a:ext cx="7877157" cy="3579849"/>
          </a:xfrm>
        </p:spPr>
        <p:txBody>
          <a:bodyPr>
            <a:normAutofit/>
          </a:bodyPr>
          <a:lstStyle/>
          <a:p>
            <a:pPr marL="514350" indent="-514350">
              <a:buAutoNum type="arabicParenR"/>
            </a:pPr>
            <a:r>
              <a:rPr lang="en-US" sz="2400" dirty="0" smtClean="0"/>
              <a:t>Reframe appetite temptations in light of your future.</a:t>
            </a:r>
          </a:p>
          <a:p>
            <a:pPr marL="514350" indent="-514350">
              <a:buAutoNum type="arabicParenR"/>
            </a:pPr>
            <a:r>
              <a:rPr lang="en-US" sz="2400" dirty="0" smtClean="0"/>
              <a:t>Refrain from appetite temptations you know are wrong.</a:t>
            </a:r>
          </a:p>
          <a:p>
            <a:pPr marL="514350" indent="-514350">
              <a:buNone/>
            </a:pPr>
            <a:r>
              <a:rPr lang="en-US" sz="2400" dirty="0" smtClean="0"/>
              <a:t>	</a:t>
            </a:r>
            <a:r>
              <a:rPr lang="en-US" sz="2400" i="1" dirty="0" smtClean="0">
                <a:latin typeface="Cambria"/>
                <a:cs typeface="Cambria"/>
              </a:rPr>
              <a:t>“But you, O man of God, flee these evil things and pursue righteousness, godliness, faith, love, patience, gentleness.”</a:t>
            </a:r>
          </a:p>
          <a:p>
            <a:pPr marL="514350" indent="-514350">
              <a:buNone/>
            </a:pPr>
            <a:r>
              <a:rPr lang="en-US" sz="2400" dirty="0" smtClean="0">
                <a:latin typeface="Cambria"/>
                <a:cs typeface="Cambria"/>
              </a:rPr>
              <a:t>										-- 1 Timothy 6:11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a:xfrm>
            <a:off x="822960" y="1100628"/>
            <a:ext cx="7823890" cy="3579849"/>
          </a:xfrm>
        </p:spPr>
        <p:txBody>
          <a:bodyPr/>
          <a:lstStyle/>
          <a:p>
            <a:pPr marL="514350" indent="-514350">
              <a:buAutoNum type="arabicParenR"/>
            </a:pPr>
            <a:r>
              <a:rPr lang="en-US" sz="2400" dirty="0" smtClean="0"/>
              <a:t>Reframe appetite temptations in light of your future.</a:t>
            </a:r>
          </a:p>
          <a:p>
            <a:pPr marL="514350" indent="-514350">
              <a:buAutoNum type="arabicParenR"/>
            </a:pPr>
            <a:r>
              <a:rPr lang="en-US" sz="2400" dirty="0" smtClean="0"/>
              <a:t>Refrain from appetite temptations you know are wrong.</a:t>
            </a:r>
          </a:p>
          <a:p>
            <a:pPr marL="514350" indent="-514350">
              <a:buAutoNum type="arabicParenR"/>
            </a:pPr>
            <a:r>
              <a:rPr lang="en-US" sz="2400" dirty="0" smtClean="0"/>
              <a:t>Remember that self-control occurs with God’s help</a:t>
            </a:r>
            <a:r>
              <a:rPr lang="en-US" dirty="0" smtClean="0"/>
              <a:t>.</a:t>
            </a:r>
            <a:endParaRPr lang="en-US" dirty="0"/>
          </a:p>
        </p:txBody>
      </p:sp>
      <p:pic>
        <p:nvPicPr>
          <p:cNvPr id="4" name="Picture 3"/>
          <p:cNvPicPr>
            <a:picLocks noChangeAspect="1"/>
          </p:cNvPicPr>
          <p:nvPr/>
        </p:nvPicPr>
        <p:blipFill>
          <a:blip r:embed="rId2"/>
          <a:stretch>
            <a:fillRect/>
          </a:stretch>
        </p:blipFill>
        <p:spPr>
          <a:xfrm>
            <a:off x="5357550" y="2542819"/>
            <a:ext cx="3289300" cy="24638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a:xfrm>
            <a:off x="822959" y="1100628"/>
            <a:ext cx="8143488" cy="3579849"/>
          </a:xfrm>
        </p:spPr>
        <p:txBody>
          <a:bodyPr>
            <a:normAutofit/>
          </a:bodyPr>
          <a:lstStyle/>
          <a:p>
            <a:pPr marL="514350" indent="-514350">
              <a:buNone/>
            </a:pPr>
            <a:r>
              <a:rPr lang="en-US" sz="2400" dirty="0" smtClean="0">
                <a:latin typeface="Cambria"/>
                <a:cs typeface="Cambria"/>
              </a:rPr>
              <a:t>Galatians 5:23 – </a:t>
            </a:r>
            <a:r>
              <a:rPr lang="en-US" sz="2400" i="1" dirty="0" smtClean="0">
                <a:latin typeface="Cambria"/>
                <a:cs typeface="Cambria"/>
              </a:rPr>
              <a:t>“The fruit of the Spirit…is </a:t>
            </a:r>
            <a:r>
              <a:rPr lang="en-US" sz="2400" i="1" u="sng" dirty="0" smtClean="0">
                <a:latin typeface="Cambria"/>
                <a:cs typeface="Cambria"/>
              </a:rPr>
              <a:t>self-control</a:t>
            </a:r>
            <a:r>
              <a:rPr lang="en-US" sz="2400" dirty="0" smtClean="0">
                <a:latin typeface="Cambria"/>
                <a:cs typeface="Cambria"/>
              </a:rPr>
              <a:t>.</a:t>
            </a:r>
            <a:r>
              <a:rPr lang="en-US" sz="2400" i="1" dirty="0" smtClean="0">
                <a:latin typeface="Cambria"/>
                <a:cs typeface="Cambria"/>
              </a:rPr>
              <a:t>”</a:t>
            </a:r>
          </a:p>
          <a:p>
            <a:pPr marL="514350" indent="-514350">
              <a:buNone/>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3 Points about Appetites</a:t>
            </a:r>
            <a:endParaRPr lang="en-US" dirty="0"/>
          </a:p>
        </p:txBody>
      </p:sp>
      <p:sp>
        <p:nvSpPr>
          <p:cNvPr id="3" name="Content Placeholder 2"/>
          <p:cNvSpPr>
            <a:spLocks noGrp="1"/>
          </p:cNvSpPr>
          <p:nvPr>
            <p:ph idx="1"/>
          </p:nvPr>
        </p:nvSpPr>
        <p:spPr/>
        <p:txBody>
          <a:bodyPr>
            <a:normAutofit/>
          </a:bodyPr>
          <a:lstStyle/>
          <a:p>
            <a:pPr marL="514350" indent="-514350">
              <a:buNone/>
            </a:pPr>
            <a:endParaRPr lang="en-US" sz="4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control our appetites?</a:t>
            </a:r>
            <a:endParaRPr lang="en-US" dirty="0"/>
          </a:p>
        </p:txBody>
      </p:sp>
      <p:sp>
        <p:nvSpPr>
          <p:cNvPr id="3" name="Content Placeholder 2"/>
          <p:cNvSpPr>
            <a:spLocks noGrp="1"/>
          </p:cNvSpPr>
          <p:nvPr>
            <p:ph idx="1"/>
          </p:nvPr>
        </p:nvSpPr>
        <p:spPr>
          <a:xfrm>
            <a:off x="822959" y="1100628"/>
            <a:ext cx="8090221" cy="3579849"/>
          </a:xfrm>
        </p:spPr>
        <p:txBody>
          <a:bodyPr>
            <a:normAutofit/>
          </a:bodyPr>
          <a:lstStyle/>
          <a:p>
            <a:pPr marL="514350" indent="-514350">
              <a:buNone/>
            </a:pPr>
            <a:r>
              <a:rPr lang="en-US" sz="2400" dirty="0" smtClean="0">
                <a:latin typeface="Cambria"/>
                <a:cs typeface="Cambria"/>
              </a:rPr>
              <a:t>Galatians 5:23 – </a:t>
            </a:r>
            <a:r>
              <a:rPr lang="en-US" sz="2400" i="1" dirty="0" smtClean="0">
                <a:latin typeface="Cambria"/>
                <a:cs typeface="Cambria"/>
              </a:rPr>
              <a:t>“The fruit of the Spirit…is </a:t>
            </a:r>
            <a:r>
              <a:rPr lang="en-US" sz="2400" i="1" u="sng" dirty="0" smtClean="0">
                <a:latin typeface="Cambria"/>
                <a:cs typeface="Cambria"/>
              </a:rPr>
              <a:t>self-control</a:t>
            </a:r>
            <a:r>
              <a:rPr lang="en-US" sz="2400" dirty="0" smtClean="0">
                <a:latin typeface="Cambria"/>
                <a:cs typeface="Cambria"/>
              </a:rPr>
              <a:t>.</a:t>
            </a:r>
            <a:r>
              <a:rPr lang="en-US" sz="2400" i="1" dirty="0" smtClean="0">
                <a:latin typeface="Cambria"/>
                <a:cs typeface="Cambria"/>
              </a:rPr>
              <a:t>”</a:t>
            </a:r>
          </a:p>
          <a:p>
            <a:pPr marL="514350" indent="-514350">
              <a:buNone/>
            </a:pPr>
            <a:endParaRPr lang="en-US" sz="2400" dirty="0" smtClean="0">
              <a:latin typeface="Cambria"/>
              <a:cs typeface="Cambria"/>
            </a:endParaRPr>
          </a:p>
          <a:p>
            <a:pPr marL="514350" indent="-514350">
              <a:buNone/>
            </a:pPr>
            <a:r>
              <a:rPr lang="en-US" sz="2400" dirty="0" smtClean="0">
                <a:latin typeface="Cambria"/>
                <a:cs typeface="Cambria"/>
              </a:rPr>
              <a:t>2 Peter 1:3, 5-6 – </a:t>
            </a:r>
            <a:r>
              <a:rPr lang="en-US" sz="2400" i="1" dirty="0" smtClean="0">
                <a:latin typeface="Cambria"/>
                <a:cs typeface="Cambria"/>
              </a:rPr>
              <a:t>“[God’s] divine power has given us all things that pertain to life and godliness…Giving all diligence, add to your faith knowledge, and to knowledge </a:t>
            </a:r>
            <a:r>
              <a:rPr lang="en-US" sz="2400" i="1" u="sng" dirty="0" smtClean="0">
                <a:latin typeface="Cambria"/>
                <a:cs typeface="Cambria"/>
              </a:rPr>
              <a:t>self-control</a:t>
            </a:r>
            <a:r>
              <a:rPr lang="en-US" sz="2400" dirty="0" smtClean="0">
                <a:latin typeface="Cambria"/>
                <a:cs typeface="Cambria"/>
              </a:rPr>
              <a:t>…</a:t>
            </a:r>
            <a:r>
              <a:rPr lang="en-US" sz="2400" i="1" dirty="0" smtClean="0">
                <a:latin typeface="Cambria"/>
                <a:cs typeface="Cambria"/>
              </a:rPr>
              <a:t>”</a:t>
            </a:r>
            <a:endParaRPr lang="en-US" sz="2400" i="1" dirty="0">
              <a:latin typeface="Cambria"/>
              <a:cs typeface="Cambri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5000" contrast="-5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chemeClr val="accent6">
                    <a:lumMod val="20000"/>
                    <a:lumOff val="80000"/>
                  </a:schemeClr>
                </a:solidFill>
                <a:effectLst>
                  <a:outerShdw blurRad="38100" dist="38100" dir="2700000" algn="tl">
                    <a:srgbClr val="000000">
                      <a:alpha val="43137"/>
                    </a:srgbClr>
                  </a:outerShdw>
                </a:effectLst>
              </a:rPr>
              <a:t>Conclusion</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None/>
            </a:pPr>
            <a:r>
              <a:rPr lang="en-US" sz="4000" b="1" i="1" dirty="0" smtClean="0">
                <a:solidFill>
                  <a:srgbClr val="FFFF00"/>
                </a:solidFill>
                <a:effectLst>
                  <a:outerShdw blurRad="38100" dist="38100" dir="2700000" algn="tl">
                    <a:srgbClr val="000000">
                      <a:alpha val="43137"/>
                    </a:srgbClr>
                  </a:outerShdw>
                </a:effectLst>
              </a:rPr>
              <a:t>“He who is slow to anger is better </a:t>
            </a:r>
          </a:p>
          <a:p>
            <a:pPr algn="ctr">
              <a:buNone/>
            </a:pPr>
            <a:r>
              <a:rPr lang="en-US" sz="4000" b="1" i="1" dirty="0" smtClean="0">
                <a:solidFill>
                  <a:srgbClr val="FFFF00"/>
                </a:solidFill>
                <a:effectLst>
                  <a:outerShdw blurRad="38100" dist="38100" dir="2700000" algn="tl">
                    <a:srgbClr val="000000">
                      <a:alpha val="43137"/>
                    </a:srgbClr>
                  </a:outerShdw>
                </a:effectLst>
              </a:rPr>
              <a:t>than the mighty and he who rules </a:t>
            </a:r>
          </a:p>
          <a:p>
            <a:pPr algn="ctr">
              <a:buNone/>
            </a:pPr>
            <a:r>
              <a:rPr lang="en-US" sz="4000" b="1" i="1" dirty="0" smtClean="0">
                <a:solidFill>
                  <a:srgbClr val="FFFF00"/>
                </a:solidFill>
                <a:effectLst>
                  <a:outerShdw blurRad="38100" dist="38100" dir="2700000" algn="tl">
                    <a:srgbClr val="000000">
                      <a:alpha val="43137"/>
                    </a:srgbClr>
                  </a:outerShdw>
                </a:effectLst>
              </a:rPr>
              <a:t>his spirit than he who takes a city.”</a:t>
            </a:r>
          </a:p>
          <a:p>
            <a:pPr algn="ctr">
              <a:buNone/>
            </a:pPr>
            <a:endParaRPr lang="en-US" sz="4000" b="1" i="1" dirty="0" smtClean="0">
              <a:solidFill>
                <a:srgbClr val="FFFF00"/>
              </a:solidFill>
              <a:effectLst>
                <a:outerShdw blurRad="38100" dist="38100" dir="2700000" algn="tl">
                  <a:srgbClr val="000000">
                    <a:alpha val="43137"/>
                  </a:srgbClr>
                </a:outerShdw>
              </a:effectLst>
            </a:endParaRPr>
          </a:p>
          <a:p>
            <a:pPr algn="ctr">
              <a:buNone/>
            </a:pPr>
            <a:r>
              <a:rPr lang="en-US" sz="4000" b="1" dirty="0" smtClean="0">
                <a:solidFill>
                  <a:schemeClr val="accent6">
                    <a:lumMod val="20000"/>
                    <a:lumOff val="80000"/>
                  </a:schemeClr>
                </a:solidFill>
                <a:effectLst>
                  <a:outerShdw blurRad="38100" dist="38100" dir="2700000" algn="tl">
                    <a:srgbClr val="000000">
                      <a:alpha val="43137"/>
                    </a:srgbClr>
                  </a:outerShdw>
                </a:effectLst>
              </a:rPr>
              <a:t>-- Proverbs 16:32</a:t>
            </a:r>
          </a:p>
          <a:p>
            <a:pPr algn="ctr">
              <a:buNone/>
            </a:pPr>
            <a:endParaRPr lang="en-US" sz="4000" b="1" i="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3 Points about Appetites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sz="4000" dirty="0" smtClean="0"/>
              <a:t>God made them.</a:t>
            </a:r>
          </a:p>
          <a:p>
            <a:pPr marL="514350" indent="-514350">
              <a:buNone/>
            </a:pPr>
            <a:endParaRPr lang="en-US" sz="4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3 Points about Appetites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sz="4000" dirty="0" smtClean="0"/>
              <a:t>God made them.</a:t>
            </a:r>
          </a:p>
          <a:p>
            <a:pPr marL="514350" indent="-514350">
              <a:buNone/>
            </a:pPr>
            <a:endParaRPr lang="en-US" sz="4000" dirty="0" smtClean="0"/>
          </a:p>
          <a:p>
            <a:pPr marL="514350" indent="-514350">
              <a:buNone/>
            </a:pPr>
            <a:r>
              <a:rPr lang="en-US" sz="4000" dirty="0"/>
              <a:t>2) Sin distorted them.</a:t>
            </a:r>
          </a:p>
          <a:p>
            <a:pPr marL="514350" indent="-514350">
              <a:buNone/>
            </a:pPr>
            <a:endParaRPr lang="en-US" sz="4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2374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3 Points about Appetites</a:t>
            </a:r>
            <a:endParaRPr lang="en-US" dirty="0"/>
          </a:p>
        </p:txBody>
      </p:sp>
      <p:sp>
        <p:nvSpPr>
          <p:cNvPr id="3" name="Content Placeholder 2"/>
          <p:cNvSpPr>
            <a:spLocks noGrp="1"/>
          </p:cNvSpPr>
          <p:nvPr>
            <p:ph idx="1"/>
          </p:nvPr>
        </p:nvSpPr>
        <p:spPr>
          <a:xfrm>
            <a:off x="457200" y="1611297"/>
            <a:ext cx="8127507" cy="4525963"/>
          </a:xfrm>
        </p:spPr>
        <p:txBody>
          <a:bodyPr>
            <a:normAutofit/>
          </a:bodyPr>
          <a:lstStyle/>
          <a:p>
            <a:pPr marL="514350" indent="-514350">
              <a:buAutoNum type="arabicParenR"/>
            </a:pPr>
            <a:r>
              <a:rPr lang="en-US" sz="4000" dirty="0" smtClean="0"/>
              <a:t>God made them.</a:t>
            </a:r>
          </a:p>
          <a:p>
            <a:pPr marL="514350" indent="-514350">
              <a:buNone/>
            </a:pPr>
            <a:endParaRPr lang="en-US" sz="4000" dirty="0" smtClean="0"/>
          </a:p>
          <a:p>
            <a:pPr marL="514350" indent="-514350">
              <a:buNone/>
            </a:pPr>
            <a:r>
              <a:rPr lang="en-US" sz="4000" dirty="0" smtClean="0"/>
              <a:t>2) Sin distorted them.</a:t>
            </a:r>
          </a:p>
          <a:p>
            <a:pPr marL="514350" indent="-514350">
              <a:buNone/>
            </a:pPr>
            <a:endParaRPr lang="en-US" sz="4000" dirty="0" smtClean="0"/>
          </a:p>
          <a:p>
            <a:pPr marL="514350" indent="-514350">
              <a:buNone/>
            </a:pPr>
            <a:r>
              <a:rPr lang="en-US" sz="4000" dirty="0" smtClean="0"/>
              <a:t>3) </a:t>
            </a:r>
            <a:r>
              <a:rPr lang="en-US" sz="4000" dirty="0"/>
              <a:t>They are never fully or finally satisfied.</a:t>
            </a:r>
          </a:p>
          <a:p>
            <a:pPr marL="514350" indent="-514350">
              <a:buNone/>
            </a:pPr>
            <a:endParaRPr lang="en-US" sz="4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Question:</a:t>
            </a:r>
            <a:endParaRPr lang="en-US" dirty="0"/>
          </a:p>
        </p:txBody>
      </p:sp>
      <p:sp>
        <p:nvSpPr>
          <p:cNvPr id="6" name="Content Placeholder 5"/>
          <p:cNvSpPr>
            <a:spLocks noGrp="1"/>
          </p:cNvSpPr>
          <p:nvPr>
            <p:ph idx="1"/>
          </p:nvPr>
        </p:nvSpPr>
        <p:spPr/>
        <p:txBody>
          <a:bodyPr>
            <a:normAutofit/>
          </a:bodyPr>
          <a:lstStyle/>
          <a:p>
            <a:pPr algn="ctr">
              <a:buNone/>
            </a:pPr>
            <a:endParaRPr lang="en-US" sz="2000" b="1" i="1" dirty="0" smtClean="0">
              <a:latin typeface="Cambria"/>
              <a:cs typeface="Cambria"/>
            </a:endParaRPr>
          </a:p>
          <a:p>
            <a:pPr algn="ctr">
              <a:buNone/>
            </a:pPr>
            <a:r>
              <a:rPr lang="en-US" sz="5000" b="1" i="1" dirty="0" smtClean="0">
                <a:latin typeface="Cambria"/>
                <a:cs typeface="Cambria"/>
              </a:rPr>
              <a:t>What are the 2 things </a:t>
            </a:r>
          </a:p>
          <a:p>
            <a:pPr algn="ctr">
              <a:buNone/>
            </a:pPr>
            <a:r>
              <a:rPr lang="en-US" sz="5000" b="1" i="1" dirty="0" smtClean="0">
                <a:latin typeface="Cambria"/>
                <a:cs typeface="Cambria"/>
              </a:rPr>
              <a:t>appetites always say?</a:t>
            </a:r>
            <a:endParaRPr lang="en-US" sz="5000" b="1" i="1" dirty="0">
              <a:latin typeface="Cambria"/>
              <a:cs typeface="Cambria"/>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1090</TotalTime>
  <Words>1960</Words>
  <Application>Microsoft Macintosh PowerPoint</Application>
  <PresentationFormat>On-screen Show (4:3)</PresentationFormat>
  <Paragraphs>249</Paragraphs>
  <Slides>51</Slides>
  <Notes>0</Notes>
  <HiddenSlides>0</HiddenSlides>
  <MMClips>1</MMClips>
  <ScaleCrop>false</ScaleCrop>
  <HeadingPairs>
    <vt:vector size="4" baseType="variant">
      <vt:variant>
        <vt:lpstr>Design Template</vt:lpstr>
      </vt:variant>
      <vt:variant>
        <vt:i4>5</vt:i4>
      </vt:variant>
      <vt:variant>
        <vt:lpstr>Slide Titles</vt:lpstr>
      </vt:variant>
      <vt:variant>
        <vt:i4>51</vt:i4>
      </vt:variant>
    </vt:vector>
  </HeadingPairs>
  <TitlesOfParts>
    <vt:vector size="56" baseType="lpstr">
      <vt:lpstr>Office Theme</vt:lpstr>
      <vt:lpstr>Perspective</vt:lpstr>
      <vt:lpstr>1_Perspective</vt:lpstr>
      <vt:lpstr>Civic</vt:lpstr>
      <vt:lpstr>Angles</vt:lpstr>
      <vt:lpstr>What are you hungry for?</vt:lpstr>
      <vt:lpstr>Slide 2</vt:lpstr>
      <vt:lpstr>People have appetites for:</vt:lpstr>
      <vt:lpstr>People have appetites for:</vt:lpstr>
      <vt:lpstr>3 Points about Appetites</vt:lpstr>
      <vt:lpstr>3 Points about Appetites</vt:lpstr>
      <vt:lpstr>3 Points about Appetites</vt:lpstr>
      <vt:lpstr>3 Points about Appetites</vt:lpstr>
      <vt:lpstr>Question:</vt:lpstr>
      <vt:lpstr>Answer:</vt:lpstr>
      <vt:lpstr>Answer:</vt:lpstr>
      <vt:lpstr>Answer:</vt:lpstr>
      <vt:lpstr>Slide 13</vt:lpstr>
      <vt:lpstr>Slide 14</vt:lpstr>
      <vt:lpstr>Slide 15</vt:lpstr>
      <vt:lpstr>Our story from the Old Testament:</vt:lpstr>
      <vt:lpstr>Genesis 25:19-21</vt:lpstr>
      <vt:lpstr>Genesis 25:22-23</vt:lpstr>
      <vt:lpstr>Genesis 25:24-26</vt:lpstr>
      <vt:lpstr>Genesis 25:27-28</vt:lpstr>
      <vt:lpstr>Genesis 25:29-31</vt:lpstr>
      <vt:lpstr>Birthrights are Shaped by Culture</vt:lpstr>
      <vt:lpstr>Birthright in Jewish Culture</vt:lpstr>
      <vt:lpstr>Birthright in Jewish Culture</vt:lpstr>
      <vt:lpstr>Birthright in Jewish Culture</vt:lpstr>
      <vt:lpstr>Birthright in Jewish Culture</vt:lpstr>
      <vt:lpstr>Genesis 25:31-32</vt:lpstr>
      <vt:lpstr>What is Esau doing?</vt:lpstr>
      <vt:lpstr>What is Esau doing?</vt:lpstr>
      <vt:lpstr>Slide 30</vt:lpstr>
      <vt:lpstr>Slide 31</vt:lpstr>
      <vt:lpstr>Slide 32</vt:lpstr>
      <vt:lpstr>Who sells their birthright?</vt:lpstr>
      <vt:lpstr>Who sells their birthright?</vt:lpstr>
      <vt:lpstr>Slide 35</vt:lpstr>
      <vt:lpstr>Which do you prefer, Esau?</vt:lpstr>
      <vt:lpstr>Genesis 25:33-34</vt:lpstr>
      <vt:lpstr>Slide 38</vt:lpstr>
      <vt:lpstr>How can we control our appetites?</vt:lpstr>
      <vt:lpstr>How can we control our appetites?</vt:lpstr>
      <vt:lpstr>How can we control our appetites?</vt:lpstr>
      <vt:lpstr>40 Consequences of Adultery</vt:lpstr>
      <vt:lpstr>40 Consequences of Adultery</vt:lpstr>
      <vt:lpstr>40 Consequences of Adultery</vt:lpstr>
      <vt:lpstr>40 Consequences of Adultery</vt:lpstr>
      <vt:lpstr>How can we control our appetites?</vt:lpstr>
      <vt:lpstr>How can we control our appetites?</vt:lpstr>
      <vt:lpstr>How can we control our appetites?</vt:lpstr>
      <vt:lpstr>How can we control our appetites?</vt:lpstr>
      <vt:lpstr>How can we control our appetites?</vt:lpstr>
      <vt:lpstr>Conclusion</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you hungry for?</dc:title>
  <dc:creator>Bill Perry</dc:creator>
  <cp:lastModifiedBy>Bill Perry</cp:lastModifiedBy>
  <cp:revision>81</cp:revision>
  <dcterms:created xsi:type="dcterms:W3CDTF">2016-09-20T20:56:16Z</dcterms:created>
  <dcterms:modified xsi:type="dcterms:W3CDTF">2016-09-20T21:08:27Z</dcterms:modified>
</cp:coreProperties>
</file>